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8" r:id="rId3"/>
    <p:sldId id="274" r:id="rId4"/>
    <p:sldId id="257" r:id="rId5"/>
    <p:sldId id="299" r:id="rId6"/>
    <p:sldId id="275" r:id="rId7"/>
    <p:sldId id="300" r:id="rId8"/>
    <p:sldId id="279" r:id="rId9"/>
    <p:sldId id="280" r:id="rId10"/>
    <p:sldId id="258" r:id="rId11"/>
    <p:sldId id="259" r:id="rId12"/>
    <p:sldId id="260" r:id="rId13"/>
    <p:sldId id="261" r:id="rId14"/>
    <p:sldId id="304" r:id="rId15"/>
    <p:sldId id="301" r:id="rId16"/>
    <p:sldId id="302" r:id="rId17"/>
    <p:sldId id="303" r:id="rId18"/>
    <p:sldId id="272" r:id="rId19"/>
    <p:sldId id="306" r:id="rId20"/>
    <p:sldId id="305" r:id="rId21"/>
    <p:sldId id="282" r:id="rId22"/>
    <p:sldId id="284" r:id="rId23"/>
    <p:sldId id="285" r:id="rId24"/>
    <p:sldId id="287" r:id="rId25"/>
    <p:sldId id="283" r:id="rId26"/>
    <p:sldId id="288" r:id="rId27"/>
    <p:sldId id="289" r:id="rId28"/>
    <p:sldId id="290" r:id="rId29"/>
    <p:sldId id="297" r:id="rId3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B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2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57F99-A218-7B43-8694-BB37C01593D4}" type="datetimeFigureOut">
              <a:rPr lang="en-US" smtClean="0"/>
              <a:t>6/27/17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11EE7-130D-194B-9D8A-E54E52716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96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2A987-A2C0-BC42-9D88-C51914FF700A}" type="datetimeFigureOut">
              <a:rPr lang="en-US" smtClean="0"/>
              <a:t>6/27/17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996E2-DC2D-E146-A43F-5D3DFA2AD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67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I will start with a short reminder of my background.</a:t>
            </a:r>
          </a:p>
          <a:p>
            <a:r>
              <a:rPr lang="en-US">
                <a:latin typeface="Calibri" charset="0"/>
              </a:rPr>
              <a:t>I did my PhD work at CSU under the supervision of Dr.Sanjay Rajopadhye.</a:t>
            </a:r>
          </a:p>
          <a:p>
            <a:r>
              <a:rPr lang="en-US">
                <a:latin typeface="Calibri" charset="0"/>
              </a:rPr>
              <a:t>Currently, I am a post-doc at Inria Rennes, within the CAIRN team.</a:t>
            </a:r>
          </a:p>
          <a:p>
            <a:r>
              <a:rPr lang="en-US">
                <a:latin typeface="Calibri" charset="0"/>
              </a:rPr>
              <a:t>My past work is in optimizing compilers and programming languages.</a:t>
            </a:r>
          </a:p>
          <a:p>
            <a:r>
              <a:rPr lang="en-US">
                <a:latin typeface="Calibri" charset="0"/>
              </a:rPr>
              <a:t>In particular, I have worked on static analyses, parallel programming models, and high-level synthesis.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173B9E-F1A1-7345-8E6A-4769C586986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</a:t>
            </a:r>
            <a:r>
              <a:rPr lang="en-US" baseline="0" dirty="0" smtClean="0"/>
              <a:t> domain is related to compilation, much more than a typical starting student may think of, and when you meet </a:t>
            </a:r>
            <a:r>
              <a:rPr lang="en-US" baseline="0" dirty="0" err="1" smtClean="0"/>
              <a:t>ppl</a:t>
            </a:r>
            <a:r>
              <a:rPr lang="en-US" baseline="0" dirty="0" smtClean="0"/>
              <a:t> at conferences, basic understanding of the context.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going into parsing/</a:t>
            </a:r>
            <a:r>
              <a:rPr lang="en-US" baseline="0" dirty="0" err="1" smtClean="0"/>
              <a:t>lexing</a:t>
            </a:r>
            <a:r>
              <a:rPr lang="en-US" baseline="0" dirty="0" smtClean="0"/>
              <a:t> blah blah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96E2-DC2D-E146-A43F-5D3DFA2AD1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3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object/machine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96E2-DC2D-E146-A43F-5D3DFA2AD1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9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unbounded number of registers</a:t>
            </a:r>
            <a:r>
              <a:rPr lang="en-US" baseline="0" dirty="0" smtClean="0"/>
              <a:t> and load memory into “virtual”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96E2-DC2D-E146-A43F-5D3DFA2AD1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40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unbounded number of registers</a:t>
            </a:r>
            <a:r>
              <a:rPr lang="en-US" baseline="0" dirty="0" smtClean="0"/>
              <a:t> and load memory into “virtual</a:t>
            </a:r>
            <a:r>
              <a:rPr lang="en-US" baseline="0" smtClean="0"/>
              <a:t>” registers.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96E2-DC2D-E146-A43F-5D3DFA2AD1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40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996E2-DC2D-E146-A43F-5D3DFA2AD17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3733800"/>
            <a:ext cx="8763000" cy="1981200"/>
            <a:chOff x="0" y="2208"/>
            <a:chExt cx="5520" cy="153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ltGray">
            <a:xfrm>
              <a:off x="624" y="2208"/>
              <a:ext cx="4896" cy="15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white">
            <a:xfrm>
              <a:off x="654" y="2352"/>
              <a:ext cx="4818" cy="1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0" y="3072"/>
              <a:ext cx="624" cy="0"/>
            </a:xfrm>
            <a:prstGeom prst="line">
              <a:avLst/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35000" y="533400"/>
            <a:ext cx="8077200" cy="304800"/>
            <a:chOff x="400" y="336"/>
            <a:chExt cx="5088" cy="19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53274-B785-FF4A-AE70-EEACD95B7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 descr="inr_logo_corpo_FR_cou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60" y="-70688"/>
            <a:ext cx="1581730" cy="6768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2F90-48E3-0942-A6F2-32F7D09DC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E86AA-16CE-FE49-8CFC-3C7ED96C7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E4A5F-E877-8E43-8C9A-36199942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CBEC-6B9A-1646-AC0D-2D7B42C29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78AAC-04B2-584D-BC64-EAB1C79E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33C1-D5B3-E448-B365-AF0A0547C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98903-9293-D94F-AADD-B81D3D598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0CF6E-0ACB-794C-A426-FB3646677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8DD04-F2D1-5849-9ADD-9242E47C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0180-5980-3348-86F7-CF4A0F246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AD4D9-6426-904C-96F6-BA1C9E9A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1E0D-AF02-AB49-8440-DB7CA08B7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400">
              <a:latin typeface="Times New Roman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81000" y="1417638"/>
            <a:ext cx="8305800" cy="182562"/>
            <a:chOff x="240" y="893"/>
            <a:chExt cx="5232" cy="115"/>
          </a:xfrm>
        </p:grpSpPr>
        <p:sp>
          <p:nvSpPr>
            <p:cNvPr id="8197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8198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EJCP 2017, June 29, Toulouse</a:t>
            </a:r>
            <a:endParaRPr lang="en-US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EC42BCFD-D17A-EF4E-9A64-F3B99F6B3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3" name="Picture 12" descr="inr_logo_corpo_FR_coul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67" y="6080362"/>
            <a:ext cx="1929641" cy="825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3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roebsting.cs.arizona.edu/law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143000"/>
            <a:ext cx="7124700" cy="2209800"/>
          </a:xfrm>
        </p:spPr>
        <p:txBody>
          <a:bodyPr/>
          <a:lstStyle/>
          <a:p>
            <a:r>
              <a:rPr lang="en-US" sz="3200" dirty="0" smtClean="0"/>
              <a:t>Research in Compilers and </a:t>
            </a:r>
            <a:br>
              <a:rPr lang="en-US" sz="3200" dirty="0" smtClean="0"/>
            </a:br>
            <a:r>
              <a:rPr lang="en-US" sz="3200" dirty="0" smtClean="0"/>
              <a:t>Introduction to Loop Transformations</a:t>
            </a:r>
            <a:br>
              <a:rPr lang="en-US" sz="3200" dirty="0" smtClean="0"/>
            </a:br>
            <a:r>
              <a:rPr lang="en-US" sz="3200" dirty="0" smtClean="0"/>
              <a:t>Part I: Compiler Research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Tomofumi Yuki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44898" y="5879068"/>
            <a:ext cx="2054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EJCP </a:t>
            </a:r>
            <a:r>
              <a:rPr lang="en-US" dirty="0" smtClean="0"/>
              <a:t>2017</a:t>
            </a:r>
            <a:endParaRPr lang="en-US" dirty="0"/>
          </a:p>
          <a:p>
            <a:pPr algn="ctr"/>
            <a:r>
              <a:rPr lang="en-US" dirty="0"/>
              <a:t>June </a:t>
            </a:r>
            <a:r>
              <a:rPr lang="en-US" dirty="0" smtClean="0"/>
              <a:t>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2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  I: What is Compiler Research?</a:t>
            </a:r>
          </a:p>
          <a:p>
            <a:endParaRPr lang="en-US" dirty="0"/>
          </a:p>
          <a:p>
            <a:r>
              <a:rPr lang="en-US" dirty="0" smtClean="0"/>
              <a:t>Part  II: Compiler Optimizations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Lab: Introduction to Loop Transformations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8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Compiler?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Bridge between “source” and “target”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17600" y="3162300"/>
            <a:ext cx="7213600" cy="1333500"/>
            <a:chOff x="1117600" y="3162300"/>
            <a:chExt cx="7213600" cy="1333500"/>
          </a:xfrm>
        </p:grpSpPr>
        <p:sp>
          <p:nvSpPr>
            <p:cNvPr id="5" name="Vertical Scroll 4"/>
            <p:cNvSpPr/>
            <p:nvPr/>
          </p:nvSpPr>
          <p:spPr>
            <a:xfrm>
              <a:off x="1117600" y="3162300"/>
              <a:ext cx="1727200" cy="1333500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source</a:t>
              </a:r>
              <a:endParaRPr lang="en-US" sz="2800" dirty="0"/>
            </a:p>
          </p:txBody>
        </p:sp>
        <p:sp>
          <p:nvSpPr>
            <p:cNvPr id="6" name="Punched Tape 5"/>
            <p:cNvSpPr/>
            <p:nvPr/>
          </p:nvSpPr>
          <p:spPr>
            <a:xfrm>
              <a:off x="6769100" y="3162300"/>
              <a:ext cx="1562100" cy="1333500"/>
            </a:xfrm>
            <a:prstGeom prst="flowChartPunchedTap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target</a:t>
              </a:r>
              <a:endParaRPr lang="en-US" sz="2800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390900" y="3403600"/>
              <a:ext cx="2768600" cy="10922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compile</a:t>
              </a:r>
              <a:endParaRPr lang="en-US" sz="2800" dirty="0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5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</a:t>
            </a:r>
            <a:r>
              <a:rPr lang="en-US" dirty="0" err="1" smtClean="0"/>
              <a:t>vs</a:t>
            </a:r>
            <a:r>
              <a:rPr lang="en-US" dirty="0" smtClean="0"/>
              <a:t> 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differences?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17600" y="2527300"/>
            <a:ext cx="7213600" cy="1333500"/>
            <a:chOff x="1117600" y="3162300"/>
            <a:chExt cx="7213600" cy="1333500"/>
          </a:xfrm>
        </p:grpSpPr>
        <p:sp>
          <p:nvSpPr>
            <p:cNvPr id="5" name="Vertical Scroll 4"/>
            <p:cNvSpPr/>
            <p:nvPr/>
          </p:nvSpPr>
          <p:spPr>
            <a:xfrm>
              <a:off x="1117600" y="3162300"/>
              <a:ext cx="1727200" cy="1333500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source</a:t>
              </a:r>
              <a:endParaRPr lang="en-US" sz="2800" dirty="0"/>
            </a:p>
          </p:txBody>
        </p:sp>
        <p:sp>
          <p:nvSpPr>
            <p:cNvPr id="6" name="Punched Tape 5"/>
            <p:cNvSpPr/>
            <p:nvPr/>
          </p:nvSpPr>
          <p:spPr>
            <a:xfrm>
              <a:off x="6769100" y="3162300"/>
              <a:ext cx="1562100" cy="1333500"/>
            </a:xfrm>
            <a:prstGeom prst="flowChartPunchedTap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target</a:t>
              </a:r>
              <a:endParaRPr lang="en-US" sz="2800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3390900" y="3403600"/>
              <a:ext cx="2768600" cy="10922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compile</a:t>
              </a:r>
              <a:endParaRPr lang="en-US" sz="28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117600" y="4419600"/>
            <a:ext cx="7213600" cy="1333500"/>
            <a:chOff x="1117600" y="3162300"/>
            <a:chExt cx="7213600" cy="1333500"/>
          </a:xfrm>
        </p:grpSpPr>
        <p:sp>
          <p:nvSpPr>
            <p:cNvPr id="10" name="Vertical Scroll 9"/>
            <p:cNvSpPr/>
            <p:nvPr/>
          </p:nvSpPr>
          <p:spPr>
            <a:xfrm>
              <a:off x="1117600" y="3162300"/>
              <a:ext cx="1727200" cy="1333500"/>
            </a:xfrm>
            <a:prstGeom prst="verticalScrol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assembly</a:t>
              </a:r>
              <a:endParaRPr lang="en-US" sz="2400" dirty="0"/>
            </a:p>
          </p:txBody>
        </p:sp>
        <p:sp>
          <p:nvSpPr>
            <p:cNvPr id="11" name="Punched Tape 10"/>
            <p:cNvSpPr/>
            <p:nvPr/>
          </p:nvSpPr>
          <p:spPr>
            <a:xfrm>
              <a:off x="6769100" y="3162300"/>
              <a:ext cx="1562100" cy="1333500"/>
            </a:xfrm>
            <a:prstGeom prst="flowChartPunchedTap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object</a:t>
              </a:r>
              <a:endParaRPr lang="en-US" sz="2800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390900" y="3403600"/>
              <a:ext cx="2768600" cy="1092200"/>
            </a:xfrm>
            <a:prstGeom prst="right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assemble</a:t>
              </a:r>
              <a:endParaRPr lang="en-US" sz="2800" dirty="0"/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5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</a:t>
            </a:r>
            <a:r>
              <a:rPr lang="en-US" dirty="0" err="1" smtClean="0"/>
              <a:t>vs</a:t>
            </a:r>
            <a:r>
              <a:rPr lang="en-US" dirty="0" smtClean="0"/>
              <a:t> Assembler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Many possible targets (semi-portable)</a:t>
            </a:r>
          </a:p>
          <a:p>
            <a:pPr lvl="1"/>
            <a:r>
              <a:rPr lang="en-US" dirty="0" smtClean="0"/>
              <a:t>Many decisions are taken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Assembler</a:t>
            </a:r>
          </a:p>
          <a:p>
            <a:pPr lvl="1"/>
            <a:r>
              <a:rPr lang="en-US" dirty="0" smtClean="0"/>
              <a:t>Specialized output (non-portable)</a:t>
            </a:r>
          </a:p>
          <a:p>
            <a:pPr lvl="1"/>
            <a:r>
              <a:rPr lang="en-US" dirty="0" smtClean="0"/>
              <a:t>Usually a “translation”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88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</a:t>
            </a:r>
            <a:r>
              <a:rPr lang="en-US" b="1" dirty="0" smtClean="0"/>
              <a:t>abstraction</a:t>
            </a:r>
          </a:p>
          <a:p>
            <a:pPr lvl="1"/>
            <a:r>
              <a:rPr lang="en-US" dirty="0" smtClean="0"/>
              <a:t>No more writing assemblies!</a:t>
            </a:r>
          </a:p>
          <a:p>
            <a:pPr lvl="1"/>
            <a:r>
              <a:rPr lang="en-US" dirty="0" smtClean="0"/>
              <a:t>enables language features</a:t>
            </a:r>
          </a:p>
          <a:p>
            <a:pPr lvl="2"/>
            <a:r>
              <a:rPr lang="en-US" dirty="0" smtClean="0"/>
              <a:t>loops, functions, classes, aspects, ...</a:t>
            </a:r>
          </a:p>
          <a:p>
            <a:pPr lvl="2"/>
            <a:endParaRPr lang="en-US" dirty="0"/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i="1" dirty="0"/>
              <a:t>while</a:t>
            </a:r>
            <a:r>
              <a:rPr lang="en-US" dirty="0"/>
              <a:t> increasing </a:t>
            </a:r>
            <a:r>
              <a:rPr lang="en-US" b="1" dirty="0"/>
              <a:t>productivity</a:t>
            </a:r>
            <a:endParaRPr lang="en-US" dirty="0" smtClean="0"/>
          </a:p>
          <a:p>
            <a:pPr lvl="1"/>
            <a:r>
              <a:rPr lang="en-US" dirty="0" smtClean="0"/>
              <a:t>speed, space, energy, ...</a:t>
            </a:r>
          </a:p>
          <a:p>
            <a:pPr lvl="1"/>
            <a:r>
              <a:rPr lang="en-US" dirty="0" smtClean="0"/>
              <a:t>compiler optimizations</a:t>
            </a:r>
            <a:endParaRPr lang="en-US" b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10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  <a:r>
              <a:rPr lang="en-US" dirty="0" err="1" smtClean="0"/>
              <a:t>vs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Abstraction ≈ Less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55700" y="6032500"/>
            <a:ext cx="520700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46200" y="2489200"/>
            <a:ext cx="0" cy="377190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2900" y="6174859"/>
            <a:ext cx="1422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7500" y="4028559"/>
            <a:ext cx="1320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927600" y="5397500"/>
            <a:ext cx="12573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394200" y="4749800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Fortran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038600" y="4251325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124200" y="3324225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044700" y="2841625"/>
            <a:ext cx="12827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28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  <a:r>
              <a:rPr lang="en-US" dirty="0" err="1" smtClean="0"/>
              <a:t>vs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can you regain?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55700" y="6032500"/>
            <a:ext cx="520700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46200" y="2489200"/>
            <a:ext cx="0" cy="377190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2900" y="6174859"/>
            <a:ext cx="1422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7500" y="4028559"/>
            <a:ext cx="1320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927600" y="5397500"/>
            <a:ext cx="12573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394200" y="4749800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Fortran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038600" y="4251325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124200" y="3324225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2044700" y="2841625"/>
            <a:ext cx="12827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327400" y="2841625"/>
            <a:ext cx="2908300" cy="2374900"/>
            <a:chOff x="3327400" y="2841625"/>
            <a:chExt cx="2908300" cy="2374900"/>
          </a:xfrm>
        </p:grpSpPr>
        <p:sp>
          <p:nvSpPr>
            <p:cNvPr id="14" name="Rounded Rectangle 13"/>
            <p:cNvSpPr/>
            <p:nvPr/>
          </p:nvSpPr>
          <p:spPr>
            <a:xfrm>
              <a:off x="4953000" y="2841625"/>
              <a:ext cx="128270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Python</a:t>
              </a:r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168900" y="3324225"/>
              <a:ext cx="106680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Java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118100" y="4248150"/>
              <a:ext cx="106680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118100" y="4759325"/>
              <a:ext cx="106680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Fortran</a:t>
              </a:r>
              <a:endParaRPr lang="en-US" dirty="0"/>
            </a:p>
          </p:txBody>
        </p:sp>
        <p:cxnSp>
          <p:nvCxnSpPr>
            <p:cNvPr id="7" name="Straight Arrow Connector 6"/>
            <p:cNvCxnSpPr>
              <a:stCxn id="20" idx="3"/>
              <a:endCxn id="14" idx="1"/>
            </p:cNvCxnSpPr>
            <p:nvPr/>
          </p:nvCxnSpPr>
          <p:spPr>
            <a:xfrm>
              <a:off x="3327400" y="3070225"/>
              <a:ext cx="1625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9" idx="3"/>
              <a:endCxn id="15" idx="1"/>
            </p:cNvCxnSpPr>
            <p:nvPr/>
          </p:nvCxnSpPr>
          <p:spPr>
            <a:xfrm>
              <a:off x="4191000" y="3552825"/>
              <a:ext cx="9779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927600" y="4479925"/>
              <a:ext cx="4191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4927600" y="5013325"/>
              <a:ext cx="4191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4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Productivity </a:t>
            </a:r>
            <a:r>
              <a:rPr lang="en-US" dirty="0" err="1" smtClean="0"/>
              <a:t>vs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sloppy can you write code?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55700" y="6032500"/>
            <a:ext cx="520700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346200" y="2489200"/>
            <a:ext cx="0" cy="377190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82900" y="6174859"/>
            <a:ext cx="1422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317500" y="4028559"/>
            <a:ext cx="13208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927600" y="5397500"/>
            <a:ext cx="1257300" cy="457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394200" y="4749800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Fortran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038600" y="4251325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124200" y="3324225"/>
            <a:ext cx="1066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84300" y="2841625"/>
            <a:ext cx="3009900" cy="2365375"/>
            <a:chOff x="1384300" y="2841625"/>
            <a:chExt cx="3009900" cy="2365375"/>
          </a:xfrm>
        </p:grpSpPr>
        <p:sp>
          <p:nvSpPr>
            <p:cNvPr id="28" name="Rounded Rectangle 27"/>
            <p:cNvSpPr/>
            <p:nvPr/>
          </p:nvSpPr>
          <p:spPr>
            <a:xfrm>
              <a:off x="1403350" y="2841625"/>
              <a:ext cx="1282700" cy="4572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Python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384300" y="3324225"/>
              <a:ext cx="1066800" cy="4572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Java</a:t>
              </a:r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619250" y="4251325"/>
              <a:ext cx="1066800" cy="4572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2686050" y="4749800"/>
              <a:ext cx="1066800" cy="4572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Fortran</a:t>
              </a:r>
              <a:endParaRPr lang="en-US" dirty="0"/>
            </a:p>
          </p:txBody>
        </p:sp>
        <p:cxnSp>
          <p:nvCxnSpPr>
            <p:cNvPr id="31" name="Straight Arrow Connector 30"/>
            <p:cNvCxnSpPr>
              <a:stCxn id="27" idx="3"/>
              <a:endCxn id="19" idx="1"/>
            </p:cNvCxnSpPr>
            <p:nvPr/>
          </p:nvCxnSpPr>
          <p:spPr>
            <a:xfrm>
              <a:off x="2451100" y="3552825"/>
              <a:ext cx="6731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9" idx="3"/>
              <a:endCxn id="18" idx="1"/>
            </p:cNvCxnSpPr>
            <p:nvPr/>
          </p:nvCxnSpPr>
          <p:spPr>
            <a:xfrm>
              <a:off x="2686050" y="4479925"/>
              <a:ext cx="13525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0" idx="3"/>
              <a:endCxn id="17" idx="1"/>
            </p:cNvCxnSpPr>
            <p:nvPr/>
          </p:nvCxnSpPr>
          <p:spPr>
            <a:xfrm>
              <a:off x="3752850" y="4978400"/>
              <a:ext cx="6413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0" name="Rounded Rectangle 19"/>
          <p:cNvSpPr/>
          <p:nvPr/>
        </p:nvSpPr>
        <p:spPr>
          <a:xfrm>
            <a:off x="2044700" y="2841625"/>
            <a:ext cx="12827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Python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1854200" y="3082925"/>
            <a:ext cx="419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1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of Programming Languages</a:t>
            </a:r>
          </a:p>
          <a:p>
            <a:pPr lvl="1"/>
            <a:r>
              <a:rPr lang="en-US" dirty="0" smtClean="0"/>
              <a:t>Program Analysis, Transformations</a:t>
            </a:r>
          </a:p>
          <a:p>
            <a:pPr lvl="1"/>
            <a:r>
              <a:rPr lang="en-US" dirty="0" smtClean="0"/>
              <a:t>Formal Semantics</a:t>
            </a:r>
          </a:p>
          <a:p>
            <a:pPr lvl="1"/>
            <a:r>
              <a:rPr lang="en-US" dirty="0" smtClean="0"/>
              <a:t>Type Theory</a:t>
            </a:r>
          </a:p>
          <a:p>
            <a:pPr lvl="1"/>
            <a:r>
              <a:rPr lang="en-US" dirty="0" smtClean="0"/>
              <a:t>Runtime Systems</a:t>
            </a:r>
          </a:p>
          <a:p>
            <a:pPr lvl="1"/>
            <a:r>
              <a:rPr lang="en-US" dirty="0" smtClean="0"/>
              <a:t>Compilers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8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HW Needs New 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Architecture</a:t>
            </a:r>
          </a:p>
          <a:p>
            <a:pPr lvl="1"/>
            <a:r>
              <a:rPr lang="en-US" dirty="0"/>
              <a:t>IBM Cell, GPU, Xeon-Phi, </a:t>
            </a:r>
            <a:r>
              <a:rPr lang="en-US" dirty="0" err="1" smtClean="0"/>
              <a:t>Kalray</a:t>
            </a:r>
            <a:r>
              <a:rPr lang="en-US" dirty="0" smtClean="0"/>
              <a:t> MPPA, ...</a:t>
            </a:r>
          </a:p>
          <a:p>
            <a:pPr lvl="1"/>
            <a:r>
              <a:rPr lang="en-US" dirty="0" smtClean="0"/>
              <a:t>which ones succeeded?</a:t>
            </a:r>
          </a:p>
          <a:p>
            <a:r>
              <a:rPr lang="en-US" dirty="0" smtClean="0"/>
              <a:t>Good </a:t>
            </a:r>
            <a:r>
              <a:rPr lang="en-US" dirty="0" err="1" smtClean="0"/>
              <a:t>prog</a:t>
            </a:r>
            <a:r>
              <a:rPr lang="en-US" dirty="0" smtClean="0"/>
              <a:t>. model and compiler</a:t>
            </a:r>
          </a:p>
          <a:p>
            <a:pPr lvl="1"/>
            <a:r>
              <a:rPr lang="en-US" dirty="0" smtClean="0"/>
              <a:t>easier to fully utilize new HW</a:t>
            </a:r>
          </a:p>
          <a:p>
            <a:pPr lvl="1"/>
            <a:r>
              <a:rPr lang="en-US" dirty="0" smtClean="0"/>
              <a:t>crucial for success</a:t>
            </a:r>
          </a:p>
          <a:p>
            <a:r>
              <a:rPr lang="en-US" dirty="0" smtClean="0"/>
              <a:t>HW vendors invest a lot into compilers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Optima" charset="0"/>
                <a:ea typeface="ＭＳ Ｐゴシック" charset="0"/>
                <a:cs typeface="ＭＳ Ｐゴシック" charset="0"/>
              </a:rPr>
              <a:t>Background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Optima" charset="0"/>
                <a:ea typeface="ＭＳ Ｐゴシック" charset="0"/>
                <a:cs typeface="ＭＳ Ｐゴシック" charset="0"/>
              </a:rPr>
              <a:t>Defended Ph.D. in C.S. on October 2012</a:t>
            </a:r>
          </a:p>
          <a:p>
            <a:pPr lvl="1"/>
            <a:r>
              <a:rPr lang="en-US" dirty="0">
                <a:latin typeface="Optima" charset="0"/>
                <a:ea typeface="ＭＳ Ｐゴシック" charset="0"/>
              </a:rPr>
              <a:t>Colorado State University</a:t>
            </a:r>
          </a:p>
          <a:p>
            <a:pPr lvl="1"/>
            <a:r>
              <a:rPr lang="en-US" dirty="0">
                <a:latin typeface="Optima" charset="0"/>
                <a:ea typeface="ＭＳ Ｐゴシック" charset="0"/>
              </a:rPr>
              <a:t>Advisor: Dr. Sanjay </a:t>
            </a:r>
            <a:r>
              <a:rPr lang="en-US" dirty="0" err="1">
                <a:latin typeface="Optima" charset="0"/>
                <a:ea typeface="ＭＳ Ｐゴシック" charset="0"/>
              </a:rPr>
              <a:t>Rajopadhye</a:t>
            </a:r>
            <a:endParaRPr lang="en-US" dirty="0">
              <a:latin typeface="Optima" charset="0"/>
              <a:ea typeface="ＭＳ Ｐゴシック" charset="0"/>
            </a:endParaRPr>
          </a:p>
          <a:p>
            <a:r>
              <a:rPr lang="en-US" dirty="0">
                <a:latin typeface="Optima" charset="0"/>
                <a:ea typeface="ＭＳ Ｐゴシック" charset="0"/>
                <a:cs typeface="ＭＳ Ｐゴシック" charset="0"/>
              </a:rPr>
              <a:t>Currently </a:t>
            </a:r>
            <a:r>
              <a:rPr lang="en-US" dirty="0" err="1">
                <a:latin typeface="Optima" charset="0"/>
                <a:ea typeface="ＭＳ Ｐゴシック" charset="0"/>
                <a:cs typeface="ＭＳ Ｐゴシック" charset="0"/>
              </a:rPr>
              <a:t>Inria</a:t>
            </a:r>
            <a:r>
              <a:rPr lang="en-US" dirty="0">
                <a:latin typeface="Optim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Optima" charset="0"/>
                <a:ea typeface="ＭＳ Ｐゴシック" charset="0"/>
                <a:cs typeface="ＭＳ Ｐゴシック" charset="0"/>
              </a:rPr>
              <a:t>Chargé de </a:t>
            </a:r>
            <a:r>
              <a:rPr lang="en-US" dirty="0" err="1" smtClean="0">
                <a:latin typeface="Optima" charset="0"/>
                <a:ea typeface="ＭＳ Ｐゴシック" charset="0"/>
                <a:cs typeface="ＭＳ Ｐゴシック" charset="0"/>
              </a:rPr>
              <a:t>Recherche</a:t>
            </a:r>
            <a:endParaRPr lang="en-US" dirty="0">
              <a:latin typeface="Optima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smtClean="0">
                <a:latin typeface="Optima" charset="0"/>
                <a:ea typeface="ＭＳ Ｐゴシック" charset="0"/>
              </a:rPr>
              <a:t>Bretagne-</a:t>
            </a:r>
            <a:r>
              <a:rPr lang="en-US" dirty="0" err="1" smtClean="0">
                <a:latin typeface="Optima" charset="0"/>
                <a:ea typeface="ＭＳ Ｐゴシック" charset="0"/>
              </a:rPr>
              <a:t>Atlantique</a:t>
            </a:r>
            <a:r>
              <a:rPr lang="en-US" dirty="0" smtClean="0">
                <a:latin typeface="Optima" charset="0"/>
                <a:ea typeface="ＭＳ Ｐゴシック" charset="0"/>
              </a:rPr>
              <a:t>, Rennes, CAIRN team</a:t>
            </a:r>
            <a:endParaRPr lang="en-US" dirty="0">
              <a:latin typeface="Optima" charset="0"/>
              <a:ea typeface="ＭＳ Ｐゴシック" charset="0"/>
            </a:endParaRPr>
          </a:p>
          <a:p>
            <a:r>
              <a:rPr lang="en-US" dirty="0">
                <a:latin typeface="Optima" charset="0"/>
                <a:ea typeface="ＭＳ Ｐゴシック" charset="0"/>
                <a:cs typeface="ＭＳ Ｐゴシック" charset="0"/>
              </a:rPr>
              <a:t>Optimizing compiler + programming language</a:t>
            </a:r>
          </a:p>
          <a:p>
            <a:pPr lvl="1"/>
            <a:r>
              <a:rPr lang="en-US" dirty="0">
                <a:latin typeface="Optima" charset="0"/>
                <a:ea typeface="ＭＳ Ｐゴシック" charset="0"/>
              </a:rPr>
              <a:t>static analysis (polyhedral model)</a:t>
            </a:r>
          </a:p>
          <a:p>
            <a:pPr lvl="1"/>
            <a:r>
              <a:rPr lang="en-US" dirty="0">
                <a:latin typeface="Optima" charset="0"/>
                <a:ea typeface="ＭＳ Ｐゴシック" charset="0"/>
              </a:rPr>
              <a:t>parallel programming models</a:t>
            </a:r>
          </a:p>
          <a:p>
            <a:pPr lvl="1"/>
            <a:r>
              <a:rPr lang="en-US" dirty="0">
                <a:latin typeface="Optima" charset="0"/>
                <a:ea typeface="ＭＳ Ｐゴシック" charset="0"/>
              </a:rPr>
              <a:t>High-Level Synthesis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DBD48-9EEF-0340-B220-8E0A9FBEF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7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classical compiler optimizations</a:t>
            </a:r>
          </a:p>
          <a:p>
            <a:pPr lvl="1"/>
            <a:r>
              <a:rPr lang="en-US" dirty="0" smtClean="0"/>
              <a:t>register allocation</a:t>
            </a:r>
          </a:p>
          <a:p>
            <a:pPr lvl="1"/>
            <a:r>
              <a:rPr lang="en-US" dirty="0" smtClean="0"/>
              <a:t>instruction scheduling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6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Register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600200"/>
            <a:ext cx="7772400" cy="4530725"/>
          </a:xfrm>
        </p:spPr>
        <p:txBody>
          <a:bodyPr/>
          <a:lstStyle/>
          <a:p>
            <a:r>
              <a:rPr lang="en-US" dirty="0" smtClean="0"/>
              <a:t>Classical optimization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2800" y="6642100"/>
            <a:ext cx="1905000" cy="228600"/>
          </a:xfrm>
        </p:spPr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1100" y="2387600"/>
            <a:ext cx="16129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 = A + B;</a:t>
            </a:r>
          </a:p>
          <a:p>
            <a:r>
              <a:rPr lang="en-US" dirty="0" smtClean="0">
                <a:latin typeface="Courier"/>
                <a:cs typeface="Courier"/>
              </a:rPr>
              <a:t>D = B + C;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016000" y="3021231"/>
            <a:ext cx="3511551" cy="3097093"/>
            <a:chOff x="1016000" y="3021231"/>
            <a:chExt cx="3511551" cy="3097093"/>
          </a:xfrm>
        </p:grpSpPr>
        <p:sp>
          <p:nvSpPr>
            <p:cNvPr id="6" name="TextBox 5"/>
            <p:cNvSpPr txBox="1"/>
            <p:nvPr/>
          </p:nvSpPr>
          <p:spPr>
            <a:xfrm>
              <a:off x="1016000" y="3810000"/>
              <a:ext cx="2844800" cy="230832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load  %r1, A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load  %r2, B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add   %r3, %r1, %r2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store %r3, C</a:t>
              </a:r>
            </a:p>
            <a:p>
              <a:r>
                <a:rPr lang="en-US" dirty="0">
                  <a:latin typeface="Courier"/>
                  <a:cs typeface="Courier"/>
                </a:rPr>
                <a:t>load </a:t>
              </a:r>
              <a:r>
                <a:rPr lang="en-US" dirty="0" smtClean="0">
                  <a:latin typeface="Courier"/>
                  <a:cs typeface="Courier"/>
                </a:rPr>
                <a:t> %</a:t>
              </a:r>
              <a:r>
                <a:rPr lang="en-US" dirty="0">
                  <a:latin typeface="Courier"/>
                  <a:cs typeface="Courier"/>
                </a:rPr>
                <a:t>r1, </a:t>
              </a:r>
              <a:r>
                <a:rPr lang="en-US" dirty="0" smtClean="0">
                  <a:latin typeface="Courier"/>
                  <a:cs typeface="Courier"/>
                </a:rPr>
                <a:t>B</a:t>
              </a:r>
              <a:endParaRPr lang="en-US" dirty="0">
                <a:latin typeface="Courier"/>
                <a:cs typeface="Courier"/>
              </a:endParaRPr>
            </a:p>
            <a:p>
              <a:r>
                <a:rPr lang="en-US" dirty="0">
                  <a:latin typeface="Courier"/>
                  <a:cs typeface="Courier"/>
                </a:rPr>
                <a:t>load </a:t>
              </a:r>
              <a:r>
                <a:rPr lang="en-US" dirty="0" smtClean="0">
                  <a:latin typeface="Courier"/>
                  <a:cs typeface="Courier"/>
                </a:rPr>
                <a:t> %</a:t>
              </a:r>
              <a:r>
                <a:rPr lang="en-US" dirty="0">
                  <a:latin typeface="Courier"/>
                  <a:cs typeface="Courier"/>
                </a:rPr>
                <a:t>r2, </a:t>
              </a:r>
              <a:r>
                <a:rPr lang="en-US" dirty="0" smtClean="0">
                  <a:latin typeface="Courier"/>
                  <a:cs typeface="Courier"/>
                </a:rPr>
                <a:t>C</a:t>
              </a:r>
              <a:endParaRPr lang="en-US" dirty="0">
                <a:latin typeface="Courier"/>
                <a:cs typeface="Courier"/>
              </a:endParaRPr>
            </a:p>
            <a:p>
              <a:r>
                <a:rPr lang="en-US" dirty="0" smtClean="0">
                  <a:latin typeface="Courier"/>
                  <a:cs typeface="Courier"/>
                </a:rPr>
                <a:t>add   </a:t>
              </a:r>
              <a:r>
                <a:rPr lang="en-US" dirty="0">
                  <a:latin typeface="Courier"/>
                  <a:cs typeface="Courier"/>
                </a:rPr>
                <a:t>%r3, %r1, %r2</a:t>
              </a:r>
            </a:p>
            <a:p>
              <a:r>
                <a:rPr lang="en-US" dirty="0">
                  <a:latin typeface="Courier"/>
                  <a:cs typeface="Courier"/>
                </a:rPr>
                <a:t>store %r3, </a:t>
              </a:r>
              <a:r>
                <a:rPr lang="en-US" dirty="0" smtClean="0">
                  <a:latin typeface="Courier"/>
                  <a:cs typeface="Courier"/>
                </a:rPr>
                <a:t>D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9" name="Elbow Connector 8"/>
            <p:cNvCxnSpPr>
              <a:stCxn id="5" idx="2"/>
              <a:endCxn id="6" idx="0"/>
            </p:cNvCxnSpPr>
            <p:nvPr/>
          </p:nvCxnSpPr>
          <p:spPr>
            <a:xfrm rot="5400000">
              <a:off x="3094941" y="2377390"/>
              <a:ext cx="776069" cy="20891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499155" y="3021231"/>
              <a:ext cx="1878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naïve translation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27551" y="3033930"/>
            <a:ext cx="3397249" cy="2530397"/>
            <a:chOff x="4527551" y="3033930"/>
            <a:chExt cx="3397249" cy="2530397"/>
          </a:xfrm>
        </p:grpSpPr>
        <p:sp>
          <p:nvSpPr>
            <p:cNvPr id="7" name="TextBox 6"/>
            <p:cNvSpPr txBox="1"/>
            <p:nvPr/>
          </p:nvSpPr>
          <p:spPr>
            <a:xfrm>
              <a:off x="4978400" y="3810000"/>
              <a:ext cx="2946400" cy="17543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load  %r1, A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load  %r2, B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add   %r1, %r1, %r2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store %r1, C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add   %r1, </a:t>
              </a:r>
              <a:r>
                <a:rPr lang="en-US" dirty="0">
                  <a:latin typeface="Courier"/>
                  <a:cs typeface="Courier"/>
                </a:rPr>
                <a:t>%</a:t>
              </a:r>
              <a:r>
                <a:rPr lang="en-US" dirty="0" smtClean="0">
                  <a:latin typeface="Courier"/>
                  <a:cs typeface="Courier"/>
                </a:rPr>
                <a:t>r2, </a:t>
              </a:r>
              <a:r>
                <a:rPr lang="en-US" dirty="0">
                  <a:latin typeface="Courier"/>
                  <a:cs typeface="Courier"/>
                </a:rPr>
                <a:t>%</a:t>
              </a:r>
              <a:r>
                <a:rPr lang="en-US" dirty="0" smtClean="0">
                  <a:latin typeface="Courier"/>
                  <a:cs typeface="Courier"/>
                </a:rPr>
                <a:t>r1</a:t>
              </a:r>
              <a:endParaRPr lang="en-US" dirty="0">
                <a:latin typeface="Courier"/>
                <a:cs typeface="Courier"/>
              </a:endParaRPr>
            </a:p>
            <a:p>
              <a:r>
                <a:rPr lang="en-US" dirty="0">
                  <a:latin typeface="Courier"/>
                  <a:cs typeface="Courier"/>
                </a:rPr>
                <a:t>store %</a:t>
              </a:r>
              <a:r>
                <a:rPr lang="en-US" dirty="0" smtClean="0">
                  <a:latin typeface="Courier"/>
                  <a:cs typeface="Courier"/>
                </a:rPr>
                <a:t>r1, D</a:t>
              </a:r>
              <a:endParaRPr lang="en-US" dirty="0">
                <a:latin typeface="Courier"/>
                <a:cs typeface="Courier"/>
              </a:endParaRPr>
            </a:p>
          </p:txBody>
        </p:sp>
        <p:cxnSp>
          <p:nvCxnSpPr>
            <p:cNvPr id="11" name="Elbow Connector 10"/>
            <p:cNvCxnSpPr>
              <a:stCxn id="5" idx="2"/>
              <a:endCxn id="7" idx="0"/>
            </p:cNvCxnSpPr>
            <p:nvPr/>
          </p:nvCxnSpPr>
          <p:spPr>
            <a:xfrm rot="16200000" flipH="1">
              <a:off x="5101541" y="2459940"/>
              <a:ext cx="776069" cy="19240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454874" y="3033931"/>
              <a:ext cx="199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smart compilation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403936" y="2234168"/>
            <a:ext cx="20689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3 registers</a:t>
            </a:r>
          </a:p>
          <a:p>
            <a:r>
              <a:rPr lang="en-US" sz="2400" dirty="0" smtClean="0"/>
              <a:t>8 instructions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05" y="2234168"/>
            <a:ext cx="203119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2 registers</a:t>
            </a:r>
          </a:p>
          <a:p>
            <a:r>
              <a:rPr lang="en-US" sz="2400" dirty="0" smtClean="0"/>
              <a:t>6 instructions</a:t>
            </a:r>
            <a:endParaRPr lang="en-US" sz="2400" dirty="0"/>
          </a:p>
        </p:txBody>
      </p:sp>
      <p:sp>
        <p:nvSpPr>
          <p:cNvPr id="44" name="Curved Left Arrow 43"/>
          <p:cNvSpPr/>
          <p:nvPr/>
        </p:nvSpPr>
        <p:spPr>
          <a:xfrm>
            <a:off x="2857500" y="4800599"/>
            <a:ext cx="1409700" cy="725627"/>
          </a:xfrm>
          <a:prstGeom prst="curvedLeftArrow">
            <a:avLst>
              <a:gd name="adj1" fmla="val 7931"/>
              <a:gd name="adj2" fmla="val 44314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6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 in 5min.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viewed as graph coloring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Live Range: when a value is “in use”</a:t>
            </a:r>
          </a:p>
          <a:p>
            <a:r>
              <a:rPr lang="en-US" dirty="0" smtClean="0"/>
              <a:t>Interference: both values are “in use”</a:t>
            </a:r>
          </a:p>
          <a:p>
            <a:pPr lvl="1"/>
            <a:r>
              <a:rPr lang="en-US" dirty="0" smtClean="0"/>
              <a:t>e.g., two operands of an instruction</a:t>
            </a:r>
          </a:p>
          <a:p>
            <a:r>
              <a:rPr lang="en-US" dirty="0" smtClean="0"/>
              <a:t>Coloring: conflicting nodes to different reg.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21100" y="2563718"/>
            <a:ext cx="16129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</a:t>
            </a:r>
            <a:r>
              <a:rPr lang="en-US" dirty="0" smtClean="0">
                <a:latin typeface="Courier"/>
                <a:cs typeface="Courier"/>
              </a:rPr>
              <a:t> = a + b;</a:t>
            </a:r>
          </a:p>
          <a:p>
            <a:r>
              <a:rPr lang="en-US" dirty="0" smtClean="0">
                <a:latin typeface="Courier"/>
                <a:cs typeface="Courier"/>
              </a:rPr>
              <a:t>d = b + c;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6235700" y="2120900"/>
            <a:ext cx="2336800" cy="1835210"/>
            <a:chOff x="6235700" y="2120900"/>
            <a:chExt cx="2336800" cy="1835210"/>
          </a:xfrm>
        </p:grpSpPr>
        <p:grpSp>
          <p:nvGrpSpPr>
            <p:cNvPr id="30" name="Group 29"/>
            <p:cNvGrpSpPr/>
            <p:nvPr/>
          </p:nvGrpSpPr>
          <p:grpSpPr>
            <a:xfrm>
              <a:off x="6692900" y="2120900"/>
              <a:ext cx="1435100" cy="1066800"/>
              <a:chOff x="6692900" y="2387600"/>
              <a:chExt cx="1435100" cy="10668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692900" y="2387600"/>
                <a:ext cx="330200" cy="355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061200" y="2387600"/>
                <a:ext cx="330200" cy="355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429500" y="2387600"/>
                <a:ext cx="330200" cy="355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797800" y="2387600"/>
                <a:ext cx="330200" cy="3556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en-US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731000" y="2886884"/>
                <a:ext cx="228600" cy="2373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112000" y="2886884"/>
                <a:ext cx="228600" cy="5548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454900" y="3217084"/>
                <a:ext cx="228600" cy="23731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6235700" y="3556000"/>
              <a:ext cx="2336800" cy="4001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Live Range Analysis</a:t>
              </a:r>
              <a:endParaRPr lang="en-US" sz="2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23900" y="2247900"/>
            <a:ext cx="2247900" cy="1708210"/>
            <a:chOff x="723900" y="2247900"/>
            <a:chExt cx="2247900" cy="1708210"/>
          </a:xfrm>
        </p:grpSpPr>
        <p:grpSp>
          <p:nvGrpSpPr>
            <p:cNvPr id="29" name="Group 28"/>
            <p:cNvGrpSpPr/>
            <p:nvPr/>
          </p:nvGrpSpPr>
          <p:grpSpPr>
            <a:xfrm>
              <a:off x="1054100" y="2247900"/>
              <a:ext cx="1574800" cy="1155700"/>
              <a:chOff x="1054100" y="2197100"/>
              <a:chExt cx="1574800" cy="11557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054100" y="21971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22500" y="21971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5" idx="6"/>
                <a:endCxn id="6" idx="2"/>
              </p:cNvCxnSpPr>
              <p:nvPr/>
            </p:nvCxnSpPr>
            <p:spPr>
              <a:xfrm>
                <a:off x="1460500" y="2400300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Oval 9"/>
              <p:cNvSpPr/>
              <p:nvPr/>
            </p:nvSpPr>
            <p:spPr>
              <a:xfrm>
                <a:off x="2222500" y="29464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14" idx="7"/>
                <a:endCxn id="6" idx="3"/>
              </p:cNvCxnSpPr>
              <p:nvPr/>
            </p:nvCxnSpPr>
            <p:spPr>
              <a:xfrm flipV="1">
                <a:off x="1400984" y="2543984"/>
                <a:ext cx="881032" cy="4619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/>
              <p:cNvSpPr/>
              <p:nvPr/>
            </p:nvSpPr>
            <p:spPr>
              <a:xfrm>
                <a:off x="1054100" y="29464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723900" y="3556000"/>
              <a:ext cx="2247900" cy="4001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Interference Graph</a:t>
              </a:r>
              <a:endParaRPr lang="en-US" sz="2000" dirty="0"/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3302000" y="2912284"/>
            <a:ext cx="53848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222500" y="2247900"/>
            <a:ext cx="406400" cy="406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124200" y="3279001"/>
            <a:ext cx="2946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add   %r1, %r1, </a:t>
            </a:r>
            <a:r>
              <a:rPr lang="en-US" b="1" dirty="0" smtClean="0">
                <a:latin typeface="Courier"/>
                <a:cs typeface="Courier"/>
              </a:rPr>
              <a:t>%r2</a:t>
            </a:r>
          </a:p>
          <a:p>
            <a:r>
              <a:rPr lang="en-US" dirty="0" smtClean="0">
                <a:latin typeface="Courier"/>
                <a:cs typeface="Courier"/>
              </a:rPr>
              <a:t>add   %r1, </a:t>
            </a:r>
            <a:r>
              <a:rPr lang="en-US" b="1" dirty="0">
                <a:latin typeface="Courier"/>
                <a:cs typeface="Courier"/>
              </a:rPr>
              <a:t>%</a:t>
            </a:r>
            <a:r>
              <a:rPr lang="en-US" b="1" dirty="0" smtClean="0">
                <a:latin typeface="Courier"/>
                <a:cs typeface="Courier"/>
              </a:rPr>
              <a:t>r2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>
                <a:latin typeface="Courier"/>
                <a:cs typeface="Courier"/>
              </a:rPr>
              <a:t>%</a:t>
            </a:r>
            <a:r>
              <a:rPr lang="en-US" dirty="0" smtClean="0">
                <a:latin typeface="Courier"/>
                <a:cs typeface="Courier"/>
              </a:rPr>
              <a:t>r1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62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Allocation in 5min.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Registers are limited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73500" y="2460535"/>
            <a:ext cx="16129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 = a + b;</a:t>
            </a:r>
          </a:p>
          <a:p>
            <a:r>
              <a:rPr lang="en-US" dirty="0" smtClean="0">
                <a:latin typeface="Courier"/>
                <a:cs typeface="Courier"/>
              </a:rPr>
              <a:t>d = b + c;</a:t>
            </a:r>
          </a:p>
          <a:p>
            <a:r>
              <a:rPr lang="en-US" dirty="0" smtClean="0">
                <a:latin typeface="Courier"/>
                <a:cs typeface="Courier"/>
              </a:rPr>
              <a:t>x = c + d;</a:t>
            </a:r>
          </a:p>
          <a:p>
            <a:r>
              <a:rPr lang="en-US" dirty="0" smtClean="0">
                <a:latin typeface="Courier"/>
                <a:cs typeface="Courier"/>
              </a:rPr>
              <a:t>y = a + x;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261100" y="2006600"/>
            <a:ext cx="2171700" cy="1654264"/>
            <a:chOff x="6261100" y="4203700"/>
            <a:chExt cx="2171700" cy="1654264"/>
          </a:xfrm>
        </p:grpSpPr>
        <p:sp>
          <p:nvSpPr>
            <p:cNvPr id="34" name="Rectangle 33"/>
            <p:cNvSpPr/>
            <p:nvPr/>
          </p:nvSpPr>
          <p:spPr>
            <a:xfrm>
              <a:off x="626110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62940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99770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36600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299200" y="4702984"/>
              <a:ext cx="292100" cy="115498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680200" y="4702984"/>
              <a:ext cx="228600" cy="5548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23100" y="5007784"/>
              <a:ext cx="228600" cy="549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73430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10260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391400" y="5291381"/>
              <a:ext cx="228600" cy="237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759700" y="5620648"/>
              <a:ext cx="228600" cy="237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302000" y="2797984"/>
            <a:ext cx="5384800" cy="562064"/>
            <a:chOff x="3302000" y="4995084"/>
            <a:chExt cx="5384800" cy="562064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302000" y="4995084"/>
              <a:ext cx="5384800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302000" y="5557148"/>
              <a:ext cx="5384800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302000" y="5265768"/>
              <a:ext cx="5384800" cy="0"/>
            </a:xfrm>
            <a:prstGeom prst="line">
              <a:avLst/>
            </a:prstGeom>
            <a:ln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3873500" y="4449623"/>
            <a:ext cx="1612900" cy="17543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Ins="0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 = load A;</a:t>
            </a:r>
          </a:p>
          <a:p>
            <a:r>
              <a:rPr lang="en-US" dirty="0" smtClean="0">
                <a:latin typeface="Courier"/>
                <a:cs typeface="Courier"/>
              </a:rPr>
              <a:t>c = a + b;</a:t>
            </a:r>
          </a:p>
          <a:p>
            <a:r>
              <a:rPr lang="en-US" dirty="0" smtClean="0">
                <a:latin typeface="Courier"/>
                <a:cs typeface="Courier"/>
              </a:rPr>
              <a:t>d = b + c;</a:t>
            </a:r>
          </a:p>
          <a:p>
            <a:r>
              <a:rPr lang="en-US" dirty="0" smtClean="0">
                <a:latin typeface="Courier"/>
                <a:cs typeface="Courier"/>
              </a:rPr>
              <a:t>x = c + d;</a:t>
            </a:r>
          </a:p>
          <a:p>
            <a:r>
              <a:rPr lang="en-US" dirty="0" smtClean="0">
                <a:latin typeface="Courier"/>
                <a:cs typeface="Courier"/>
              </a:rPr>
              <a:t>z = load A;</a:t>
            </a:r>
          </a:p>
          <a:p>
            <a:r>
              <a:rPr lang="en-US" dirty="0" smtClean="0">
                <a:latin typeface="Courier"/>
                <a:cs typeface="Courier"/>
              </a:rPr>
              <a:t>y = z + x;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235700" y="4259204"/>
            <a:ext cx="2616200" cy="1866900"/>
            <a:chOff x="6235700" y="4132204"/>
            <a:chExt cx="2616200" cy="1866900"/>
          </a:xfrm>
        </p:grpSpPr>
        <p:sp>
          <p:nvSpPr>
            <p:cNvPr id="85" name="Rectangle 84"/>
            <p:cNvSpPr/>
            <p:nvPr/>
          </p:nvSpPr>
          <p:spPr>
            <a:xfrm>
              <a:off x="6235700" y="4132204"/>
              <a:ext cx="2616200" cy="1866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25475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62305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9135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35965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673850" y="4702984"/>
              <a:ext cx="228600" cy="5548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016750" y="5007784"/>
              <a:ext cx="228600" cy="5493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72795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809625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385050" y="5291381"/>
              <a:ext cx="228600" cy="237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753350" y="5620648"/>
              <a:ext cx="228600" cy="237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464550" y="4203700"/>
              <a:ext cx="330200" cy="355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6311900" y="4719881"/>
              <a:ext cx="228600" cy="237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8483600" y="5620648"/>
              <a:ext cx="228600" cy="2373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1295400" y="2159000"/>
            <a:ext cx="1574800" cy="1905000"/>
            <a:chOff x="1143000" y="4203700"/>
            <a:chExt cx="1574800" cy="1905000"/>
          </a:xfrm>
        </p:grpSpPr>
        <p:sp>
          <p:nvSpPr>
            <p:cNvPr id="103" name="Oval 102"/>
            <p:cNvSpPr/>
            <p:nvPr/>
          </p:nvSpPr>
          <p:spPr>
            <a:xfrm>
              <a:off x="1143000" y="42037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04" name="Oval 103"/>
            <p:cNvSpPr/>
            <p:nvPr/>
          </p:nvSpPr>
          <p:spPr>
            <a:xfrm>
              <a:off x="2311400" y="42037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05" name="Straight Connector 104"/>
            <p:cNvCxnSpPr>
              <a:stCxn id="103" idx="6"/>
              <a:endCxn id="104" idx="2"/>
            </p:cNvCxnSpPr>
            <p:nvPr/>
          </p:nvCxnSpPr>
          <p:spPr>
            <a:xfrm>
              <a:off x="1549400" y="4406900"/>
              <a:ext cx="762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/>
            <p:cNvSpPr/>
            <p:nvPr/>
          </p:nvSpPr>
          <p:spPr>
            <a:xfrm>
              <a:off x="2311400" y="49530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107" name="Straight Connector 106"/>
            <p:cNvCxnSpPr>
              <a:stCxn id="108" idx="7"/>
              <a:endCxn id="104" idx="3"/>
            </p:cNvCxnSpPr>
            <p:nvPr/>
          </p:nvCxnSpPr>
          <p:spPr>
            <a:xfrm flipV="1">
              <a:off x="1489884" y="4550584"/>
              <a:ext cx="881032" cy="4619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1143000" y="49530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2311400" y="57023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y</a:t>
              </a:r>
            </a:p>
          </p:txBody>
        </p:sp>
        <p:sp>
          <p:nvSpPr>
            <p:cNvPr id="110" name="Oval 109"/>
            <p:cNvSpPr/>
            <p:nvPr/>
          </p:nvSpPr>
          <p:spPr>
            <a:xfrm>
              <a:off x="1143000" y="57023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  <p:cxnSp>
          <p:nvCxnSpPr>
            <p:cNvPr id="111" name="Straight Connector 110"/>
            <p:cNvCxnSpPr>
              <a:stCxn id="103" idx="4"/>
              <a:endCxn id="108" idx="0"/>
            </p:cNvCxnSpPr>
            <p:nvPr/>
          </p:nvCxnSpPr>
          <p:spPr>
            <a:xfrm>
              <a:off x="1346200" y="4610100"/>
              <a:ext cx="0" cy="3429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103" idx="5"/>
              <a:endCxn id="106" idx="1"/>
            </p:cNvCxnSpPr>
            <p:nvPr/>
          </p:nvCxnSpPr>
          <p:spPr>
            <a:xfrm>
              <a:off x="1489884" y="4550584"/>
              <a:ext cx="881032" cy="4619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3" idx="2"/>
              <a:endCxn id="110" idx="2"/>
            </p:cNvCxnSpPr>
            <p:nvPr/>
          </p:nvCxnSpPr>
          <p:spPr>
            <a:xfrm rot="10800000" flipV="1">
              <a:off x="1143000" y="4406900"/>
              <a:ext cx="12700" cy="1498600"/>
            </a:xfrm>
            <a:prstGeom prst="curvedConnector3">
              <a:avLst>
                <a:gd name="adj1" fmla="val 180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108" idx="6"/>
              <a:endCxn id="106" idx="2"/>
            </p:cNvCxnSpPr>
            <p:nvPr/>
          </p:nvCxnSpPr>
          <p:spPr>
            <a:xfrm>
              <a:off x="1549400" y="5156200"/>
              <a:ext cx="762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/>
          <p:cNvGrpSpPr/>
          <p:nvPr/>
        </p:nvGrpSpPr>
        <p:grpSpPr>
          <a:xfrm>
            <a:off x="1295400" y="4416425"/>
            <a:ext cx="1574800" cy="1905000"/>
            <a:chOff x="-1574800" y="1667684"/>
            <a:chExt cx="1574800" cy="1905000"/>
          </a:xfrm>
        </p:grpSpPr>
        <p:grpSp>
          <p:nvGrpSpPr>
            <p:cNvPr id="134" name="Group 133"/>
            <p:cNvGrpSpPr/>
            <p:nvPr/>
          </p:nvGrpSpPr>
          <p:grpSpPr>
            <a:xfrm>
              <a:off x="-1574800" y="1667684"/>
              <a:ext cx="1574800" cy="1905000"/>
              <a:chOff x="1143000" y="4203700"/>
              <a:chExt cx="1574800" cy="1905000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1143000" y="42037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311400" y="42037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138" name="Straight Connector 137"/>
              <p:cNvCxnSpPr>
                <a:stCxn id="136" idx="6"/>
                <a:endCxn id="137" idx="2"/>
              </p:cNvCxnSpPr>
              <p:nvPr/>
            </p:nvCxnSpPr>
            <p:spPr>
              <a:xfrm>
                <a:off x="1549400" y="4406900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9" name="Oval 138"/>
              <p:cNvSpPr/>
              <p:nvPr/>
            </p:nvSpPr>
            <p:spPr>
              <a:xfrm>
                <a:off x="2311400" y="49530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140" name="Straight Connector 139"/>
              <p:cNvCxnSpPr>
                <a:stCxn id="141" idx="7"/>
                <a:endCxn id="137" idx="3"/>
              </p:cNvCxnSpPr>
              <p:nvPr/>
            </p:nvCxnSpPr>
            <p:spPr>
              <a:xfrm flipV="1">
                <a:off x="1489884" y="4550584"/>
                <a:ext cx="881032" cy="4619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Oval 140"/>
              <p:cNvSpPr/>
              <p:nvPr/>
            </p:nvSpPr>
            <p:spPr>
              <a:xfrm>
                <a:off x="1143000" y="49530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311400" y="57023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z</a:t>
                </a:r>
                <a:endParaRPr lang="en-US" dirty="0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1143000" y="57023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x</a:t>
                </a:r>
              </a:p>
            </p:txBody>
          </p:sp>
          <p:cxnSp>
            <p:nvCxnSpPr>
              <p:cNvPr id="144" name="Straight Connector 143"/>
              <p:cNvCxnSpPr>
                <a:stCxn id="141" idx="6"/>
                <a:endCxn id="139" idx="2"/>
              </p:cNvCxnSpPr>
              <p:nvPr/>
            </p:nvCxnSpPr>
            <p:spPr>
              <a:xfrm>
                <a:off x="1549400" y="5156200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5" name="Straight Connector 134"/>
            <p:cNvCxnSpPr>
              <a:stCxn id="143" idx="6"/>
              <a:endCxn id="142" idx="2"/>
            </p:cNvCxnSpPr>
            <p:nvPr/>
          </p:nvCxnSpPr>
          <p:spPr>
            <a:xfrm>
              <a:off x="-1168400" y="3369484"/>
              <a:ext cx="762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Slide Number Placeholder 3"/>
          <p:cNvSpPr txBox="1">
            <a:spLocks/>
          </p:cNvSpPr>
          <p:nvPr/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1298448" y="2159000"/>
            <a:ext cx="1574800" cy="1905000"/>
            <a:chOff x="1143000" y="4203700"/>
            <a:chExt cx="1574800" cy="1905000"/>
          </a:xfrm>
        </p:grpSpPr>
        <p:sp>
          <p:nvSpPr>
            <p:cNvPr id="52" name="Oval 51"/>
            <p:cNvSpPr/>
            <p:nvPr/>
          </p:nvSpPr>
          <p:spPr>
            <a:xfrm>
              <a:off x="1143000" y="42037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2311400" y="4203700"/>
              <a:ext cx="406400" cy="406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54" name="Straight Connector 53"/>
            <p:cNvCxnSpPr>
              <a:stCxn id="52" idx="6"/>
              <a:endCxn id="53" idx="2"/>
            </p:cNvCxnSpPr>
            <p:nvPr/>
          </p:nvCxnSpPr>
          <p:spPr>
            <a:xfrm>
              <a:off x="1549400" y="4406900"/>
              <a:ext cx="762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2311400" y="49530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cxnSp>
          <p:nvCxnSpPr>
            <p:cNvPr id="56" name="Straight Connector 55"/>
            <p:cNvCxnSpPr>
              <a:stCxn id="57" idx="7"/>
              <a:endCxn id="53" idx="3"/>
            </p:cNvCxnSpPr>
            <p:nvPr/>
          </p:nvCxnSpPr>
          <p:spPr>
            <a:xfrm flipV="1">
              <a:off x="1489884" y="4550584"/>
              <a:ext cx="881032" cy="4619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1143000" y="4953000"/>
              <a:ext cx="406400" cy="406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2311400" y="5702300"/>
              <a:ext cx="406400" cy="4064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1143000" y="5702300"/>
              <a:ext cx="406400" cy="4064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x</a:t>
              </a:r>
            </a:p>
          </p:txBody>
        </p:sp>
        <p:cxnSp>
          <p:nvCxnSpPr>
            <p:cNvPr id="62" name="Straight Connector 61"/>
            <p:cNvCxnSpPr>
              <a:stCxn id="52" idx="4"/>
              <a:endCxn id="57" idx="0"/>
            </p:cNvCxnSpPr>
            <p:nvPr/>
          </p:nvCxnSpPr>
          <p:spPr>
            <a:xfrm>
              <a:off x="1346200" y="4610100"/>
              <a:ext cx="0" cy="3429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2" idx="5"/>
              <a:endCxn id="55" idx="1"/>
            </p:cNvCxnSpPr>
            <p:nvPr/>
          </p:nvCxnSpPr>
          <p:spPr>
            <a:xfrm>
              <a:off x="1489884" y="4550584"/>
              <a:ext cx="881032" cy="46193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urved Connector 70"/>
            <p:cNvCxnSpPr>
              <a:stCxn id="52" idx="2"/>
              <a:endCxn id="61" idx="2"/>
            </p:cNvCxnSpPr>
            <p:nvPr/>
          </p:nvCxnSpPr>
          <p:spPr>
            <a:xfrm rot="10800000" flipV="1">
              <a:off x="1143000" y="4406900"/>
              <a:ext cx="12700" cy="1498600"/>
            </a:xfrm>
            <a:prstGeom prst="curvedConnector3">
              <a:avLst>
                <a:gd name="adj1" fmla="val 180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57" idx="6"/>
              <a:endCxn id="55" idx="2"/>
            </p:cNvCxnSpPr>
            <p:nvPr/>
          </p:nvCxnSpPr>
          <p:spPr>
            <a:xfrm>
              <a:off x="1549400" y="5156200"/>
              <a:ext cx="762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1291416" y="4416425"/>
            <a:ext cx="1574800" cy="1905000"/>
            <a:chOff x="-1574800" y="1667684"/>
            <a:chExt cx="1574800" cy="1905000"/>
          </a:xfrm>
        </p:grpSpPr>
        <p:grpSp>
          <p:nvGrpSpPr>
            <p:cNvPr id="116" name="Group 115"/>
            <p:cNvGrpSpPr/>
            <p:nvPr/>
          </p:nvGrpSpPr>
          <p:grpSpPr>
            <a:xfrm>
              <a:off x="-1574800" y="1667684"/>
              <a:ext cx="1574800" cy="1905000"/>
              <a:chOff x="1143000" y="4203700"/>
              <a:chExt cx="1574800" cy="1905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143000" y="42037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311400" y="42037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b</a:t>
                </a:r>
                <a:endParaRPr lang="en-US" dirty="0"/>
              </a:p>
            </p:txBody>
          </p:sp>
          <p:cxnSp>
            <p:nvCxnSpPr>
              <p:cNvPr id="119" name="Straight Connector 118"/>
              <p:cNvCxnSpPr>
                <a:stCxn id="117" idx="6"/>
                <a:endCxn id="118" idx="2"/>
              </p:cNvCxnSpPr>
              <p:nvPr/>
            </p:nvCxnSpPr>
            <p:spPr>
              <a:xfrm>
                <a:off x="1549400" y="4406900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Oval 119"/>
              <p:cNvSpPr/>
              <p:nvPr/>
            </p:nvSpPr>
            <p:spPr>
              <a:xfrm>
                <a:off x="2311400" y="49530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</a:t>
                </a:r>
                <a:endParaRPr lang="en-US" dirty="0"/>
              </a:p>
            </p:txBody>
          </p:sp>
          <p:cxnSp>
            <p:nvCxnSpPr>
              <p:cNvPr id="121" name="Straight Connector 120"/>
              <p:cNvCxnSpPr>
                <a:stCxn id="122" idx="7"/>
                <a:endCxn id="118" idx="3"/>
              </p:cNvCxnSpPr>
              <p:nvPr/>
            </p:nvCxnSpPr>
            <p:spPr>
              <a:xfrm flipV="1">
                <a:off x="1489884" y="4550584"/>
                <a:ext cx="881032" cy="46193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Oval 121"/>
              <p:cNvSpPr/>
              <p:nvPr/>
            </p:nvSpPr>
            <p:spPr>
              <a:xfrm>
                <a:off x="1143000" y="49530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311400" y="57023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z</a:t>
                </a:r>
                <a:endParaRPr lang="en-US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1143000" y="5702300"/>
                <a:ext cx="406400" cy="406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x</a:t>
                </a:r>
              </a:p>
            </p:txBody>
          </p:sp>
          <p:cxnSp>
            <p:nvCxnSpPr>
              <p:cNvPr id="128" name="Straight Connector 127"/>
              <p:cNvCxnSpPr>
                <a:stCxn id="122" idx="6"/>
                <a:endCxn id="120" idx="2"/>
              </p:cNvCxnSpPr>
              <p:nvPr/>
            </p:nvCxnSpPr>
            <p:spPr>
              <a:xfrm>
                <a:off x="1549400" y="5156200"/>
                <a:ext cx="7620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9" name="Straight Connector 128"/>
            <p:cNvCxnSpPr>
              <a:stCxn id="124" idx="6"/>
              <a:endCxn id="123" idx="2"/>
            </p:cNvCxnSpPr>
            <p:nvPr/>
          </p:nvCxnSpPr>
          <p:spPr>
            <a:xfrm>
              <a:off x="-1168400" y="3369484"/>
              <a:ext cx="762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279692" y="3810239"/>
            <a:ext cx="279245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Live Range Splitting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1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 Register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do a good allocation</a:t>
            </a:r>
          </a:p>
          <a:p>
            <a:pPr lvl="1"/>
            <a:r>
              <a:rPr lang="en-US" dirty="0" smtClean="0"/>
              <a:t>which variables to split</a:t>
            </a:r>
          </a:p>
          <a:p>
            <a:pPr lvl="1"/>
            <a:r>
              <a:rPr lang="en-US" dirty="0" smtClean="0"/>
              <a:t>which values to spill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How to do it fast?</a:t>
            </a:r>
          </a:p>
          <a:p>
            <a:pPr lvl="1"/>
            <a:r>
              <a:rPr lang="en-US" dirty="0" smtClean="0"/>
              <a:t>Graph-coloring is expensive</a:t>
            </a:r>
          </a:p>
          <a:p>
            <a:pPr lvl="1"/>
            <a:r>
              <a:rPr lang="en-US" dirty="0" smtClean="0"/>
              <a:t>Just-in-Time compilation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9700" y="2190928"/>
            <a:ext cx="64262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r>
              <a:rPr lang="en-US" sz="3600" dirty="0" smtClean="0"/>
              <a:t>“Solved”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8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Instruction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classical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94100" y="2311400"/>
            <a:ext cx="2108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X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A * B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 C;</a:t>
            </a:r>
          </a:p>
          <a:p>
            <a:r>
              <a:rPr lang="en-US" dirty="0" smtClean="0">
                <a:latin typeface="Courier"/>
                <a:cs typeface="Courier"/>
              </a:rPr>
              <a:t>Y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D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 E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 F;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97505" y="2957730"/>
            <a:ext cx="3650696" cy="2081263"/>
            <a:chOff x="997505" y="2957730"/>
            <a:chExt cx="3650696" cy="2081263"/>
          </a:xfrm>
        </p:grpSpPr>
        <p:sp>
          <p:nvSpPr>
            <p:cNvPr id="10" name="TextBox 9"/>
            <p:cNvSpPr txBox="1"/>
            <p:nvPr/>
          </p:nvSpPr>
          <p:spPr>
            <a:xfrm>
              <a:off x="1117600" y="3838664"/>
              <a:ext cx="1638300" cy="12003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R </a:t>
              </a:r>
              <a:r>
                <a:rPr lang="en-US" dirty="0">
                  <a:latin typeface="Courier"/>
                  <a:cs typeface="Courier"/>
                </a:rPr>
                <a:t>= </a:t>
              </a:r>
              <a:r>
                <a:rPr lang="en-US" dirty="0" smtClean="0">
                  <a:latin typeface="Courier"/>
                  <a:cs typeface="Courier"/>
                </a:rPr>
                <a:t>A * B;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X = R * C;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S </a:t>
              </a:r>
              <a:r>
                <a:rPr lang="en-US" dirty="0">
                  <a:latin typeface="Courier"/>
                  <a:cs typeface="Courier"/>
                </a:rPr>
                <a:t>= </a:t>
              </a:r>
              <a:r>
                <a:rPr lang="en-US" dirty="0" smtClean="0">
                  <a:latin typeface="Courier"/>
                  <a:cs typeface="Courier"/>
                </a:rPr>
                <a:t>D * E;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Y = S * F;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7505" y="3033931"/>
              <a:ext cx="1878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naïve translation</a:t>
              </a:r>
              <a:endParaRPr lang="en-US" dirty="0"/>
            </a:p>
          </p:txBody>
        </p:sp>
        <p:cxnSp>
          <p:nvCxnSpPr>
            <p:cNvPr id="15" name="Elbow Connector 14"/>
            <p:cNvCxnSpPr>
              <a:stCxn id="7" idx="2"/>
              <a:endCxn id="10" idx="0"/>
            </p:cNvCxnSpPr>
            <p:nvPr/>
          </p:nvCxnSpPr>
          <p:spPr>
            <a:xfrm rot="5400000">
              <a:off x="2852009" y="2042472"/>
              <a:ext cx="880933" cy="27114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648201" y="2957730"/>
            <a:ext cx="3638327" cy="2081263"/>
            <a:chOff x="4572001" y="2957730"/>
            <a:chExt cx="3638327" cy="2081263"/>
          </a:xfrm>
        </p:grpSpPr>
        <p:sp>
          <p:nvSpPr>
            <p:cNvPr id="11" name="TextBox 10"/>
            <p:cNvSpPr txBox="1"/>
            <p:nvPr/>
          </p:nvSpPr>
          <p:spPr>
            <a:xfrm>
              <a:off x="6407150" y="3838664"/>
              <a:ext cx="1638300" cy="120032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urier"/>
                  <a:cs typeface="Courier"/>
                </a:rPr>
                <a:t>R </a:t>
              </a:r>
              <a:r>
                <a:rPr lang="en-US" dirty="0">
                  <a:latin typeface="Courier"/>
                  <a:cs typeface="Courier"/>
                </a:rPr>
                <a:t>= </a:t>
              </a:r>
              <a:r>
                <a:rPr lang="en-US" dirty="0" smtClean="0">
                  <a:latin typeface="Courier"/>
                  <a:cs typeface="Courier"/>
                </a:rPr>
                <a:t>A * B;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S </a:t>
              </a:r>
              <a:r>
                <a:rPr lang="en-US" dirty="0">
                  <a:latin typeface="Courier"/>
                  <a:cs typeface="Courier"/>
                </a:rPr>
                <a:t>= </a:t>
              </a:r>
              <a:r>
                <a:rPr lang="en-US" dirty="0" smtClean="0">
                  <a:latin typeface="Courier"/>
                  <a:cs typeface="Courier"/>
                </a:rPr>
                <a:t>D * E;</a:t>
              </a:r>
            </a:p>
            <a:p>
              <a:r>
                <a:rPr lang="en-US" dirty="0">
                  <a:latin typeface="Courier"/>
                  <a:cs typeface="Courier"/>
                </a:rPr>
                <a:t>X = R * C;</a:t>
              </a:r>
            </a:p>
            <a:p>
              <a:r>
                <a:rPr lang="en-US" dirty="0" smtClean="0">
                  <a:latin typeface="Courier"/>
                  <a:cs typeface="Courier"/>
                </a:rPr>
                <a:t>Y = S * F;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16874" y="3033931"/>
              <a:ext cx="199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smart compilation</a:t>
              </a:r>
              <a:endParaRPr lang="en-US" dirty="0"/>
            </a:p>
          </p:txBody>
        </p:sp>
        <p:cxnSp>
          <p:nvCxnSpPr>
            <p:cNvPr id="19" name="Elbow Connector 18"/>
            <p:cNvCxnSpPr>
              <a:stCxn id="7" idx="2"/>
              <a:endCxn id="11" idx="0"/>
            </p:cNvCxnSpPr>
            <p:nvPr/>
          </p:nvCxnSpPr>
          <p:spPr>
            <a:xfrm rot="16200000" flipH="1">
              <a:off x="5458684" y="2071047"/>
              <a:ext cx="880933" cy="26543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71600" y="4102100"/>
            <a:ext cx="330200" cy="685800"/>
            <a:chOff x="1371600" y="4102100"/>
            <a:chExt cx="330200" cy="685800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371600" y="4622800"/>
              <a:ext cx="330200" cy="165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371600" y="4102100"/>
              <a:ext cx="330200" cy="165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6756400" y="4057650"/>
            <a:ext cx="330200" cy="730250"/>
            <a:chOff x="6629400" y="4057650"/>
            <a:chExt cx="330200" cy="73025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6629400" y="4057650"/>
              <a:ext cx="330200" cy="4508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629400" y="4337050"/>
              <a:ext cx="330200" cy="4508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946400" y="3838664"/>
            <a:ext cx="337185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Pipeline </a:t>
            </a:r>
            <a:r>
              <a:rPr lang="en-US" sz="2400" dirty="0" smtClean="0"/>
              <a:t>Stall</a:t>
            </a:r>
          </a:p>
          <a:p>
            <a:pPr algn="ctr"/>
            <a:r>
              <a:rPr lang="en-US" sz="2400" dirty="0" smtClean="0"/>
              <a:t>(if </a:t>
            </a:r>
            <a:r>
              <a:rPr lang="en-US" sz="2400" dirty="0" err="1" smtClean="0"/>
              <a:t>mult</a:t>
            </a:r>
            <a:r>
              <a:rPr lang="en-US" sz="2400" dirty="0" smtClean="0"/>
              <a:t>. takes 2 cycles)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62276" y="4830822"/>
            <a:ext cx="337185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Also done in hardware</a:t>
            </a:r>
          </a:p>
          <a:p>
            <a:pPr algn="ctr"/>
            <a:r>
              <a:rPr lang="en-US" sz="2400" dirty="0" smtClean="0"/>
              <a:t>(out-of-order)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76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DAG Scheduling + Resource Constraints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Scheduling in 5min.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4100" y="2311400"/>
            <a:ext cx="2108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X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A * B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 C;</a:t>
            </a:r>
          </a:p>
          <a:p>
            <a:r>
              <a:rPr lang="en-US" dirty="0" smtClean="0">
                <a:latin typeface="Courier"/>
                <a:cs typeface="Courier"/>
              </a:rPr>
              <a:t>Y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D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 E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smtClean="0">
                <a:latin typeface="Courier"/>
                <a:cs typeface="Courier"/>
              </a:rPr>
              <a:t> F;</a:t>
            </a:r>
            <a:endParaRPr lang="en-US" dirty="0">
              <a:latin typeface="Courier"/>
              <a:cs typeface="Courier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651000" y="2794000"/>
            <a:ext cx="1193800" cy="2854325"/>
            <a:chOff x="1651000" y="2794000"/>
            <a:chExt cx="1193800" cy="2854325"/>
          </a:xfrm>
        </p:grpSpPr>
        <p:grpSp>
          <p:nvGrpSpPr>
            <p:cNvPr id="71" name="Group 70"/>
            <p:cNvGrpSpPr/>
            <p:nvPr/>
          </p:nvGrpSpPr>
          <p:grpSpPr>
            <a:xfrm>
              <a:off x="1651000" y="2794000"/>
              <a:ext cx="1193800" cy="1625600"/>
              <a:chOff x="1651000" y="2794000"/>
              <a:chExt cx="1193800" cy="1625600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 flipH="1">
                <a:off x="2374900" y="2794000"/>
                <a:ext cx="469900" cy="1625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6" idx="4"/>
              </p:cNvCxnSpPr>
              <p:nvPr/>
            </p:nvCxnSpPr>
            <p:spPr>
              <a:xfrm>
                <a:off x="1651000" y="3620869"/>
                <a:ext cx="717550" cy="79873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3" name="Straight Arrow Connector 72"/>
            <p:cNvCxnSpPr/>
            <p:nvPr/>
          </p:nvCxnSpPr>
          <p:spPr>
            <a:xfrm>
              <a:off x="2374900" y="4724400"/>
              <a:ext cx="0" cy="923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/>
          <p:cNvSpPr/>
          <p:nvPr/>
        </p:nvSpPr>
        <p:spPr>
          <a:xfrm>
            <a:off x="1409700" y="3138269"/>
            <a:ext cx="482600" cy="482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800" dirty="0" smtClean="0"/>
              <a:t>×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016000" y="2310031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09750" y="2311400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03500" y="2311400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133600" y="3785969"/>
            <a:ext cx="482600" cy="482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800" dirty="0" smtClean="0"/>
              <a:t>×</a:t>
            </a:r>
            <a:endParaRPr lang="en-US" sz="2800" dirty="0"/>
          </a:p>
        </p:txBody>
      </p:sp>
      <p:cxnSp>
        <p:nvCxnSpPr>
          <p:cNvPr id="15" name="Straight Arrow Connector 14"/>
          <p:cNvCxnSpPr>
            <a:stCxn id="10" idx="2"/>
            <a:endCxn id="6" idx="1"/>
          </p:cNvCxnSpPr>
          <p:nvPr/>
        </p:nvCxnSpPr>
        <p:spPr>
          <a:xfrm>
            <a:off x="1257300" y="2792631"/>
            <a:ext cx="223075" cy="416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  <a:endCxn id="6" idx="7"/>
          </p:cNvCxnSpPr>
          <p:nvPr/>
        </p:nvCxnSpPr>
        <p:spPr>
          <a:xfrm flipH="1">
            <a:off x="1821625" y="2794000"/>
            <a:ext cx="229425" cy="4149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1821625" y="2794000"/>
            <a:ext cx="1023175" cy="2854325"/>
            <a:chOff x="1821625" y="2794000"/>
            <a:chExt cx="1023175" cy="2854325"/>
          </a:xfrm>
        </p:grpSpPr>
        <p:cxnSp>
          <p:nvCxnSpPr>
            <p:cNvPr id="43" name="Straight Arrow Connector 42"/>
            <p:cNvCxnSpPr>
              <a:stCxn id="13" idx="4"/>
              <a:endCxn id="41" idx="0"/>
            </p:cNvCxnSpPr>
            <p:nvPr/>
          </p:nvCxnSpPr>
          <p:spPr>
            <a:xfrm flipH="1">
              <a:off x="2368550" y="4268569"/>
              <a:ext cx="6350" cy="13797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71"/>
            <p:cNvGrpSpPr/>
            <p:nvPr/>
          </p:nvGrpSpPr>
          <p:grpSpPr>
            <a:xfrm>
              <a:off x="1821625" y="2794000"/>
              <a:ext cx="1023175" cy="1062644"/>
              <a:chOff x="1821625" y="2794000"/>
              <a:chExt cx="1023175" cy="1062644"/>
            </a:xfrm>
          </p:grpSpPr>
          <p:cxnSp>
            <p:nvCxnSpPr>
              <p:cNvPr id="21" name="Straight Arrow Connector 20"/>
              <p:cNvCxnSpPr>
                <a:stCxn id="12" idx="2"/>
                <a:endCxn id="13" idx="0"/>
              </p:cNvCxnSpPr>
              <p:nvPr/>
            </p:nvCxnSpPr>
            <p:spPr>
              <a:xfrm flipH="1">
                <a:off x="2374900" y="2794000"/>
                <a:ext cx="469900" cy="99196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6" idx="5"/>
                <a:endCxn id="13" idx="1"/>
              </p:cNvCxnSpPr>
              <p:nvPr/>
            </p:nvCxnSpPr>
            <p:spPr>
              <a:xfrm>
                <a:off x="1821625" y="3550194"/>
                <a:ext cx="382650" cy="3064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Rectangle 40"/>
          <p:cNvSpPr/>
          <p:nvPr/>
        </p:nvSpPr>
        <p:spPr>
          <a:xfrm>
            <a:off x="2127250" y="5648325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876300" y="3670301"/>
            <a:ext cx="7861300" cy="1133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876300" y="3056544"/>
            <a:ext cx="7861300" cy="1133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76300" y="4326544"/>
            <a:ext cx="7861300" cy="1133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76300" y="4948844"/>
            <a:ext cx="7861300" cy="1133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3" name="Slide Number Placeholder 3"/>
          <p:cNvSpPr txBox="1">
            <a:spLocks/>
          </p:cNvSpPr>
          <p:nvPr/>
        </p:nvSpPr>
        <p:spPr bwMode="auto">
          <a:xfrm>
            <a:off x="71628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876300" y="5482244"/>
            <a:ext cx="7861300" cy="1133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6686550" y="2794000"/>
            <a:ext cx="1187450" cy="2854325"/>
            <a:chOff x="1657350" y="2794000"/>
            <a:chExt cx="1187450" cy="2854325"/>
          </a:xfrm>
        </p:grpSpPr>
        <p:grpSp>
          <p:nvGrpSpPr>
            <p:cNvPr id="123" name="Group 122"/>
            <p:cNvGrpSpPr/>
            <p:nvPr/>
          </p:nvGrpSpPr>
          <p:grpSpPr>
            <a:xfrm>
              <a:off x="1657350" y="2794000"/>
              <a:ext cx="1187450" cy="1625600"/>
              <a:chOff x="1657350" y="2794000"/>
              <a:chExt cx="1187450" cy="1625600"/>
            </a:xfrm>
          </p:grpSpPr>
          <p:cxnSp>
            <p:nvCxnSpPr>
              <p:cNvPr id="125" name="Straight Arrow Connector 124"/>
              <p:cNvCxnSpPr/>
              <p:nvPr/>
            </p:nvCxnSpPr>
            <p:spPr>
              <a:xfrm flipH="1">
                <a:off x="2374900" y="2794000"/>
                <a:ext cx="469900" cy="16256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1657350" y="3620869"/>
                <a:ext cx="717550" cy="79873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4" name="Straight Arrow Connector 123"/>
            <p:cNvCxnSpPr/>
            <p:nvPr/>
          </p:nvCxnSpPr>
          <p:spPr>
            <a:xfrm>
              <a:off x="2374900" y="4724400"/>
              <a:ext cx="0" cy="9239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Oval 126"/>
          <p:cNvSpPr/>
          <p:nvPr/>
        </p:nvSpPr>
        <p:spPr>
          <a:xfrm>
            <a:off x="6438900" y="3138269"/>
            <a:ext cx="482600" cy="482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800" dirty="0" smtClean="0"/>
              <a:t>×</a:t>
            </a:r>
            <a:endParaRPr lang="en-US" sz="2800" dirty="0"/>
          </a:p>
        </p:txBody>
      </p:sp>
      <p:sp>
        <p:nvSpPr>
          <p:cNvPr id="128" name="Rectangle 127"/>
          <p:cNvSpPr/>
          <p:nvPr/>
        </p:nvSpPr>
        <p:spPr>
          <a:xfrm>
            <a:off x="6045200" y="2310031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6838950" y="2311400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7632700" y="2311400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31" name="Oval 130"/>
          <p:cNvSpPr/>
          <p:nvPr/>
        </p:nvSpPr>
        <p:spPr>
          <a:xfrm>
            <a:off x="7162800" y="3785969"/>
            <a:ext cx="482600" cy="482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0" tIns="0" rIns="0" bIns="91440" rtlCol="0" anchor="ctr"/>
          <a:lstStyle/>
          <a:p>
            <a:pPr algn="ctr"/>
            <a:r>
              <a:rPr lang="en-US" sz="2800" dirty="0" smtClean="0"/>
              <a:t>×</a:t>
            </a:r>
            <a:endParaRPr lang="en-US" sz="2800" dirty="0"/>
          </a:p>
        </p:txBody>
      </p:sp>
      <p:grpSp>
        <p:nvGrpSpPr>
          <p:cNvPr id="179" name="Group 178"/>
          <p:cNvGrpSpPr/>
          <p:nvPr/>
        </p:nvGrpSpPr>
        <p:grpSpPr>
          <a:xfrm>
            <a:off x="6286500" y="2792631"/>
            <a:ext cx="793750" cy="416313"/>
            <a:chOff x="6286500" y="2792631"/>
            <a:chExt cx="793750" cy="416313"/>
          </a:xfrm>
        </p:grpSpPr>
        <p:cxnSp>
          <p:nvCxnSpPr>
            <p:cNvPr id="132" name="Straight Arrow Connector 131"/>
            <p:cNvCxnSpPr>
              <a:stCxn id="128" idx="2"/>
              <a:endCxn id="127" idx="1"/>
            </p:cNvCxnSpPr>
            <p:nvPr/>
          </p:nvCxnSpPr>
          <p:spPr>
            <a:xfrm>
              <a:off x="6286500" y="2792631"/>
              <a:ext cx="223075" cy="4163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129" idx="2"/>
              <a:endCxn id="127" idx="7"/>
            </p:cNvCxnSpPr>
            <p:nvPr/>
          </p:nvCxnSpPr>
          <p:spPr>
            <a:xfrm flipH="1">
              <a:off x="6850825" y="2794000"/>
              <a:ext cx="229425" cy="4149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/>
          <p:cNvGrpSpPr/>
          <p:nvPr/>
        </p:nvGrpSpPr>
        <p:grpSpPr>
          <a:xfrm>
            <a:off x="6850825" y="2794000"/>
            <a:ext cx="1023175" cy="2854325"/>
            <a:chOff x="1821625" y="2794000"/>
            <a:chExt cx="1023175" cy="2854325"/>
          </a:xfrm>
        </p:grpSpPr>
        <p:cxnSp>
          <p:nvCxnSpPr>
            <p:cNvPr id="135" name="Straight Arrow Connector 134"/>
            <p:cNvCxnSpPr>
              <a:stCxn id="131" idx="4"/>
              <a:endCxn id="139" idx="0"/>
            </p:cNvCxnSpPr>
            <p:nvPr/>
          </p:nvCxnSpPr>
          <p:spPr>
            <a:xfrm flipH="1">
              <a:off x="2368550" y="4268569"/>
              <a:ext cx="6350" cy="13797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Group 135"/>
            <p:cNvGrpSpPr/>
            <p:nvPr/>
          </p:nvGrpSpPr>
          <p:grpSpPr>
            <a:xfrm>
              <a:off x="1821625" y="2794000"/>
              <a:ext cx="1023175" cy="1062644"/>
              <a:chOff x="1821625" y="2794000"/>
              <a:chExt cx="1023175" cy="1062644"/>
            </a:xfrm>
          </p:grpSpPr>
          <p:cxnSp>
            <p:nvCxnSpPr>
              <p:cNvPr id="137" name="Straight Arrow Connector 136"/>
              <p:cNvCxnSpPr>
                <a:stCxn id="130" idx="2"/>
                <a:endCxn id="131" idx="0"/>
              </p:cNvCxnSpPr>
              <p:nvPr/>
            </p:nvCxnSpPr>
            <p:spPr>
              <a:xfrm flipH="1">
                <a:off x="2374900" y="2794000"/>
                <a:ext cx="469900" cy="99196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Arrow Connector 137"/>
              <p:cNvCxnSpPr>
                <a:stCxn id="127" idx="5"/>
                <a:endCxn id="131" idx="1"/>
              </p:cNvCxnSpPr>
              <p:nvPr/>
            </p:nvCxnSpPr>
            <p:spPr>
              <a:xfrm>
                <a:off x="1821625" y="3550194"/>
                <a:ext cx="382650" cy="3064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9" name="Rectangle 138"/>
          <p:cNvSpPr/>
          <p:nvPr/>
        </p:nvSpPr>
        <p:spPr>
          <a:xfrm>
            <a:off x="7156450" y="5648325"/>
            <a:ext cx="482600" cy="482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7391400" y="5470991"/>
            <a:ext cx="0" cy="160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/>
          <p:cNvGrpSpPr/>
          <p:nvPr/>
        </p:nvGrpSpPr>
        <p:grpSpPr>
          <a:xfrm>
            <a:off x="6286500" y="2777222"/>
            <a:ext cx="1587500" cy="2854325"/>
            <a:chOff x="8890000" y="2792631"/>
            <a:chExt cx="1587500" cy="2854325"/>
          </a:xfrm>
        </p:grpSpPr>
        <p:cxnSp>
          <p:nvCxnSpPr>
            <p:cNvPr id="150" name="Straight Arrow Connector 149"/>
            <p:cNvCxnSpPr/>
            <p:nvPr/>
          </p:nvCxnSpPr>
          <p:spPr>
            <a:xfrm flipH="1">
              <a:off x="10007600" y="2792631"/>
              <a:ext cx="469900" cy="221116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9283700" y="4283978"/>
              <a:ext cx="723900" cy="73523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>
              <a:stCxn id="128" idx="2"/>
            </p:cNvCxnSpPr>
            <p:nvPr/>
          </p:nvCxnSpPr>
          <p:spPr>
            <a:xfrm>
              <a:off x="8890000" y="2808040"/>
              <a:ext cx="241300" cy="10640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stCxn id="129" idx="2"/>
            </p:cNvCxnSpPr>
            <p:nvPr/>
          </p:nvCxnSpPr>
          <p:spPr>
            <a:xfrm flipH="1">
              <a:off x="9442450" y="2809409"/>
              <a:ext cx="241300" cy="106264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/>
            <p:nvPr/>
          </p:nvCxnSpPr>
          <p:spPr>
            <a:xfrm flipH="1">
              <a:off x="10001250" y="5486400"/>
              <a:ext cx="6350" cy="1605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2" name="TextBox 181"/>
          <p:cNvSpPr txBox="1"/>
          <p:nvPr/>
        </p:nvSpPr>
        <p:spPr>
          <a:xfrm>
            <a:off x="2844800" y="3242888"/>
            <a:ext cx="3441700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Scheduling:</a:t>
            </a:r>
          </a:p>
          <a:p>
            <a:r>
              <a:rPr lang="en-US" sz="2800" dirty="0" smtClean="0"/>
              <a:t> - dependences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 latency of ops</a:t>
            </a:r>
          </a:p>
          <a:p>
            <a:r>
              <a:rPr lang="en-US" sz="2800" dirty="0" smtClean="0"/>
              <a:t>Resource Allocation:</a:t>
            </a:r>
          </a:p>
          <a:p>
            <a:r>
              <a:rPr lang="en-US" sz="2800" dirty="0" smtClean="0"/>
              <a:t> - #of ALUs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- #of </a:t>
            </a:r>
            <a:r>
              <a:rPr lang="en-US" sz="2800" dirty="0" err="1" smtClean="0"/>
              <a:t>mem</a:t>
            </a:r>
            <a:r>
              <a:rPr lang="en-US" sz="2800" dirty="0" smtClean="0"/>
              <a:t>. requests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1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2.22222E-6 0.0907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3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2.22222E-6 0.0907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53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9074 L -2.22222E-6 0.1747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9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4.44444E-6 0.0944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7" grpId="0" animBg="1"/>
      <p:bldP spid="131" grpId="0" animBg="1"/>
      <p:bldP spid="131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8153400" cy="1143000"/>
          </a:xfrm>
        </p:spPr>
        <p:txBody>
          <a:bodyPr rIns="0"/>
          <a:lstStyle/>
          <a:p>
            <a:r>
              <a:rPr lang="en-US" dirty="0" smtClean="0"/>
              <a:t>Research in Instruction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much anymore for speed/parallelism</a:t>
            </a:r>
          </a:p>
          <a:p>
            <a:pPr lvl="1"/>
            <a:r>
              <a:rPr lang="en-US" dirty="0" smtClean="0"/>
              <a:t>beaten to death</a:t>
            </a:r>
          </a:p>
          <a:p>
            <a:pPr lvl="1"/>
            <a:r>
              <a:rPr lang="en-US" dirty="0" smtClean="0"/>
              <a:t>hardware does it for you</a:t>
            </a:r>
          </a:p>
          <a:p>
            <a:r>
              <a:rPr lang="en-US" dirty="0" smtClean="0"/>
              <a:t>Remains interesting in specific contexts </a:t>
            </a:r>
          </a:p>
          <a:p>
            <a:pPr lvl="1"/>
            <a:r>
              <a:rPr lang="en-US" dirty="0" smtClean="0"/>
              <a:t>faster methods for JIT</a:t>
            </a:r>
          </a:p>
          <a:p>
            <a:pPr lvl="1"/>
            <a:r>
              <a:rPr lang="en-US" dirty="0" smtClean="0"/>
              <a:t>energy optimization</a:t>
            </a:r>
          </a:p>
          <a:p>
            <a:pPr lvl="1"/>
            <a:r>
              <a:rPr lang="en-US" dirty="0" smtClean="0"/>
              <a:t>“predictable” execution </a:t>
            </a:r>
          </a:p>
          <a:p>
            <a:pPr lvl="2"/>
            <a:r>
              <a:rPr lang="en-US" dirty="0" smtClean="0"/>
              <a:t>in-order cores, VLIW,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1+2: Phase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 another classical problem</a:t>
            </a:r>
          </a:p>
          <a:p>
            <a:pPr lvl="1"/>
            <a:r>
              <a:rPr lang="en-US" dirty="0" smtClean="0"/>
              <a:t>practically no solution</a:t>
            </a:r>
          </a:p>
          <a:p>
            <a:r>
              <a:rPr lang="en-US" dirty="0" smtClean="0"/>
              <a:t>Given optimization A and B</a:t>
            </a:r>
          </a:p>
          <a:p>
            <a:pPr lvl="1"/>
            <a:r>
              <a:rPr lang="en-US" dirty="0" smtClean="0"/>
              <a:t>A after B </a:t>
            </a:r>
            <a:r>
              <a:rPr lang="en-US" dirty="0" err="1" smtClean="0"/>
              <a:t>vs</a:t>
            </a:r>
            <a:r>
              <a:rPr lang="en-US" dirty="0" smtClean="0"/>
              <a:t> A before B</a:t>
            </a:r>
          </a:p>
          <a:p>
            <a:pPr lvl="1"/>
            <a:r>
              <a:rPr lang="en-US" dirty="0" smtClean="0"/>
              <a:t>which order is better?</a:t>
            </a:r>
          </a:p>
          <a:p>
            <a:pPr lvl="1"/>
            <a:r>
              <a:rPr lang="en-US" dirty="0" smtClean="0"/>
              <a:t>can you solve the problem globally?</a:t>
            </a:r>
          </a:p>
          <a:p>
            <a:r>
              <a:rPr lang="en-US" dirty="0" smtClean="0"/>
              <a:t>Parallelism requires more memory</a:t>
            </a:r>
          </a:p>
          <a:p>
            <a:pPr lvl="1"/>
            <a:r>
              <a:rPr lang="en-US" dirty="0" smtClean="0"/>
              <a:t>trade-off: register pressure </a:t>
            </a:r>
            <a:r>
              <a:rPr lang="en-US" dirty="0" err="1" smtClean="0"/>
              <a:t>vs</a:t>
            </a:r>
            <a:r>
              <a:rPr lang="en-US" dirty="0" smtClean="0"/>
              <a:t> parallelism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74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they work at?</a:t>
            </a:r>
          </a:p>
          <a:p>
            <a:pPr lvl="1"/>
            <a:r>
              <a:rPr lang="en-US" dirty="0" smtClean="0"/>
              <a:t>Intel / IBM Research</a:t>
            </a:r>
          </a:p>
          <a:p>
            <a:pPr lvl="1"/>
            <a:r>
              <a:rPr lang="en-US" dirty="0" smtClean="0"/>
              <a:t>Apple</a:t>
            </a:r>
            <a:endParaRPr lang="en-US" dirty="0" smtClean="0"/>
          </a:p>
          <a:p>
            <a:pPr lvl="1"/>
            <a:r>
              <a:rPr lang="en-US" dirty="0" err="1" smtClean="0"/>
              <a:t>Mathworks</a:t>
            </a:r>
            <a:endParaRPr lang="en-US" dirty="0" smtClean="0"/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Xilinx</a:t>
            </a:r>
            <a:endParaRPr lang="en-US" dirty="0" smtClean="0"/>
          </a:p>
          <a:p>
            <a:r>
              <a:rPr lang="en-US" dirty="0" smtClean="0"/>
              <a:t>Many opportunities in France</a:t>
            </a:r>
          </a:p>
          <a:p>
            <a:pPr lvl="1"/>
            <a:r>
              <a:rPr lang="en-US" dirty="0" err="1" smtClean="0"/>
              <a:t>Mathworks</a:t>
            </a:r>
            <a:r>
              <a:rPr lang="en-US" dirty="0" smtClean="0"/>
              <a:t> @ Grenoble</a:t>
            </a:r>
          </a:p>
          <a:p>
            <a:pPr lvl="1"/>
            <a:r>
              <a:rPr lang="en-US" dirty="0" smtClean="0"/>
              <a:t>Many start-ups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3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Research</a:t>
            </a:r>
            <a:r>
              <a:rPr lang="en-US" dirty="0" smtClean="0"/>
              <a:t> in compilers</a:t>
            </a:r>
          </a:p>
          <a:p>
            <a:pPr lvl="1"/>
            <a:r>
              <a:rPr lang="en-US" dirty="0" smtClean="0"/>
              <a:t>a bit about compiler itself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Understand compiler research</a:t>
            </a:r>
          </a:p>
          <a:p>
            <a:pPr lvl="1"/>
            <a:r>
              <a:rPr lang="en-US" dirty="0" smtClean="0"/>
              <a:t>what are the problems?</a:t>
            </a:r>
          </a:p>
          <a:p>
            <a:pPr lvl="1"/>
            <a:r>
              <a:rPr lang="en-US" dirty="0" smtClean="0"/>
              <a:t>what are the techniques?</a:t>
            </a:r>
          </a:p>
          <a:p>
            <a:pPr lvl="1"/>
            <a:r>
              <a:rPr lang="en-US" dirty="0" smtClean="0"/>
              <a:t>what are the applications?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may be do research in compilers later 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7400" y="3606800"/>
            <a:ext cx="7899400" cy="19082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0" tIns="457200" rIns="457200" bIns="457200" rtlCol="0">
            <a:spAutoFit/>
          </a:bodyPr>
          <a:lstStyle/>
          <a:p>
            <a:r>
              <a:rPr lang="en-US" sz="3200" dirty="0" smtClean="0"/>
              <a:t>Be able to (partially) understand work by “compiler people” at conferences.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35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/>
              <a:t>compiler </a:t>
            </a:r>
            <a:r>
              <a:rPr lang="en-US" dirty="0" err="1"/>
              <a:t>vs</a:t>
            </a:r>
            <a:r>
              <a:rPr lang="en-US" dirty="0"/>
              <a:t> recent compiler</a:t>
            </a:r>
          </a:p>
          <a:p>
            <a:pPr lvl="1"/>
            <a:r>
              <a:rPr lang="en-US" dirty="0" smtClean="0"/>
              <a:t>modern architecture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>
                <a:latin typeface="Courier"/>
                <a:cs typeface="Courier"/>
              </a:rPr>
              <a:t> -O3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-O0</a:t>
            </a:r>
          </a:p>
          <a:p>
            <a:endParaRPr lang="en-US" dirty="0" smtClean="0"/>
          </a:p>
          <a:p>
            <a:r>
              <a:rPr lang="en-US" dirty="0" smtClean="0"/>
              <a:t>How much speedup by compiler alone after 45 years of research?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3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Proebsting’s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 Advances Double Computing Power Every 18 Years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http://proebsting.cs.arizona.edu/</a:t>
            </a:r>
            <a:r>
              <a:rPr lang="en-US" dirty="0" smtClean="0">
                <a:hlinkClick r:id="rId2"/>
              </a:rPr>
              <a:t>law.html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Someone actually tried it:</a:t>
            </a:r>
          </a:p>
          <a:p>
            <a:pPr lvl="1"/>
            <a:r>
              <a:rPr lang="en-US" dirty="0"/>
              <a:t>On </a:t>
            </a:r>
            <a:r>
              <a:rPr lang="en-US" dirty="0" err="1"/>
              <a:t>Proebsting’s</a:t>
            </a:r>
            <a:r>
              <a:rPr lang="en-US" dirty="0"/>
              <a:t> Law, Kevin </a:t>
            </a:r>
            <a:r>
              <a:rPr lang="en-US" dirty="0" smtClean="0"/>
              <a:t>Scott, 2001</a:t>
            </a:r>
          </a:p>
          <a:p>
            <a:pPr lvl="1"/>
            <a:r>
              <a:rPr lang="en-US" dirty="0" smtClean="0"/>
              <a:t>SPEC95, compared against –O0</a:t>
            </a:r>
          </a:p>
          <a:p>
            <a:pPr lvl="1"/>
            <a:r>
              <a:rPr lang="en-US" dirty="0" smtClean="0"/>
              <a:t>3.3x for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8.1x for float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78300" y="5092700"/>
            <a:ext cx="3813865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HW  gives 60%/year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051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/>
              <a:t>compiler </a:t>
            </a:r>
            <a:r>
              <a:rPr lang="en-US" dirty="0" err="1"/>
              <a:t>vs</a:t>
            </a:r>
            <a:r>
              <a:rPr lang="en-US" dirty="0"/>
              <a:t> recent compiler</a:t>
            </a:r>
          </a:p>
          <a:p>
            <a:pPr lvl="1"/>
            <a:r>
              <a:rPr lang="en-US" dirty="0" smtClean="0"/>
              <a:t>modern </a:t>
            </a:r>
            <a:r>
              <a:rPr lang="en-US" dirty="0"/>
              <a:t>architecture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-O3 </a:t>
            </a:r>
            <a:r>
              <a:rPr lang="en-US" dirty="0" err="1" smtClean="0"/>
              <a:t>vs</a:t>
            </a:r>
            <a:r>
              <a:rPr lang="en-US" dirty="0" smtClean="0"/>
              <a:t>  </a:t>
            </a:r>
            <a:r>
              <a:rPr lang="en-US" dirty="0" err="1" smtClean="0">
                <a:latin typeface="Courier"/>
                <a:cs typeface="Courier"/>
              </a:rPr>
              <a:t>gcc</a:t>
            </a:r>
            <a:r>
              <a:rPr lang="en-US" dirty="0" smtClean="0">
                <a:latin typeface="Courier"/>
                <a:cs typeface="Courier"/>
              </a:rPr>
              <a:t> -O0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b="1" dirty="0" smtClean="0"/>
              <a:t>3~8x</a:t>
            </a:r>
            <a:r>
              <a:rPr lang="en-US" dirty="0" smtClean="0"/>
              <a:t> difference after 45 years</a:t>
            </a:r>
          </a:p>
          <a:p>
            <a:r>
              <a:rPr lang="en-US" dirty="0" smtClean="0"/>
              <a:t>Not so much?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/>
              <a:t>compiler </a:t>
            </a:r>
            <a:r>
              <a:rPr lang="en-US" dirty="0" err="1"/>
              <a:t>vs</a:t>
            </a:r>
            <a:r>
              <a:rPr lang="en-US" dirty="0"/>
              <a:t> recent compiler</a:t>
            </a:r>
          </a:p>
          <a:p>
            <a:pPr lvl="1"/>
            <a:r>
              <a:rPr lang="en-US" dirty="0" smtClean="0"/>
              <a:t>modern </a:t>
            </a:r>
            <a:r>
              <a:rPr lang="en-US" dirty="0"/>
              <a:t>architecture</a:t>
            </a:r>
          </a:p>
          <a:p>
            <a:pPr lvl="1"/>
            <a:r>
              <a:rPr lang="en-US" dirty="0" err="1">
                <a:latin typeface="Courier"/>
                <a:cs typeface="Courier"/>
              </a:rPr>
              <a:t>gcc</a:t>
            </a:r>
            <a:r>
              <a:rPr lang="en-US" dirty="0">
                <a:latin typeface="Courier"/>
                <a:cs typeface="Courier"/>
              </a:rPr>
              <a:t> -O3 </a:t>
            </a:r>
            <a:r>
              <a:rPr lang="en-US" dirty="0" err="1"/>
              <a:t>vs</a:t>
            </a:r>
            <a:r>
              <a:rPr lang="en-US" dirty="0"/>
              <a:t>  </a:t>
            </a:r>
            <a:r>
              <a:rPr lang="en-US" dirty="0" err="1">
                <a:latin typeface="Courier"/>
                <a:cs typeface="Courier"/>
              </a:rPr>
              <a:t>gcc</a:t>
            </a:r>
            <a:r>
              <a:rPr lang="en-US" dirty="0">
                <a:latin typeface="Courier"/>
                <a:cs typeface="Courier"/>
              </a:rPr>
              <a:t> -O0</a:t>
            </a:r>
          </a:p>
          <a:p>
            <a:pPr lvl="1"/>
            <a:r>
              <a:rPr lang="en-US" b="1" dirty="0" smtClean="0"/>
              <a:t>3~8x</a:t>
            </a:r>
            <a:r>
              <a:rPr lang="en-US" dirty="0" smtClean="0"/>
              <a:t> difference after 45 years</a:t>
            </a:r>
          </a:p>
          <a:p>
            <a:r>
              <a:rPr lang="en-US" dirty="0" smtClean="0"/>
              <a:t>Not so much?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16000" y="4139088"/>
            <a:ext cx="75819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“The most remarkable accomplishment by far of the compiler field is the widespread use of high-level languages.</a:t>
            </a:r>
            <a:r>
              <a:rPr lang="en-US" sz="2800" dirty="0"/>
              <a:t>”</a:t>
            </a:r>
            <a:r>
              <a:rPr lang="en-US" dirty="0"/>
              <a:t> </a:t>
            </a:r>
            <a:endParaRPr lang="en-US" dirty="0" smtClean="0"/>
          </a:p>
          <a:p>
            <a:pPr algn="r"/>
            <a:r>
              <a:rPr lang="en-US" dirty="0" smtClean="0"/>
              <a:t>by </a:t>
            </a:r>
            <a:r>
              <a:rPr lang="en-US" dirty="0"/>
              <a:t>Mary Hall, David Padua, and </a:t>
            </a:r>
            <a:r>
              <a:rPr lang="en-US" dirty="0" err="1"/>
              <a:t>Keshav</a:t>
            </a:r>
            <a:r>
              <a:rPr lang="en-US" dirty="0"/>
              <a:t> </a:t>
            </a:r>
            <a:r>
              <a:rPr lang="en-US" dirty="0" err="1" smtClean="0"/>
              <a:t>Pingali</a:t>
            </a:r>
            <a:endParaRPr lang="en-US" dirty="0" smtClean="0"/>
          </a:p>
          <a:p>
            <a:pPr algn="r"/>
            <a:r>
              <a:rPr lang="en-US" dirty="0"/>
              <a:t>[Compiler Research: The Next 50 </a:t>
            </a:r>
            <a:r>
              <a:rPr lang="en-US" dirty="0" smtClean="0"/>
              <a:t>Years, 2009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1611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Earlier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efficient assembly</a:t>
            </a:r>
          </a:p>
          <a:p>
            <a:pPr lvl="1"/>
            <a:r>
              <a:rPr lang="en-US" dirty="0" smtClean="0"/>
              <a:t>register allocation</a:t>
            </a:r>
          </a:p>
          <a:p>
            <a:pPr lvl="1"/>
            <a:r>
              <a:rPr lang="en-US" dirty="0" smtClean="0"/>
              <a:t>instruction scheduling</a:t>
            </a:r>
          </a:p>
          <a:p>
            <a:pPr lvl="1"/>
            <a:r>
              <a:rPr lang="en-US" dirty="0" smtClean="0"/>
              <a:t>...</a:t>
            </a:r>
          </a:p>
          <a:p>
            <a:r>
              <a:rPr lang="en-US" dirty="0" smtClean="0"/>
              <a:t>High-level language features</a:t>
            </a:r>
          </a:p>
          <a:p>
            <a:pPr lvl="1"/>
            <a:r>
              <a:rPr lang="en-US" dirty="0" smtClean="0"/>
              <a:t>object-</a:t>
            </a:r>
            <a:r>
              <a:rPr lang="en-US" dirty="0"/>
              <a:t>o</a:t>
            </a:r>
            <a:r>
              <a:rPr lang="en-US" dirty="0" smtClean="0"/>
              <a:t>rientation</a:t>
            </a:r>
          </a:p>
          <a:p>
            <a:pPr lvl="1"/>
            <a:r>
              <a:rPr lang="en-US" dirty="0" smtClean="0"/>
              <a:t>dynamic types</a:t>
            </a:r>
          </a:p>
          <a:p>
            <a:pPr lvl="1"/>
            <a:r>
              <a:rPr lang="en-US" dirty="0" smtClean="0"/>
              <a:t>automated memory management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Left?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multi-cores, GPUs, ...</a:t>
            </a:r>
          </a:p>
          <a:p>
            <a:pPr lvl="1"/>
            <a:r>
              <a:rPr lang="en-US" dirty="0" smtClean="0"/>
              <a:t>language features for parallelism</a:t>
            </a:r>
          </a:p>
          <a:p>
            <a:r>
              <a:rPr lang="en-US" dirty="0" smtClean="0"/>
              <a:t>Security/Reliability</a:t>
            </a:r>
          </a:p>
          <a:p>
            <a:pPr lvl="1"/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certified compilers</a:t>
            </a:r>
          </a:p>
          <a:p>
            <a:r>
              <a:rPr lang="en-US" dirty="0" smtClean="0"/>
              <a:t>Power/Energy</a:t>
            </a:r>
          </a:p>
          <a:p>
            <a:pPr lvl="1"/>
            <a:r>
              <a:rPr lang="en-US" dirty="0" smtClean="0"/>
              <a:t>data movement</a:t>
            </a:r>
          </a:p>
          <a:p>
            <a:pPr lvl="1"/>
            <a:r>
              <a:rPr lang="en-US" dirty="0" smtClean="0"/>
              <a:t>voltage scaling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78AAC-04B2-584D-BC64-EAB1C79EB7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EJCP 2017, June 29, Toulouse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41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RIA">
  <a:themeElements>
    <a:clrScheme name="Custom 8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120053"/>
      </a:accent1>
      <a:accent2>
        <a:srgbClr val="F92C29"/>
      </a:accent2>
      <a:accent3>
        <a:srgbClr val="FFFFFF"/>
      </a:accent3>
      <a:accent4>
        <a:srgbClr val="000000"/>
      </a:accent4>
      <a:accent5>
        <a:srgbClr val="AAB8AE"/>
      </a:accent5>
      <a:accent6>
        <a:srgbClr val="DA2523"/>
      </a:accent6>
      <a:hlink>
        <a:srgbClr val="006F9A"/>
      </a:hlink>
      <a:folHlink>
        <a:srgbClr val="C40005"/>
      </a:folHlink>
    </a:clrScheme>
    <a:fontScheme name="research-talk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research-talk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search-talk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9900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8A00B9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2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8080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008A8A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99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817B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1BF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5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19D96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CCC9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search-talk 16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737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BCBB"/>
        </a:accent5>
        <a:accent6>
          <a:srgbClr val="E7B900"/>
        </a:accent6>
        <a:hlink>
          <a:srgbClr val="FFCC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INRIA.thmx</Template>
  <TotalTime>9424</TotalTime>
  <Words>1615</Words>
  <Application>Microsoft Macintosh PowerPoint</Application>
  <PresentationFormat>On-screen Show (4:3)</PresentationFormat>
  <Paragraphs>422</Paragraphs>
  <Slides>29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INRIA</vt:lpstr>
      <vt:lpstr>Research in Compilers and  Introduction to Loop Transformations Part I: Compiler Research</vt:lpstr>
      <vt:lpstr>Background</vt:lpstr>
      <vt:lpstr>What is this Course About?</vt:lpstr>
      <vt:lpstr>Compiler Advances</vt:lpstr>
      <vt:lpstr>Proebsting’s Law</vt:lpstr>
      <vt:lpstr>Compiler Advances</vt:lpstr>
      <vt:lpstr>Compiler Advances</vt:lpstr>
      <vt:lpstr>Earlier Accomplishments</vt:lpstr>
      <vt:lpstr>What is Left?</vt:lpstr>
      <vt:lpstr>Agenda for today</vt:lpstr>
      <vt:lpstr>What is a Compiler?</vt:lpstr>
      <vt:lpstr>Compiler vs Assembler</vt:lpstr>
      <vt:lpstr>Compiler vs Assembler</vt:lpstr>
      <vt:lpstr>Goals of the Compiler</vt:lpstr>
      <vt:lpstr>Productivity vs Performance</vt:lpstr>
      <vt:lpstr>Productivity vs Performance</vt:lpstr>
      <vt:lpstr>Productivity vs Performance</vt:lpstr>
      <vt:lpstr>Compiler Research</vt:lpstr>
      <vt:lpstr>New HW Needs New Compiler</vt:lpstr>
      <vt:lpstr>Examples</vt:lpstr>
      <vt:lpstr>Case 1: Register Allocation</vt:lpstr>
      <vt:lpstr>Register Allocation in 5min.</vt:lpstr>
      <vt:lpstr>Register Allocation in 5min.</vt:lpstr>
      <vt:lpstr>Research in Register Allocation</vt:lpstr>
      <vt:lpstr>Case 2: Instruction Scheduling</vt:lpstr>
      <vt:lpstr>Instruction Scheduling in 5min.</vt:lpstr>
      <vt:lpstr>Research in Instruction Scheduling</vt:lpstr>
      <vt:lpstr>Case 1+2: Phase Ordering</vt:lpstr>
      <vt:lpstr>Job Market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Tomofumi Yuki</dc:creator>
  <cp:lastModifiedBy>Tomofumi Yuki</cp:lastModifiedBy>
  <cp:revision>308</cp:revision>
  <cp:lastPrinted>2015-05-18T16:29:41Z</cp:lastPrinted>
  <dcterms:created xsi:type="dcterms:W3CDTF">2014-11-25T16:07:59Z</dcterms:created>
  <dcterms:modified xsi:type="dcterms:W3CDTF">2017-06-28T17:16:25Z</dcterms:modified>
</cp:coreProperties>
</file>