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tags/tag86.xml" ContentType="application/vnd.openxmlformats-officedocument.presentationml.tags+xml"/>
  <Override PartName="/ppt/notesSlides/notesSlide1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6.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7.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8.xml" ContentType="application/vnd.openxmlformats-officedocument.presentationml.notesSlide+xml"/>
  <Override PartName="/ppt/tags/tag124.xml" ContentType="application/vnd.openxmlformats-officedocument.presentationml.tags+xml"/>
  <Override PartName="/ppt/notesSlides/notesSlide19.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0.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21.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3.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4.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5.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26.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27.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28.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notesSlides/notesSlide29.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30.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31.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32.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33.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34.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35.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36.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37.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38.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39.xml" ContentType="application/vnd.openxmlformats-officedocument.presentationml.notesSlid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40.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41.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42.xml" ContentType="application/vnd.openxmlformats-officedocument.presentationml.notesSlide+xml"/>
  <Override PartName="/ppt/tags/tag399.xml" ContentType="application/vnd.openxmlformats-officedocument.presentationml.tags+xml"/>
  <Override PartName="/ppt/notesSlides/notesSlide43.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44.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45.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notesSlides/notesSlide46.xml" ContentType="application/vnd.openxmlformats-officedocument.presentationml.notesSlide+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47.xml" ContentType="application/vnd.openxmlformats-officedocument.presentationml.notesSlid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48.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notesSlides/notesSlide49.xml" ContentType="application/vnd.openxmlformats-officedocument.presentationml.notesSlide+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notesSlides/notesSlide50.xml" ContentType="application/vnd.openxmlformats-officedocument.presentationml.notesSlide+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notesSlides/notesSlide51.xml" ContentType="application/vnd.openxmlformats-officedocument.presentationml.notesSlide+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notesSlides/notesSlide52.xml" ContentType="application/vnd.openxmlformats-officedocument.presentationml.notesSlid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notesSlides/notesSlide53.xml" ContentType="application/vnd.openxmlformats-officedocument.presentationml.notesSlide+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notesSlides/notesSlide54.xml" ContentType="application/vnd.openxmlformats-officedocument.presentationml.notesSlide+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notesSlides/notesSlide55.xml" ContentType="application/vnd.openxmlformats-officedocument.presentationml.notesSlide+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notesSlides/notesSlide56.xml" ContentType="application/vnd.openxmlformats-officedocument.presentationml.notesSlide+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notesSlides/notesSlide57.xml" ContentType="application/vnd.openxmlformats-officedocument.presentationml.notesSlide+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notesSlides/notesSlide58.xml" ContentType="application/vnd.openxmlformats-officedocument.presentationml.notesSlide+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notesSlides/notesSlide59.xml" ContentType="application/vnd.openxmlformats-officedocument.presentationml.notesSlide+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60.xml" ContentType="application/vnd.openxmlformats-officedocument.presentationml.notesSlide+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notesSlides/notesSlide61.xml" ContentType="application/vnd.openxmlformats-officedocument.presentationml.notesSlide+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notesSlides/notesSlide62.xml" ContentType="application/vnd.openxmlformats-officedocument.presentationml.notesSlide+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notesSlides/notesSlide63.xml" ContentType="application/vnd.openxmlformats-officedocument.presentationml.notesSlide+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notesSlides/notesSlide64.xml" ContentType="application/vnd.openxmlformats-officedocument.presentationml.notesSlide+xml"/>
  <Override PartName="/ppt/tags/tag690.xml" ContentType="application/vnd.openxmlformats-officedocument.presentationml.tags+xml"/>
  <Override PartName="/ppt/notesSlides/notesSlide65.xml" ContentType="application/vnd.openxmlformats-officedocument.presentationml.notesSlid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notesSlides/notesSlide66.xml" ContentType="application/vnd.openxmlformats-officedocument.presentationml.notesSlide+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notesSlides/notesSlide67.xml" ContentType="application/vnd.openxmlformats-officedocument.presentationml.notesSlid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notesSlides/notesSlide68.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notesSlides/notesSlide69.xml" ContentType="application/vnd.openxmlformats-officedocument.presentationml.notesSlid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notesSlides/notesSlide70.xml" ContentType="application/vnd.openxmlformats-officedocument.presentationml.notesSlide+xml"/>
  <Override PartName="/ppt/tags/tag764.xml" ContentType="application/vnd.openxmlformats-officedocument.presentationml.tags+xml"/>
  <Override PartName="/ppt/notesSlides/notesSlide71.xml" ContentType="application/vnd.openxmlformats-officedocument.presentationml.notesSlid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notesSlides/notesSlide72.xml" ContentType="application/vnd.openxmlformats-officedocument.presentationml.notesSlide+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notesSlides/notesSlide73.xml" ContentType="application/vnd.openxmlformats-officedocument.presentationml.notesSlide+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notesSlides/notesSlide74.xml" ContentType="application/vnd.openxmlformats-officedocument.presentationml.notesSlide+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notesSlides/notesSlide75.xml" ContentType="application/vnd.openxmlformats-officedocument.presentationml.notesSlide+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notesSlides/notesSlide76.xml" ContentType="application/vnd.openxmlformats-officedocument.presentationml.notesSlide+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notesSlides/notesSlide77.xml" ContentType="application/vnd.openxmlformats-officedocument.presentationml.notesSlide+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notesSlides/notesSlide78.xml" ContentType="application/vnd.openxmlformats-officedocument.presentationml.notesSlide+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notesSlides/notesSlide79.xml" ContentType="application/vnd.openxmlformats-officedocument.presentationml.notesSlide+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notesSlides/notesSlide80.xml" ContentType="application/vnd.openxmlformats-officedocument.presentationml.notesSlide+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notesSlides/notesSlide81.xml" ContentType="application/vnd.openxmlformats-officedocument.presentationml.notesSlide+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notesSlides/notesSlide82.xml" ContentType="application/vnd.openxmlformats-officedocument.presentationml.notesSlide+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notesSlides/notesSlide83.xml" ContentType="application/vnd.openxmlformats-officedocument.presentationml.notesSlide+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notesSlides/notesSlide84.xml" ContentType="application/vnd.openxmlformats-officedocument.presentationml.notesSlide+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notesSlides/notesSlide85.xml" ContentType="application/vnd.openxmlformats-officedocument.presentationml.notesSlide+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notesSlides/notesSlide86.xml" ContentType="application/vnd.openxmlformats-officedocument.presentationml.notesSlide+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notesSlides/notesSlide87.xml" ContentType="application/vnd.openxmlformats-officedocument.presentationml.notesSlide+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notesSlides/notesSlide88.xml" ContentType="application/vnd.openxmlformats-officedocument.presentationml.notesSlide+xml"/>
  <Override PartName="/ppt/tags/tag1048.xml" ContentType="application/vnd.openxmlformats-officedocument.presentationml.tags+xml"/>
  <Override PartName="/ppt/notesSlides/notesSlide89.xml" ContentType="application/vnd.openxmlformats-officedocument.presentationml.notesSlide+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notesSlides/notesSlide90.xml" ContentType="application/vnd.openxmlformats-officedocument.presentationml.notesSlide+xml"/>
  <Override PartName="/ppt/tags/tag1064.xml" ContentType="application/vnd.openxmlformats-officedocument.presentationml.tags+xml"/>
  <Override PartName="/ppt/notesSlides/notesSlide91.xml" ContentType="application/vnd.openxmlformats-officedocument.presentationml.notesSlide+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notesSlides/notesSlide92.xml" ContentType="application/vnd.openxmlformats-officedocument.presentationml.notesSlide+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notesSlides/notesSlide93.xml" ContentType="application/vnd.openxmlformats-officedocument.presentationml.notesSlide+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notesSlides/notesSlide94.xml" ContentType="application/vnd.openxmlformats-officedocument.presentationml.notesSlide+xml"/>
  <Override PartName="/ppt/tags/tag1107.xml" ContentType="application/vnd.openxmlformats-officedocument.presentationml.tags+xml"/>
  <Override PartName="/ppt/notesSlides/notesSlide95.xml" ContentType="application/vnd.openxmlformats-officedocument.presentationml.notesSlide+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notesSlides/notesSlide96.xml" ContentType="application/vnd.openxmlformats-officedocument.presentationml.notesSlide+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notesSlides/notesSlide97.xml" ContentType="application/vnd.openxmlformats-officedocument.presentationml.notesSlide+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notesSlides/notesSlide98.xml" ContentType="application/vnd.openxmlformats-officedocument.presentationml.notesSlide+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notesSlides/notesSlide99.xml" ContentType="application/vnd.openxmlformats-officedocument.presentationml.notesSlide+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notesSlides/notesSlide100.xml" ContentType="application/vnd.openxmlformats-officedocument.presentationml.notesSlide+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notesSlides/notesSlide101.xml" ContentType="application/vnd.openxmlformats-officedocument.presentationml.notesSlide+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notesSlides/notesSlide102.xml" ContentType="application/vnd.openxmlformats-officedocument.presentationml.notesSlide+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notesSlides/notesSlide103.xml" ContentType="application/vnd.openxmlformats-officedocument.presentationml.notesSlide+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notesSlides/notesSlide104.xml" ContentType="application/vnd.openxmlformats-officedocument.presentationml.notesSlide+xml"/>
  <Override PartName="/ppt/tags/tag1256.xml" ContentType="application/vnd.openxmlformats-officedocument.presentationml.tags+xml"/>
  <Override PartName="/ppt/notesSlides/notesSlide105.xml" ContentType="application/vnd.openxmlformats-officedocument.presentationml.notesSlide+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notesSlides/notesSlide106.xml" ContentType="application/vnd.openxmlformats-officedocument.presentationml.notesSlide+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notesSlides/notesSlide107.xml" ContentType="application/vnd.openxmlformats-officedocument.presentationml.notesSlide+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notesSlides/notesSlide108.xml" ContentType="application/vnd.openxmlformats-officedocument.presentationml.notesSlide+xml"/>
  <Override PartName="/ppt/tags/tag1298.xml" ContentType="application/vnd.openxmlformats-officedocument.presentationml.tags+xml"/>
  <Override PartName="/ppt/notesSlides/notesSlide109.xml" ContentType="application/vnd.openxmlformats-officedocument.presentationml.notesSlide+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notesSlides/notesSlide110.xml" ContentType="application/vnd.openxmlformats-officedocument.presentationml.notesSlide+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notesSlides/notesSlide111.xml" ContentType="application/vnd.openxmlformats-officedocument.presentationml.notesSlide+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notesSlides/notesSlide112.xml" ContentType="application/vnd.openxmlformats-officedocument.presentationml.notesSlide+xml"/>
  <Override PartName="/ppt/tags/tag1327.xml" ContentType="application/vnd.openxmlformats-officedocument.presentationml.tags+xml"/>
  <Override PartName="/ppt/notesSlides/notesSlide113.xml" ContentType="application/vnd.openxmlformats-officedocument.presentationml.notesSlide+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notesSlides/notesSlide114.xml" ContentType="application/vnd.openxmlformats-officedocument.presentationml.notesSlide+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notesSlides/notesSlide115.xml" ContentType="application/vnd.openxmlformats-officedocument.presentationml.notesSlide+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notesSlides/notesSlide116.xml" ContentType="application/vnd.openxmlformats-officedocument.presentationml.notesSlide+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notesSlides/notesSlide117.xml" ContentType="application/vnd.openxmlformats-officedocument.presentationml.notesSlide+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notesSlides/notesSlide118.xml" ContentType="application/vnd.openxmlformats-officedocument.presentationml.notesSlide+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notesSlides/notesSlide119.xml" ContentType="application/vnd.openxmlformats-officedocument.presentationml.notesSlide+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notesSlides/notesSlide120.xml" ContentType="application/vnd.openxmlformats-officedocument.presentationml.notesSlide+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notesSlides/notesSlide121.xml" ContentType="application/vnd.openxmlformats-officedocument.presentationml.notesSlide+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notesSlides/notesSlide122.xml" ContentType="application/vnd.openxmlformats-officedocument.presentationml.notesSlide+xml"/>
  <Override PartName="/ppt/tags/tag1445.xml" ContentType="application/vnd.openxmlformats-officedocument.presentationml.tags+xml"/>
  <Override PartName="/ppt/notesSlides/notesSlide123.xml" ContentType="application/vnd.openxmlformats-officedocument.presentationml.notesSlide+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notesSlides/notesSlide124.xml" ContentType="application/vnd.openxmlformats-officedocument.presentationml.notesSlide+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6"/>
  </p:notesMasterIdLst>
  <p:handoutMasterIdLst>
    <p:handoutMasterId r:id="rId157"/>
  </p:handoutMasterIdLst>
  <p:sldIdLst>
    <p:sldId id="428" r:id="rId2"/>
    <p:sldId id="429" r:id="rId3"/>
    <p:sldId id="430" r:id="rId4"/>
    <p:sldId id="431" r:id="rId5"/>
    <p:sldId id="261" r:id="rId6"/>
    <p:sldId id="262" r:id="rId7"/>
    <p:sldId id="263" r:id="rId8"/>
    <p:sldId id="264" r:id="rId9"/>
    <p:sldId id="265" r:id="rId10"/>
    <p:sldId id="406"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407"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408"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418" r:id="rId58"/>
    <p:sldId id="409" r:id="rId59"/>
    <p:sldId id="319" r:id="rId60"/>
    <p:sldId id="415"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410" r:id="rId75"/>
    <p:sldId id="334" r:id="rId76"/>
    <p:sldId id="335" r:id="rId77"/>
    <p:sldId id="336" r:id="rId78"/>
    <p:sldId id="337" r:id="rId79"/>
    <p:sldId id="338" r:id="rId80"/>
    <p:sldId id="339" r:id="rId81"/>
    <p:sldId id="421" r:id="rId82"/>
    <p:sldId id="420" r:id="rId83"/>
    <p:sldId id="342" r:id="rId84"/>
    <p:sldId id="343" r:id="rId85"/>
    <p:sldId id="419" r:id="rId86"/>
    <p:sldId id="345" r:id="rId87"/>
    <p:sldId id="346" r:id="rId88"/>
    <p:sldId id="347" r:id="rId89"/>
    <p:sldId id="348" r:id="rId90"/>
    <p:sldId id="349" r:id="rId91"/>
    <p:sldId id="350" r:id="rId92"/>
    <p:sldId id="411"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412" r:id="rId113"/>
    <p:sldId id="370" r:id="rId114"/>
    <p:sldId id="371" r:id="rId115"/>
    <p:sldId id="372" r:id="rId116"/>
    <p:sldId id="422" r:id="rId117"/>
    <p:sldId id="374" r:id="rId118"/>
    <p:sldId id="375" r:id="rId119"/>
    <p:sldId id="376" r:id="rId120"/>
    <p:sldId id="377" r:id="rId121"/>
    <p:sldId id="378" r:id="rId122"/>
    <p:sldId id="416" r:id="rId123"/>
    <p:sldId id="417" r:id="rId124"/>
    <p:sldId id="383" r:id="rId125"/>
    <p:sldId id="384" r:id="rId126"/>
    <p:sldId id="385" r:id="rId127"/>
    <p:sldId id="386" r:id="rId128"/>
    <p:sldId id="381" r:id="rId129"/>
    <p:sldId id="382" r:id="rId130"/>
    <p:sldId id="387" r:id="rId131"/>
    <p:sldId id="388" r:id="rId132"/>
    <p:sldId id="389" r:id="rId133"/>
    <p:sldId id="390" r:id="rId134"/>
    <p:sldId id="391" r:id="rId135"/>
    <p:sldId id="392" r:id="rId136"/>
    <p:sldId id="413" r:id="rId137"/>
    <p:sldId id="393" r:id="rId138"/>
    <p:sldId id="423" r:id="rId139"/>
    <p:sldId id="394" r:id="rId140"/>
    <p:sldId id="395" r:id="rId141"/>
    <p:sldId id="396" r:id="rId142"/>
    <p:sldId id="424" r:id="rId143"/>
    <p:sldId id="397" r:id="rId144"/>
    <p:sldId id="425" r:id="rId145"/>
    <p:sldId id="398" r:id="rId146"/>
    <p:sldId id="399" r:id="rId147"/>
    <p:sldId id="400" r:id="rId148"/>
    <p:sldId id="401" r:id="rId149"/>
    <p:sldId id="402" r:id="rId150"/>
    <p:sldId id="426" r:id="rId151"/>
    <p:sldId id="403" r:id="rId152"/>
    <p:sldId id="427" r:id="rId153"/>
    <p:sldId id="404" r:id="rId154"/>
    <p:sldId id="405" r:id="rId155"/>
  </p:sldIdLst>
  <p:sldSz cx="7772400" cy="100584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FD690C"/>
    <a:srgbClr val="FD6108"/>
    <a:srgbClr val="EA6A09"/>
    <a:srgbClr val="F7A654"/>
    <a:srgbClr val="50AB06"/>
    <a:srgbClr val="AA28BA"/>
    <a:srgbClr val="713CD1"/>
    <a:srgbClr val="535353"/>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699" autoAdjust="0"/>
    <p:restoredTop sz="87886" autoAdjust="0"/>
  </p:normalViewPr>
  <p:slideViewPr>
    <p:cSldViewPr snapToGrid="0" snapToObjects="1">
      <p:cViewPr varScale="1">
        <p:scale>
          <a:sx n="76" d="100"/>
          <a:sy n="76" d="100"/>
        </p:scale>
        <p:origin x="-822" y="-96"/>
      </p:cViewPr>
      <p:guideLst>
        <p:guide orient="horz" pos="3168"/>
        <p:guide pos="2448"/>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712CCAD9-BB83-0444-8C69-F32F4446E89C}" type="datetimeFigureOut">
              <a:rPr lang="en-US" smtClean="0"/>
              <a:t>11/13/2014</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C019EE94-8227-7646-92D8-0B67D6AF6714}" type="slidenum">
              <a:rPr lang="en-US" smtClean="0"/>
              <a:t>‹N°›</a:t>
            </a:fld>
            <a:endParaRPr lang="en-US"/>
          </a:p>
        </p:txBody>
      </p:sp>
    </p:spTree>
    <p:extLst>
      <p:ext uri="{BB962C8B-B14F-4D97-AF65-F5344CB8AC3E}">
        <p14:creationId xmlns:p14="http://schemas.microsoft.com/office/powerpoint/2010/main" val="2909282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8ED45E53-28CB-FB4F-A14C-CBBB4CC2EA41}" type="datetimeFigureOut">
              <a:rPr lang="en-US" smtClean="0"/>
              <a:t>11/13/2014</a:t>
            </a:fld>
            <a:endParaRPr lang="en-US"/>
          </a:p>
        </p:txBody>
      </p:sp>
      <p:sp>
        <p:nvSpPr>
          <p:cNvPr id="4" name="Slide Image Placeholder 3"/>
          <p:cNvSpPr>
            <a:spLocks noGrp="1" noRot="1" noChangeAspect="1"/>
          </p:cNvSpPr>
          <p:nvPr>
            <p:ph type="sldImg" idx="2"/>
          </p:nvPr>
        </p:nvSpPr>
        <p:spPr>
          <a:xfrm>
            <a:off x="2068513" y="768350"/>
            <a:ext cx="296227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BE0AB20-9E67-8042-83F7-F0B95B9FBA2C}" type="slidenum">
              <a:rPr lang="en-US" smtClean="0"/>
              <a:t>‹N°›</a:t>
            </a:fld>
            <a:endParaRPr lang="en-US"/>
          </a:p>
        </p:txBody>
      </p:sp>
    </p:spTree>
    <p:extLst>
      <p:ext uri="{BB962C8B-B14F-4D97-AF65-F5344CB8AC3E}">
        <p14:creationId xmlns:p14="http://schemas.microsoft.com/office/powerpoint/2010/main" val="3507351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lgn="l" rtl="0"/>
            <a:fld id="{6BE0AB20-9E67-8042-83F7-F0B95B9FBA2C}" type="slidenum">
              <a:rPr/>
              <a:t>1</a:t>
            </a:fld>
            <a:endParaRPr lang="fr-FR"/>
          </a:p>
        </p:txBody>
      </p:sp>
    </p:spTree>
    <p:extLst>
      <p:ext uri="{BB962C8B-B14F-4D97-AF65-F5344CB8AC3E}">
        <p14:creationId xmlns:p14="http://schemas.microsoft.com/office/powerpoint/2010/main" val="2806201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BE0AB20-9E67-8042-83F7-F0B95B9FBA2C}" type="slidenum">
              <a:rPr lang="en-US" smtClean="0"/>
              <a:t>10</a:t>
            </a:fld>
            <a:endParaRPr lang="en-US"/>
          </a:p>
        </p:txBody>
      </p:sp>
    </p:spTree>
    <p:extLst>
      <p:ext uri="{BB962C8B-B14F-4D97-AF65-F5344CB8AC3E}">
        <p14:creationId xmlns:p14="http://schemas.microsoft.com/office/powerpoint/2010/main" val="37944044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110</a:t>
            </a:fld>
            <a:endParaRPr lang="fr-FR"/>
          </a:p>
        </p:txBody>
      </p:sp>
    </p:spTree>
    <p:extLst>
      <p:ext uri="{BB962C8B-B14F-4D97-AF65-F5344CB8AC3E}">
        <p14:creationId xmlns:p14="http://schemas.microsoft.com/office/powerpoint/2010/main" val="27763300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111</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114</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115</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116</a:t>
            </a:fld>
            <a:endParaRPr lang="fr-FR"/>
          </a:p>
        </p:txBody>
      </p:sp>
    </p:spTree>
    <p:extLst>
      <p:ext uri="{BB962C8B-B14F-4D97-AF65-F5344CB8AC3E}">
        <p14:creationId xmlns:p14="http://schemas.microsoft.com/office/powerpoint/2010/main" val="9093055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117</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118</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119</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120</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121</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lgn="l" rtl="0"/>
            <a:fld id="{6BE0AB20-9E67-8042-83F7-F0B95B9FBA2C}" type="slidenum">
              <a:rPr/>
              <a:t>11</a:t>
            </a:fld>
            <a:endParaRPr lang="fr-FR"/>
          </a:p>
        </p:txBody>
      </p:sp>
    </p:spTree>
    <p:extLst>
      <p:ext uri="{BB962C8B-B14F-4D97-AF65-F5344CB8AC3E}">
        <p14:creationId xmlns:p14="http://schemas.microsoft.com/office/powerpoint/2010/main" val="8624677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122</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123</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124</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125</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126</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127</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128</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129</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130</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131</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12</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132</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133</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134</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135</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137</a:t>
            </a:fld>
            <a:endParaRPr lang="fr-FR"/>
          </a:p>
        </p:txBody>
      </p:sp>
    </p:spTree>
    <p:extLst>
      <p:ext uri="{BB962C8B-B14F-4D97-AF65-F5344CB8AC3E}">
        <p14:creationId xmlns:p14="http://schemas.microsoft.com/office/powerpoint/2010/main" val="177862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BE0AB20-9E67-8042-83F7-F0B95B9FBA2C}" type="slidenum">
              <a:rPr lang="en-US" smtClean="0"/>
              <a:t>13</a:t>
            </a:fld>
            <a:endParaRPr lang="en-US"/>
          </a:p>
        </p:txBody>
      </p:sp>
    </p:spTree>
    <p:extLst>
      <p:ext uri="{BB962C8B-B14F-4D97-AF65-F5344CB8AC3E}">
        <p14:creationId xmlns:p14="http://schemas.microsoft.com/office/powerpoint/2010/main" val="284454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14</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15</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16</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17</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pPr defTabSz="495239">
              <a:defRPr/>
            </a:pPr>
            <a:endParaRPr lang="fr-FR" sz="1300" dirty="0">
              <a:latin typeface="Futura Condensed"/>
              <a:cs typeface="Futura Condensed"/>
            </a:endParaRPr>
          </a:p>
        </p:txBody>
      </p:sp>
      <p:sp>
        <p:nvSpPr>
          <p:cNvPr id="4" name="Slide Number Placeholder 3"/>
          <p:cNvSpPr>
            <a:spLocks noGrp="1"/>
          </p:cNvSpPr>
          <p:nvPr>
            <p:ph type="sldNum" sz="quarter" idx="10"/>
          </p:nvPr>
        </p:nvSpPr>
        <p:spPr/>
        <p:txBody>
          <a:bodyPr/>
          <a:lstStyle/>
          <a:p>
            <a:pPr algn="l" rtl="0"/>
            <a:fld id="{6BE0AB20-9E67-8042-83F7-F0B95B9FBA2C}" type="slidenum">
              <a:rPr/>
              <a:t>18</a:t>
            </a:fld>
            <a:endParaRPr lang="fr-FR"/>
          </a:p>
        </p:txBody>
      </p:sp>
    </p:spTree>
    <p:extLst>
      <p:ext uri="{BB962C8B-B14F-4D97-AF65-F5344CB8AC3E}">
        <p14:creationId xmlns:p14="http://schemas.microsoft.com/office/powerpoint/2010/main" val="980477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19</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lgn="l" rtl="0"/>
            <a:fld id="{6BE0AB20-9E67-8042-83F7-F0B95B9FBA2C}" type="slidenum">
              <a:rPr/>
              <a:t>2</a:t>
            </a:fld>
            <a:endParaRPr lang="fr-FR"/>
          </a:p>
        </p:txBody>
      </p:sp>
    </p:spTree>
    <p:extLst>
      <p:ext uri="{BB962C8B-B14F-4D97-AF65-F5344CB8AC3E}">
        <p14:creationId xmlns:p14="http://schemas.microsoft.com/office/powerpoint/2010/main" val="2806201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sz="1300" dirty="0">
              <a:latin typeface="Futura Condensed"/>
              <a:cs typeface="Futura Condensed"/>
            </a:endParaRPr>
          </a:p>
        </p:txBody>
      </p:sp>
      <p:sp>
        <p:nvSpPr>
          <p:cNvPr id="4" name="Slide Number Placeholder 3"/>
          <p:cNvSpPr>
            <a:spLocks noGrp="1"/>
          </p:cNvSpPr>
          <p:nvPr>
            <p:ph type="sldNum" sz="quarter" idx="10"/>
          </p:nvPr>
        </p:nvSpPr>
        <p:spPr/>
        <p:txBody>
          <a:bodyPr/>
          <a:lstStyle/>
          <a:p>
            <a:pPr algn="l" rtl="0"/>
            <a:fld id="{6BE0AB20-9E67-8042-83F7-F0B95B9FBA2C}" type="slidenum">
              <a:rPr/>
              <a:t>20</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21</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sz="1300" dirty="0">
              <a:latin typeface="Futura Condensed"/>
              <a:cs typeface="Futura Condensed"/>
            </a:endParaRPr>
          </a:p>
        </p:txBody>
      </p:sp>
      <p:sp>
        <p:nvSpPr>
          <p:cNvPr id="4" name="Slide Number Placeholder 3"/>
          <p:cNvSpPr>
            <a:spLocks noGrp="1"/>
          </p:cNvSpPr>
          <p:nvPr>
            <p:ph type="sldNum" sz="quarter" idx="10"/>
          </p:nvPr>
        </p:nvSpPr>
        <p:spPr/>
        <p:txBody>
          <a:bodyPr/>
          <a:lstStyle/>
          <a:p>
            <a:pPr algn="l" rtl="0"/>
            <a:fld id="{6BE0AB20-9E67-8042-83F7-F0B95B9FBA2C}" type="slidenum">
              <a:rPr/>
              <a:t>22</a:t>
            </a:fld>
            <a:endParaRPr lang="fr-FR"/>
          </a:p>
        </p:txBody>
      </p:sp>
    </p:spTree>
    <p:extLst>
      <p:ext uri="{BB962C8B-B14F-4D97-AF65-F5344CB8AC3E}">
        <p14:creationId xmlns:p14="http://schemas.microsoft.com/office/powerpoint/2010/main" val="1641782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23</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24</a:t>
            </a:fld>
            <a:endParaRPr lang="fr-FR"/>
          </a:p>
        </p:txBody>
      </p:sp>
    </p:spTree>
    <p:extLst>
      <p:ext uri="{BB962C8B-B14F-4D97-AF65-F5344CB8AC3E}">
        <p14:creationId xmlns:p14="http://schemas.microsoft.com/office/powerpoint/2010/main" val="1390616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25</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lgn="l" rtl="0"/>
            <a:fld id="{6BE0AB20-9E67-8042-83F7-F0B95B9FBA2C}" type="slidenum">
              <a:rPr/>
              <a:t>27</a:t>
            </a:fld>
            <a:endParaRPr lang="fr-FR"/>
          </a:p>
        </p:txBody>
      </p:sp>
    </p:spTree>
    <p:extLst>
      <p:ext uri="{BB962C8B-B14F-4D97-AF65-F5344CB8AC3E}">
        <p14:creationId xmlns:p14="http://schemas.microsoft.com/office/powerpoint/2010/main" val="2806201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28</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30</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31</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lgn="l" rtl="0"/>
            <a:fld id="{6BE0AB20-9E67-8042-83F7-F0B95B9FBA2C}" type="slidenum">
              <a:rPr/>
              <a:t>3</a:t>
            </a:fld>
            <a:endParaRPr lang="fr-FR"/>
          </a:p>
        </p:txBody>
      </p:sp>
    </p:spTree>
    <p:extLst>
      <p:ext uri="{BB962C8B-B14F-4D97-AF65-F5344CB8AC3E}">
        <p14:creationId xmlns:p14="http://schemas.microsoft.com/office/powerpoint/2010/main" val="2806201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32</a:t>
            </a:fld>
            <a:endParaRPr lang="fr-FR"/>
          </a:p>
        </p:txBody>
      </p:sp>
    </p:spTree>
    <p:extLst>
      <p:ext uri="{BB962C8B-B14F-4D97-AF65-F5344CB8AC3E}">
        <p14:creationId xmlns:p14="http://schemas.microsoft.com/office/powerpoint/2010/main" val="1641782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33</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34</a:t>
            </a:fld>
            <a:endParaRPr lang="fr-FR"/>
          </a:p>
        </p:txBody>
      </p:sp>
    </p:spTree>
    <p:extLst>
      <p:ext uri="{BB962C8B-B14F-4D97-AF65-F5344CB8AC3E}">
        <p14:creationId xmlns:p14="http://schemas.microsoft.com/office/powerpoint/2010/main" val="980477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35</a:t>
            </a:fld>
            <a:endParaRPr lang="fr-FR"/>
          </a:p>
        </p:txBody>
      </p:sp>
    </p:spTree>
    <p:extLst>
      <p:ext uri="{BB962C8B-B14F-4D97-AF65-F5344CB8AC3E}">
        <p14:creationId xmlns:p14="http://schemas.microsoft.com/office/powerpoint/2010/main" val="923264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36</a:t>
            </a:fld>
            <a:endParaRPr lang="fr-FR"/>
          </a:p>
        </p:txBody>
      </p:sp>
    </p:spTree>
    <p:extLst>
      <p:ext uri="{BB962C8B-B14F-4D97-AF65-F5344CB8AC3E}">
        <p14:creationId xmlns:p14="http://schemas.microsoft.com/office/powerpoint/2010/main" val="1390616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37</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38</a:t>
            </a:fld>
            <a:endParaRPr lang="fr-FR"/>
          </a:p>
        </p:txBody>
      </p:sp>
    </p:spTree>
    <p:extLst>
      <p:ext uri="{BB962C8B-B14F-4D97-AF65-F5344CB8AC3E}">
        <p14:creationId xmlns:p14="http://schemas.microsoft.com/office/powerpoint/2010/main" val="2776330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39</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40</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41</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4</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43</a:t>
            </a:fld>
            <a:endParaRPr lang="fr-FR"/>
          </a:p>
        </p:txBody>
      </p:sp>
    </p:spTree>
    <p:extLst>
      <p:ext uri="{BB962C8B-B14F-4D97-AF65-F5344CB8AC3E}">
        <p14:creationId xmlns:p14="http://schemas.microsoft.com/office/powerpoint/2010/main" val="2455814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pPr defTabSz="495239">
              <a:defRPr/>
            </a:pPr>
            <a:endParaRPr lang="fr-FR" sz="1300" kern="1300" dirty="0">
              <a:solidFill>
                <a:schemeClr val="bg1"/>
              </a:solidFill>
              <a:latin typeface="Futura Condensed"/>
              <a:cs typeface="Futura Condensed"/>
            </a:endParaRPr>
          </a:p>
        </p:txBody>
      </p:sp>
      <p:sp>
        <p:nvSpPr>
          <p:cNvPr id="4" name="Slide Number Placeholder 3"/>
          <p:cNvSpPr>
            <a:spLocks noGrp="1"/>
          </p:cNvSpPr>
          <p:nvPr>
            <p:ph type="sldNum" sz="quarter" idx="10"/>
          </p:nvPr>
        </p:nvSpPr>
        <p:spPr/>
        <p:txBody>
          <a:bodyPr/>
          <a:lstStyle/>
          <a:p>
            <a:pPr algn="l" rtl="0"/>
            <a:fld id="{6BE0AB20-9E67-8042-83F7-F0B95B9FBA2C}" type="slidenum">
              <a:rPr/>
              <a:t>44</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46</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47</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48</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49</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50</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51</a:t>
            </a:fld>
            <a:endParaRPr lang="fr-FR"/>
          </a:p>
        </p:txBody>
      </p:sp>
    </p:spTree>
    <p:extLst>
      <p:ext uri="{BB962C8B-B14F-4D97-AF65-F5344CB8AC3E}">
        <p14:creationId xmlns:p14="http://schemas.microsoft.com/office/powerpoint/2010/main" val="9232644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52</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53</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5</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54</a:t>
            </a:fld>
            <a:endParaRPr lang="fr-FR"/>
          </a:p>
        </p:txBody>
      </p:sp>
    </p:spTree>
    <p:extLst>
      <p:ext uri="{BB962C8B-B14F-4D97-AF65-F5344CB8AC3E}">
        <p14:creationId xmlns:p14="http://schemas.microsoft.com/office/powerpoint/2010/main" val="2776330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55</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baseline="0"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56</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57</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59</a:t>
            </a:fld>
            <a:endParaRPr lang="fr-FR"/>
          </a:p>
        </p:txBody>
      </p:sp>
    </p:spTree>
    <p:extLst>
      <p:ext uri="{BB962C8B-B14F-4D97-AF65-F5344CB8AC3E}">
        <p14:creationId xmlns:p14="http://schemas.microsoft.com/office/powerpoint/2010/main" val="46019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sz="1300" dirty="0"/>
          </a:p>
        </p:txBody>
      </p:sp>
      <p:sp>
        <p:nvSpPr>
          <p:cNvPr id="4" name="Slide Number Placeholder 3"/>
          <p:cNvSpPr>
            <a:spLocks noGrp="1"/>
          </p:cNvSpPr>
          <p:nvPr>
            <p:ph type="sldNum" sz="quarter" idx="10"/>
          </p:nvPr>
        </p:nvSpPr>
        <p:spPr/>
        <p:txBody>
          <a:bodyPr/>
          <a:lstStyle/>
          <a:p>
            <a:pPr algn="l" rtl="0"/>
            <a:fld id="{6BE0AB20-9E67-8042-83F7-F0B95B9FBA2C}" type="slidenum">
              <a:rPr/>
              <a:t>60</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sz="1300" dirty="0">
              <a:latin typeface="Futura Condensed"/>
              <a:cs typeface="Futura Condensed"/>
            </a:endParaRPr>
          </a:p>
        </p:txBody>
      </p:sp>
      <p:sp>
        <p:nvSpPr>
          <p:cNvPr id="4" name="Slide Number Placeholder 3"/>
          <p:cNvSpPr>
            <a:spLocks noGrp="1"/>
          </p:cNvSpPr>
          <p:nvPr>
            <p:ph type="sldNum" sz="quarter" idx="10"/>
          </p:nvPr>
        </p:nvSpPr>
        <p:spPr/>
        <p:txBody>
          <a:bodyPr/>
          <a:lstStyle/>
          <a:p>
            <a:pPr algn="l" rtl="0"/>
            <a:fld id="{6BE0AB20-9E67-8042-83F7-F0B95B9FBA2C}" type="slidenum">
              <a:rPr/>
              <a:t>62</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63</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64</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65</a:t>
            </a:fld>
            <a:endParaRPr lang="fr-FR"/>
          </a:p>
        </p:txBody>
      </p:sp>
    </p:spTree>
    <p:extLst>
      <p:ext uri="{BB962C8B-B14F-4D97-AF65-F5344CB8AC3E}">
        <p14:creationId xmlns:p14="http://schemas.microsoft.com/office/powerpoint/2010/main" val="92326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6</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66</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67</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68</a:t>
            </a:fld>
            <a:endParaRPr lang="fr-FR"/>
          </a:p>
        </p:txBody>
      </p:sp>
    </p:spTree>
    <p:extLst>
      <p:ext uri="{BB962C8B-B14F-4D97-AF65-F5344CB8AC3E}">
        <p14:creationId xmlns:p14="http://schemas.microsoft.com/office/powerpoint/2010/main" val="2776330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69</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sz="1300" dirty="0">
              <a:latin typeface="Futura Condensed"/>
              <a:cs typeface="Futura Condensed"/>
            </a:endParaRPr>
          </a:p>
        </p:txBody>
      </p:sp>
      <p:sp>
        <p:nvSpPr>
          <p:cNvPr id="4" name="Slide Number Placeholder 3"/>
          <p:cNvSpPr>
            <a:spLocks noGrp="1"/>
          </p:cNvSpPr>
          <p:nvPr>
            <p:ph type="sldNum" sz="quarter" idx="10"/>
          </p:nvPr>
        </p:nvSpPr>
        <p:spPr/>
        <p:txBody>
          <a:bodyPr/>
          <a:lstStyle/>
          <a:p>
            <a:pPr algn="l" rtl="0"/>
            <a:fld id="{6BE0AB20-9E67-8042-83F7-F0B95B9FBA2C}" type="slidenum">
              <a:rPr/>
              <a:t>70</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71</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sz="1300" dirty="0">
              <a:latin typeface="Futura Condensed"/>
              <a:cs typeface="Futura Condensed"/>
            </a:endParaRPr>
          </a:p>
        </p:txBody>
      </p:sp>
      <p:sp>
        <p:nvSpPr>
          <p:cNvPr id="4" name="Slide Number Placeholder 3"/>
          <p:cNvSpPr>
            <a:spLocks noGrp="1"/>
          </p:cNvSpPr>
          <p:nvPr>
            <p:ph type="sldNum" sz="quarter" idx="10"/>
          </p:nvPr>
        </p:nvSpPr>
        <p:spPr/>
        <p:txBody>
          <a:bodyPr/>
          <a:lstStyle/>
          <a:p>
            <a:pPr algn="l" rtl="0"/>
            <a:fld id="{6BE0AB20-9E67-8042-83F7-F0B95B9FBA2C}" type="slidenum">
              <a:rPr/>
              <a:t>72</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73</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75</a:t>
            </a:fld>
            <a:endParaRPr lang="fr-FR"/>
          </a:p>
        </p:txBody>
      </p:sp>
    </p:spTree>
    <p:extLst>
      <p:ext uri="{BB962C8B-B14F-4D97-AF65-F5344CB8AC3E}">
        <p14:creationId xmlns:p14="http://schemas.microsoft.com/office/powerpoint/2010/main" val="3824964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76</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7</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78</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79</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baseline="0"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80</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81</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82</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83</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84</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85</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86</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87</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8</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88</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89</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90</a:t>
            </a:fld>
            <a:endParaRPr lang="fr-FR"/>
          </a:p>
        </p:txBody>
      </p:sp>
    </p:spTree>
    <p:extLst>
      <p:ext uri="{BB962C8B-B14F-4D97-AF65-F5344CB8AC3E}">
        <p14:creationId xmlns:p14="http://schemas.microsoft.com/office/powerpoint/2010/main" val="27763300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91</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93</a:t>
            </a:fld>
            <a:endParaRPr lang="fr-FR"/>
          </a:p>
        </p:txBody>
      </p:sp>
    </p:spTree>
    <p:extLst>
      <p:ext uri="{BB962C8B-B14F-4D97-AF65-F5344CB8AC3E}">
        <p14:creationId xmlns:p14="http://schemas.microsoft.com/office/powerpoint/2010/main" val="26444764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94</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96</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97</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baseline="0"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98</a:t>
            </a:fld>
            <a:endParaRPr lang="fr-FR"/>
          </a:p>
        </p:txBody>
      </p:sp>
    </p:spTree>
    <p:extLst>
      <p:ext uri="{BB962C8B-B14F-4D97-AF65-F5344CB8AC3E}">
        <p14:creationId xmlns:p14="http://schemas.microsoft.com/office/powerpoint/2010/main" val="20288751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99</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smtClean="0"/>
          </a:p>
        </p:txBody>
      </p:sp>
      <p:sp>
        <p:nvSpPr>
          <p:cNvPr id="4" name="Slide Number Placeholder 3"/>
          <p:cNvSpPr>
            <a:spLocks noGrp="1"/>
          </p:cNvSpPr>
          <p:nvPr>
            <p:ph type="sldNum" sz="quarter" idx="10"/>
          </p:nvPr>
        </p:nvSpPr>
        <p:spPr/>
        <p:txBody>
          <a:bodyPr/>
          <a:lstStyle/>
          <a:p>
            <a:pPr algn="l" rtl="0"/>
            <a:fld id="{6BE0AB20-9E67-8042-83F7-F0B95B9FBA2C}" type="slidenum">
              <a:rPr/>
              <a:t>9</a:t>
            </a:fld>
            <a:endParaRPr lang="fr-FR"/>
          </a:p>
        </p:txBody>
      </p:sp>
    </p:spTree>
    <p:extLst>
      <p:ext uri="{BB962C8B-B14F-4D97-AF65-F5344CB8AC3E}">
        <p14:creationId xmlns:p14="http://schemas.microsoft.com/office/powerpoint/2010/main" val="11133458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100</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101</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102</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103</a:t>
            </a:fld>
            <a:endParaRPr lang="fr-FR"/>
          </a:p>
        </p:txBody>
      </p:sp>
    </p:spTree>
    <p:extLst>
      <p:ext uri="{BB962C8B-B14F-4D97-AF65-F5344CB8AC3E}">
        <p14:creationId xmlns:p14="http://schemas.microsoft.com/office/powerpoint/2010/main" val="18472274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104</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105</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106</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107</a:t>
            </a:fld>
            <a:endParaRPr lang="fr-FR"/>
          </a:p>
        </p:txBody>
      </p:sp>
    </p:spTree>
    <p:extLst>
      <p:ext uri="{BB962C8B-B14F-4D97-AF65-F5344CB8AC3E}">
        <p14:creationId xmlns:p14="http://schemas.microsoft.com/office/powerpoint/2010/main" val="7301760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108</a:t>
            </a:fld>
            <a:endParaRPr lang="fr-FR"/>
          </a:p>
        </p:txBody>
      </p:sp>
    </p:spTree>
    <p:extLst>
      <p:ext uri="{BB962C8B-B14F-4D97-AF65-F5344CB8AC3E}">
        <p14:creationId xmlns:p14="http://schemas.microsoft.com/office/powerpoint/2010/main" val="30963630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8513" y="768350"/>
            <a:ext cx="2962275" cy="3836988"/>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lgn="l" rtl="0"/>
            <a:fld id="{6BE0AB20-9E67-8042-83F7-F0B95B9FBA2C}" type="slidenum">
              <a:rPr/>
              <a:t>109</a:t>
            </a:fld>
            <a:endParaRPr lang="fr-FR"/>
          </a:p>
        </p:txBody>
      </p:sp>
    </p:spTree>
    <p:extLst>
      <p:ext uri="{BB962C8B-B14F-4D97-AF65-F5344CB8AC3E}">
        <p14:creationId xmlns:p14="http://schemas.microsoft.com/office/powerpoint/2010/main" val="184722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70346" y="9322647"/>
            <a:ext cx="1813560" cy="535517"/>
          </a:xfrm>
          <a:prstGeom prst="rect">
            <a:avLst/>
          </a:prstGeom>
        </p:spPr>
        <p:txBody>
          <a:bodyPr/>
          <a:lstStyle/>
          <a:p>
            <a:fld id="{1A40B6E2-7838-AC42-BA21-126CD01F7BEE}" type="datetime1">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2875139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70346" y="9322647"/>
            <a:ext cx="1813560" cy="535517"/>
          </a:xfrm>
          <a:prstGeom prst="rect">
            <a:avLst/>
          </a:prstGeom>
        </p:spPr>
        <p:txBody>
          <a:bodyPr/>
          <a:lstStyle/>
          <a:p>
            <a:fld id="{1DDAAA31-91F0-9B44-9BE2-B5CF6DDFE25F}" type="datetime1">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126112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70346" y="9322647"/>
            <a:ext cx="1813560" cy="535517"/>
          </a:xfrm>
          <a:prstGeom prst="rect">
            <a:avLst/>
          </a:prstGeom>
        </p:spPr>
        <p:txBody>
          <a:bodyPr/>
          <a:lstStyle/>
          <a:p>
            <a:fld id="{40E18998-D65D-D045-B12E-E0E20EFD07DC}" type="datetime1">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1984537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70346" y="9322647"/>
            <a:ext cx="1813560" cy="535517"/>
          </a:xfrm>
          <a:prstGeom prst="rect">
            <a:avLst/>
          </a:prstGeom>
        </p:spPr>
        <p:txBody>
          <a:bodyPr/>
          <a:lstStyle/>
          <a:p>
            <a:fld id="{9A3B2CC5-B3BD-5F47-A39D-3DD485F56013}" type="datetime1">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4210733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70346" y="9322647"/>
            <a:ext cx="1813560" cy="535517"/>
          </a:xfrm>
          <a:prstGeom prst="rect">
            <a:avLst/>
          </a:prstGeom>
        </p:spPr>
        <p:txBody>
          <a:bodyPr/>
          <a:lstStyle/>
          <a:p>
            <a:fld id="{86C1C89E-2D10-5F4B-8F49-A2D872A924FD}" type="datetime1">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1733111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70346" y="9322647"/>
            <a:ext cx="1813560" cy="535517"/>
          </a:xfrm>
          <a:prstGeom prst="rect">
            <a:avLst/>
          </a:prstGeom>
        </p:spPr>
        <p:txBody>
          <a:bodyPr/>
          <a:lstStyle/>
          <a:p>
            <a:fld id="{5AC37FBE-A4B5-0243-ADEE-299CF7996309}" type="datetime1">
              <a:rPr lang="en-US" smtClean="0"/>
              <a:t>11/13/2014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66042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70346" y="9322647"/>
            <a:ext cx="1813560" cy="535517"/>
          </a:xfrm>
          <a:prstGeom prst="rect">
            <a:avLst/>
          </a:prstGeom>
        </p:spPr>
        <p:txBody>
          <a:bodyPr/>
          <a:lstStyle/>
          <a:p>
            <a:fld id="{0682DC10-6879-4E45-9EED-B27E68669CC2}" type="datetime1">
              <a:rPr lang="en-US" smtClean="0"/>
              <a:t>11/13/2014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411709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70346" y="9322647"/>
            <a:ext cx="1813560" cy="535517"/>
          </a:xfrm>
          <a:prstGeom prst="rect">
            <a:avLst/>
          </a:prstGeom>
        </p:spPr>
        <p:txBody>
          <a:bodyPr/>
          <a:lstStyle/>
          <a:p>
            <a:fld id="{C9EB08F2-3B78-C148-A78D-D833C2651234}" type="datetime1">
              <a:rPr lang="en-US" smtClean="0"/>
              <a:t>11/13/2014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354519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0346" y="9322647"/>
            <a:ext cx="1813560" cy="535517"/>
          </a:xfrm>
          <a:prstGeom prst="rect">
            <a:avLst/>
          </a:prstGeom>
        </p:spPr>
        <p:txBody>
          <a:bodyPr/>
          <a:lstStyle/>
          <a:p>
            <a:fld id="{194FCA9B-C694-1043-B1EC-5969949C7C4B}" type="datetime1">
              <a:rPr lang="en-US" smtClean="0"/>
              <a:t>11/13/2014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334641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70346" y="9322647"/>
            <a:ext cx="1813560" cy="535517"/>
          </a:xfrm>
          <a:prstGeom prst="rect">
            <a:avLst/>
          </a:prstGeom>
        </p:spPr>
        <p:txBody>
          <a:bodyPr/>
          <a:lstStyle/>
          <a:p>
            <a:fld id="{11900D4F-30E5-444F-BBEB-5EB2222B5556}" type="datetime1">
              <a:rPr lang="en-US" smtClean="0"/>
              <a:t>11/13/2014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666914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70346" y="9322647"/>
            <a:ext cx="1813560" cy="535517"/>
          </a:xfrm>
          <a:prstGeom prst="rect">
            <a:avLst/>
          </a:prstGeom>
        </p:spPr>
        <p:txBody>
          <a:bodyPr/>
          <a:lstStyle/>
          <a:p>
            <a:fld id="{B1FF9982-5B9B-6A41-A6D9-1A48DF1FC8B5}" type="datetime1">
              <a:rPr lang="en-US" smtClean="0"/>
              <a:t>11/13/2014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7D604-7237-AC46-B361-5A1F89385890}" type="slidenum">
              <a:rPr lang="en-US" smtClean="0"/>
              <a:t>‹N°›</a:t>
            </a:fld>
            <a:endParaRPr lang="en-US"/>
          </a:p>
        </p:txBody>
      </p:sp>
    </p:spTree>
    <p:extLst>
      <p:ext uri="{BB962C8B-B14F-4D97-AF65-F5344CB8AC3E}">
        <p14:creationId xmlns:p14="http://schemas.microsoft.com/office/powerpoint/2010/main" val="122263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2398" y="9519711"/>
            <a:ext cx="1813560" cy="535517"/>
          </a:xfrm>
          <a:prstGeom prst="rect">
            <a:avLst/>
          </a:prstGeom>
        </p:spPr>
        <p:txBody>
          <a:bodyPr vert="horz" lIns="91440" tIns="45720" rIns="91440" bIns="45720" rtlCol="0" anchor="ctr"/>
          <a:lstStyle>
            <a:lvl1pPr algn="l">
              <a:defRPr sz="1200" b="0" i="0">
                <a:solidFill>
                  <a:schemeClr val="tx1">
                    <a:tint val="75000"/>
                  </a:schemeClr>
                </a:solidFill>
                <a:latin typeface="Futura Condensed"/>
                <a:cs typeface="Futura Condensed"/>
              </a:defRPr>
            </a:lvl1pPr>
          </a:lstStyle>
          <a:p>
            <a:fld id="{6A77D604-7237-AC46-B361-5A1F89385890}" type="slidenum">
              <a:rPr lang="en-US" smtClean="0"/>
              <a:pPr/>
              <a:t>‹N°›</a:t>
            </a:fld>
            <a:endParaRPr lang="en-US" dirty="0"/>
          </a:p>
        </p:txBody>
      </p:sp>
    </p:spTree>
    <p:extLst>
      <p:ext uri="{BB962C8B-B14F-4D97-AF65-F5344CB8AC3E}">
        <p14:creationId xmlns:p14="http://schemas.microsoft.com/office/powerpoint/2010/main" val="3854689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00.xml.rels><?xml version="1.0" encoding="UTF-8" standalone="yes"?>
<Relationships xmlns="http://schemas.openxmlformats.org/package/2006/relationships"><Relationship Id="rId8" Type="http://schemas.openxmlformats.org/officeDocument/2006/relationships/tags" Target="../tags/tag1056.xml"/><Relationship Id="rId13" Type="http://schemas.openxmlformats.org/officeDocument/2006/relationships/tags" Target="../tags/tag1061.xml"/><Relationship Id="rId18" Type="http://schemas.openxmlformats.org/officeDocument/2006/relationships/image" Target="../media/image60.png"/><Relationship Id="rId3" Type="http://schemas.openxmlformats.org/officeDocument/2006/relationships/tags" Target="../tags/tag1051.xml"/><Relationship Id="rId7" Type="http://schemas.openxmlformats.org/officeDocument/2006/relationships/tags" Target="../tags/tag1055.xml"/><Relationship Id="rId12" Type="http://schemas.openxmlformats.org/officeDocument/2006/relationships/tags" Target="../tags/tag1060.xml"/><Relationship Id="rId17" Type="http://schemas.openxmlformats.org/officeDocument/2006/relationships/notesSlide" Target="../notesSlides/notesSlide90.xml"/><Relationship Id="rId2" Type="http://schemas.openxmlformats.org/officeDocument/2006/relationships/tags" Target="../tags/tag1050.xml"/><Relationship Id="rId16" Type="http://schemas.openxmlformats.org/officeDocument/2006/relationships/slideLayout" Target="../slideLayouts/slideLayout1.xml"/><Relationship Id="rId1" Type="http://schemas.openxmlformats.org/officeDocument/2006/relationships/tags" Target="../tags/tag1049.xml"/><Relationship Id="rId6" Type="http://schemas.openxmlformats.org/officeDocument/2006/relationships/tags" Target="../tags/tag1054.xml"/><Relationship Id="rId11" Type="http://schemas.openxmlformats.org/officeDocument/2006/relationships/tags" Target="../tags/tag1059.xml"/><Relationship Id="rId5" Type="http://schemas.openxmlformats.org/officeDocument/2006/relationships/tags" Target="../tags/tag1053.xml"/><Relationship Id="rId15" Type="http://schemas.openxmlformats.org/officeDocument/2006/relationships/tags" Target="../tags/tag1063.xml"/><Relationship Id="rId10" Type="http://schemas.openxmlformats.org/officeDocument/2006/relationships/tags" Target="../tags/tag1058.xml"/><Relationship Id="rId19" Type="http://schemas.openxmlformats.org/officeDocument/2006/relationships/image" Target="../media/image143.png"/><Relationship Id="rId4" Type="http://schemas.openxmlformats.org/officeDocument/2006/relationships/tags" Target="../tags/tag1052.xml"/><Relationship Id="rId9" Type="http://schemas.openxmlformats.org/officeDocument/2006/relationships/tags" Target="../tags/tag1057.xml"/><Relationship Id="rId14" Type="http://schemas.openxmlformats.org/officeDocument/2006/relationships/tags" Target="../tags/tag106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ags" Target="../tags/tag1064.xml"/><Relationship Id="rId4" Type="http://schemas.openxmlformats.org/officeDocument/2006/relationships/image" Target="../media/image145.png"/></Relationships>
</file>

<file path=ppt/slides/_rels/slide102.xml.rels><?xml version="1.0" encoding="UTF-8" standalone="yes"?>
<Relationships xmlns="http://schemas.openxmlformats.org/package/2006/relationships"><Relationship Id="rId8" Type="http://schemas.openxmlformats.org/officeDocument/2006/relationships/tags" Target="../tags/tag1072.xml"/><Relationship Id="rId13" Type="http://schemas.openxmlformats.org/officeDocument/2006/relationships/tags" Target="../tags/tag1077.xml"/><Relationship Id="rId18" Type="http://schemas.openxmlformats.org/officeDocument/2006/relationships/image" Target="../media/image147.png"/><Relationship Id="rId3" Type="http://schemas.openxmlformats.org/officeDocument/2006/relationships/tags" Target="../tags/tag1067.xml"/><Relationship Id="rId21" Type="http://schemas.openxmlformats.org/officeDocument/2006/relationships/image" Target="../media/image149.png"/><Relationship Id="rId7" Type="http://schemas.openxmlformats.org/officeDocument/2006/relationships/tags" Target="../tags/tag1071.xml"/><Relationship Id="rId12" Type="http://schemas.openxmlformats.org/officeDocument/2006/relationships/tags" Target="../tags/tag1076.xml"/><Relationship Id="rId17" Type="http://schemas.microsoft.com/office/2007/relationships/hdphoto" Target="../media/hdphoto77.wdp"/><Relationship Id="rId2" Type="http://schemas.openxmlformats.org/officeDocument/2006/relationships/tags" Target="../tags/tag1066.xml"/><Relationship Id="rId16" Type="http://schemas.openxmlformats.org/officeDocument/2006/relationships/image" Target="../media/image146.png"/><Relationship Id="rId20" Type="http://schemas.openxmlformats.org/officeDocument/2006/relationships/image" Target="../media/image148.png"/><Relationship Id="rId1" Type="http://schemas.openxmlformats.org/officeDocument/2006/relationships/tags" Target="../tags/tag1065.xml"/><Relationship Id="rId6" Type="http://schemas.openxmlformats.org/officeDocument/2006/relationships/tags" Target="../tags/tag1070.xml"/><Relationship Id="rId11" Type="http://schemas.openxmlformats.org/officeDocument/2006/relationships/tags" Target="../tags/tag1075.xml"/><Relationship Id="rId5" Type="http://schemas.openxmlformats.org/officeDocument/2006/relationships/tags" Target="../tags/tag1069.xml"/><Relationship Id="rId15" Type="http://schemas.openxmlformats.org/officeDocument/2006/relationships/notesSlide" Target="../notesSlides/notesSlide92.xml"/><Relationship Id="rId23" Type="http://schemas.openxmlformats.org/officeDocument/2006/relationships/image" Target="../media/image151.png"/><Relationship Id="rId10" Type="http://schemas.openxmlformats.org/officeDocument/2006/relationships/tags" Target="../tags/tag1074.xml"/><Relationship Id="rId19" Type="http://schemas.microsoft.com/office/2007/relationships/hdphoto" Target="../media/hdphoto78.wdp"/><Relationship Id="rId4" Type="http://schemas.openxmlformats.org/officeDocument/2006/relationships/tags" Target="../tags/tag1068.xml"/><Relationship Id="rId9" Type="http://schemas.openxmlformats.org/officeDocument/2006/relationships/tags" Target="../tags/tag1073.xml"/><Relationship Id="rId14" Type="http://schemas.openxmlformats.org/officeDocument/2006/relationships/slideLayout" Target="../slideLayouts/slideLayout1.xml"/><Relationship Id="rId22" Type="http://schemas.openxmlformats.org/officeDocument/2006/relationships/image" Target="../media/image150.png"/></Relationships>
</file>

<file path=ppt/slides/_rels/slide103.xml.rels><?xml version="1.0" encoding="UTF-8" standalone="yes"?>
<Relationships xmlns="http://schemas.openxmlformats.org/package/2006/relationships"><Relationship Id="rId8" Type="http://schemas.openxmlformats.org/officeDocument/2006/relationships/tags" Target="../tags/tag1085.xml"/><Relationship Id="rId13" Type="http://schemas.openxmlformats.org/officeDocument/2006/relationships/tags" Target="../tags/tag1090.xml"/><Relationship Id="rId18" Type="http://schemas.openxmlformats.org/officeDocument/2006/relationships/image" Target="../media/image153.png"/><Relationship Id="rId3" Type="http://schemas.openxmlformats.org/officeDocument/2006/relationships/tags" Target="../tags/tag1080.xml"/><Relationship Id="rId21" Type="http://schemas.microsoft.com/office/2007/relationships/hdphoto" Target="../media/hdphoto80.wdp"/><Relationship Id="rId7" Type="http://schemas.openxmlformats.org/officeDocument/2006/relationships/tags" Target="../tags/tag1084.xml"/><Relationship Id="rId12" Type="http://schemas.openxmlformats.org/officeDocument/2006/relationships/tags" Target="../tags/tag1089.xml"/><Relationship Id="rId17" Type="http://schemas.openxmlformats.org/officeDocument/2006/relationships/image" Target="../media/image152.png"/><Relationship Id="rId2" Type="http://schemas.openxmlformats.org/officeDocument/2006/relationships/tags" Target="../tags/tag1079.xml"/><Relationship Id="rId16" Type="http://schemas.openxmlformats.org/officeDocument/2006/relationships/notesSlide" Target="../notesSlides/notesSlide93.xml"/><Relationship Id="rId20" Type="http://schemas.openxmlformats.org/officeDocument/2006/relationships/image" Target="../media/image154.png"/><Relationship Id="rId1" Type="http://schemas.openxmlformats.org/officeDocument/2006/relationships/tags" Target="../tags/tag1078.xml"/><Relationship Id="rId6" Type="http://schemas.openxmlformats.org/officeDocument/2006/relationships/tags" Target="../tags/tag1083.xml"/><Relationship Id="rId11" Type="http://schemas.openxmlformats.org/officeDocument/2006/relationships/tags" Target="../tags/tag1088.xml"/><Relationship Id="rId24" Type="http://schemas.microsoft.com/office/2007/relationships/hdphoto" Target="../media/hdphoto82.wdp"/><Relationship Id="rId5" Type="http://schemas.openxmlformats.org/officeDocument/2006/relationships/tags" Target="../tags/tag1082.xml"/><Relationship Id="rId15" Type="http://schemas.openxmlformats.org/officeDocument/2006/relationships/slideLayout" Target="../slideLayouts/slideLayout1.xml"/><Relationship Id="rId23" Type="http://schemas.microsoft.com/office/2007/relationships/hdphoto" Target="../media/hdphoto81.wdp"/><Relationship Id="rId10" Type="http://schemas.openxmlformats.org/officeDocument/2006/relationships/tags" Target="../tags/tag1087.xml"/><Relationship Id="rId19" Type="http://schemas.microsoft.com/office/2007/relationships/hdphoto" Target="../media/hdphoto79.wdp"/><Relationship Id="rId4" Type="http://schemas.openxmlformats.org/officeDocument/2006/relationships/tags" Target="../tags/tag1081.xml"/><Relationship Id="rId9" Type="http://schemas.openxmlformats.org/officeDocument/2006/relationships/tags" Target="../tags/tag1086.xml"/><Relationship Id="rId14" Type="http://schemas.openxmlformats.org/officeDocument/2006/relationships/tags" Target="../tags/tag1091.xml"/><Relationship Id="rId22" Type="http://schemas.openxmlformats.org/officeDocument/2006/relationships/image" Target="../media/image155.png"/></Relationships>
</file>

<file path=ppt/slides/_rels/slide104.xml.rels><?xml version="1.0" encoding="UTF-8" standalone="yes"?>
<Relationships xmlns="http://schemas.openxmlformats.org/package/2006/relationships"><Relationship Id="rId8" Type="http://schemas.openxmlformats.org/officeDocument/2006/relationships/tags" Target="../tags/tag1099.xml"/><Relationship Id="rId13" Type="http://schemas.openxmlformats.org/officeDocument/2006/relationships/tags" Target="../tags/tag1104.xml"/><Relationship Id="rId18" Type="http://schemas.openxmlformats.org/officeDocument/2006/relationships/image" Target="../media/image38.png"/><Relationship Id="rId3" Type="http://schemas.openxmlformats.org/officeDocument/2006/relationships/tags" Target="../tags/tag1094.xml"/><Relationship Id="rId7" Type="http://schemas.openxmlformats.org/officeDocument/2006/relationships/tags" Target="../tags/tag1098.xml"/><Relationship Id="rId12" Type="http://schemas.openxmlformats.org/officeDocument/2006/relationships/tags" Target="../tags/tag1103.xml"/><Relationship Id="rId17" Type="http://schemas.openxmlformats.org/officeDocument/2006/relationships/notesSlide" Target="../notesSlides/notesSlide94.xml"/><Relationship Id="rId2" Type="http://schemas.openxmlformats.org/officeDocument/2006/relationships/tags" Target="../tags/tag1093.xml"/><Relationship Id="rId16" Type="http://schemas.openxmlformats.org/officeDocument/2006/relationships/slideLayout" Target="../slideLayouts/slideLayout1.xml"/><Relationship Id="rId1" Type="http://schemas.openxmlformats.org/officeDocument/2006/relationships/tags" Target="../tags/tag1092.xml"/><Relationship Id="rId6" Type="http://schemas.openxmlformats.org/officeDocument/2006/relationships/tags" Target="../tags/tag1097.xml"/><Relationship Id="rId11" Type="http://schemas.openxmlformats.org/officeDocument/2006/relationships/tags" Target="../tags/tag1102.xml"/><Relationship Id="rId5" Type="http://schemas.openxmlformats.org/officeDocument/2006/relationships/tags" Target="../tags/tag1096.xml"/><Relationship Id="rId15" Type="http://schemas.openxmlformats.org/officeDocument/2006/relationships/tags" Target="../tags/tag1106.xml"/><Relationship Id="rId10" Type="http://schemas.openxmlformats.org/officeDocument/2006/relationships/tags" Target="../tags/tag1101.xml"/><Relationship Id="rId19" Type="http://schemas.openxmlformats.org/officeDocument/2006/relationships/image" Target="../media/image143.png"/><Relationship Id="rId4" Type="http://schemas.openxmlformats.org/officeDocument/2006/relationships/tags" Target="../tags/tag1095.xml"/><Relationship Id="rId9" Type="http://schemas.openxmlformats.org/officeDocument/2006/relationships/tags" Target="../tags/tag1100.xml"/><Relationship Id="rId14" Type="http://schemas.openxmlformats.org/officeDocument/2006/relationships/tags" Target="../tags/tag110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1107.xml"/><Relationship Id="rId4" Type="http://schemas.openxmlformats.org/officeDocument/2006/relationships/image" Target="../media/image156.png"/></Relationships>
</file>

<file path=ppt/slides/_rels/slide106.xml.rels><?xml version="1.0" encoding="UTF-8" standalone="yes"?>
<Relationships xmlns="http://schemas.openxmlformats.org/package/2006/relationships"><Relationship Id="rId8" Type="http://schemas.openxmlformats.org/officeDocument/2006/relationships/tags" Target="../tags/tag1115.xml"/><Relationship Id="rId13" Type="http://schemas.openxmlformats.org/officeDocument/2006/relationships/tags" Target="../tags/tag1120.xml"/><Relationship Id="rId18" Type="http://schemas.openxmlformats.org/officeDocument/2006/relationships/image" Target="../media/image60.png"/><Relationship Id="rId3" Type="http://schemas.openxmlformats.org/officeDocument/2006/relationships/tags" Target="../tags/tag1110.xml"/><Relationship Id="rId7" Type="http://schemas.openxmlformats.org/officeDocument/2006/relationships/tags" Target="../tags/tag1114.xml"/><Relationship Id="rId12" Type="http://schemas.openxmlformats.org/officeDocument/2006/relationships/tags" Target="../tags/tag1119.xml"/><Relationship Id="rId17" Type="http://schemas.openxmlformats.org/officeDocument/2006/relationships/notesSlide" Target="../notesSlides/notesSlide96.xml"/><Relationship Id="rId2" Type="http://schemas.openxmlformats.org/officeDocument/2006/relationships/tags" Target="../tags/tag1109.xml"/><Relationship Id="rId16" Type="http://schemas.openxmlformats.org/officeDocument/2006/relationships/slideLayout" Target="../slideLayouts/slideLayout1.xml"/><Relationship Id="rId1" Type="http://schemas.openxmlformats.org/officeDocument/2006/relationships/tags" Target="../tags/tag1108.xml"/><Relationship Id="rId6" Type="http://schemas.openxmlformats.org/officeDocument/2006/relationships/tags" Target="../tags/tag1113.xml"/><Relationship Id="rId11" Type="http://schemas.openxmlformats.org/officeDocument/2006/relationships/tags" Target="../tags/tag1118.xml"/><Relationship Id="rId5" Type="http://schemas.openxmlformats.org/officeDocument/2006/relationships/tags" Target="../tags/tag1112.xml"/><Relationship Id="rId15" Type="http://schemas.openxmlformats.org/officeDocument/2006/relationships/tags" Target="../tags/tag1122.xml"/><Relationship Id="rId10" Type="http://schemas.openxmlformats.org/officeDocument/2006/relationships/tags" Target="../tags/tag1117.xml"/><Relationship Id="rId19" Type="http://schemas.openxmlformats.org/officeDocument/2006/relationships/image" Target="../media/image143.png"/><Relationship Id="rId4" Type="http://schemas.openxmlformats.org/officeDocument/2006/relationships/tags" Target="../tags/tag1111.xml"/><Relationship Id="rId9" Type="http://schemas.openxmlformats.org/officeDocument/2006/relationships/tags" Target="../tags/tag1116.xml"/><Relationship Id="rId14" Type="http://schemas.openxmlformats.org/officeDocument/2006/relationships/tags" Target="../tags/tag1121.xml"/></Relationships>
</file>

<file path=ppt/slides/_rels/slide107.xml.rels><?xml version="1.0" encoding="UTF-8" standalone="yes"?>
<Relationships xmlns="http://schemas.openxmlformats.org/package/2006/relationships"><Relationship Id="rId8" Type="http://schemas.openxmlformats.org/officeDocument/2006/relationships/tags" Target="../tags/tag1130.xml"/><Relationship Id="rId3" Type="http://schemas.openxmlformats.org/officeDocument/2006/relationships/tags" Target="../tags/tag1125.xml"/><Relationship Id="rId7" Type="http://schemas.openxmlformats.org/officeDocument/2006/relationships/tags" Target="../tags/tag1129.xml"/><Relationship Id="rId12" Type="http://schemas.openxmlformats.org/officeDocument/2006/relationships/notesSlide" Target="../notesSlides/notesSlide97.xml"/><Relationship Id="rId2" Type="http://schemas.openxmlformats.org/officeDocument/2006/relationships/tags" Target="../tags/tag1124.xml"/><Relationship Id="rId1" Type="http://schemas.openxmlformats.org/officeDocument/2006/relationships/tags" Target="../tags/tag1123.xml"/><Relationship Id="rId6" Type="http://schemas.openxmlformats.org/officeDocument/2006/relationships/tags" Target="../tags/tag1128.xml"/><Relationship Id="rId11" Type="http://schemas.openxmlformats.org/officeDocument/2006/relationships/slideLayout" Target="../slideLayouts/slideLayout1.xml"/><Relationship Id="rId5" Type="http://schemas.openxmlformats.org/officeDocument/2006/relationships/tags" Target="../tags/tag1127.xml"/><Relationship Id="rId10" Type="http://schemas.openxmlformats.org/officeDocument/2006/relationships/tags" Target="../tags/tag1132.xml"/><Relationship Id="rId4" Type="http://schemas.openxmlformats.org/officeDocument/2006/relationships/tags" Target="../tags/tag1126.xml"/><Relationship Id="rId9" Type="http://schemas.openxmlformats.org/officeDocument/2006/relationships/tags" Target="../tags/tag1131.xml"/></Relationships>
</file>

<file path=ppt/slides/_rels/slide108.xml.rels><?xml version="1.0" encoding="UTF-8" standalone="yes"?>
<Relationships xmlns="http://schemas.openxmlformats.org/package/2006/relationships"><Relationship Id="rId8" Type="http://schemas.openxmlformats.org/officeDocument/2006/relationships/tags" Target="../tags/tag1140.xml"/><Relationship Id="rId13" Type="http://schemas.openxmlformats.org/officeDocument/2006/relationships/image" Target="../media/image143.png"/><Relationship Id="rId3" Type="http://schemas.openxmlformats.org/officeDocument/2006/relationships/tags" Target="../tags/tag1135.xml"/><Relationship Id="rId7" Type="http://schemas.openxmlformats.org/officeDocument/2006/relationships/tags" Target="../tags/tag1139.xml"/><Relationship Id="rId12" Type="http://schemas.openxmlformats.org/officeDocument/2006/relationships/image" Target="../media/image60.png"/><Relationship Id="rId2" Type="http://schemas.openxmlformats.org/officeDocument/2006/relationships/tags" Target="../tags/tag1134.xml"/><Relationship Id="rId1" Type="http://schemas.openxmlformats.org/officeDocument/2006/relationships/tags" Target="../tags/tag1133.xml"/><Relationship Id="rId6" Type="http://schemas.openxmlformats.org/officeDocument/2006/relationships/tags" Target="../tags/tag1138.xml"/><Relationship Id="rId11" Type="http://schemas.openxmlformats.org/officeDocument/2006/relationships/notesSlide" Target="../notesSlides/notesSlide98.xml"/><Relationship Id="rId5" Type="http://schemas.openxmlformats.org/officeDocument/2006/relationships/tags" Target="../tags/tag1137.xml"/><Relationship Id="rId10" Type="http://schemas.openxmlformats.org/officeDocument/2006/relationships/slideLayout" Target="../slideLayouts/slideLayout1.xml"/><Relationship Id="rId4" Type="http://schemas.openxmlformats.org/officeDocument/2006/relationships/tags" Target="../tags/tag1136.xml"/><Relationship Id="rId9" Type="http://schemas.openxmlformats.org/officeDocument/2006/relationships/tags" Target="../tags/tag1141.xml"/></Relationships>
</file>

<file path=ppt/slides/_rels/slide109.xml.rels><?xml version="1.0" encoding="UTF-8" standalone="yes"?>
<Relationships xmlns="http://schemas.openxmlformats.org/package/2006/relationships"><Relationship Id="rId8" Type="http://schemas.openxmlformats.org/officeDocument/2006/relationships/tags" Target="../tags/tag1149.xml"/><Relationship Id="rId13" Type="http://schemas.openxmlformats.org/officeDocument/2006/relationships/tags" Target="../tags/tag1154.xml"/><Relationship Id="rId18" Type="http://schemas.openxmlformats.org/officeDocument/2006/relationships/slideLayout" Target="../slideLayouts/slideLayout1.xml"/><Relationship Id="rId3" Type="http://schemas.openxmlformats.org/officeDocument/2006/relationships/tags" Target="../tags/tag1144.xml"/><Relationship Id="rId7" Type="http://schemas.openxmlformats.org/officeDocument/2006/relationships/tags" Target="../tags/tag1148.xml"/><Relationship Id="rId12" Type="http://schemas.openxmlformats.org/officeDocument/2006/relationships/tags" Target="../tags/tag1153.xml"/><Relationship Id="rId17" Type="http://schemas.openxmlformats.org/officeDocument/2006/relationships/tags" Target="../tags/tag1158.xml"/><Relationship Id="rId2" Type="http://schemas.openxmlformats.org/officeDocument/2006/relationships/tags" Target="../tags/tag1143.xml"/><Relationship Id="rId16" Type="http://schemas.openxmlformats.org/officeDocument/2006/relationships/tags" Target="../tags/tag1157.xml"/><Relationship Id="rId20" Type="http://schemas.openxmlformats.org/officeDocument/2006/relationships/image" Target="../media/image157.png"/><Relationship Id="rId1" Type="http://schemas.openxmlformats.org/officeDocument/2006/relationships/tags" Target="../tags/tag1142.xml"/><Relationship Id="rId6" Type="http://schemas.openxmlformats.org/officeDocument/2006/relationships/tags" Target="../tags/tag1147.xml"/><Relationship Id="rId11" Type="http://schemas.openxmlformats.org/officeDocument/2006/relationships/tags" Target="../tags/tag1152.xml"/><Relationship Id="rId5" Type="http://schemas.openxmlformats.org/officeDocument/2006/relationships/tags" Target="../tags/tag1146.xml"/><Relationship Id="rId15" Type="http://schemas.openxmlformats.org/officeDocument/2006/relationships/tags" Target="../tags/tag1156.xml"/><Relationship Id="rId10" Type="http://schemas.openxmlformats.org/officeDocument/2006/relationships/tags" Target="../tags/tag1151.xml"/><Relationship Id="rId19" Type="http://schemas.openxmlformats.org/officeDocument/2006/relationships/notesSlide" Target="../notesSlides/notesSlide99.xml"/><Relationship Id="rId4" Type="http://schemas.openxmlformats.org/officeDocument/2006/relationships/tags" Target="../tags/tag1145.xml"/><Relationship Id="rId9" Type="http://schemas.openxmlformats.org/officeDocument/2006/relationships/tags" Target="../tags/tag1150.xml"/><Relationship Id="rId14" Type="http://schemas.openxmlformats.org/officeDocument/2006/relationships/tags" Target="../tags/tag1155.xml"/></Relationships>
</file>

<file path=ppt/slides/_rels/slide11.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image" Target="../media/image16.emf"/><Relationship Id="rId5" Type="http://schemas.openxmlformats.org/officeDocument/2006/relationships/tags" Target="../tags/tag56.xml"/><Relationship Id="rId10" Type="http://schemas.openxmlformats.org/officeDocument/2006/relationships/notesSlide" Target="../notesSlides/notesSlide11.xml"/><Relationship Id="rId4" Type="http://schemas.openxmlformats.org/officeDocument/2006/relationships/tags" Target="../tags/tag55.xml"/><Relationship Id="rId9"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8" Type="http://schemas.openxmlformats.org/officeDocument/2006/relationships/tags" Target="../tags/tag1166.xml"/><Relationship Id="rId13" Type="http://schemas.openxmlformats.org/officeDocument/2006/relationships/tags" Target="../tags/tag1171.xml"/><Relationship Id="rId18" Type="http://schemas.openxmlformats.org/officeDocument/2006/relationships/tags" Target="../tags/tag1176.xml"/><Relationship Id="rId3" Type="http://schemas.openxmlformats.org/officeDocument/2006/relationships/tags" Target="../tags/tag1161.xml"/><Relationship Id="rId21" Type="http://schemas.openxmlformats.org/officeDocument/2006/relationships/notesSlide" Target="../notesSlides/notesSlide100.xml"/><Relationship Id="rId7" Type="http://schemas.openxmlformats.org/officeDocument/2006/relationships/tags" Target="../tags/tag1165.xml"/><Relationship Id="rId12" Type="http://schemas.openxmlformats.org/officeDocument/2006/relationships/tags" Target="../tags/tag1170.xml"/><Relationship Id="rId17" Type="http://schemas.openxmlformats.org/officeDocument/2006/relationships/tags" Target="../tags/tag1175.xml"/><Relationship Id="rId2" Type="http://schemas.openxmlformats.org/officeDocument/2006/relationships/tags" Target="../tags/tag1160.xml"/><Relationship Id="rId16" Type="http://schemas.openxmlformats.org/officeDocument/2006/relationships/tags" Target="../tags/tag1174.xml"/><Relationship Id="rId20" Type="http://schemas.openxmlformats.org/officeDocument/2006/relationships/slideLayout" Target="../slideLayouts/slideLayout1.xml"/><Relationship Id="rId1" Type="http://schemas.openxmlformats.org/officeDocument/2006/relationships/tags" Target="../tags/tag1159.xml"/><Relationship Id="rId6" Type="http://schemas.openxmlformats.org/officeDocument/2006/relationships/tags" Target="../tags/tag1164.xml"/><Relationship Id="rId11" Type="http://schemas.openxmlformats.org/officeDocument/2006/relationships/tags" Target="../tags/tag1169.xml"/><Relationship Id="rId5" Type="http://schemas.openxmlformats.org/officeDocument/2006/relationships/tags" Target="../tags/tag1163.xml"/><Relationship Id="rId15" Type="http://schemas.openxmlformats.org/officeDocument/2006/relationships/tags" Target="../tags/tag1173.xml"/><Relationship Id="rId23" Type="http://schemas.openxmlformats.org/officeDocument/2006/relationships/image" Target="../media/image143.png"/><Relationship Id="rId10" Type="http://schemas.openxmlformats.org/officeDocument/2006/relationships/tags" Target="../tags/tag1168.xml"/><Relationship Id="rId19" Type="http://schemas.openxmlformats.org/officeDocument/2006/relationships/tags" Target="../tags/tag1177.xml"/><Relationship Id="rId4" Type="http://schemas.openxmlformats.org/officeDocument/2006/relationships/tags" Target="../tags/tag1162.xml"/><Relationship Id="rId9" Type="http://schemas.openxmlformats.org/officeDocument/2006/relationships/tags" Target="../tags/tag1167.xml"/><Relationship Id="rId14" Type="http://schemas.openxmlformats.org/officeDocument/2006/relationships/tags" Target="../tags/tag1172.xml"/><Relationship Id="rId22" Type="http://schemas.openxmlformats.org/officeDocument/2006/relationships/image" Target="../media/image26.png"/></Relationships>
</file>

<file path=ppt/slides/_rels/slide111.xml.rels><?xml version="1.0" encoding="UTF-8" standalone="yes"?>
<Relationships xmlns="http://schemas.openxmlformats.org/package/2006/relationships"><Relationship Id="rId8" Type="http://schemas.openxmlformats.org/officeDocument/2006/relationships/tags" Target="../tags/tag1185.xml"/><Relationship Id="rId13" Type="http://schemas.openxmlformats.org/officeDocument/2006/relationships/tags" Target="../tags/tag1190.xml"/><Relationship Id="rId3" Type="http://schemas.openxmlformats.org/officeDocument/2006/relationships/tags" Target="../tags/tag1180.xml"/><Relationship Id="rId7" Type="http://schemas.openxmlformats.org/officeDocument/2006/relationships/tags" Target="../tags/tag1184.xml"/><Relationship Id="rId12" Type="http://schemas.openxmlformats.org/officeDocument/2006/relationships/tags" Target="../tags/tag1189.xml"/><Relationship Id="rId17" Type="http://schemas.openxmlformats.org/officeDocument/2006/relationships/image" Target="../media/image158.png"/><Relationship Id="rId2" Type="http://schemas.openxmlformats.org/officeDocument/2006/relationships/tags" Target="../tags/tag1179.xml"/><Relationship Id="rId16" Type="http://schemas.openxmlformats.org/officeDocument/2006/relationships/notesSlide" Target="../notesSlides/notesSlide101.xml"/><Relationship Id="rId1" Type="http://schemas.openxmlformats.org/officeDocument/2006/relationships/tags" Target="../tags/tag1178.xml"/><Relationship Id="rId6" Type="http://schemas.openxmlformats.org/officeDocument/2006/relationships/tags" Target="../tags/tag1183.xml"/><Relationship Id="rId11" Type="http://schemas.openxmlformats.org/officeDocument/2006/relationships/tags" Target="../tags/tag1188.xml"/><Relationship Id="rId5" Type="http://schemas.openxmlformats.org/officeDocument/2006/relationships/tags" Target="../tags/tag1182.xml"/><Relationship Id="rId15" Type="http://schemas.openxmlformats.org/officeDocument/2006/relationships/slideLayout" Target="../slideLayouts/slideLayout1.xml"/><Relationship Id="rId10" Type="http://schemas.openxmlformats.org/officeDocument/2006/relationships/tags" Target="../tags/tag1187.xml"/><Relationship Id="rId4" Type="http://schemas.openxmlformats.org/officeDocument/2006/relationships/tags" Target="../tags/tag1181.xml"/><Relationship Id="rId9" Type="http://schemas.openxmlformats.org/officeDocument/2006/relationships/tags" Target="../tags/tag1186.xml"/><Relationship Id="rId14" Type="http://schemas.openxmlformats.org/officeDocument/2006/relationships/tags" Target="../tags/tag1191.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2.xml"/></Relationships>
</file>

<file path=ppt/slides/_rels/slide11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tags" Target="../tags/tag1195.xml"/><Relationship Id="rId7" Type="http://schemas.openxmlformats.org/officeDocument/2006/relationships/slideLayout" Target="../slideLayouts/slideLayout1.xml"/><Relationship Id="rId2" Type="http://schemas.openxmlformats.org/officeDocument/2006/relationships/tags" Target="../tags/tag1194.xml"/><Relationship Id="rId1" Type="http://schemas.openxmlformats.org/officeDocument/2006/relationships/tags" Target="../tags/tag1193.xml"/><Relationship Id="rId6" Type="http://schemas.openxmlformats.org/officeDocument/2006/relationships/tags" Target="../tags/tag1198.xml"/><Relationship Id="rId5" Type="http://schemas.openxmlformats.org/officeDocument/2006/relationships/tags" Target="../tags/tag1197.xml"/><Relationship Id="rId4" Type="http://schemas.openxmlformats.org/officeDocument/2006/relationships/tags" Target="../tags/tag1196.xml"/></Relationships>
</file>

<file path=ppt/slides/_rels/slide114.xml.rels><?xml version="1.0" encoding="UTF-8" standalone="yes"?>
<Relationships xmlns="http://schemas.openxmlformats.org/package/2006/relationships"><Relationship Id="rId8" Type="http://schemas.openxmlformats.org/officeDocument/2006/relationships/tags" Target="../tags/tag1206.xml"/><Relationship Id="rId3" Type="http://schemas.openxmlformats.org/officeDocument/2006/relationships/tags" Target="../tags/tag1201.xml"/><Relationship Id="rId7" Type="http://schemas.openxmlformats.org/officeDocument/2006/relationships/tags" Target="../tags/tag1205.xml"/><Relationship Id="rId12" Type="http://schemas.openxmlformats.org/officeDocument/2006/relationships/image" Target="../media/image160.png"/><Relationship Id="rId2" Type="http://schemas.openxmlformats.org/officeDocument/2006/relationships/tags" Target="../tags/tag1200.xml"/><Relationship Id="rId1" Type="http://schemas.openxmlformats.org/officeDocument/2006/relationships/tags" Target="../tags/tag1199.xml"/><Relationship Id="rId6" Type="http://schemas.openxmlformats.org/officeDocument/2006/relationships/tags" Target="../tags/tag1204.xml"/><Relationship Id="rId11" Type="http://schemas.openxmlformats.org/officeDocument/2006/relationships/notesSlide" Target="../notesSlides/notesSlide102.xml"/><Relationship Id="rId5" Type="http://schemas.openxmlformats.org/officeDocument/2006/relationships/tags" Target="../tags/tag1203.xml"/><Relationship Id="rId10" Type="http://schemas.openxmlformats.org/officeDocument/2006/relationships/slideLayout" Target="../slideLayouts/slideLayout1.xml"/><Relationship Id="rId4" Type="http://schemas.openxmlformats.org/officeDocument/2006/relationships/tags" Target="../tags/tag1202.xml"/><Relationship Id="rId9" Type="http://schemas.openxmlformats.org/officeDocument/2006/relationships/tags" Target="../tags/tag1207.xml"/></Relationships>
</file>

<file path=ppt/slides/_rels/slide115.xml.rels><?xml version="1.0" encoding="UTF-8" standalone="yes"?>
<Relationships xmlns="http://schemas.openxmlformats.org/package/2006/relationships"><Relationship Id="rId8" Type="http://schemas.openxmlformats.org/officeDocument/2006/relationships/tags" Target="../tags/tag1215.xml"/><Relationship Id="rId13" Type="http://schemas.openxmlformats.org/officeDocument/2006/relationships/tags" Target="../tags/tag1220.xml"/><Relationship Id="rId18" Type="http://schemas.openxmlformats.org/officeDocument/2006/relationships/tags" Target="../tags/tag1225.xml"/><Relationship Id="rId26" Type="http://schemas.openxmlformats.org/officeDocument/2006/relationships/image" Target="../media/image161.png"/><Relationship Id="rId3" Type="http://schemas.openxmlformats.org/officeDocument/2006/relationships/tags" Target="../tags/tag1210.xml"/><Relationship Id="rId21" Type="http://schemas.openxmlformats.org/officeDocument/2006/relationships/tags" Target="../tags/tag1228.xml"/><Relationship Id="rId7" Type="http://schemas.openxmlformats.org/officeDocument/2006/relationships/tags" Target="../tags/tag1214.xml"/><Relationship Id="rId12" Type="http://schemas.openxmlformats.org/officeDocument/2006/relationships/tags" Target="../tags/tag1219.xml"/><Relationship Id="rId17" Type="http://schemas.openxmlformats.org/officeDocument/2006/relationships/tags" Target="../tags/tag1224.xml"/><Relationship Id="rId25" Type="http://schemas.openxmlformats.org/officeDocument/2006/relationships/notesSlide" Target="../notesSlides/notesSlide103.xml"/><Relationship Id="rId2" Type="http://schemas.openxmlformats.org/officeDocument/2006/relationships/tags" Target="../tags/tag1209.xml"/><Relationship Id="rId16" Type="http://schemas.openxmlformats.org/officeDocument/2006/relationships/tags" Target="../tags/tag1223.xml"/><Relationship Id="rId20" Type="http://schemas.openxmlformats.org/officeDocument/2006/relationships/tags" Target="../tags/tag1227.xml"/><Relationship Id="rId29" Type="http://schemas.openxmlformats.org/officeDocument/2006/relationships/image" Target="../media/image163.png"/><Relationship Id="rId1" Type="http://schemas.openxmlformats.org/officeDocument/2006/relationships/tags" Target="../tags/tag1208.xml"/><Relationship Id="rId6" Type="http://schemas.openxmlformats.org/officeDocument/2006/relationships/tags" Target="../tags/tag1213.xml"/><Relationship Id="rId11" Type="http://schemas.openxmlformats.org/officeDocument/2006/relationships/tags" Target="../tags/tag1218.xml"/><Relationship Id="rId24" Type="http://schemas.openxmlformats.org/officeDocument/2006/relationships/slideLayout" Target="../slideLayouts/slideLayout1.xml"/><Relationship Id="rId32" Type="http://schemas.openxmlformats.org/officeDocument/2006/relationships/image" Target="../media/image165.png"/><Relationship Id="rId5" Type="http://schemas.openxmlformats.org/officeDocument/2006/relationships/tags" Target="../tags/tag1212.xml"/><Relationship Id="rId15" Type="http://schemas.openxmlformats.org/officeDocument/2006/relationships/tags" Target="../tags/tag1222.xml"/><Relationship Id="rId23" Type="http://schemas.openxmlformats.org/officeDocument/2006/relationships/tags" Target="../tags/tag1230.xml"/><Relationship Id="rId28" Type="http://schemas.microsoft.com/office/2007/relationships/hdphoto" Target="../media/hdphoto83.wdp"/><Relationship Id="rId10" Type="http://schemas.openxmlformats.org/officeDocument/2006/relationships/tags" Target="../tags/tag1217.xml"/><Relationship Id="rId19" Type="http://schemas.openxmlformats.org/officeDocument/2006/relationships/tags" Target="../tags/tag1226.xml"/><Relationship Id="rId31" Type="http://schemas.microsoft.com/office/2007/relationships/hdphoto" Target="../media/hdphoto84.wdp"/><Relationship Id="rId4" Type="http://schemas.openxmlformats.org/officeDocument/2006/relationships/tags" Target="../tags/tag1211.xml"/><Relationship Id="rId9" Type="http://schemas.openxmlformats.org/officeDocument/2006/relationships/tags" Target="../tags/tag1216.xml"/><Relationship Id="rId14" Type="http://schemas.openxmlformats.org/officeDocument/2006/relationships/tags" Target="../tags/tag1221.xml"/><Relationship Id="rId22" Type="http://schemas.openxmlformats.org/officeDocument/2006/relationships/tags" Target="../tags/tag1229.xml"/><Relationship Id="rId27" Type="http://schemas.openxmlformats.org/officeDocument/2006/relationships/image" Target="../media/image162.png"/><Relationship Id="rId30" Type="http://schemas.openxmlformats.org/officeDocument/2006/relationships/image" Target="../media/image164.png"/></Relationships>
</file>

<file path=ppt/slides/_rels/slide116.xml.rels><?xml version="1.0" encoding="UTF-8" standalone="yes"?>
<Relationships xmlns="http://schemas.openxmlformats.org/package/2006/relationships"><Relationship Id="rId8" Type="http://schemas.openxmlformats.org/officeDocument/2006/relationships/tags" Target="../tags/tag1238.xml"/><Relationship Id="rId13" Type="http://schemas.openxmlformats.org/officeDocument/2006/relationships/tags" Target="../tags/tag1243.xml"/><Relationship Id="rId18" Type="http://schemas.openxmlformats.org/officeDocument/2006/relationships/tags" Target="../tags/tag1248.xml"/><Relationship Id="rId26" Type="http://schemas.openxmlformats.org/officeDocument/2006/relationships/slideLayout" Target="../slideLayouts/slideLayout1.xml"/><Relationship Id="rId3" Type="http://schemas.openxmlformats.org/officeDocument/2006/relationships/tags" Target="../tags/tag1233.xml"/><Relationship Id="rId21" Type="http://schemas.openxmlformats.org/officeDocument/2006/relationships/tags" Target="../tags/tag1251.xml"/><Relationship Id="rId7" Type="http://schemas.openxmlformats.org/officeDocument/2006/relationships/tags" Target="../tags/tag1237.xml"/><Relationship Id="rId12" Type="http://schemas.openxmlformats.org/officeDocument/2006/relationships/tags" Target="../tags/tag1242.xml"/><Relationship Id="rId17" Type="http://schemas.openxmlformats.org/officeDocument/2006/relationships/tags" Target="../tags/tag1247.xml"/><Relationship Id="rId25" Type="http://schemas.openxmlformats.org/officeDocument/2006/relationships/tags" Target="../tags/tag1255.xml"/><Relationship Id="rId2" Type="http://schemas.openxmlformats.org/officeDocument/2006/relationships/tags" Target="../tags/tag1232.xml"/><Relationship Id="rId16" Type="http://schemas.openxmlformats.org/officeDocument/2006/relationships/tags" Target="../tags/tag1246.xml"/><Relationship Id="rId20" Type="http://schemas.openxmlformats.org/officeDocument/2006/relationships/tags" Target="../tags/tag1250.xml"/><Relationship Id="rId1" Type="http://schemas.openxmlformats.org/officeDocument/2006/relationships/tags" Target="../tags/tag1231.xml"/><Relationship Id="rId6" Type="http://schemas.openxmlformats.org/officeDocument/2006/relationships/tags" Target="../tags/tag1236.xml"/><Relationship Id="rId11" Type="http://schemas.openxmlformats.org/officeDocument/2006/relationships/tags" Target="../tags/tag1241.xml"/><Relationship Id="rId24" Type="http://schemas.openxmlformats.org/officeDocument/2006/relationships/tags" Target="../tags/tag1254.xml"/><Relationship Id="rId5" Type="http://schemas.openxmlformats.org/officeDocument/2006/relationships/tags" Target="../tags/tag1235.xml"/><Relationship Id="rId15" Type="http://schemas.openxmlformats.org/officeDocument/2006/relationships/tags" Target="../tags/tag1245.xml"/><Relationship Id="rId23" Type="http://schemas.openxmlformats.org/officeDocument/2006/relationships/tags" Target="../tags/tag1253.xml"/><Relationship Id="rId10" Type="http://schemas.openxmlformats.org/officeDocument/2006/relationships/tags" Target="../tags/tag1240.xml"/><Relationship Id="rId19" Type="http://schemas.openxmlformats.org/officeDocument/2006/relationships/tags" Target="../tags/tag1249.xml"/><Relationship Id="rId4" Type="http://schemas.openxmlformats.org/officeDocument/2006/relationships/tags" Target="../tags/tag1234.xml"/><Relationship Id="rId9" Type="http://schemas.openxmlformats.org/officeDocument/2006/relationships/tags" Target="../tags/tag1239.xml"/><Relationship Id="rId14" Type="http://schemas.openxmlformats.org/officeDocument/2006/relationships/tags" Target="../tags/tag1244.xml"/><Relationship Id="rId22" Type="http://schemas.openxmlformats.org/officeDocument/2006/relationships/tags" Target="../tags/tag1252.xml"/><Relationship Id="rId27" Type="http://schemas.openxmlformats.org/officeDocument/2006/relationships/notesSlide" Target="../notesSlides/notesSlide104.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xml"/><Relationship Id="rId1" Type="http://schemas.openxmlformats.org/officeDocument/2006/relationships/tags" Target="../tags/tag1256.xml"/><Relationship Id="rId4" Type="http://schemas.openxmlformats.org/officeDocument/2006/relationships/image" Target="../media/image166.png"/></Relationships>
</file>

<file path=ppt/slides/_rels/slide118.xml.rels><?xml version="1.0" encoding="UTF-8" standalone="yes"?>
<Relationships xmlns="http://schemas.openxmlformats.org/package/2006/relationships"><Relationship Id="rId8" Type="http://schemas.openxmlformats.org/officeDocument/2006/relationships/tags" Target="../tags/tag1264.xml"/><Relationship Id="rId13" Type="http://schemas.openxmlformats.org/officeDocument/2006/relationships/tags" Target="../tags/tag1269.xml"/><Relationship Id="rId18" Type="http://schemas.openxmlformats.org/officeDocument/2006/relationships/notesSlide" Target="../notesSlides/notesSlide106.xml"/><Relationship Id="rId3" Type="http://schemas.openxmlformats.org/officeDocument/2006/relationships/tags" Target="../tags/tag1259.xml"/><Relationship Id="rId7" Type="http://schemas.openxmlformats.org/officeDocument/2006/relationships/tags" Target="../tags/tag1263.xml"/><Relationship Id="rId12" Type="http://schemas.openxmlformats.org/officeDocument/2006/relationships/tags" Target="../tags/tag1268.xml"/><Relationship Id="rId17" Type="http://schemas.openxmlformats.org/officeDocument/2006/relationships/slideLayout" Target="../slideLayouts/slideLayout1.xml"/><Relationship Id="rId2" Type="http://schemas.openxmlformats.org/officeDocument/2006/relationships/tags" Target="../tags/tag1258.xml"/><Relationship Id="rId16" Type="http://schemas.openxmlformats.org/officeDocument/2006/relationships/tags" Target="../tags/tag1272.xml"/><Relationship Id="rId20" Type="http://schemas.openxmlformats.org/officeDocument/2006/relationships/image" Target="../media/image167.png"/><Relationship Id="rId1" Type="http://schemas.openxmlformats.org/officeDocument/2006/relationships/tags" Target="../tags/tag1257.xml"/><Relationship Id="rId6" Type="http://schemas.openxmlformats.org/officeDocument/2006/relationships/tags" Target="../tags/tag1262.xml"/><Relationship Id="rId11" Type="http://schemas.openxmlformats.org/officeDocument/2006/relationships/tags" Target="../tags/tag1267.xml"/><Relationship Id="rId5" Type="http://schemas.openxmlformats.org/officeDocument/2006/relationships/tags" Target="../tags/tag1261.xml"/><Relationship Id="rId15" Type="http://schemas.openxmlformats.org/officeDocument/2006/relationships/tags" Target="../tags/tag1271.xml"/><Relationship Id="rId10" Type="http://schemas.openxmlformats.org/officeDocument/2006/relationships/tags" Target="../tags/tag1266.xml"/><Relationship Id="rId19" Type="http://schemas.openxmlformats.org/officeDocument/2006/relationships/image" Target="../media/image60.png"/><Relationship Id="rId4" Type="http://schemas.openxmlformats.org/officeDocument/2006/relationships/tags" Target="../tags/tag1260.xml"/><Relationship Id="rId9" Type="http://schemas.openxmlformats.org/officeDocument/2006/relationships/tags" Target="../tags/tag1265.xml"/><Relationship Id="rId14" Type="http://schemas.openxmlformats.org/officeDocument/2006/relationships/tags" Target="../tags/tag1270.xml"/></Relationships>
</file>

<file path=ppt/slides/_rels/slide119.xml.rels><?xml version="1.0" encoding="UTF-8" standalone="yes"?>
<Relationships xmlns="http://schemas.openxmlformats.org/package/2006/relationships"><Relationship Id="rId8" Type="http://schemas.openxmlformats.org/officeDocument/2006/relationships/tags" Target="../tags/tag1280.xml"/><Relationship Id="rId3" Type="http://schemas.openxmlformats.org/officeDocument/2006/relationships/tags" Target="../tags/tag1275.xml"/><Relationship Id="rId7" Type="http://schemas.openxmlformats.org/officeDocument/2006/relationships/tags" Target="../tags/tag1279.xml"/><Relationship Id="rId12" Type="http://schemas.openxmlformats.org/officeDocument/2006/relationships/notesSlide" Target="../notesSlides/notesSlide107.xml"/><Relationship Id="rId2" Type="http://schemas.openxmlformats.org/officeDocument/2006/relationships/tags" Target="../tags/tag1274.xml"/><Relationship Id="rId1" Type="http://schemas.openxmlformats.org/officeDocument/2006/relationships/tags" Target="../tags/tag1273.xml"/><Relationship Id="rId6" Type="http://schemas.openxmlformats.org/officeDocument/2006/relationships/tags" Target="../tags/tag1278.xml"/><Relationship Id="rId11" Type="http://schemas.openxmlformats.org/officeDocument/2006/relationships/slideLayout" Target="../slideLayouts/slideLayout1.xml"/><Relationship Id="rId5" Type="http://schemas.openxmlformats.org/officeDocument/2006/relationships/tags" Target="../tags/tag1277.xml"/><Relationship Id="rId10" Type="http://schemas.openxmlformats.org/officeDocument/2006/relationships/tags" Target="../tags/tag1282.xml"/><Relationship Id="rId4" Type="http://schemas.openxmlformats.org/officeDocument/2006/relationships/tags" Target="../tags/tag1276.xml"/><Relationship Id="rId9" Type="http://schemas.openxmlformats.org/officeDocument/2006/relationships/tags" Target="../tags/tag1281.xml"/></Relationships>
</file>

<file path=ppt/slides/_rels/slide12.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10" Type="http://schemas.openxmlformats.org/officeDocument/2006/relationships/notesSlide" Target="../notesSlides/notesSlide12.xml"/><Relationship Id="rId4" Type="http://schemas.openxmlformats.org/officeDocument/2006/relationships/tags" Target="../tags/tag63.xml"/><Relationship Id="rId9"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tags" Target="../tags/tag1290.xml"/><Relationship Id="rId13" Type="http://schemas.openxmlformats.org/officeDocument/2006/relationships/tags" Target="../tags/tag1295.xml"/><Relationship Id="rId18" Type="http://schemas.openxmlformats.org/officeDocument/2006/relationships/image" Target="../media/image60.png"/><Relationship Id="rId3" Type="http://schemas.openxmlformats.org/officeDocument/2006/relationships/tags" Target="../tags/tag1285.xml"/><Relationship Id="rId7" Type="http://schemas.openxmlformats.org/officeDocument/2006/relationships/tags" Target="../tags/tag1289.xml"/><Relationship Id="rId12" Type="http://schemas.openxmlformats.org/officeDocument/2006/relationships/tags" Target="../tags/tag1294.xml"/><Relationship Id="rId17" Type="http://schemas.openxmlformats.org/officeDocument/2006/relationships/notesSlide" Target="../notesSlides/notesSlide108.xml"/><Relationship Id="rId2" Type="http://schemas.openxmlformats.org/officeDocument/2006/relationships/tags" Target="../tags/tag1284.xml"/><Relationship Id="rId16" Type="http://schemas.openxmlformats.org/officeDocument/2006/relationships/slideLayout" Target="../slideLayouts/slideLayout1.xml"/><Relationship Id="rId1" Type="http://schemas.openxmlformats.org/officeDocument/2006/relationships/tags" Target="../tags/tag1283.xml"/><Relationship Id="rId6" Type="http://schemas.openxmlformats.org/officeDocument/2006/relationships/tags" Target="../tags/tag1288.xml"/><Relationship Id="rId11" Type="http://schemas.openxmlformats.org/officeDocument/2006/relationships/tags" Target="../tags/tag1293.xml"/><Relationship Id="rId5" Type="http://schemas.openxmlformats.org/officeDocument/2006/relationships/tags" Target="../tags/tag1287.xml"/><Relationship Id="rId15" Type="http://schemas.openxmlformats.org/officeDocument/2006/relationships/tags" Target="../tags/tag1297.xml"/><Relationship Id="rId10" Type="http://schemas.openxmlformats.org/officeDocument/2006/relationships/tags" Target="../tags/tag1292.xml"/><Relationship Id="rId19" Type="http://schemas.openxmlformats.org/officeDocument/2006/relationships/image" Target="../media/image167.png"/><Relationship Id="rId4" Type="http://schemas.openxmlformats.org/officeDocument/2006/relationships/tags" Target="../tags/tag1286.xml"/><Relationship Id="rId9" Type="http://schemas.openxmlformats.org/officeDocument/2006/relationships/tags" Target="../tags/tag1291.xml"/><Relationship Id="rId14" Type="http://schemas.openxmlformats.org/officeDocument/2006/relationships/tags" Target="../tags/tag129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298.xml"/><Relationship Id="rId4" Type="http://schemas.openxmlformats.org/officeDocument/2006/relationships/image" Target="../media/image168.png"/></Relationships>
</file>

<file path=ppt/slides/_rels/slide122.xml.rels><?xml version="1.0" encoding="UTF-8" standalone="yes"?>
<Relationships xmlns="http://schemas.openxmlformats.org/package/2006/relationships"><Relationship Id="rId8" Type="http://schemas.openxmlformats.org/officeDocument/2006/relationships/tags" Target="../tags/tag1306.xml"/><Relationship Id="rId3" Type="http://schemas.openxmlformats.org/officeDocument/2006/relationships/tags" Target="../tags/tag1301.xml"/><Relationship Id="rId7" Type="http://schemas.openxmlformats.org/officeDocument/2006/relationships/tags" Target="../tags/tag1305.xml"/><Relationship Id="rId2" Type="http://schemas.openxmlformats.org/officeDocument/2006/relationships/tags" Target="../tags/tag1300.xml"/><Relationship Id="rId1" Type="http://schemas.openxmlformats.org/officeDocument/2006/relationships/tags" Target="../tags/tag1299.xml"/><Relationship Id="rId6" Type="http://schemas.openxmlformats.org/officeDocument/2006/relationships/tags" Target="../tags/tag1304.xml"/><Relationship Id="rId11" Type="http://schemas.openxmlformats.org/officeDocument/2006/relationships/notesSlide" Target="../notesSlides/notesSlide110.xml"/><Relationship Id="rId5" Type="http://schemas.openxmlformats.org/officeDocument/2006/relationships/tags" Target="../tags/tag1303.xml"/><Relationship Id="rId10" Type="http://schemas.openxmlformats.org/officeDocument/2006/relationships/slideLayout" Target="../slideLayouts/slideLayout1.xml"/><Relationship Id="rId4" Type="http://schemas.openxmlformats.org/officeDocument/2006/relationships/tags" Target="../tags/tag1302.xml"/><Relationship Id="rId9" Type="http://schemas.openxmlformats.org/officeDocument/2006/relationships/tags" Target="../tags/tag1307.xml"/></Relationships>
</file>

<file path=ppt/slides/_rels/slide123.xml.rels><?xml version="1.0" encoding="UTF-8" standalone="yes"?>
<Relationships xmlns="http://schemas.openxmlformats.org/package/2006/relationships"><Relationship Id="rId3" Type="http://schemas.openxmlformats.org/officeDocument/2006/relationships/tags" Target="../tags/tag1310.xml"/><Relationship Id="rId7" Type="http://schemas.openxmlformats.org/officeDocument/2006/relationships/image" Target="../media/image169.png"/><Relationship Id="rId2" Type="http://schemas.openxmlformats.org/officeDocument/2006/relationships/tags" Target="../tags/tag1309.xml"/><Relationship Id="rId1" Type="http://schemas.openxmlformats.org/officeDocument/2006/relationships/tags" Target="../tags/tag1308.xml"/><Relationship Id="rId6" Type="http://schemas.openxmlformats.org/officeDocument/2006/relationships/notesSlide" Target="../notesSlides/notesSlide111.xml"/><Relationship Id="rId5" Type="http://schemas.openxmlformats.org/officeDocument/2006/relationships/slideLayout" Target="../slideLayouts/slideLayout1.xml"/><Relationship Id="rId4" Type="http://schemas.openxmlformats.org/officeDocument/2006/relationships/tags" Target="../tags/tag1311.xml"/></Relationships>
</file>

<file path=ppt/slides/_rels/slide124.xml.rels><?xml version="1.0" encoding="UTF-8" standalone="yes"?>
<Relationships xmlns="http://schemas.openxmlformats.org/package/2006/relationships"><Relationship Id="rId8" Type="http://schemas.openxmlformats.org/officeDocument/2006/relationships/tags" Target="../tags/tag1319.xml"/><Relationship Id="rId13" Type="http://schemas.openxmlformats.org/officeDocument/2006/relationships/tags" Target="../tags/tag1324.xml"/><Relationship Id="rId18" Type="http://schemas.openxmlformats.org/officeDocument/2006/relationships/image" Target="../media/image38.png"/><Relationship Id="rId3" Type="http://schemas.openxmlformats.org/officeDocument/2006/relationships/tags" Target="../tags/tag1314.xml"/><Relationship Id="rId7" Type="http://schemas.openxmlformats.org/officeDocument/2006/relationships/tags" Target="../tags/tag1318.xml"/><Relationship Id="rId12" Type="http://schemas.openxmlformats.org/officeDocument/2006/relationships/tags" Target="../tags/tag1323.xml"/><Relationship Id="rId17" Type="http://schemas.openxmlformats.org/officeDocument/2006/relationships/notesSlide" Target="../notesSlides/notesSlide112.xml"/><Relationship Id="rId2" Type="http://schemas.openxmlformats.org/officeDocument/2006/relationships/tags" Target="../tags/tag1313.xml"/><Relationship Id="rId16" Type="http://schemas.openxmlformats.org/officeDocument/2006/relationships/slideLayout" Target="../slideLayouts/slideLayout1.xml"/><Relationship Id="rId1" Type="http://schemas.openxmlformats.org/officeDocument/2006/relationships/tags" Target="../tags/tag1312.xml"/><Relationship Id="rId6" Type="http://schemas.openxmlformats.org/officeDocument/2006/relationships/tags" Target="../tags/tag1317.xml"/><Relationship Id="rId11" Type="http://schemas.openxmlformats.org/officeDocument/2006/relationships/tags" Target="../tags/tag1322.xml"/><Relationship Id="rId5" Type="http://schemas.openxmlformats.org/officeDocument/2006/relationships/tags" Target="../tags/tag1316.xml"/><Relationship Id="rId15" Type="http://schemas.openxmlformats.org/officeDocument/2006/relationships/tags" Target="../tags/tag1326.xml"/><Relationship Id="rId10" Type="http://schemas.openxmlformats.org/officeDocument/2006/relationships/tags" Target="../tags/tag1321.xml"/><Relationship Id="rId19" Type="http://schemas.openxmlformats.org/officeDocument/2006/relationships/image" Target="../media/image167.png"/><Relationship Id="rId4" Type="http://schemas.openxmlformats.org/officeDocument/2006/relationships/tags" Target="../tags/tag1315.xml"/><Relationship Id="rId9" Type="http://schemas.openxmlformats.org/officeDocument/2006/relationships/tags" Target="../tags/tag1320.xml"/><Relationship Id="rId14" Type="http://schemas.openxmlformats.org/officeDocument/2006/relationships/tags" Target="../tags/tag132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xml"/><Relationship Id="rId1" Type="http://schemas.openxmlformats.org/officeDocument/2006/relationships/tags" Target="../tags/tag1327.xml"/><Relationship Id="rId4" Type="http://schemas.openxmlformats.org/officeDocument/2006/relationships/image" Target="../media/image170.png"/></Relationships>
</file>

<file path=ppt/slides/_rels/slide126.xml.rels><?xml version="1.0" encoding="UTF-8" standalone="yes"?>
<Relationships xmlns="http://schemas.openxmlformats.org/package/2006/relationships"><Relationship Id="rId8" Type="http://schemas.openxmlformats.org/officeDocument/2006/relationships/tags" Target="../tags/tag1335.xml"/><Relationship Id="rId13" Type="http://schemas.openxmlformats.org/officeDocument/2006/relationships/tags" Target="../tags/tag1340.xml"/><Relationship Id="rId18" Type="http://schemas.openxmlformats.org/officeDocument/2006/relationships/image" Target="../media/image60.png"/><Relationship Id="rId3" Type="http://schemas.openxmlformats.org/officeDocument/2006/relationships/tags" Target="../tags/tag1330.xml"/><Relationship Id="rId7" Type="http://schemas.openxmlformats.org/officeDocument/2006/relationships/tags" Target="../tags/tag1334.xml"/><Relationship Id="rId12" Type="http://schemas.openxmlformats.org/officeDocument/2006/relationships/tags" Target="../tags/tag1339.xml"/><Relationship Id="rId17" Type="http://schemas.openxmlformats.org/officeDocument/2006/relationships/notesSlide" Target="../notesSlides/notesSlide114.xml"/><Relationship Id="rId2" Type="http://schemas.openxmlformats.org/officeDocument/2006/relationships/tags" Target="../tags/tag1329.xml"/><Relationship Id="rId16" Type="http://schemas.openxmlformats.org/officeDocument/2006/relationships/slideLayout" Target="../slideLayouts/slideLayout1.xml"/><Relationship Id="rId1" Type="http://schemas.openxmlformats.org/officeDocument/2006/relationships/tags" Target="../tags/tag1328.xml"/><Relationship Id="rId6" Type="http://schemas.openxmlformats.org/officeDocument/2006/relationships/tags" Target="../tags/tag1333.xml"/><Relationship Id="rId11" Type="http://schemas.openxmlformats.org/officeDocument/2006/relationships/tags" Target="../tags/tag1338.xml"/><Relationship Id="rId5" Type="http://schemas.openxmlformats.org/officeDocument/2006/relationships/tags" Target="../tags/tag1332.xml"/><Relationship Id="rId15" Type="http://schemas.openxmlformats.org/officeDocument/2006/relationships/tags" Target="../tags/tag1342.xml"/><Relationship Id="rId10" Type="http://schemas.openxmlformats.org/officeDocument/2006/relationships/tags" Target="../tags/tag1337.xml"/><Relationship Id="rId19" Type="http://schemas.openxmlformats.org/officeDocument/2006/relationships/image" Target="../media/image167.png"/><Relationship Id="rId4" Type="http://schemas.openxmlformats.org/officeDocument/2006/relationships/tags" Target="../tags/tag1331.xml"/><Relationship Id="rId9" Type="http://schemas.openxmlformats.org/officeDocument/2006/relationships/tags" Target="../tags/tag1336.xml"/><Relationship Id="rId14" Type="http://schemas.openxmlformats.org/officeDocument/2006/relationships/tags" Target="../tags/tag1341.xml"/></Relationships>
</file>

<file path=ppt/slides/_rels/slide127.xml.rels><?xml version="1.0" encoding="UTF-8" standalone="yes"?>
<Relationships xmlns="http://schemas.openxmlformats.org/package/2006/relationships"><Relationship Id="rId3" Type="http://schemas.openxmlformats.org/officeDocument/2006/relationships/tags" Target="../tags/tag1345.xml"/><Relationship Id="rId7" Type="http://schemas.openxmlformats.org/officeDocument/2006/relationships/notesSlide" Target="../notesSlides/notesSlide115.xml"/><Relationship Id="rId2" Type="http://schemas.openxmlformats.org/officeDocument/2006/relationships/tags" Target="../tags/tag1344.xml"/><Relationship Id="rId1" Type="http://schemas.openxmlformats.org/officeDocument/2006/relationships/tags" Target="../tags/tag1343.xml"/><Relationship Id="rId6" Type="http://schemas.openxmlformats.org/officeDocument/2006/relationships/slideLayout" Target="../slideLayouts/slideLayout1.xml"/><Relationship Id="rId5" Type="http://schemas.openxmlformats.org/officeDocument/2006/relationships/tags" Target="../tags/tag1347.xml"/><Relationship Id="rId4" Type="http://schemas.openxmlformats.org/officeDocument/2006/relationships/tags" Target="../tags/tag1346.xml"/></Relationships>
</file>

<file path=ppt/slides/_rels/slide128.xml.rels><?xml version="1.0" encoding="UTF-8" standalone="yes"?>
<Relationships xmlns="http://schemas.openxmlformats.org/package/2006/relationships"><Relationship Id="rId8" Type="http://schemas.openxmlformats.org/officeDocument/2006/relationships/tags" Target="../tags/tag1355.xml"/><Relationship Id="rId13" Type="http://schemas.openxmlformats.org/officeDocument/2006/relationships/tags" Target="../tags/tag1360.xml"/><Relationship Id="rId18" Type="http://schemas.openxmlformats.org/officeDocument/2006/relationships/image" Target="../media/image26.png"/><Relationship Id="rId3" Type="http://schemas.openxmlformats.org/officeDocument/2006/relationships/tags" Target="../tags/tag1350.xml"/><Relationship Id="rId7" Type="http://schemas.openxmlformats.org/officeDocument/2006/relationships/tags" Target="../tags/tag1354.xml"/><Relationship Id="rId12" Type="http://schemas.openxmlformats.org/officeDocument/2006/relationships/tags" Target="../tags/tag1359.xml"/><Relationship Id="rId17" Type="http://schemas.openxmlformats.org/officeDocument/2006/relationships/notesSlide" Target="../notesSlides/notesSlide116.xml"/><Relationship Id="rId2" Type="http://schemas.openxmlformats.org/officeDocument/2006/relationships/tags" Target="../tags/tag1349.xml"/><Relationship Id="rId16" Type="http://schemas.openxmlformats.org/officeDocument/2006/relationships/slideLayout" Target="../slideLayouts/slideLayout1.xml"/><Relationship Id="rId1" Type="http://schemas.openxmlformats.org/officeDocument/2006/relationships/tags" Target="../tags/tag1348.xml"/><Relationship Id="rId6" Type="http://schemas.openxmlformats.org/officeDocument/2006/relationships/tags" Target="../tags/tag1353.xml"/><Relationship Id="rId11" Type="http://schemas.openxmlformats.org/officeDocument/2006/relationships/tags" Target="../tags/tag1358.xml"/><Relationship Id="rId5" Type="http://schemas.openxmlformats.org/officeDocument/2006/relationships/tags" Target="../tags/tag1352.xml"/><Relationship Id="rId15" Type="http://schemas.openxmlformats.org/officeDocument/2006/relationships/tags" Target="../tags/tag1362.xml"/><Relationship Id="rId10" Type="http://schemas.openxmlformats.org/officeDocument/2006/relationships/tags" Target="../tags/tag1357.xml"/><Relationship Id="rId19" Type="http://schemas.openxmlformats.org/officeDocument/2006/relationships/image" Target="../media/image167.png"/><Relationship Id="rId4" Type="http://schemas.openxmlformats.org/officeDocument/2006/relationships/tags" Target="../tags/tag1351.xml"/><Relationship Id="rId9" Type="http://schemas.openxmlformats.org/officeDocument/2006/relationships/tags" Target="../tags/tag1356.xml"/><Relationship Id="rId14" Type="http://schemas.openxmlformats.org/officeDocument/2006/relationships/tags" Target="../tags/tag1361.xml"/></Relationships>
</file>

<file path=ppt/slides/_rels/slide129.xml.rels><?xml version="1.0" encoding="UTF-8" standalone="yes"?>
<Relationships xmlns="http://schemas.openxmlformats.org/package/2006/relationships"><Relationship Id="rId8" Type="http://schemas.openxmlformats.org/officeDocument/2006/relationships/tags" Target="../tags/tag1370.xml"/><Relationship Id="rId13" Type="http://schemas.openxmlformats.org/officeDocument/2006/relationships/notesSlide" Target="../notesSlides/notesSlide117.xml"/><Relationship Id="rId3" Type="http://schemas.openxmlformats.org/officeDocument/2006/relationships/tags" Target="../tags/tag1365.xml"/><Relationship Id="rId7" Type="http://schemas.openxmlformats.org/officeDocument/2006/relationships/tags" Target="../tags/tag1369.xml"/><Relationship Id="rId12" Type="http://schemas.openxmlformats.org/officeDocument/2006/relationships/slideLayout" Target="../slideLayouts/slideLayout1.xml"/><Relationship Id="rId2" Type="http://schemas.openxmlformats.org/officeDocument/2006/relationships/tags" Target="../tags/tag1364.xml"/><Relationship Id="rId1" Type="http://schemas.openxmlformats.org/officeDocument/2006/relationships/tags" Target="../tags/tag1363.xml"/><Relationship Id="rId6" Type="http://schemas.openxmlformats.org/officeDocument/2006/relationships/tags" Target="../tags/tag1368.xml"/><Relationship Id="rId11" Type="http://schemas.openxmlformats.org/officeDocument/2006/relationships/tags" Target="../tags/tag1373.xml"/><Relationship Id="rId5" Type="http://schemas.openxmlformats.org/officeDocument/2006/relationships/tags" Target="../tags/tag1367.xml"/><Relationship Id="rId10" Type="http://schemas.openxmlformats.org/officeDocument/2006/relationships/tags" Target="../tags/tag1372.xml"/><Relationship Id="rId4" Type="http://schemas.openxmlformats.org/officeDocument/2006/relationships/tags" Target="../tags/tag1366.xml"/><Relationship Id="rId9" Type="http://schemas.openxmlformats.org/officeDocument/2006/relationships/tags" Target="../tags/tag1371.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10" Type="http://schemas.openxmlformats.org/officeDocument/2006/relationships/image" Target="../media/image17.png"/><Relationship Id="rId4" Type="http://schemas.openxmlformats.org/officeDocument/2006/relationships/tags" Target="../tags/tag71.xml"/><Relationship Id="rId9"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8" Type="http://schemas.openxmlformats.org/officeDocument/2006/relationships/tags" Target="../tags/tag1381.xml"/><Relationship Id="rId13" Type="http://schemas.openxmlformats.org/officeDocument/2006/relationships/tags" Target="../tags/tag1386.xml"/><Relationship Id="rId18" Type="http://schemas.openxmlformats.org/officeDocument/2006/relationships/image" Target="../media/image60.png"/><Relationship Id="rId3" Type="http://schemas.openxmlformats.org/officeDocument/2006/relationships/tags" Target="../tags/tag1376.xml"/><Relationship Id="rId7" Type="http://schemas.openxmlformats.org/officeDocument/2006/relationships/tags" Target="../tags/tag1380.xml"/><Relationship Id="rId12" Type="http://schemas.openxmlformats.org/officeDocument/2006/relationships/tags" Target="../tags/tag1385.xml"/><Relationship Id="rId17" Type="http://schemas.openxmlformats.org/officeDocument/2006/relationships/notesSlide" Target="../notesSlides/notesSlide118.xml"/><Relationship Id="rId2" Type="http://schemas.openxmlformats.org/officeDocument/2006/relationships/tags" Target="../tags/tag1375.xml"/><Relationship Id="rId16" Type="http://schemas.openxmlformats.org/officeDocument/2006/relationships/slideLayout" Target="../slideLayouts/slideLayout1.xml"/><Relationship Id="rId1" Type="http://schemas.openxmlformats.org/officeDocument/2006/relationships/tags" Target="../tags/tag1374.xml"/><Relationship Id="rId6" Type="http://schemas.openxmlformats.org/officeDocument/2006/relationships/tags" Target="../tags/tag1379.xml"/><Relationship Id="rId11" Type="http://schemas.openxmlformats.org/officeDocument/2006/relationships/tags" Target="../tags/tag1384.xml"/><Relationship Id="rId5" Type="http://schemas.openxmlformats.org/officeDocument/2006/relationships/tags" Target="../tags/tag1378.xml"/><Relationship Id="rId15" Type="http://schemas.openxmlformats.org/officeDocument/2006/relationships/tags" Target="../tags/tag1388.xml"/><Relationship Id="rId10" Type="http://schemas.openxmlformats.org/officeDocument/2006/relationships/tags" Target="../tags/tag1383.xml"/><Relationship Id="rId19" Type="http://schemas.openxmlformats.org/officeDocument/2006/relationships/image" Target="../media/image167.png"/><Relationship Id="rId4" Type="http://schemas.openxmlformats.org/officeDocument/2006/relationships/tags" Target="../tags/tag1377.xml"/><Relationship Id="rId9" Type="http://schemas.openxmlformats.org/officeDocument/2006/relationships/tags" Target="../tags/tag1382.xml"/><Relationship Id="rId14" Type="http://schemas.openxmlformats.org/officeDocument/2006/relationships/tags" Target="../tags/tag1387.xml"/></Relationships>
</file>

<file path=ppt/slides/_rels/slide131.xml.rels><?xml version="1.0" encoding="UTF-8" standalone="yes"?>
<Relationships xmlns="http://schemas.openxmlformats.org/package/2006/relationships"><Relationship Id="rId8" Type="http://schemas.openxmlformats.org/officeDocument/2006/relationships/tags" Target="../tags/tag1396.xml"/><Relationship Id="rId13" Type="http://schemas.openxmlformats.org/officeDocument/2006/relationships/slideLayout" Target="../slideLayouts/slideLayout1.xml"/><Relationship Id="rId3" Type="http://schemas.openxmlformats.org/officeDocument/2006/relationships/tags" Target="../tags/tag1391.xml"/><Relationship Id="rId7" Type="http://schemas.openxmlformats.org/officeDocument/2006/relationships/tags" Target="../tags/tag1395.xml"/><Relationship Id="rId12" Type="http://schemas.openxmlformats.org/officeDocument/2006/relationships/tags" Target="../tags/tag1400.xml"/><Relationship Id="rId2" Type="http://schemas.openxmlformats.org/officeDocument/2006/relationships/tags" Target="../tags/tag1390.xml"/><Relationship Id="rId1" Type="http://schemas.openxmlformats.org/officeDocument/2006/relationships/tags" Target="../tags/tag1389.xml"/><Relationship Id="rId6" Type="http://schemas.openxmlformats.org/officeDocument/2006/relationships/tags" Target="../tags/tag1394.xml"/><Relationship Id="rId11" Type="http://schemas.openxmlformats.org/officeDocument/2006/relationships/tags" Target="../tags/tag1399.xml"/><Relationship Id="rId5" Type="http://schemas.openxmlformats.org/officeDocument/2006/relationships/tags" Target="../tags/tag1393.xml"/><Relationship Id="rId10" Type="http://schemas.openxmlformats.org/officeDocument/2006/relationships/tags" Target="../tags/tag1398.xml"/><Relationship Id="rId4" Type="http://schemas.openxmlformats.org/officeDocument/2006/relationships/tags" Target="../tags/tag1392.xml"/><Relationship Id="rId9" Type="http://schemas.openxmlformats.org/officeDocument/2006/relationships/tags" Target="../tags/tag1397.xml"/><Relationship Id="rId14" Type="http://schemas.openxmlformats.org/officeDocument/2006/relationships/notesSlide" Target="../notesSlides/notesSlide119.xml"/></Relationships>
</file>

<file path=ppt/slides/_rels/slide132.xml.rels><?xml version="1.0" encoding="UTF-8" standalone="yes"?>
<Relationships xmlns="http://schemas.openxmlformats.org/package/2006/relationships"><Relationship Id="rId8" Type="http://schemas.openxmlformats.org/officeDocument/2006/relationships/tags" Target="../tags/tag1408.xml"/><Relationship Id="rId13" Type="http://schemas.openxmlformats.org/officeDocument/2006/relationships/tags" Target="../tags/tag1413.xml"/><Relationship Id="rId18" Type="http://schemas.openxmlformats.org/officeDocument/2006/relationships/image" Target="../media/image60.png"/><Relationship Id="rId3" Type="http://schemas.openxmlformats.org/officeDocument/2006/relationships/tags" Target="../tags/tag1403.xml"/><Relationship Id="rId7" Type="http://schemas.openxmlformats.org/officeDocument/2006/relationships/tags" Target="../tags/tag1407.xml"/><Relationship Id="rId12" Type="http://schemas.openxmlformats.org/officeDocument/2006/relationships/tags" Target="../tags/tag1412.xml"/><Relationship Id="rId17" Type="http://schemas.openxmlformats.org/officeDocument/2006/relationships/notesSlide" Target="../notesSlides/notesSlide120.xml"/><Relationship Id="rId2" Type="http://schemas.openxmlformats.org/officeDocument/2006/relationships/tags" Target="../tags/tag1402.xml"/><Relationship Id="rId16" Type="http://schemas.openxmlformats.org/officeDocument/2006/relationships/slideLayout" Target="../slideLayouts/slideLayout1.xml"/><Relationship Id="rId1" Type="http://schemas.openxmlformats.org/officeDocument/2006/relationships/tags" Target="../tags/tag1401.xml"/><Relationship Id="rId6" Type="http://schemas.openxmlformats.org/officeDocument/2006/relationships/tags" Target="../tags/tag1406.xml"/><Relationship Id="rId11" Type="http://schemas.openxmlformats.org/officeDocument/2006/relationships/tags" Target="../tags/tag1411.xml"/><Relationship Id="rId5" Type="http://schemas.openxmlformats.org/officeDocument/2006/relationships/tags" Target="../tags/tag1405.xml"/><Relationship Id="rId15" Type="http://schemas.openxmlformats.org/officeDocument/2006/relationships/tags" Target="../tags/tag1415.xml"/><Relationship Id="rId10" Type="http://schemas.openxmlformats.org/officeDocument/2006/relationships/tags" Target="../tags/tag1410.xml"/><Relationship Id="rId19" Type="http://schemas.openxmlformats.org/officeDocument/2006/relationships/image" Target="../media/image167.png"/><Relationship Id="rId4" Type="http://schemas.openxmlformats.org/officeDocument/2006/relationships/tags" Target="../tags/tag1404.xml"/><Relationship Id="rId9" Type="http://schemas.openxmlformats.org/officeDocument/2006/relationships/tags" Target="../tags/tag1409.xml"/><Relationship Id="rId14" Type="http://schemas.openxmlformats.org/officeDocument/2006/relationships/tags" Target="../tags/tag1414.xml"/></Relationships>
</file>

<file path=ppt/slides/_rels/slide133.xml.rels><?xml version="1.0" encoding="UTF-8" standalone="yes"?>
<Relationships xmlns="http://schemas.openxmlformats.org/package/2006/relationships"><Relationship Id="rId8" Type="http://schemas.openxmlformats.org/officeDocument/2006/relationships/tags" Target="../tags/tag1423.xml"/><Relationship Id="rId13" Type="http://schemas.openxmlformats.org/officeDocument/2006/relationships/tags" Target="../tags/tag1428.xml"/><Relationship Id="rId3" Type="http://schemas.openxmlformats.org/officeDocument/2006/relationships/tags" Target="../tags/tag1418.xml"/><Relationship Id="rId7" Type="http://schemas.openxmlformats.org/officeDocument/2006/relationships/tags" Target="../tags/tag1422.xml"/><Relationship Id="rId12" Type="http://schemas.openxmlformats.org/officeDocument/2006/relationships/tags" Target="../tags/tag1427.xml"/><Relationship Id="rId2" Type="http://schemas.openxmlformats.org/officeDocument/2006/relationships/tags" Target="../tags/tag1417.xml"/><Relationship Id="rId16" Type="http://schemas.openxmlformats.org/officeDocument/2006/relationships/notesSlide" Target="../notesSlides/notesSlide121.xml"/><Relationship Id="rId1" Type="http://schemas.openxmlformats.org/officeDocument/2006/relationships/tags" Target="../tags/tag1416.xml"/><Relationship Id="rId6" Type="http://schemas.openxmlformats.org/officeDocument/2006/relationships/tags" Target="../tags/tag1421.xml"/><Relationship Id="rId11" Type="http://schemas.openxmlformats.org/officeDocument/2006/relationships/tags" Target="../tags/tag1426.xml"/><Relationship Id="rId5" Type="http://schemas.openxmlformats.org/officeDocument/2006/relationships/tags" Target="../tags/tag1420.xml"/><Relationship Id="rId15" Type="http://schemas.openxmlformats.org/officeDocument/2006/relationships/slideLayout" Target="../slideLayouts/slideLayout1.xml"/><Relationship Id="rId10" Type="http://schemas.openxmlformats.org/officeDocument/2006/relationships/tags" Target="../tags/tag1425.xml"/><Relationship Id="rId4" Type="http://schemas.openxmlformats.org/officeDocument/2006/relationships/tags" Target="../tags/tag1419.xml"/><Relationship Id="rId9" Type="http://schemas.openxmlformats.org/officeDocument/2006/relationships/tags" Target="../tags/tag1424.xml"/><Relationship Id="rId14" Type="http://schemas.openxmlformats.org/officeDocument/2006/relationships/tags" Target="../tags/tag1429.xml"/></Relationships>
</file>

<file path=ppt/slides/_rels/slide134.xml.rels><?xml version="1.0" encoding="UTF-8" standalone="yes"?>
<Relationships xmlns="http://schemas.openxmlformats.org/package/2006/relationships"><Relationship Id="rId8" Type="http://schemas.openxmlformats.org/officeDocument/2006/relationships/tags" Target="../tags/tag1437.xml"/><Relationship Id="rId13" Type="http://schemas.openxmlformats.org/officeDocument/2006/relationships/tags" Target="../tags/tag1442.xml"/><Relationship Id="rId18" Type="http://schemas.openxmlformats.org/officeDocument/2006/relationships/image" Target="../media/image38.png"/><Relationship Id="rId3" Type="http://schemas.openxmlformats.org/officeDocument/2006/relationships/tags" Target="../tags/tag1432.xml"/><Relationship Id="rId7" Type="http://schemas.openxmlformats.org/officeDocument/2006/relationships/tags" Target="../tags/tag1436.xml"/><Relationship Id="rId12" Type="http://schemas.openxmlformats.org/officeDocument/2006/relationships/tags" Target="../tags/tag1441.xml"/><Relationship Id="rId17" Type="http://schemas.openxmlformats.org/officeDocument/2006/relationships/notesSlide" Target="../notesSlides/notesSlide122.xml"/><Relationship Id="rId2" Type="http://schemas.openxmlformats.org/officeDocument/2006/relationships/tags" Target="../tags/tag1431.xml"/><Relationship Id="rId16" Type="http://schemas.openxmlformats.org/officeDocument/2006/relationships/slideLayout" Target="../slideLayouts/slideLayout1.xml"/><Relationship Id="rId1" Type="http://schemas.openxmlformats.org/officeDocument/2006/relationships/tags" Target="../tags/tag1430.xml"/><Relationship Id="rId6" Type="http://schemas.openxmlformats.org/officeDocument/2006/relationships/tags" Target="../tags/tag1435.xml"/><Relationship Id="rId11" Type="http://schemas.openxmlformats.org/officeDocument/2006/relationships/tags" Target="../tags/tag1440.xml"/><Relationship Id="rId5" Type="http://schemas.openxmlformats.org/officeDocument/2006/relationships/tags" Target="../tags/tag1434.xml"/><Relationship Id="rId15" Type="http://schemas.openxmlformats.org/officeDocument/2006/relationships/tags" Target="../tags/tag1444.xml"/><Relationship Id="rId10" Type="http://schemas.openxmlformats.org/officeDocument/2006/relationships/tags" Target="../tags/tag1439.xml"/><Relationship Id="rId19" Type="http://schemas.openxmlformats.org/officeDocument/2006/relationships/image" Target="../media/image167.png"/><Relationship Id="rId4" Type="http://schemas.openxmlformats.org/officeDocument/2006/relationships/tags" Target="../tags/tag1433.xml"/><Relationship Id="rId9" Type="http://schemas.openxmlformats.org/officeDocument/2006/relationships/tags" Target="../tags/tag1438.xml"/><Relationship Id="rId14" Type="http://schemas.openxmlformats.org/officeDocument/2006/relationships/tags" Target="../tags/tag14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xml"/><Relationship Id="rId1" Type="http://schemas.openxmlformats.org/officeDocument/2006/relationships/tags" Target="../tags/tag1445.xml"/><Relationship Id="rId4" Type="http://schemas.openxmlformats.org/officeDocument/2006/relationships/image" Target="../media/image171.pn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6.xml"/></Relationships>
</file>

<file path=ppt/slides/_rels/slide137.xml.rels><?xml version="1.0" encoding="UTF-8" standalone="yes"?>
<Relationships xmlns="http://schemas.openxmlformats.org/package/2006/relationships"><Relationship Id="rId3" Type="http://schemas.openxmlformats.org/officeDocument/2006/relationships/tags" Target="../tags/tag1449.xml"/><Relationship Id="rId7" Type="http://schemas.openxmlformats.org/officeDocument/2006/relationships/image" Target="../media/image16.emf"/><Relationship Id="rId2" Type="http://schemas.openxmlformats.org/officeDocument/2006/relationships/tags" Target="../tags/tag1448.xml"/><Relationship Id="rId1" Type="http://schemas.openxmlformats.org/officeDocument/2006/relationships/tags" Target="../tags/tag1447.xml"/><Relationship Id="rId6" Type="http://schemas.openxmlformats.org/officeDocument/2006/relationships/notesSlide" Target="../notesSlides/notesSlide124.xml"/><Relationship Id="rId5" Type="http://schemas.openxmlformats.org/officeDocument/2006/relationships/slideLayout" Target="../slideLayouts/slideLayout1.xml"/><Relationship Id="rId4" Type="http://schemas.openxmlformats.org/officeDocument/2006/relationships/tags" Target="../tags/tag1450.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51.xml"/></Relationships>
</file>

<file path=ppt/slides/_rels/slide139.xml.rels><?xml version="1.0" encoding="UTF-8" standalone="yes"?>
<Relationships xmlns="http://schemas.openxmlformats.org/package/2006/relationships"><Relationship Id="rId3" Type="http://schemas.openxmlformats.org/officeDocument/2006/relationships/tags" Target="../tags/tag1454.xml"/><Relationship Id="rId2" Type="http://schemas.openxmlformats.org/officeDocument/2006/relationships/tags" Target="../tags/tag1453.xml"/><Relationship Id="rId1" Type="http://schemas.openxmlformats.org/officeDocument/2006/relationships/tags" Target="../tags/tag1452.xml"/><Relationship Id="rId5" Type="http://schemas.openxmlformats.org/officeDocument/2006/relationships/slideLayout" Target="../slideLayouts/slideLayout2.xml"/><Relationship Id="rId4" Type="http://schemas.openxmlformats.org/officeDocument/2006/relationships/tags" Target="../tags/tag1455.xml"/></Relationships>
</file>

<file path=ppt/slides/_rels/slide14.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notesSlide" Target="../notesSlides/notesSlide14.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slideLayout" Target="../slideLayouts/slideLayout1.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image" Target="../media/image19.png"/><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7.xml"/><Relationship Id="rId1" Type="http://schemas.openxmlformats.org/officeDocument/2006/relationships/tags" Target="../tags/tag1456.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9.xml"/><Relationship Id="rId1" Type="http://schemas.openxmlformats.org/officeDocument/2006/relationships/tags" Target="../tags/tag1458.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60.xml"/></Relationships>
</file>

<file path=ppt/slides/_rels/slide143.xml.rels><?xml version="1.0" encoding="UTF-8" standalone="yes"?>
<Relationships xmlns="http://schemas.openxmlformats.org/package/2006/relationships"><Relationship Id="rId3" Type="http://schemas.openxmlformats.org/officeDocument/2006/relationships/tags" Target="../tags/tag1463.xml"/><Relationship Id="rId2" Type="http://schemas.openxmlformats.org/officeDocument/2006/relationships/tags" Target="../tags/tag1462.xml"/><Relationship Id="rId1" Type="http://schemas.openxmlformats.org/officeDocument/2006/relationships/tags" Target="../tags/tag1461.xml"/><Relationship Id="rId5" Type="http://schemas.openxmlformats.org/officeDocument/2006/relationships/slideLayout" Target="../slideLayouts/slideLayout2.xml"/><Relationship Id="rId4" Type="http://schemas.openxmlformats.org/officeDocument/2006/relationships/tags" Target="../tags/tag1464.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65.xml"/></Relationships>
</file>

<file path=ppt/slides/_rels/slide145.xml.rels><?xml version="1.0" encoding="UTF-8" standalone="yes"?>
<Relationships xmlns="http://schemas.openxmlformats.org/package/2006/relationships"><Relationship Id="rId8" Type="http://schemas.openxmlformats.org/officeDocument/2006/relationships/tags" Target="../tags/tag1473.xml"/><Relationship Id="rId3" Type="http://schemas.openxmlformats.org/officeDocument/2006/relationships/tags" Target="../tags/tag1468.xml"/><Relationship Id="rId7" Type="http://schemas.openxmlformats.org/officeDocument/2006/relationships/tags" Target="../tags/tag1472.xml"/><Relationship Id="rId2" Type="http://schemas.openxmlformats.org/officeDocument/2006/relationships/tags" Target="../tags/tag1467.xml"/><Relationship Id="rId1" Type="http://schemas.openxmlformats.org/officeDocument/2006/relationships/tags" Target="../tags/tag1466.xml"/><Relationship Id="rId6" Type="http://schemas.openxmlformats.org/officeDocument/2006/relationships/tags" Target="../tags/tag1471.xml"/><Relationship Id="rId5" Type="http://schemas.openxmlformats.org/officeDocument/2006/relationships/tags" Target="../tags/tag1470.xml"/><Relationship Id="rId10" Type="http://schemas.openxmlformats.org/officeDocument/2006/relationships/slideLayout" Target="../slideLayouts/slideLayout2.xml"/><Relationship Id="rId4" Type="http://schemas.openxmlformats.org/officeDocument/2006/relationships/tags" Target="../tags/tag1469.xml"/><Relationship Id="rId9" Type="http://schemas.openxmlformats.org/officeDocument/2006/relationships/tags" Target="../tags/tag1474.xml"/></Relationships>
</file>

<file path=ppt/slides/_rels/slide146.xml.rels><?xml version="1.0" encoding="UTF-8" standalone="yes"?>
<Relationships xmlns="http://schemas.openxmlformats.org/package/2006/relationships"><Relationship Id="rId3" Type="http://schemas.openxmlformats.org/officeDocument/2006/relationships/tags" Target="../tags/tag1477.xml"/><Relationship Id="rId2" Type="http://schemas.openxmlformats.org/officeDocument/2006/relationships/tags" Target="../tags/tag1476.xml"/><Relationship Id="rId1" Type="http://schemas.openxmlformats.org/officeDocument/2006/relationships/tags" Target="../tags/tag1475.xml"/><Relationship Id="rId5" Type="http://schemas.openxmlformats.org/officeDocument/2006/relationships/slideLayout" Target="../slideLayouts/slideLayout2.xml"/><Relationship Id="rId4" Type="http://schemas.openxmlformats.org/officeDocument/2006/relationships/tags" Target="../tags/tag1478.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80.xml"/><Relationship Id="rId1" Type="http://schemas.openxmlformats.org/officeDocument/2006/relationships/tags" Target="../tags/tag1479.xml"/></Relationships>
</file>

<file path=ppt/slides/_rels/slide14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483.xml"/><Relationship Id="rId7" Type="http://schemas.openxmlformats.org/officeDocument/2006/relationships/tags" Target="../tags/tag1487.xml"/><Relationship Id="rId2" Type="http://schemas.openxmlformats.org/officeDocument/2006/relationships/tags" Target="../tags/tag1482.xml"/><Relationship Id="rId1" Type="http://schemas.openxmlformats.org/officeDocument/2006/relationships/tags" Target="../tags/tag1481.xml"/><Relationship Id="rId6" Type="http://schemas.openxmlformats.org/officeDocument/2006/relationships/tags" Target="../tags/tag1486.xml"/><Relationship Id="rId5" Type="http://schemas.openxmlformats.org/officeDocument/2006/relationships/tags" Target="../tags/tag1485.xml"/><Relationship Id="rId4" Type="http://schemas.openxmlformats.org/officeDocument/2006/relationships/tags" Target="../tags/tag1484.xml"/></Relationships>
</file>

<file path=ppt/slides/_rels/slide149.xml.rels><?xml version="1.0" encoding="UTF-8" standalone="yes"?>
<Relationships xmlns="http://schemas.openxmlformats.org/package/2006/relationships"><Relationship Id="rId3" Type="http://schemas.openxmlformats.org/officeDocument/2006/relationships/tags" Target="../tags/tag1490.xml"/><Relationship Id="rId2" Type="http://schemas.openxmlformats.org/officeDocument/2006/relationships/tags" Target="../tags/tag1489.xml"/><Relationship Id="rId1" Type="http://schemas.openxmlformats.org/officeDocument/2006/relationships/tags" Target="../tags/tag1488.xml"/><Relationship Id="rId6" Type="http://schemas.openxmlformats.org/officeDocument/2006/relationships/slideLayout" Target="../slideLayouts/slideLayout2.xml"/><Relationship Id="rId5" Type="http://schemas.openxmlformats.org/officeDocument/2006/relationships/tags" Target="../tags/tag1492.xml"/><Relationship Id="rId4" Type="http://schemas.openxmlformats.org/officeDocument/2006/relationships/tags" Target="../tags/tag149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86.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93.xml"/></Relationships>
</file>

<file path=ppt/slides/_rels/slide151.xml.rels><?xml version="1.0" encoding="UTF-8" standalone="yes"?>
<Relationships xmlns="http://schemas.openxmlformats.org/package/2006/relationships"><Relationship Id="rId3" Type="http://schemas.openxmlformats.org/officeDocument/2006/relationships/tags" Target="../tags/tag1496.xml"/><Relationship Id="rId2" Type="http://schemas.openxmlformats.org/officeDocument/2006/relationships/tags" Target="../tags/tag1495.xml"/><Relationship Id="rId1" Type="http://schemas.openxmlformats.org/officeDocument/2006/relationships/tags" Target="../tags/tag1494.xml"/><Relationship Id="rId5" Type="http://schemas.openxmlformats.org/officeDocument/2006/relationships/slideLayout" Target="../slideLayouts/slideLayout2.xml"/><Relationship Id="rId4" Type="http://schemas.openxmlformats.org/officeDocument/2006/relationships/tags" Target="../tags/tag1497.xml"/></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98.xml"/></Relationships>
</file>

<file path=ppt/slides/_rels/slide153.xml.rels><?xml version="1.0" encoding="UTF-8" standalone="yes"?>
<Relationships xmlns="http://schemas.openxmlformats.org/package/2006/relationships"><Relationship Id="rId3" Type="http://schemas.openxmlformats.org/officeDocument/2006/relationships/tags" Target="../tags/tag1501.xml"/><Relationship Id="rId2" Type="http://schemas.openxmlformats.org/officeDocument/2006/relationships/tags" Target="../tags/tag1500.xml"/><Relationship Id="rId1" Type="http://schemas.openxmlformats.org/officeDocument/2006/relationships/tags" Target="../tags/tag1499.xml"/><Relationship Id="rId5" Type="http://schemas.openxmlformats.org/officeDocument/2006/relationships/slideLayout" Target="../slideLayouts/slideLayout2.xml"/><Relationship Id="rId4" Type="http://schemas.openxmlformats.org/officeDocument/2006/relationships/tags" Target="../tags/tag1502.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04.xml"/><Relationship Id="rId1" Type="http://schemas.openxmlformats.org/officeDocument/2006/relationships/tags" Target="../tags/tag1503.xml"/><Relationship Id="rId4" Type="http://schemas.openxmlformats.org/officeDocument/2006/relationships/image" Target="../media/image172.emf"/></Relationships>
</file>

<file path=ppt/slides/_rels/slide16.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image" Target="../media/image19.png"/><Relationship Id="rId2" Type="http://schemas.openxmlformats.org/officeDocument/2006/relationships/tags" Target="../tags/tag88.xml"/><Relationship Id="rId16" Type="http://schemas.openxmlformats.org/officeDocument/2006/relationships/image" Target="../media/image18.png"/><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notesSlide" Target="../notesSlides/notesSlide16.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slideLayout" Target="../slideLayouts/slideLayout1.xml"/><Relationship Id="rId18" Type="http://schemas.microsoft.com/office/2007/relationships/hdphoto" Target="../media/hdphoto4.wdp"/><Relationship Id="rId3" Type="http://schemas.openxmlformats.org/officeDocument/2006/relationships/tags" Target="../tags/tag102.xml"/><Relationship Id="rId21" Type="http://schemas.microsoft.com/office/2007/relationships/hdphoto" Target="../media/hdphoto5.wdp"/><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image" Target="../media/image22.png"/><Relationship Id="rId2" Type="http://schemas.openxmlformats.org/officeDocument/2006/relationships/tags" Target="../tags/tag101.xml"/><Relationship Id="rId16" Type="http://schemas.microsoft.com/office/2007/relationships/hdphoto" Target="../media/hdphoto3.wdp"/><Relationship Id="rId20" Type="http://schemas.openxmlformats.org/officeDocument/2006/relationships/image" Target="../media/image24.pn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5" Type="http://schemas.openxmlformats.org/officeDocument/2006/relationships/tags" Target="../tags/tag104.xml"/><Relationship Id="rId15" Type="http://schemas.openxmlformats.org/officeDocument/2006/relationships/image" Target="../media/image21.png"/><Relationship Id="rId10" Type="http://schemas.openxmlformats.org/officeDocument/2006/relationships/tags" Target="../tags/tag109.xml"/><Relationship Id="rId19" Type="http://schemas.openxmlformats.org/officeDocument/2006/relationships/image" Target="../media/image23.png"/><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notesSlide" Target="../notesSlides/notesSlide17.xml"/><Relationship Id="rId22"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slideLayout" Target="../slideLayouts/slideLayout1.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tags" Target="../tags/tag123.xml"/><Relationship Id="rId2" Type="http://schemas.openxmlformats.org/officeDocument/2006/relationships/tags" Target="../tags/tag113.xml"/><Relationship Id="rId16" Type="http://schemas.openxmlformats.org/officeDocument/2006/relationships/image" Target="../media/image19.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5" Type="http://schemas.openxmlformats.org/officeDocument/2006/relationships/tags" Target="../tags/tag116.xml"/><Relationship Id="rId15" Type="http://schemas.openxmlformats.org/officeDocument/2006/relationships/image" Target="../media/image26.png"/><Relationship Id="rId10" Type="http://schemas.openxmlformats.org/officeDocument/2006/relationships/tags" Target="../tags/tag121.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24.xml"/><Relationship Id="rId5" Type="http://schemas.microsoft.com/office/2007/relationships/hdphoto" Target="../media/hdphoto6.wdp"/><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slideLayout" Target="../slideLayouts/slideLayout1.xml"/><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tags" Target="../tags/tag136.xml"/><Relationship Id="rId2" Type="http://schemas.openxmlformats.org/officeDocument/2006/relationships/tags" Target="../tags/tag126.xml"/><Relationship Id="rId16" Type="http://schemas.openxmlformats.org/officeDocument/2006/relationships/image" Target="../media/image19.png"/><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5" Type="http://schemas.openxmlformats.org/officeDocument/2006/relationships/image" Target="../media/image26.png"/><Relationship Id="rId10" Type="http://schemas.openxmlformats.org/officeDocument/2006/relationships/tags" Target="../tags/tag134.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image" Target="../media/image29.png"/><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image" Target="../media/image28.png"/><Relationship Id="rId2" Type="http://schemas.openxmlformats.org/officeDocument/2006/relationships/tags" Target="../tags/tag138.xml"/><Relationship Id="rId16" Type="http://schemas.openxmlformats.org/officeDocument/2006/relationships/notesSlide" Target="../notesSlides/notesSlide21.xml"/><Relationship Id="rId20" Type="http://schemas.openxmlformats.org/officeDocument/2006/relationships/image" Target="../media/image31.png"/><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5" Type="http://schemas.openxmlformats.org/officeDocument/2006/relationships/slideLayout" Target="../slideLayouts/slideLayout1.xml"/><Relationship Id="rId10" Type="http://schemas.openxmlformats.org/officeDocument/2006/relationships/tags" Target="../tags/tag146.xml"/><Relationship Id="rId19" Type="http://schemas.openxmlformats.org/officeDocument/2006/relationships/image" Target="../media/image30.png"/><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s>
</file>

<file path=ppt/slides/_rels/slide22.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notesSlide" Target="../notesSlides/notesSlide22.xml"/><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slideLayout" Target="../slideLayouts/slideLayout1.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5" Type="http://schemas.openxmlformats.org/officeDocument/2006/relationships/tags" Target="../tags/tag155.xml"/><Relationship Id="rId15" Type="http://schemas.openxmlformats.org/officeDocument/2006/relationships/image" Target="../media/image19.png"/><Relationship Id="rId10" Type="http://schemas.openxmlformats.org/officeDocument/2006/relationships/tags" Target="../tags/tag160.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slideLayout" Target="../slideLayouts/slideLayout1.xml"/><Relationship Id="rId18" Type="http://schemas.openxmlformats.org/officeDocument/2006/relationships/image" Target="../media/image35.png"/><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image" Target="../media/image34.png"/><Relationship Id="rId2" Type="http://schemas.openxmlformats.org/officeDocument/2006/relationships/tags" Target="../tags/tag163.xml"/><Relationship Id="rId16" Type="http://schemas.openxmlformats.org/officeDocument/2006/relationships/image" Target="../media/image33.png"/><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5" Type="http://schemas.openxmlformats.org/officeDocument/2006/relationships/image" Target="../media/image32.png"/><Relationship Id="rId10" Type="http://schemas.openxmlformats.org/officeDocument/2006/relationships/tags" Target="../tags/tag171.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tags" Target="../tags/tag186.xml"/><Relationship Id="rId18" Type="http://schemas.openxmlformats.org/officeDocument/2006/relationships/image" Target="../media/image26.png"/><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tags" Target="../tags/tag185.xml"/><Relationship Id="rId17" Type="http://schemas.openxmlformats.org/officeDocument/2006/relationships/notesSlide" Target="../notesSlides/notesSlide24.xml"/><Relationship Id="rId2" Type="http://schemas.openxmlformats.org/officeDocument/2006/relationships/tags" Target="../tags/tag175.xml"/><Relationship Id="rId16" Type="http://schemas.openxmlformats.org/officeDocument/2006/relationships/slideLayout" Target="../slideLayouts/slideLayout1.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5" Type="http://schemas.openxmlformats.org/officeDocument/2006/relationships/tags" Target="../tags/tag188.xml"/><Relationship Id="rId10" Type="http://schemas.openxmlformats.org/officeDocument/2006/relationships/tags" Target="../tags/tag183.xml"/><Relationship Id="rId19" Type="http://schemas.openxmlformats.org/officeDocument/2006/relationships/image" Target="../media/image19.png"/><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tags" Target="../tags/tag187.xml"/></Relationships>
</file>

<file path=ppt/slides/_rels/slide25.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notesSlide" Target="../notesSlides/notesSlide2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Layout" Target="../slideLayouts/slideLayout1.xml"/><Relationship Id="rId5" Type="http://schemas.openxmlformats.org/officeDocument/2006/relationships/tags" Target="../tags/tag193.xml"/><Relationship Id="rId4" Type="http://schemas.openxmlformats.org/officeDocument/2006/relationships/tags" Target="../tags/tag19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97.xml"/><Relationship Id="rId7" Type="http://schemas.openxmlformats.org/officeDocument/2006/relationships/tags" Target="../tags/tag201.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11" Type="http://schemas.microsoft.com/office/2007/relationships/hdphoto" Target="../media/hdphoto7.wdp"/><Relationship Id="rId5" Type="http://schemas.openxmlformats.org/officeDocument/2006/relationships/tags" Target="../tags/tag199.xml"/><Relationship Id="rId10" Type="http://schemas.openxmlformats.org/officeDocument/2006/relationships/image" Target="../media/image36.png"/><Relationship Id="rId4" Type="http://schemas.openxmlformats.org/officeDocument/2006/relationships/tags" Target="../tags/tag198.xml"/><Relationship Id="rId9"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5" Type="http://schemas.openxmlformats.org/officeDocument/2006/relationships/tags" Target="../tags/tag206.xml"/><Relationship Id="rId10" Type="http://schemas.openxmlformats.org/officeDocument/2006/relationships/notesSlide" Target="../notesSlides/notesSlide27.xml"/><Relationship Id="rId4" Type="http://schemas.openxmlformats.org/officeDocument/2006/relationships/tags" Target="../tags/tag205.xml"/><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12.xml"/><Relationship Id="rId7" Type="http://schemas.openxmlformats.org/officeDocument/2006/relationships/slideLayout" Target="../slideLayouts/slideLayout2.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slideLayout" Target="../slideLayouts/slideLayout1.xml"/><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tags" Target="../tags/tag227.xml"/><Relationship Id="rId2" Type="http://schemas.openxmlformats.org/officeDocument/2006/relationships/tags" Target="../tags/tag217.xml"/><Relationship Id="rId16" Type="http://schemas.openxmlformats.org/officeDocument/2006/relationships/image" Target="../media/image39.png"/><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tags" Target="../tags/tag226.xml"/><Relationship Id="rId5" Type="http://schemas.openxmlformats.org/officeDocument/2006/relationships/tags" Target="../tags/tag220.xml"/><Relationship Id="rId15" Type="http://schemas.openxmlformats.org/officeDocument/2006/relationships/image" Target="../media/image38.png"/><Relationship Id="rId10" Type="http://schemas.openxmlformats.org/officeDocument/2006/relationships/tags" Target="../tags/tag225.xml"/><Relationship Id="rId4" Type="http://schemas.openxmlformats.org/officeDocument/2006/relationships/tags" Target="../tags/tag219.xml"/><Relationship Id="rId9" Type="http://schemas.openxmlformats.org/officeDocument/2006/relationships/tags" Target="../tags/tag224.xml"/><Relationship Id="rId1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9.xml"/><Relationship Id="rId1" Type="http://schemas.openxmlformats.org/officeDocument/2006/relationships/tags" Target="../tags/tag228.xml"/><Relationship Id="rId5" Type="http://schemas.openxmlformats.org/officeDocument/2006/relationships/image" Target="../media/image40.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notesSlide" Target="../notesSlides/notesSlide30.xml"/><Relationship Id="rId3" Type="http://schemas.openxmlformats.org/officeDocument/2006/relationships/tags" Target="../tags/tag232.xml"/><Relationship Id="rId7" Type="http://schemas.openxmlformats.org/officeDocument/2006/relationships/tags" Target="../tags/tag236.xml"/><Relationship Id="rId12" Type="http://schemas.openxmlformats.org/officeDocument/2006/relationships/slideLayout" Target="../slideLayouts/slideLayout1.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tags" Target="../tags/tag240.xml"/><Relationship Id="rId5" Type="http://schemas.openxmlformats.org/officeDocument/2006/relationships/tags" Target="../tags/tag234.xml"/><Relationship Id="rId15" Type="http://schemas.openxmlformats.org/officeDocument/2006/relationships/image" Target="../media/image39.png"/><Relationship Id="rId10" Type="http://schemas.openxmlformats.org/officeDocument/2006/relationships/tags" Target="../tags/tag239.xml"/><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tags" Target="../tags/tag248.xml"/><Relationship Id="rId13" Type="http://schemas.openxmlformats.org/officeDocument/2006/relationships/tags" Target="../tags/tag253.xml"/><Relationship Id="rId18" Type="http://schemas.openxmlformats.org/officeDocument/2006/relationships/image" Target="../media/image41.png"/><Relationship Id="rId3" Type="http://schemas.openxmlformats.org/officeDocument/2006/relationships/tags" Target="../tags/tag243.xml"/><Relationship Id="rId21" Type="http://schemas.microsoft.com/office/2007/relationships/hdphoto" Target="../media/hdphoto8.wdp"/><Relationship Id="rId7" Type="http://schemas.openxmlformats.org/officeDocument/2006/relationships/tags" Target="../tags/tag247.xml"/><Relationship Id="rId12" Type="http://schemas.openxmlformats.org/officeDocument/2006/relationships/tags" Target="../tags/tag252.xml"/><Relationship Id="rId17" Type="http://schemas.openxmlformats.org/officeDocument/2006/relationships/notesSlide" Target="../notesSlides/notesSlide31.xml"/><Relationship Id="rId2" Type="http://schemas.openxmlformats.org/officeDocument/2006/relationships/tags" Target="../tags/tag242.xml"/><Relationship Id="rId16" Type="http://schemas.openxmlformats.org/officeDocument/2006/relationships/slideLayout" Target="../slideLayouts/slideLayout1.xml"/><Relationship Id="rId20" Type="http://schemas.openxmlformats.org/officeDocument/2006/relationships/image" Target="../media/image43.png"/><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tags" Target="../tags/tag251.xml"/><Relationship Id="rId5" Type="http://schemas.openxmlformats.org/officeDocument/2006/relationships/tags" Target="../tags/tag245.xml"/><Relationship Id="rId15" Type="http://schemas.openxmlformats.org/officeDocument/2006/relationships/tags" Target="../tags/tag255.xml"/><Relationship Id="rId10" Type="http://schemas.openxmlformats.org/officeDocument/2006/relationships/tags" Target="../tags/tag250.xml"/><Relationship Id="rId19" Type="http://schemas.openxmlformats.org/officeDocument/2006/relationships/image" Target="../media/image42.png"/><Relationship Id="rId4" Type="http://schemas.openxmlformats.org/officeDocument/2006/relationships/tags" Target="../tags/tag244.xml"/><Relationship Id="rId9" Type="http://schemas.openxmlformats.org/officeDocument/2006/relationships/tags" Target="../tags/tag249.xml"/><Relationship Id="rId14" Type="http://schemas.openxmlformats.org/officeDocument/2006/relationships/tags" Target="../tags/tag254.xml"/></Relationships>
</file>

<file path=ppt/slides/_rels/slide34.xml.rels><?xml version="1.0" encoding="UTF-8" standalone="yes"?>
<Relationships xmlns="http://schemas.openxmlformats.org/package/2006/relationships"><Relationship Id="rId8" Type="http://schemas.openxmlformats.org/officeDocument/2006/relationships/tags" Target="../tags/tag263.xml"/><Relationship Id="rId13" Type="http://schemas.openxmlformats.org/officeDocument/2006/relationships/slideLayout" Target="../slideLayouts/slideLayout1.xml"/><Relationship Id="rId3" Type="http://schemas.openxmlformats.org/officeDocument/2006/relationships/tags" Target="../tags/tag258.xml"/><Relationship Id="rId7" Type="http://schemas.openxmlformats.org/officeDocument/2006/relationships/tags" Target="../tags/tag262.xml"/><Relationship Id="rId12" Type="http://schemas.openxmlformats.org/officeDocument/2006/relationships/tags" Target="../tags/tag267.xml"/><Relationship Id="rId2" Type="http://schemas.openxmlformats.org/officeDocument/2006/relationships/tags" Target="../tags/tag257.xml"/><Relationship Id="rId16" Type="http://schemas.openxmlformats.org/officeDocument/2006/relationships/image" Target="../media/image39.png"/><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tags" Target="../tags/tag266.xml"/><Relationship Id="rId5" Type="http://schemas.openxmlformats.org/officeDocument/2006/relationships/tags" Target="../tags/tag260.xml"/><Relationship Id="rId15" Type="http://schemas.openxmlformats.org/officeDocument/2006/relationships/image" Target="../media/image26.png"/><Relationship Id="rId10" Type="http://schemas.openxmlformats.org/officeDocument/2006/relationships/tags" Target="../tags/tag265.xml"/><Relationship Id="rId4" Type="http://schemas.openxmlformats.org/officeDocument/2006/relationships/tags" Target="../tags/tag259.xml"/><Relationship Id="rId9" Type="http://schemas.openxmlformats.org/officeDocument/2006/relationships/tags" Target="../tags/tag264.xml"/><Relationship Id="rId1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8" Type="http://schemas.openxmlformats.org/officeDocument/2006/relationships/tags" Target="../tags/tag275.xml"/><Relationship Id="rId13" Type="http://schemas.openxmlformats.org/officeDocument/2006/relationships/image" Target="../media/image44.png"/><Relationship Id="rId18" Type="http://schemas.microsoft.com/office/2007/relationships/hdphoto" Target="../media/hdphoto11.wdp"/><Relationship Id="rId3" Type="http://schemas.openxmlformats.org/officeDocument/2006/relationships/tags" Target="../tags/tag270.xml"/><Relationship Id="rId21" Type="http://schemas.openxmlformats.org/officeDocument/2006/relationships/image" Target="../media/image48.png"/><Relationship Id="rId7" Type="http://schemas.openxmlformats.org/officeDocument/2006/relationships/tags" Target="../tags/tag274.xml"/><Relationship Id="rId12" Type="http://schemas.openxmlformats.org/officeDocument/2006/relationships/notesSlide" Target="../notesSlides/notesSlide33.xml"/><Relationship Id="rId17" Type="http://schemas.openxmlformats.org/officeDocument/2006/relationships/image" Target="../media/image46.png"/><Relationship Id="rId2" Type="http://schemas.openxmlformats.org/officeDocument/2006/relationships/tags" Target="../tags/tag269.xml"/><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tags" Target="../tags/tag268.xml"/><Relationship Id="rId6" Type="http://schemas.openxmlformats.org/officeDocument/2006/relationships/tags" Target="../tags/tag273.xml"/><Relationship Id="rId11" Type="http://schemas.openxmlformats.org/officeDocument/2006/relationships/slideLayout" Target="../slideLayouts/slideLayout1.xml"/><Relationship Id="rId24" Type="http://schemas.microsoft.com/office/2007/relationships/hdphoto" Target="../media/hdphoto14.wdp"/><Relationship Id="rId5" Type="http://schemas.openxmlformats.org/officeDocument/2006/relationships/tags" Target="../tags/tag272.xml"/><Relationship Id="rId15" Type="http://schemas.openxmlformats.org/officeDocument/2006/relationships/image" Target="../media/image45.png"/><Relationship Id="rId23" Type="http://schemas.openxmlformats.org/officeDocument/2006/relationships/image" Target="../media/image49.png"/><Relationship Id="rId10" Type="http://schemas.openxmlformats.org/officeDocument/2006/relationships/tags" Target="../tags/tag277.xml"/><Relationship Id="rId19" Type="http://schemas.openxmlformats.org/officeDocument/2006/relationships/image" Target="../media/image47.png"/><Relationship Id="rId4" Type="http://schemas.openxmlformats.org/officeDocument/2006/relationships/tags" Target="../tags/tag271.xml"/><Relationship Id="rId9" Type="http://schemas.openxmlformats.org/officeDocument/2006/relationships/tags" Target="../tags/tag276.xml"/><Relationship Id="rId14" Type="http://schemas.microsoft.com/office/2007/relationships/hdphoto" Target="../media/hdphoto9.wdp"/><Relationship Id="rId22" Type="http://schemas.microsoft.com/office/2007/relationships/hdphoto" Target="../media/hdphoto13.wdp"/></Relationships>
</file>

<file path=ppt/slides/_rels/slide36.xml.rels><?xml version="1.0" encoding="UTF-8" standalone="yes"?>
<Relationships xmlns="http://schemas.openxmlformats.org/package/2006/relationships"><Relationship Id="rId8" Type="http://schemas.openxmlformats.org/officeDocument/2006/relationships/tags" Target="../tags/tag285.xml"/><Relationship Id="rId13" Type="http://schemas.openxmlformats.org/officeDocument/2006/relationships/notesSlide" Target="../notesSlides/notesSlide34.xml"/><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slideLayout" Target="../slideLayouts/slideLayout1.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tags" Target="../tags/tag288.xml"/><Relationship Id="rId5" Type="http://schemas.openxmlformats.org/officeDocument/2006/relationships/tags" Target="../tags/tag282.xml"/><Relationship Id="rId15" Type="http://schemas.openxmlformats.org/officeDocument/2006/relationships/image" Target="../media/image39.png"/><Relationship Id="rId10" Type="http://schemas.openxmlformats.org/officeDocument/2006/relationships/tags" Target="../tags/tag287.xml"/><Relationship Id="rId4" Type="http://schemas.openxmlformats.org/officeDocument/2006/relationships/tags" Target="../tags/tag281.xml"/><Relationship Id="rId9" Type="http://schemas.openxmlformats.org/officeDocument/2006/relationships/tags" Target="../tags/tag286.xml"/><Relationship Id="rId1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tags" Target="../tags/tag296.xml"/><Relationship Id="rId13" Type="http://schemas.openxmlformats.org/officeDocument/2006/relationships/tags" Target="../tags/tag301.xml"/><Relationship Id="rId18" Type="http://schemas.openxmlformats.org/officeDocument/2006/relationships/tags" Target="../tags/tag306.xml"/><Relationship Id="rId26" Type="http://schemas.openxmlformats.org/officeDocument/2006/relationships/image" Target="../media/image54.png"/><Relationship Id="rId3" Type="http://schemas.openxmlformats.org/officeDocument/2006/relationships/tags" Target="../tags/tag291.xml"/><Relationship Id="rId21" Type="http://schemas.openxmlformats.org/officeDocument/2006/relationships/notesSlide" Target="../notesSlides/notesSlide35.xml"/><Relationship Id="rId7" Type="http://schemas.openxmlformats.org/officeDocument/2006/relationships/tags" Target="../tags/tag295.xml"/><Relationship Id="rId12" Type="http://schemas.openxmlformats.org/officeDocument/2006/relationships/tags" Target="../tags/tag300.xml"/><Relationship Id="rId17" Type="http://schemas.openxmlformats.org/officeDocument/2006/relationships/tags" Target="../tags/tag305.xml"/><Relationship Id="rId25" Type="http://schemas.openxmlformats.org/officeDocument/2006/relationships/image" Target="../media/image53.png"/><Relationship Id="rId2" Type="http://schemas.openxmlformats.org/officeDocument/2006/relationships/tags" Target="../tags/tag290.xml"/><Relationship Id="rId16" Type="http://schemas.openxmlformats.org/officeDocument/2006/relationships/tags" Target="../tags/tag304.xml"/><Relationship Id="rId20" Type="http://schemas.openxmlformats.org/officeDocument/2006/relationships/slideLayout" Target="../slideLayouts/slideLayout1.xml"/><Relationship Id="rId1" Type="http://schemas.openxmlformats.org/officeDocument/2006/relationships/tags" Target="../tags/tag289.xml"/><Relationship Id="rId6" Type="http://schemas.openxmlformats.org/officeDocument/2006/relationships/tags" Target="../tags/tag294.xml"/><Relationship Id="rId11" Type="http://schemas.openxmlformats.org/officeDocument/2006/relationships/tags" Target="../tags/tag299.xml"/><Relationship Id="rId24" Type="http://schemas.openxmlformats.org/officeDocument/2006/relationships/image" Target="../media/image52.png"/><Relationship Id="rId5" Type="http://schemas.openxmlformats.org/officeDocument/2006/relationships/tags" Target="../tags/tag293.xml"/><Relationship Id="rId15" Type="http://schemas.openxmlformats.org/officeDocument/2006/relationships/tags" Target="../tags/tag303.xml"/><Relationship Id="rId23" Type="http://schemas.openxmlformats.org/officeDocument/2006/relationships/image" Target="../media/image51.png"/><Relationship Id="rId10" Type="http://schemas.openxmlformats.org/officeDocument/2006/relationships/tags" Target="../tags/tag298.xml"/><Relationship Id="rId19" Type="http://schemas.openxmlformats.org/officeDocument/2006/relationships/tags" Target="../tags/tag307.xml"/><Relationship Id="rId4" Type="http://schemas.openxmlformats.org/officeDocument/2006/relationships/tags" Target="../tags/tag292.xml"/><Relationship Id="rId9" Type="http://schemas.openxmlformats.org/officeDocument/2006/relationships/tags" Target="../tags/tag297.xml"/><Relationship Id="rId14" Type="http://schemas.openxmlformats.org/officeDocument/2006/relationships/tags" Target="../tags/tag302.xml"/><Relationship Id="rId22"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tags" Target="../tags/tag315.xml"/><Relationship Id="rId13" Type="http://schemas.openxmlformats.org/officeDocument/2006/relationships/tags" Target="../tags/tag320.xml"/><Relationship Id="rId18" Type="http://schemas.openxmlformats.org/officeDocument/2006/relationships/image" Target="../media/image39.png"/><Relationship Id="rId3" Type="http://schemas.openxmlformats.org/officeDocument/2006/relationships/tags" Target="../tags/tag310.xml"/><Relationship Id="rId7" Type="http://schemas.openxmlformats.org/officeDocument/2006/relationships/tags" Target="../tags/tag314.xml"/><Relationship Id="rId12" Type="http://schemas.openxmlformats.org/officeDocument/2006/relationships/tags" Target="../tags/tag319.xml"/><Relationship Id="rId17" Type="http://schemas.openxmlformats.org/officeDocument/2006/relationships/image" Target="../media/image26.png"/><Relationship Id="rId2" Type="http://schemas.openxmlformats.org/officeDocument/2006/relationships/tags" Target="../tags/tag309.xml"/><Relationship Id="rId16" Type="http://schemas.openxmlformats.org/officeDocument/2006/relationships/notesSlide" Target="../notesSlides/notesSlide36.xml"/><Relationship Id="rId1" Type="http://schemas.openxmlformats.org/officeDocument/2006/relationships/tags" Target="../tags/tag308.xml"/><Relationship Id="rId6" Type="http://schemas.openxmlformats.org/officeDocument/2006/relationships/tags" Target="../tags/tag313.xml"/><Relationship Id="rId11" Type="http://schemas.openxmlformats.org/officeDocument/2006/relationships/tags" Target="../tags/tag318.xml"/><Relationship Id="rId5" Type="http://schemas.openxmlformats.org/officeDocument/2006/relationships/tags" Target="../tags/tag312.xml"/><Relationship Id="rId15" Type="http://schemas.openxmlformats.org/officeDocument/2006/relationships/slideLayout" Target="../slideLayouts/slideLayout1.xml"/><Relationship Id="rId10" Type="http://schemas.openxmlformats.org/officeDocument/2006/relationships/tags" Target="../tags/tag317.xml"/><Relationship Id="rId4" Type="http://schemas.openxmlformats.org/officeDocument/2006/relationships/tags" Target="../tags/tag311.xml"/><Relationship Id="rId9" Type="http://schemas.openxmlformats.org/officeDocument/2006/relationships/tags" Target="../tags/tag316.xml"/><Relationship Id="rId14" Type="http://schemas.openxmlformats.org/officeDocument/2006/relationships/tags" Target="../tags/tag321.xml"/></Relationships>
</file>

<file path=ppt/slides/_rels/slide39.xml.rels><?xml version="1.0" encoding="UTF-8" standalone="yes"?>
<Relationships xmlns="http://schemas.openxmlformats.org/package/2006/relationships"><Relationship Id="rId8" Type="http://schemas.openxmlformats.org/officeDocument/2006/relationships/tags" Target="../tags/tag329.xml"/><Relationship Id="rId3" Type="http://schemas.openxmlformats.org/officeDocument/2006/relationships/tags" Target="../tags/tag324.xml"/><Relationship Id="rId7" Type="http://schemas.openxmlformats.org/officeDocument/2006/relationships/tags" Target="../tags/tag328.xml"/><Relationship Id="rId12" Type="http://schemas.openxmlformats.org/officeDocument/2006/relationships/notesSlide" Target="../notesSlides/notesSlide37.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slideLayout" Target="../slideLayouts/slideLayout1.xml"/><Relationship Id="rId5" Type="http://schemas.openxmlformats.org/officeDocument/2006/relationships/tags" Target="../tags/tag326.xml"/><Relationship Id="rId10" Type="http://schemas.openxmlformats.org/officeDocument/2006/relationships/tags" Target="../tags/tag331.xml"/><Relationship Id="rId4" Type="http://schemas.openxmlformats.org/officeDocument/2006/relationships/tags" Target="../tags/tag325.xml"/><Relationship Id="rId9" Type="http://schemas.openxmlformats.org/officeDocument/2006/relationships/tags" Target="../tags/tag3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tags" Target="../tags/tag339.xml"/><Relationship Id="rId13" Type="http://schemas.openxmlformats.org/officeDocument/2006/relationships/slideLayout" Target="../slideLayouts/slideLayout1.xml"/><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tags" Target="../tags/tag343.xml"/><Relationship Id="rId2" Type="http://schemas.openxmlformats.org/officeDocument/2006/relationships/tags" Target="../tags/tag333.xml"/><Relationship Id="rId16" Type="http://schemas.openxmlformats.org/officeDocument/2006/relationships/image" Target="../media/image39.png"/><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tags" Target="../tags/tag342.xml"/><Relationship Id="rId5" Type="http://schemas.openxmlformats.org/officeDocument/2006/relationships/tags" Target="../tags/tag336.xml"/><Relationship Id="rId15" Type="http://schemas.openxmlformats.org/officeDocument/2006/relationships/image" Target="../media/image38.png"/><Relationship Id="rId10" Type="http://schemas.openxmlformats.org/officeDocument/2006/relationships/tags" Target="../tags/tag341.xml"/><Relationship Id="rId4" Type="http://schemas.openxmlformats.org/officeDocument/2006/relationships/tags" Target="../tags/tag335.xml"/><Relationship Id="rId9" Type="http://schemas.openxmlformats.org/officeDocument/2006/relationships/tags" Target="../tags/tag340.xml"/><Relationship Id="rId1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8" Type="http://schemas.openxmlformats.org/officeDocument/2006/relationships/tags" Target="../tags/tag351.xml"/><Relationship Id="rId13" Type="http://schemas.openxmlformats.org/officeDocument/2006/relationships/tags" Target="../tags/tag356.xml"/><Relationship Id="rId18" Type="http://schemas.openxmlformats.org/officeDocument/2006/relationships/slideLayout" Target="../slideLayouts/slideLayout1.xml"/><Relationship Id="rId26" Type="http://schemas.microsoft.com/office/2007/relationships/hdphoto" Target="../media/hdphoto10.wdp"/><Relationship Id="rId3" Type="http://schemas.openxmlformats.org/officeDocument/2006/relationships/tags" Target="../tags/tag346.xml"/><Relationship Id="rId21" Type="http://schemas.openxmlformats.org/officeDocument/2006/relationships/image" Target="../media/image55.png"/><Relationship Id="rId34" Type="http://schemas.microsoft.com/office/2007/relationships/hdphoto" Target="../media/hdphoto13.wdp"/><Relationship Id="rId7" Type="http://schemas.openxmlformats.org/officeDocument/2006/relationships/tags" Target="../tags/tag350.xml"/><Relationship Id="rId12" Type="http://schemas.openxmlformats.org/officeDocument/2006/relationships/tags" Target="../tags/tag355.xml"/><Relationship Id="rId17" Type="http://schemas.openxmlformats.org/officeDocument/2006/relationships/tags" Target="../tags/tag360.xml"/><Relationship Id="rId25" Type="http://schemas.openxmlformats.org/officeDocument/2006/relationships/image" Target="../media/image45.png"/><Relationship Id="rId33" Type="http://schemas.openxmlformats.org/officeDocument/2006/relationships/image" Target="../media/image48.png"/><Relationship Id="rId2" Type="http://schemas.openxmlformats.org/officeDocument/2006/relationships/tags" Target="../tags/tag345.xml"/><Relationship Id="rId16" Type="http://schemas.openxmlformats.org/officeDocument/2006/relationships/tags" Target="../tags/tag359.xml"/><Relationship Id="rId20" Type="http://schemas.openxmlformats.org/officeDocument/2006/relationships/image" Target="../media/image37.png"/><Relationship Id="rId29" Type="http://schemas.openxmlformats.org/officeDocument/2006/relationships/image" Target="../media/image47.png"/><Relationship Id="rId1" Type="http://schemas.openxmlformats.org/officeDocument/2006/relationships/tags" Target="../tags/tag344.xml"/><Relationship Id="rId6" Type="http://schemas.openxmlformats.org/officeDocument/2006/relationships/tags" Target="../tags/tag349.xml"/><Relationship Id="rId11" Type="http://schemas.openxmlformats.org/officeDocument/2006/relationships/tags" Target="../tags/tag354.xml"/><Relationship Id="rId24" Type="http://schemas.openxmlformats.org/officeDocument/2006/relationships/image" Target="../media/image57.png"/><Relationship Id="rId32" Type="http://schemas.microsoft.com/office/2007/relationships/hdphoto" Target="../media/hdphoto9.wdp"/><Relationship Id="rId5" Type="http://schemas.openxmlformats.org/officeDocument/2006/relationships/tags" Target="../tags/tag348.xml"/><Relationship Id="rId15" Type="http://schemas.openxmlformats.org/officeDocument/2006/relationships/tags" Target="../tags/tag358.xml"/><Relationship Id="rId23" Type="http://schemas.openxmlformats.org/officeDocument/2006/relationships/image" Target="../media/image56.png"/><Relationship Id="rId28" Type="http://schemas.microsoft.com/office/2007/relationships/hdphoto" Target="../media/hdphoto11.wdp"/><Relationship Id="rId10" Type="http://schemas.openxmlformats.org/officeDocument/2006/relationships/tags" Target="../tags/tag353.xml"/><Relationship Id="rId19" Type="http://schemas.openxmlformats.org/officeDocument/2006/relationships/notesSlide" Target="../notesSlides/notesSlide39.xml"/><Relationship Id="rId31" Type="http://schemas.openxmlformats.org/officeDocument/2006/relationships/image" Target="../media/image44.png"/><Relationship Id="rId4" Type="http://schemas.openxmlformats.org/officeDocument/2006/relationships/tags" Target="../tags/tag347.xml"/><Relationship Id="rId9" Type="http://schemas.openxmlformats.org/officeDocument/2006/relationships/tags" Target="../tags/tag352.xml"/><Relationship Id="rId14" Type="http://schemas.openxmlformats.org/officeDocument/2006/relationships/tags" Target="../tags/tag357.xml"/><Relationship Id="rId22" Type="http://schemas.microsoft.com/office/2007/relationships/hdphoto" Target="../media/hdphoto15.wdp"/><Relationship Id="rId27" Type="http://schemas.openxmlformats.org/officeDocument/2006/relationships/image" Target="../media/image46.png"/><Relationship Id="rId30" Type="http://schemas.microsoft.com/office/2007/relationships/hdphoto" Target="../media/hdphoto12.wdp"/></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64.xml"/><Relationship Id="rId7" Type="http://schemas.openxmlformats.org/officeDocument/2006/relationships/tags" Target="../tags/tag368.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5" Type="http://schemas.openxmlformats.org/officeDocument/2006/relationships/tags" Target="../tags/tag366.xml"/><Relationship Id="rId10" Type="http://schemas.openxmlformats.org/officeDocument/2006/relationships/image" Target="../media/image58.png"/><Relationship Id="rId4" Type="http://schemas.openxmlformats.org/officeDocument/2006/relationships/tags" Target="../tags/tag365.xml"/><Relationship Id="rId9"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8" Type="http://schemas.openxmlformats.org/officeDocument/2006/relationships/tags" Target="../tags/tag376.xml"/><Relationship Id="rId13" Type="http://schemas.openxmlformats.org/officeDocument/2006/relationships/notesSlide" Target="../notesSlides/notesSlide41.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slideLayout" Target="../slideLayouts/slideLayout1.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tags" Target="../tags/tag379.xml"/><Relationship Id="rId5" Type="http://schemas.openxmlformats.org/officeDocument/2006/relationships/tags" Target="../tags/tag373.xml"/><Relationship Id="rId10" Type="http://schemas.openxmlformats.org/officeDocument/2006/relationships/tags" Target="../tags/tag378.xml"/><Relationship Id="rId4" Type="http://schemas.openxmlformats.org/officeDocument/2006/relationships/tags" Target="../tags/tag372.xml"/><Relationship Id="rId9" Type="http://schemas.openxmlformats.org/officeDocument/2006/relationships/tags" Target="../tags/tag377.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82.xml"/><Relationship Id="rId7" Type="http://schemas.openxmlformats.org/officeDocument/2006/relationships/tags" Target="../tags/tag386.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slideLayout" Target="../slideLayouts/slideLayout1.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tags" Target="../tags/tag398.xml"/><Relationship Id="rId2" Type="http://schemas.openxmlformats.org/officeDocument/2006/relationships/tags" Target="../tags/tag388.xml"/><Relationship Id="rId16" Type="http://schemas.openxmlformats.org/officeDocument/2006/relationships/image" Target="../media/image61.png"/><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tags" Target="../tags/tag397.xml"/><Relationship Id="rId5" Type="http://schemas.openxmlformats.org/officeDocument/2006/relationships/tags" Target="../tags/tag391.xml"/><Relationship Id="rId15" Type="http://schemas.openxmlformats.org/officeDocument/2006/relationships/image" Target="../media/image60.png"/><Relationship Id="rId10" Type="http://schemas.openxmlformats.org/officeDocument/2006/relationships/tags" Target="../tags/tag396.xml"/><Relationship Id="rId4" Type="http://schemas.openxmlformats.org/officeDocument/2006/relationships/tags" Target="../tags/tag390.xml"/><Relationship Id="rId9" Type="http://schemas.openxmlformats.org/officeDocument/2006/relationships/tags" Target="../tags/tag395.xml"/><Relationship Id="rId1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99.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8" Type="http://schemas.openxmlformats.org/officeDocument/2006/relationships/tags" Target="../tags/tag407.xml"/><Relationship Id="rId13" Type="http://schemas.openxmlformats.org/officeDocument/2006/relationships/notesSlide" Target="../notesSlides/notesSlide44.xml"/><Relationship Id="rId3" Type="http://schemas.openxmlformats.org/officeDocument/2006/relationships/tags" Target="../tags/tag402.xml"/><Relationship Id="rId7" Type="http://schemas.openxmlformats.org/officeDocument/2006/relationships/tags" Target="../tags/tag406.xml"/><Relationship Id="rId12" Type="http://schemas.openxmlformats.org/officeDocument/2006/relationships/slideLayout" Target="../slideLayouts/slideLayout1.xml"/><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tags" Target="../tags/tag405.xml"/><Relationship Id="rId11" Type="http://schemas.openxmlformats.org/officeDocument/2006/relationships/tags" Target="../tags/tag410.xml"/><Relationship Id="rId5" Type="http://schemas.openxmlformats.org/officeDocument/2006/relationships/tags" Target="../tags/tag404.xml"/><Relationship Id="rId15" Type="http://schemas.openxmlformats.org/officeDocument/2006/relationships/image" Target="../media/image61.png"/><Relationship Id="rId10" Type="http://schemas.openxmlformats.org/officeDocument/2006/relationships/tags" Target="../tags/tag409.xml"/><Relationship Id="rId4" Type="http://schemas.openxmlformats.org/officeDocument/2006/relationships/tags" Target="../tags/tag403.xml"/><Relationship Id="rId9" Type="http://schemas.openxmlformats.org/officeDocument/2006/relationships/tags" Target="../tags/tag408.xml"/><Relationship Id="rId14" Type="http://schemas.openxmlformats.org/officeDocument/2006/relationships/image" Target="../media/image60.png"/></Relationships>
</file>

<file path=ppt/slides/_rels/slide49.xml.rels><?xml version="1.0" encoding="UTF-8" standalone="yes"?>
<Relationships xmlns="http://schemas.openxmlformats.org/package/2006/relationships"><Relationship Id="rId8" Type="http://schemas.openxmlformats.org/officeDocument/2006/relationships/tags" Target="../tags/tag418.xml"/><Relationship Id="rId13" Type="http://schemas.openxmlformats.org/officeDocument/2006/relationships/tags" Target="../tags/tag423.xml"/><Relationship Id="rId18" Type="http://schemas.microsoft.com/office/2007/relationships/hdphoto" Target="../media/hdphoto16.wdp"/><Relationship Id="rId26" Type="http://schemas.microsoft.com/office/2007/relationships/hdphoto" Target="../media/hdphoto20.wdp"/><Relationship Id="rId3" Type="http://schemas.openxmlformats.org/officeDocument/2006/relationships/tags" Target="../tags/tag413.xml"/><Relationship Id="rId21" Type="http://schemas.openxmlformats.org/officeDocument/2006/relationships/image" Target="../media/image66.png"/><Relationship Id="rId7" Type="http://schemas.openxmlformats.org/officeDocument/2006/relationships/tags" Target="../tags/tag417.xml"/><Relationship Id="rId12" Type="http://schemas.openxmlformats.org/officeDocument/2006/relationships/tags" Target="../tags/tag422.xml"/><Relationship Id="rId17" Type="http://schemas.openxmlformats.org/officeDocument/2006/relationships/image" Target="../media/image64.png"/><Relationship Id="rId25" Type="http://schemas.openxmlformats.org/officeDocument/2006/relationships/image" Target="../media/image68.png"/><Relationship Id="rId2" Type="http://schemas.openxmlformats.org/officeDocument/2006/relationships/tags" Target="../tags/tag412.xml"/><Relationship Id="rId16" Type="http://schemas.openxmlformats.org/officeDocument/2006/relationships/image" Target="../media/image63.png"/><Relationship Id="rId20" Type="http://schemas.microsoft.com/office/2007/relationships/hdphoto" Target="../media/hdphoto17.wdp"/><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tags" Target="../tags/tag421.xml"/><Relationship Id="rId24" Type="http://schemas.microsoft.com/office/2007/relationships/hdphoto" Target="../media/hdphoto19.wdp"/><Relationship Id="rId5" Type="http://schemas.openxmlformats.org/officeDocument/2006/relationships/tags" Target="../tags/tag415.xml"/><Relationship Id="rId15" Type="http://schemas.openxmlformats.org/officeDocument/2006/relationships/notesSlide" Target="../notesSlides/notesSlide45.xml"/><Relationship Id="rId23" Type="http://schemas.openxmlformats.org/officeDocument/2006/relationships/image" Target="../media/image67.png"/><Relationship Id="rId28" Type="http://schemas.microsoft.com/office/2007/relationships/hdphoto" Target="../media/hdphoto21.wdp"/><Relationship Id="rId10" Type="http://schemas.openxmlformats.org/officeDocument/2006/relationships/tags" Target="../tags/tag420.xml"/><Relationship Id="rId19" Type="http://schemas.openxmlformats.org/officeDocument/2006/relationships/image" Target="../media/image65.png"/><Relationship Id="rId4" Type="http://schemas.openxmlformats.org/officeDocument/2006/relationships/tags" Target="../tags/tag414.xml"/><Relationship Id="rId9" Type="http://schemas.openxmlformats.org/officeDocument/2006/relationships/tags" Target="../tags/tag419.xml"/><Relationship Id="rId14" Type="http://schemas.openxmlformats.org/officeDocument/2006/relationships/slideLayout" Target="../slideLayouts/slideLayout1.xml"/><Relationship Id="rId22" Type="http://schemas.microsoft.com/office/2007/relationships/hdphoto" Target="../media/hdphoto18.wdp"/><Relationship Id="rId27"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tags" Target="../tags/tag11.xml"/><Relationship Id="rId21" Type="http://schemas.openxmlformats.org/officeDocument/2006/relationships/image" Target="../media/image12.png"/><Relationship Id="rId7" Type="http://schemas.openxmlformats.org/officeDocument/2006/relationships/tags" Target="../tags/tag15.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tags" Target="../tags/tag10.xml"/><Relationship Id="rId16" Type="http://schemas.openxmlformats.org/officeDocument/2006/relationships/image" Target="../media/image8.png"/><Relationship Id="rId20" Type="http://schemas.microsoft.com/office/2007/relationships/hdphoto" Target="../media/hdphoto1.wdp"/><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png"/><Relationship Id="rId5" Type="http://schemas.openxmlformats.org/officeDocument/2006/relationships/tags" Target="../tags/tag13.xml"/><Relationship Id="rId15" Type="http://schemas.openxmlformats.org/officeDocument/2006/relationships/image" Target="../media/image7.png"/><Relationship Id="rId10" Type="http://schemas.openxmlformats.org/officeDocument/2006/relationships/image" Target="../media/image2.png"/><Relationship Id="rId19" Type="http://schemas.openxmlformats.org/officeDocument/2006/relationships/image" Target="../media/image11.jpeg"/><Relationship Id="rId4" Type="http://schemas.openxmlformats.org/officeDocument/2006/relationships/tags" Target="../tags/tag12.xml"/><Relationship Id="rId9" Type="http://schemas.openxmlformats.org/officeDocument/2006/relationships/notesSlide" Target="../notesSlides/notesSlide5.xml"/><Relationship Id="rId1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tags" Target="../tags/tag431.xml"/><Relationship Id="rId13" Type="http://schemas.openxmlformats.org/officeDocument/2006/relationships/notesSlide" Target="../notesSlides/notesSlide46.xml"/><Relationship Id="rId3" Type="http://schemas.openxmlformats.org/officeDocument/2006/relationships/tags" Target="../tags/tag426.xml"/><Relationship Id="rId7" Type="http://schemas.openxmlformats.org/officeDocument/2006/relationships/tags" Target="../tags/tag430.xml"/><Relationship Id="rId12" Type="http://schemas.openxmlformats.org/officeDocument/2006/relationships/slideLayout" Target="../slideLayouts/slideLayout1.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tags" Target="../tags/tag429.xml"/><Relationship Id="rId11" Type="http://schemas.openxmlformats.org/officeDocument/2006/relationships/tags" Target="../tags/tag434.xml"/><Relationship Id="rId5" Type="http://schemas.openxmlformats.org/officeDocument/2006/relationships/tags" Target="../tags/tag428.xml"/><Relationship Id="rId15" Type="http://schemas.openxmlformats.org/officeDocument/2006/relationships/image" Target="../media/image61.png"/><Relationship Id="rId10" Type="http://schemas.openxmlformats.org/officeDocument/2006/relationships/tags" Target="../tags/tag433.xml"/><Relationship Id="rId4" Type="http://schemas.openxmlformats.org/officeDocument/2006/relationships/tags" Target="../tags/tag427.xml"/><Relationship Id="rId9" Type="http://schemas.openxmlformats.org/officeDocument/2006/relationships/tags" Target="../tags/tag432.xml"/><Relationship Id="rId14" Type="http://schemas.openxmlformats.org/officeDocument/2006/relationships/image" Target="../media/image60.png"/></Relationships>
</file>

<file path=ppt/slides/_rels/slide51.xml.rels><?xml version="1.0" encoding="UTF-8" standalone="yes"?>
<Relationships xmlns="http://schemas.openxmlformats.org/package/2006/relationships"><Relationship Id="rId8" Type="http://schemas.openxmlformats.org/officeDocument/2006/relationships/tags" Target="../tags/tag442.xml"/><Relationship Id="rId13" Type="http://schemas.openxmlformats.org/officeDocument/2006/relationships/tags" Target="../tags/tag447.xml"/><Relationship Id="rId18" Type="http://schemas.microsoft.com/office/2007/relationships/hdphoto" Target="../media/hdphoto22.wdp"/><Relationship Id="rId3" Type="http://schemas.openxmlformats.org/officeDocument/2006/relationships/tags" Target="../tags/tag437.xml"/><Relationship Id="rId7" Type="http://schemas.openxmlformats.org/officeDocument/2006/relationships/tags" Target="../tags/tag441.xml"/><Relationship Id="rId12" Type="http://schemas.openxmlformats.org/officeDocument/2006/relationships/tags" Target="../tags/tag446.xml"/><Relationship Id="rId17" Type="http://schemas.openxmlformats.org/officeDocument/2006/relationships/image" Target="../media/image70.png"/><Relationship Id="rId2" Type="http://schemas.openxmlformats.org/officeDocument/2006/relationships/tags" Target="../tags/tag436.xml"/><Relationship Id="rId16" Type="http://schemas.openxmlformats.org/officeDocument/2006/relationships/notesSlide" Target="../notesSlides/notesSlide47.xml"/><Relationship Id="rId20" Type="http://schemas.openxmlformats.org/officeDocument/2006/relationships/image" Target="../media/image72.png"/><Relationship Id="rId1" Type="http://schemas.openxmlformats.org/officeDocument/2006/relationships/tags" Target="../tags/tag435.xml"/><Relationship Id="rId6" Type="http://schemas.openxmlformats.org/officeDocument/2006/relationships/tags" Target="../tags/tag440.xml"/><Relationship Id="rId11" Type="http://schemas.openxmlformats.org/officeDocument/2006/relationships/tags" Target="../tags/tag445.xml"/><Relationship Id="rId5" Type="http://schemas.openxmlformats.org/officeDocument/2006/relationships/tags" Target="../tags/tag439.xml"/><Relationship Id="rId15" Type="http://schemas.openxmlformats.org/officeDocument/2006/relationships/slideLayout" Target="../slideLayouts/slideLayout1.xml"/><Relationship Id="rId10" Type="http://schemas.openxmlformats.org/officeDocument/2006/relationships/tags" Target="../tags/tag444.xml"/><Relationship Id="rId19" Type="http://schemas.openxmlformats.org/officeDocument/2006/relationships/image" Target="../media/image71.png"/><Relationship Id="rId4" Type="http://schemas.openxmlformats.org/officeDocument/2006/relationships/tags" Target="../tags/tag438.xml"/><Relationship Id="rId9" Type="http://schemas.openxmlformats.org/officeDocument/2006/relationships/tags" Target="../tags/tag443.xml"/><Relationship Id="rId14" Type="http://schemas.openxmlformats.org/officeDocument/2006/relationships/tags" Target="../tags/tag448.xml"/></Relationships>
</file>

<file path=ppt/slides/_rels/slide52.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notesSlide" Target="../notesSlides/notesSlide48.xml"/><Relationship Id="rId3" Type="http://schemas.openxmlformats.org/officeDocument/2006/relationships/tags" Target="../tags/tag451.xml"/><Relationship Id="rId7" Type="http://schemas.openxmlformats.org/officeDocument/2006/relationships/tags" Target="../tags/tag455.xml"/><Relationship Id="rId12" Type="http://schemas.openxmlformats.org/officeDocument/2006/relationships/slideLayout" Target="../slideLayouts/slideLayout1.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5" Type="http://schemas.openxmlformats.org/officeDocument/2006/relationships/tags" Target="../tags/tag453.xml"/><Relationship Id="rId15" Type="http://schemas.openxmlformats.org/officeDocument/2006/relationships/image" Target="../media/image61.png"/><Relationship Id="rId10" Type="http://schemas.openxmlformats.org/officeDocument/2006/relationships/tags" Target="../tags/tag458.xml"/><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image" Target="../media/image60.png"/></Relationships>
</file>

<file path=ppt/slides/_rels/slide53.xml.rels><?xml version="1.0" encoding="UTF-8" standalone="yes"?>
<Relationships xmlns="http://schemas.openxmlformats.org/package/2006/relationships"><Relationship Id="rId8" Type="http://schemas.openxmlformats.org/officeDocument/2006/relationships/tags" Target="../tags/tag467.xml"/><Relationship Id="rId13" Type="http://schemas.openxmlformats.org/officeDocument/2006/relationships/tags" Target="../tags/tag472.xml"/><Relationship Id="rId18" Type="http://schemas.openxmlformats.org/officeDocument/2006/relationships/slideLayout" Target="../slideLayouts/slideLayout1.xml"/><Relationship Id="rId3" Type="http://schemas.openxmlformats.org/officeDocument/2006/relationships/tags" Target="../tags/tag462.xml"/><Relationship Id="rId21" Type="http://schemas.openxmlformats.org/officeDocument/2006/relationships/image" Target="../media/image74.png"/><Relationship Id="rId7" Type="http://schemas.openxmlformats.org/officeDocument/2006/relationships/tags" Target="../tags/tag466.xml"/><Relationship Id="rId12" Type="http://schemas.openxmlformats.org/officeDocument/2006/relationships/tags" Target="../tags/tag471.xml"/><Relationship Id="rId17" Type="http://schemas.openxmlformats.org/officeDocument/2006/relationships/tags" Target="../tags/tag476.xml"/><Relationship Id="rId2" Type="http://schemas.openxmlformats.org/officeDocument/2006/relationships/tags" Target="../tags/tag461.xml"/><Relationship Id="rId16" Type="http://schemas.openxmlformats.org/officeDocument/2006/relationships/tags" Target="../tags/tag475.xml"/><Relationship Id="rId20" Type="http://schemas.openxmlformats.org/officeDocument/2006/relationships/image" Target="../media/image73.png"/><Relationship Id="rId1" Type="http://schemas.openxmlformats.org/officeDocument/2006/relationships/tags" Target="../tags/tag460.xml"/><Relationship Id="rId6" Type="http://schemas.openxmlformats.org/officeDocument/2006/relationships/tags" Target="../tags/tag465.xml"/><Relationship Id="rId11" Type="http://schemas.openxmlformats.org/officeDocument/2006/relationships/tags" Target="../tags/tag470.xml"/><Relationship Id="rId24" Type="http://schemas.microsoft.com/office/2007/relationships/hdphoto" Target="../media/hdphoto23.wdp"/><Relationship Id="rId5" Type="http://schemas.openxmlformats.org/officeDocument/2006/relationships/tags" Target="../tags/tag464.xml"/><Relationship Id="rId15" Type="http://schemas.openxmlformats.org/officeDocument/2006/relationships/tags" Target="../tags/tag474.xml"/><Relationship Id="rId23" Type="http://schemas.openxmlformats.org/officeDocument/2006/relationships/image" Target="../media/image76.png"/><Relationship Id="rId10" Type="http://schemas.openxmlformats.org/officeDocument/2006/relationships/tags" Target="../tags/tag469.xml"/><Relationship Id="rId19" Type="http://schemas.openxmlformats.org/officeDocument/2006/relationships/notesSlide" Target="../notesSlides/notesSlide49.xml"/><Relationship Id="rId4" Type="http://schemas.openxmlformats.org/officeDocument/2006/relationships/tags" Target="../tags/tag463.xml"/><Relationship Id="rId9" Type="http://schemas.openxmlformats.org/officeDocument/2006/relationships/tags" Target="../tags/tag468.xml"/><Relationship Id="rId14" Type="http://schemas.openxmlformats.org/officeDocument/2006/relationships/tags" Target="../tags/tag473.xml"/><Relationship Id="rId22" Type="http://schemas.openxmlformats.org/officeDocument/2006/relationships/image" Target="../media/image75.png"/></Relationships>
</file>

<file path=ppt/slides/_rels/slide54.xml.rels><?xml version="1.0" encoding="UTF-8" standalone="yes"?>
<Relationships xmlns="http://schemas.openxmlformats.org/package/2006/relationships"><Relationship Id="rId8" Type="http://schemas.openxmlformats.org/officeDocument/2006/relationships/tags" Target="../tags/tag484.xml"/><Relationship Id="rId13" Type="http://schemas.openxmlformats.org/officeDocument/2006/relationships/tags" Target="../tags/tag489.xml"/><Relationship Id="rId18" Type="http://schemas.openxmlformats.org/officeDocument/2006/relationships/image" Target="../media/image61.png"/><Relationship Id="rId3" Type="http://schemas.openxmlformats.org/officeDocument/2006/relationships/tags" Target="../tags/tag479.xml"/><Relationship Id="rId7" Type="http://schemas.openxmlformats.org/officeDocument/2006/relationships/tags" Target="../tags/tag483.xml"/><Relationship Id="rId12" Type="http://schemas.openxmlformats.org/officeDocument/2006/relationships/tags" Target="../tags/tag488.xml"/><Relationship Id="rId17" Type="http://schemas.openxmlformats.org/officeDocument/2006/relationships/image" Target="../media/image26.png"/><Relationship Id="rId2" Type="http://schemas.openxmlformats.org/officeDocument/2006/relationships/tags" Target="../tags/tag478.xml"/><Relationship Id="rId16" Type="http://schemas.openxmlformats.org/officeDocument/2006/relationships/notesSlide" Target="../notesSlides/notesSlide50.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tags" Target="../tags/tag487.xml"/><Relationship Id="rId5" Type="http://schemas.openxmlformats.org/officeDocument/2006/relationships/tags" Target="../tags/tag481.xml"/><Relationship Id="rId15" Type="http://schemas.openxmlformats.org/officeDocument/2006/relationships/slideLayout" Target="../slideLayouts/slideLayout1.xml"/><Relationship Id="rId10" Type="http://schemas.openxmlformats.org/officeDocument/2006/relationships/tags" Target="../tags/tag486.xml"/><Relationship Id="rId4" Type="http://schemas.openxmlformats.org/officeDocument/2006/relationships/tags" Target="../tags/tag480.xml"/><Relationship Id="rId9" Type="http://schemas.openxmlformats.org/officeDocument/2006/relationships/tags" Target="../tags/tag485.xml"/><Relationship Id="rId14" Type="http://schemas.openxmlformats.org/officeDocument/2006/relationships/tags" Target="../tags/tag490.xml"/></Relationships>
</file>

<file path=ppt/slides/_rels/slide55.xml.rels><?xml version="1.0" encoding="UTF-8" standalone="yes"?>
<Relationships xmlns="http://schemas.openxmlformats.org/package/2006/relationships"><Relationship Id="rId8" Type="http://schemas.openxmlformats.org/officeDocument/2006/relationships/tags" Target="../tags/tag498.xml"/><Relationship Id="rId3" Type="http://schemas.openxmlformats.org/officeDocument/2006/relationships/tags" Target="../tags/tag493.xml"/><Relationship Id="rId7" Type="http://schemas.openxmlformats.org/officeDocument/2006/relationships/tags" Target="../tags/tag497.xml"/><Relationship Id="rId2" Type="http://schemas.openxmlformats.org/officeDocument/2006/relationships/tags" Target="../tags/tag492.xml"/><Relationship Id="rId1" Type="http://schemas.openxmlformats.org/officeDocument/2006/relationships/tags" Target="../tags/tag491.xml"/><Relationship Id="rId6" Type="http://schemas.openxmlformats.org/officeDocument/2006/relationships/tags" Target="../tags/tag496.xml"/><Relationship Id="rId11" Type="http://schemas.openxmlformats.org/officeDocument/2006/relationships/notesSlide" Target="../notesSlides/notesSlide51.xml"/><Relationship Id="rId5" Type="http://schemas.openxmlformats.org/officeDocument/2006/relationships/tags" Target="../tags/tag495.xml"/><Relationship Id="rId10" Type="http://schemas.openxmlformats.org/officeDocument/2006/relationships/slideLayout" Target="../slideLayouts/slideLayout1.xml"/><Relationship Id="rId4" Type="http://schemas.openxmlformats.org/officeDocument/2006/relationships/tags" Target="../tags/tag494.xml"/><Relationship Id="rId9" Type="http://schemas.openxmlformats.org/officeDocument/2006/relationships/tags" Target="../tags/tag499.xml"/></Relationships>
</file>

<file path=ppt/slides/_rels/slide56.xml.rels><?xml version="1.0" encoding="UTF-8" standalone="yes"?>
<Relationships xmlns="http://schemas.openxmlformats.org/package/2006/relationships"><Relationship Id="rId8" Type="http://schemas.openxmlformats.org/officeDocument/2006/relationships/tags" Target="../tags/tag507.xml"/><Relationship Id="rId13" Type="http://schemas.openxmlformats.org/officeDocument/2006/relationships/notesSlide" Target="../notesSlides/notesSlide52.xml"/><Relationship Id="rId3" Type="http://schemas.openxmlformats.org/officeDocument/2006/relationships/tags" Target="../tags/tag502.xml"/><Relationship Id="rId7" Type="http://schemas.openxmlformats.org/officeDocument/2006/relationships/tags" Target="../tags/tag506.xml"/><Relationship Id="rId12" Type="http://schemas.openxmlformats.org/officeDocument/2006/relationships/slideLayout" Target="../slideLayouts/slideLayout1.xml"/><Relationship Id="rId2" Type="http://schemas.openxmlformats.org/officeDocument/2006/relationships/tags" Target="../tags/tag501.xml"/><Relationship Id="rId1" Type="http://schemas.openxmlformats.org/officeDocument/2006/relationships/tags" Target="../tags/tag500.xml"/><Relationship Id="rId6" Type="http://schemas.openxmlformats.org/officeDocument/2006/relationships/tags" Target="../tags/tag505.xml"/><Relationship Id="rId11" Type="http://schemas.openxmlformats.org/officeDocument/2006/relationships/tags" Target="../tags/tag510.xml"/><Relationship Id="rId5" Type="http://schemas.openxmlformats.org/officeDocument/2006/relationships/tags" Target="../tags/tag504.xml"/><Relationship Id="rId15" Type="http://schemas.openxmlformats.org/officeDocument/2006/relationships/image" Target="../media/image61.png"/><Relationship Id="rId10" Type="http://schemas.openxmlformats.org/officeDocument/2006/relationships/tags" Target="../tags/tag509.xml"/><Relationship Id="rId4" Type="http://schemas.openxmlformats.org/officeDocument/2006/relationships/tags" Target="../tags/tag503.xml"/><Relationship Id="rId9" Type="http://schemas.openxmlformats.org/officeDocument/2006/relationships/tags" Target="../tags/tag508.xml"/><Relationship Id="rId14" Type="http://schemas.openxmlformats.org/officeDocument/2006/relationships/image" Target="../media/image38.png"/></Relationships>
</file>

<file path=ppt/slides/_rels/slide57.xml.rels><?xml version="1.0" encoding="UTF-8" standalone="yes"?>
<Relationships xmlns="http://schemas.openxmlformats.org/package/2006/relationships"><Relationship Id="rId8" Type="http://schemas.openxmlformats.org/officeDocument/2006/relationships/tags" Target="../tags/tag518.xml"/><Relationship Id="rId13" Type="http://schemas.openxmlformats.org/officeDocument/2006/relationships/tags" Target="../tags/tag523.xml"/><Relationship Id="rId18" Type="http://schemas.openxmlformats.org/officeDocument/2006/relationships/tags" Target="../tags/tag528.xml"/><Relationship Id="rId26" Type="http://schemas.openxmlformats.org/officeDocument/2006/relationships/image" Target="../media/image77.png"/><Relationship Id="rId39" Type="http://schemas.microsoft.com/office/2007/relationships/hdphoto" Target="../media/hdphoto28.wdp"/><Relationship Id="rId3" Type="http://schemas.openxmlformats.org/officeDocument/2006/relationships/tags" Target="../tags/tag513.xml"/><Relationship Id="rId21" Type="http://schemas.openxmlformats.org/officeDocument/2006/relationships/tags" Target="../tags/tag531.xml"/><Relationship Id="rId34" Type="http://schemas.microsoft.com/office/2007/relationships/hdphoto" Target="../media/hdphoto10.wdp"/><Relationship Id="rId42" Type="http://schemas.microsoft.com/office/2007/relationships/hdphoto" Target="../media/hdphoto30.wdp"/><Relationship Id="rId7" Type="http://schemas.openxmlformats.org/officeDocument/2006/relationships/tags" Target="../tags/tag517.xml"/><Relationship Id="rId12" Type="http://schemas.openxmlformats.org/officeDocument/2006/relationships/tags" Target="../tags/tag522.xml"/><Relationship Id="rId17" Type="http://schemas.openxmlformats.org/officeDocument/2006/relationships/tags" Target="../tags/tag527.xml"/><Relationship Id="rId25" Type="http://schemas.openxmlformats.org/officeDocument/2006/relationships/image" Target="../media/image59.png"/><Relationship Id="rId33" Type="http://schemas.openxmlformats.org/officeDocument/2006/relationships/image" Target="../media/image45.png"/><Relationship Id="rId38" Type="http://schemas.openxmlformats.org/officeDocument/2006/relationships/image" Target="../media/image81.png"/><Relationship Id="rId2" Type="http://schemas.openxmlformats.org/officeDocument/2006/relationships/tags" Target="../tags/tag512.xml"/><Relationship Id="rId16" Type="http://schemas.openxmlformats.org/officeDocument/2006/relationships/tags" Target="../tags/tag526.xml"/><Relationship Id="rId20" Type="http://schemas.openxmlformats.org/officeDocument/2006/relationships/tags" Target="../tags/tag530.xml"/><Relationship Id="rId29" Type="http://schemas.microsoft.com/office/2007/relationships/hdphoto" Target="../media/hdphoto25.wdp"/><Relationship Id="rId41" Type="http://schemas.microsoft.com/office/2007/relationships/hdphoto" Target="../media/hdphoto29.wdp"/><Relationship Id="rId1" Type="http://schemas.openxmlformats.org/officeDocument/2006/relationships/tags" Target="../tags/tag511.xml"/><Relationship Id="rId6" Type="http://schemas.openxmlformats.org/officeDocument/2006/relationships/tags" Target="../tags/tag516.xml"/><Relationship Id="rId11" Type="http://schemas.openxmlformats.org/officeDocument/2006/relationships/tags" Target="../tags/tag521.xml"/><Relationship Id="rId24" Type="http://schemas.openxmlformats.org/officeDocument/2006/relationships/notesSlide" Target="../notesSlides/notesSlide53.xml"/><Relationship Id="rId32" Type="http://schemas.microsoft.com/office/2007/relationships/hdphoto" Target="../media/hdphoto27.wdp"/><Relationship Id="rId37" Type="http://schemas.openxmlformats.org/officeDocument/2006/relationships/image" Target="../media/image80.png"/><Relationship Id="rId40" Type="http://schemas.openxmlformats.org/officeDocument/2006/relationships/image" Target="../media/image82.png"/><Relationship Id="rId5" Type="http://schemas.openxmlformats.org/officeDocument/2006/relationships/tags" Target="../tags/tag515.xml"/><Relationship Id="rId15" Type="http://schemas.openxmlformats.org/officeDocument/2006/relationships/tags" Target="../tags/tag525.xml"/><Relationship Id="rId23" Type="http://schemas.openxmlformats.org/officeDocument/2006/relationships/slideLayout" Target="../slideLayouts/slideLayout1.xml"/><Relationship Id="rId28" Type="http://schemas.microsoft.com/office/2007/relationships/hdphoto" Target="../media/hdphoto24.wdp"/><Relationship Id="rId36" Type="http://schemas.microsoft.com/office/2007/relationships/hdphoto" Target="../media/hdphoto12.wdp"/><Relationship Id="rId10" Type="http://schemas.openxmlformats.org/officeDocument/2006/relationships/tags" Target="../tags/tag520.xml"/><Relationship Id="rId19" Type="http://schemas.openxmlformats.org/officeDocument/2006/relationships/tags" Target="../tags/tag529.xml"/><Relationship Id="rId31" Type="http://schemas.microsoft.com/office/2007/relationships/hdphoto" Target="../media/hdphoto26.wdp"/><Relationship Id="rId4" Type="http://schemas.openxmlformats.org/officeDocument/2006/relationships/tags" Target="../tags/tag514.xml"/><Relationship Id="rId9" Type="http://schemas.openxmlformats.org/officeDocument/2006/relationships/tags" Target="../tags/tag519.xml"/><Relationship Id="rId14" Type="http://schemas.openxmlformats.org/officeDocument/2006/relationships/tags" Target="../tags/tag524.xml"/><Relationship Id="rId22" Type="http://schemas.openxmlformats.org/officeDocument/2006/relationships/tags" Target="../tags/tag532.xml"/><Relationship Id="rId27" Type="http://schemas.openxmlformats.org/officeDocument/2006/relationships/image" Target="../media/image78.png"/><Relationship Id="rId30" Type="http://schemas.openxmlformats.org/officeDocument/2006/relationships/image" Target="../media/image79.png"/><Relationship Id="rId35" Type="http://schemas.openxmlformats.org/officeDocument/2006/relationships/image" Target="../media/image47.png"/><Relationship Id="rId43" Type="http://schemas.microsoft.com/office/2007/relationships/hdphoto" Target="../media/hdphoto31.wdp"/></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3.xml"/></Relationships>
</file>

<file path=ppt/slides/_rels/slide59.xml.rels><?xml version="1.0" encoding="UTF-8" standalone="yes"?>
<Relationships xmlns="http://schemas.openxmlformats.org/package/2006/relationships"><Relationship Id="rId8" Type="http://schemas.openxmlformats.org/officeDocument/2006/relationships/tags" Target="../tags/tag541.xml"/><Relationship Id="rId3" Type="http://schemas.openxmlformats.org/officeDocument/2006/relationships/tags" Target="../tags/tag536.xml"/><Relationship Id="rId7" Type="http://schemas.openxmlformats.org/officeDocument/2006/relationships/tags" Target="../tags/tag540.xml"/><Relationship Id="rId2" Type="http://schemas.openxmlformats.org/officeDocument/2006/relationships/tags" Target="../tags/tag535.xml"/><Relationship Id="rId1" Type="http://schemas.openxmlformats.org/officeDocument/2006/relationships/tags" Target="../tags/tag534.xml"/><Relationship Id="rId6" Type="http://schemas.openxmlformats.org/officeDocument/2006/relationships/tags" Target="../tags/tag539.xml"/><Relationship Id="rId11" Type="http://schemas.openxmlformats.org/officeDocument/2006/relationships/image" Target="../media/image83.png"/><Relationship Id="rId5" Type="http://schemas.openxmlformats.org/officeDocument/2006/relationships/tags" Target="../tags/tag538.xml"/><Relationship Id="rId10" Type="http://schemas.openxmlformats.org/officeDocument/2006/relationships/notesSlide" Target="../notesSlides/notesSlide54.xml"/><Relationship Id="rId4" Type="http://schemas.openxmlformats.org/officeDocument/2006/relationships/tags" Target="../tags/tag537.xml"/><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5.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1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microsoft.com/office/2007/relationships/hdphoto" Target="../media/hdphoto2.wdp"/><Relationship Id="rId5" Type="http://schemas.openxmlformats.org/officeDocument/2006/relationships/tags" Target="../tags/tag20.xml"/><Relationship Id="rId10" Type="http://schemas.openxmlformats.org/officeDocument/2006/relationships/image" Target="../media/image13.jpeg"/><Relationship Id="rId4" Type="http://schemas.openxmlformats.org/officeDocument/2006/relationships/tags" Target="../tags/tag19.xml"/><Relationship Id="rId9"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tags" Target="../tags/tag549.xml"/><Relationship Id="rId3" Type="http://schemas.openxmlformats.org/officeDocument/2006/relationships/tags" Target="../tags/tag544.xml"/><Relationship Id="rId7" Type="http://schemas.openxmlformats.org/officeDocument/2006/relationships/tags" Target="../tags/tag548.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tags" Target="../tags/tag547.xml"/><Relationship Id="rId11" Type="http://schemas.openxmlformats.org/officeDocument/2006/relationships/notesSlide" Target="../notesSlides/notesSlide55.xml"/><Relationship Id="rId5" Type="http://schemas.openxmlformats.org/officeDocument/2006/relationships/tags" Target="../tags/tag546.xml"/><Relationship Id="rId10" Type="http://schemas.openxmlformats.org/officeDocument/2006/relationships/slideLayout" Target="../slideLayouts/slideLayout1.xml"/><Relationship Id="rId4" Type="http://schemas.openxmlformats.org/officeDocument/2006/relationships/tags" Target="../tags/tag545.xml"/><Relationship Id="rId9" Type="http://schemas.openxmlformats.org/officeDocument/2006/relationships/tags" Target="../tags/tag550.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53.xml"/><Relationship Id="rId7" Type="http://schemas.openxmlformats.org/officeDocument/2006/relationships/tags" Target="../tags/tag557.xml"/><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tags" Target="../tags/tag556.xml"/><Relationship Id="rId5" Type="http://schemas.openxmlformats.org/officeDocument/2006/relationships/tags" Target="../tags/tag555.xml"/><Relationship Id="rId4" Type="http://schemas.openxmlformats.org/officeDocument/2006/relationships/tags" Target="../tags/tag554.xml"/><Relationship Id="rId9" Type="http://schemas.openxmlformats.org/officeDocument/2006/relationships/image" Target="../media/image84.png"/></Relationships>
</file>

<file path=ppt/slides/_rels/slide62.xml.rels><?xml version="1.0" encoding="UTF-8" standalone="yes"?>
<Relationships xmlns="http://schemas.openxmlformats.org/package/2006/relationships"><Relationship Id="rId8" Type="http://schemas.openxmlformats.org/officeDocument/2006/relationships/tags" Target="../tags/tag565.xml"/><Relationship Id="rId13" Type="http://schemas.openxmlformats.org/officeDocument/2006/relationships/tags" Target="../tags/tag570.xml"/><Relationship Id="rId18" Type="http://schemas.openxmlformats.org/officeDocument/2006/relationships/notesSlide" Target="../notesSlides/notesSlide56.xml"/><Relationship Id="rId3" Type="http://schemas.openxmlformats.org/officeDocument/2006/relationships/tags" Target="../tags/tag560.xml"/><Relationship Id="rId7" Type="http://schemas.openxmlformats.org/officeDocument/2006/relationships/tags" Target="../tags/tag564.xml"/><Relationship Id="rId12" Type="http://schemas.openxmlformats.org/officeDocument/2006/relationships/tags" Target="../tags/tag569.xml"/><Relationship Id="rId17" Type="http://schemas.openxmlformats.org/officeDocument/2006/relationships/slideLayout" Target="../slideLayouts/slideLayout1.xml"/><Relationship Id="rId2" Type="http://schemas.openxmlformats.org/officeDocument/2006/relationships/tags" Target="../tags/tag559.xml"/><Relationship Id="rId16" Type="http://schemas.openxmlformats.org/officeDocument/2006/relationships/tags" Target="../tags/tag573.xml"/><Relationship Id="rId20" Type="http://schemas.openxmlformats.org/officeDocument/2006/relationships/image" Target="../media/image85.png"/><Relationship Id="rId1" Type="http://schemas.openxmlformats.org/officeDocument/2006/relationships/tags" Target="../tags/tag558.xml"/><Relationship Id="rId6" Type="http://schemas.openxmlformats.org/officeDocument/2006/relationships/tags" Target="../tags/tag563.xml"/><Relationship Id="rId11" Type="http://schemas.openxmlformats.org/officeDocument/2006/relationships/tags" Target="../tags/tag568.xml"/><Relationship Id="rId5" Type="http://schemas.openxmlformats.org/officeDocument/2006/relationships/tags" Target="../tags/tag562.xml"/><Relationship Id="rId15" Type="http://schemas.openxmlformats.org/officeDocument/2006/relationships/tags" Target="../tags/tag572.xml"/><Relationship Id="rId10" Type="http://schemas.openxmlformats.org/officeDocument/2006/relationships/tags" Target="../tags/tag567.xml"/><Relationship Id="rId19" Type="http://schemas.openxmlformats.org/officeDocument/2006/relationships/image" Target="../media/image60.png"/><Relationship Id="rId4" Type="http://schemas.openxmlformats.org/officeDocument/2006/relationships/tags" Target="../tags/tag561.xml"/><Relationship Id="rId9" Type="http://schemas.openxmlformats.org/officeDocument/2006/relationships/tags" Target="../tags/tag566.xml"/><Relationship Id="rId14" Type="http://schemas.openxmlformats.org/officeDocument/2006/relationships/tags" Target="../tags/tag571.xml"/></Relationships>
</file>

<file path=ppt/slides/_rels/slide63.xml.rels><?xml version="1.0" encoding="UTF-8" standalone="yes"?>
<Relationships xmlns="http://schemas.openxmlformats.org/package/2006/relationships"><Relationship Id="rId8" Type="http://schemas.openxmlformats.org/officeDocument/2006/relationships/tags" Target="../tags/tag581.xml"/><Relationship Id="rId13" Type="http://schemas.openxmlformats.org/officeDocument/2006/relationships/tags" Target="../tags/tag586.xml"/><Relationship Id="rId18" Type="http://schemas.openxmlformats.org/officeDocument/2006/relationships/notesSlide" Target="../notesSlides/notesSlide57.xml"/><Relationship Id="rId26" Type="http://schemas.microsoft.com/office/2007/relationships/hdphoto" Target="../media/hdphoto33.wdp"/><Relationship Id="rId3" Type="http://schemas.openxmlformats.org/officeDocument/2006/relationships/tags" Target="../tags/tag576.xml"/><Relationship Id="rId21" Type="http://schemas.microsoft.com/office/2007/relationships/hdphoto" Target="../media/hdphoto32.wdp"/><Relationship Id="rId7" Type="http://schemas.openxmlformats.org/officeDocument/2006/relationships/tags" Target="../tags/tag580.xml"/><Relationship Id="rId12" Type="http://schemas.openxmlformats.org/officeDocument/2006/relationships/tags" Target="../tags/tag585.xml"/><Relationship Id="rId17" Type="http://schemas.openxmlformats.org/officeDocument/2006/relationships/slideLayout" Target="../slideLayouts/slideLayout1.xml"/><Relationship Id="rId25" Type="http://schemas.openxmlformats.org/officeDocument/2006/relationships/image" Target="../media/image91.png"/><Relationship Id="rId2" Type="http://schemas.openxmlformats.org/officeDocument/2006/relationships/tags" Target="../tags/tag575.xml"/><Relationship Id="rId16" Type="http://schemas.openxmlformats.org/officeDocument/2006/relationships/tags" Target="../tags/tag589.xml"/><Relationship Id="rId20" Type="http://schemas.openxmlformats.org/officeDocument/2006/relationships/image" Target="../media/image87.png"/><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tags" Target="../tags/tag584.xml"/><Relationship Id="rId24" Type="http://schemas.openxmlformats.org/officeDocument/2006/relationships/image" Target="../media/image90.png"/><Relationship Id="rId5" Type="http://schemas.openxmlformats.org/officeDocument/2006/relationships/tags" Target="../tags/tag578.xml"/><Relationship Id="rId15" Type="http://schemas.openxmlformats.org/officeDocument/2006/relationships/tags" Target="../tags/tag588.xml"/><Relationship Id="rId23" Type="http://schemas.openxmlformats.org/officeDocument/2006/relationships/image" Target="../media/image89.png"/><Relationship Id="rId10" Type="http://schemas.openxmlformats.org/officeDocument/2006/relationships/tags" Target="../tags/tag583.xml"/><Relationship Id="rId19" Type="http://schemas.openxmlformats.org/officeDocument/2006/relationships/image" Target="../media/image86.png"/><Relationship Id="rId4" Type="http://schemas.openxmlformats.org/officeDocument/2006/relationships/tags" Target="../tags/tag577.xml"/><Relationship Id="rId9" Type="http://schemas.openxmlformats.org/officeDocument/2006/relationships/tags" Target="../tags/tag582.xml"/><Relationship Id="rId14" Type="http://schemas.openxmlformats.org/officeDocument/2006/relationships/tags" Target="../tags/tag587.xml"/><Relationship Id="rId22" Type="http://schemas.openxmlformats.org/officeDocument/2006/relationships/image" Target="../media/image88.png"/><Relationship Id="rId27" Type="http://schemas.openxmlformats.org/officeDocument/2006/relationships/image" Target="../media/image92.png"/></Relationships>
</file>

<file path=ppt/slides/_rels/slide64.xml.rels><?xml version="1.0" encoding="UTF-8" standalone="yes"?>
<Relationships xmlns="http://schemas.openxmlformats.org/package/2006/relationships"><Relationship Id="rId8" Type="http://schemas.openxmlformats.org/officeDocument/2006/relationships/tags" Target="../tags/tag597.xml"/><Relationship Id="rId13" Type="http://schemas.openxmlformats.org/officeDocument/2006/relationships/tags" Target="../tags/tag602.xml"/><Relationship Id="rId18" Type="http://schemas.openxmlformats.org/officeDocument/2006/relationships/image" Target="../media/image60.png"/><Relationship Id="rId3" Type="http://schemas.openxmlformats.org/officeDocument/2006/relationships/tags" Target="../tags/tag592.xml"/><Relationship Id="rId7" Type="http://schemas.openxmlformats.org/officeDocument/2006/relationships/tags" Target="../tags/tag596.xml"/><Relationship Id="rId12" Type="http://schemas.openxmlformats.org/officeDocument/2006/relationships/tags" Target="../tags/tag601.xml"/><Relationship Id="rId17" Type="http://schemas.openxmlformats.org/officeDocument/2006/relationships/notesSlide" Target="../notesSlides/notesSlide58.xml"/><Relationship Id="rId2" Type="http://schemas.openxmlformats.org/officeDocument/2006/relationships/tags" Target="../tags/tag591.xml"/><Relationship Id="rId16" Type="http://schemas.openxmlformats.org/officeDocument/2006/relationships/slideLayout" Target="../slideLayouts/slideLayout1.xml"/><Relationship Id="rId1" Type="http://schemas.openxmlformats.org/officeDocument/2006/relationships/tags" Target="../tags/tag590.xml"/><Relationship Id="rId6" Type="http://schemas.openxmlformats.org/officeDocument/2006/relationships/tags" Target="../tags/tag595.xml"/><Relationship Id="rId11" Type="http://schemas.openxmlformats.org/officeDocument/2006/relationships/tags" Target="../tags/tag600.xml"/><Relationship Id="rId5" Type="http://schemas.openxmlformats.org/officeDocument/2006/relationships/tags" Target="../tags/tag594.xml"/><Relationship Id="rId15" Type="http://schemas.openxmlformats.org/officeDocument/2006/relationships/tags" Target="../tags/tag604.xml"/><Relationship Id="rId10" Type="http://schemas.openxmlformats.org/officeDocument/2006/relationships/tags" Target="../tags/tag599.xml"/><Relationship Id="rId19" Type="http://schemas.openxmlformats.org/officeDocument/2006/relationships/image" Target="../media/image85.png"/><Relationship Id="rId4" Type="http://schemas.openxmlformats.org/officeDocument/2006/relationships/tags" Target="../tags/tag593.xml"/><Relationship Id="rId9" Type="http://schemas.openxmlformats.org/officeDocument/2006/relationships/tags" Target="../tags/tag598.xml"/><Relationship Id="rId14" Type="http://schemas.openxmlformats.org/officeDocument/2006/relationships/tags" Target="../tags/tag603.xml"/></Relationships>
</file>

<file path=ppt/slides/_rels/slide65.xml.rels><?xml version="1.0" encoding="UTF-8" standalone="yes"?>
<Relationships xmlns="http://schemas.openxmlformats.org/package/2006/relationships"><Relationship Id="rId8" Type="http://schemas.openxmlformats.org/officeDocument/2006/relationships/tags" Target="../tags/tag612.xml"/><Relationship Id="rId13" Type="http://schemas.openxmlformats.org/officeDocument/2006/relationships/slideLayout" Target="../slideLayouts/slideLayout1.xml"/><Relationship Id="rId18" Type="http://schemas.openxmlformats.org/officeDocument/2006/relationships/image" Target="../media/image95.png"/><Relationship Id="rId3" Type="http://schemas.openxmlformats.org/officeDocument/2006/relationships/tags" Target="../tags/tag607.xml"/><Relationship Id="rId7" Type="http://schemas.openxmlformats.org/officeDocument/2006/relationships/tags" Target="../tags/tag611.xml"/><Relationship Id="rId12" Type="http://schemas.openxmlformats.org/officeDocument/2006/relationships/tags" Target="../tags/tag616.xml"/><Relationship Id="rId17" Type="http://schemas.microsoft.com/office/2007/relationships/hdphoto" Target="../media/hdphoto34.wdp"/><Relationship Id="rId2" Type="http://schemas.openxmlformats.org/officeDocument/2006/relationships/tags" Target="../tags/tag606.xml"/><Relationship Id="rId16" Type="http://schemas.openxmlformats.org/officeDocument/2006/relationships/image" Target="../media/image94.png"/><Relationship Id="rId1" Type="http://schemas.openxmlformats.org/officeDocument/2006/relationships/tags" Target="../tags/tag605.xml"/><Relationship Id="rId6" Type="http://schemas.openxmlformats.org/officeDocument/2006/relationships/tags" Target="../tags/tag610.xml"/><Relationship Id="rId11" Type="http://schemas.openxmlformats.org/officeDocument/2006/relationships/tags" Target="../tags/tag615.xml"/><Relationship Id="rId5" Type="http://schemas.openxmlformats.org/officeDocument/2006/relationships/tags" Target="../tags/tag609.xml"/><Relationship Id="rId15" Type="http://schemas.openxmlformats.org/officeDocument/2006/relationships/image" Target="../media/image93.png"/><Relationship Id="rId10" Type="http://schemas.openxmlformats.org/officeDocument/2006/relationships/tags" Target="../tags/tag614.xml"/><Relationship Id="rId19" Type="http://schemas.microsoft.com/office/2007/relationships/hdphoto" Target="../media/hdphoto35.wdp"/><Relationship Id="rId4" Type="http://schemas.openxmlformats.org/officeDocument/2006/relationships/tags" Target="../tags/tag608.xml"/><Relationship Id="rId9" Type="http://schemas.openxmlformats.org/officeDocument/2006/relationships/tags" Target="../tags/tag613.xml"/><Relationship Id="rId14"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8" Type="http://schemas.openxmlformats.org/officeDocument/2006/relationships/tags" Target="../tags/tag624.xml"/><Relationship Id="rId13" Type="http://schemas.openxmlformats.org/officeDocument/2006/relationships/tags" Target="../tags/tag629.xml"/><Relationship Id="rId18" Type="http://schemas.openxmlformats.org/officeDocument/2006/relationships/image" Target="../media/image60.png"/><Relationship Id="rId3" Type="http://schemas.openxmlformats.org/officeDocument/2006/relationships/tags" Target="../tags/tag619.xml"/><Relationship Id="rId7" Type="http://schemas.openxmlformats.org/officeDocument/2006/relationships/tags" Target="../tags/tag623.xml"/><Relationship Id="rId12" Type="http://schemas.openxmlformats.org/officeDocument/2006/relationships/tags" Target="../tags/tag628.xml"/><Relationship Id="rId17" Type="http://schemas.openxmlformats.org/officeDocument/2006/relationships/notesSlide" Target="../notesSlides/notesSlide60.xml"/><Relationship Id="rId2" Type="http://schemas.openxmlformats.org/officeDocument/2006/relationships/tags" Target="../tags/tag618.xml"/><Relationship Id="rId16" Type="http://schemas.openxmlformats.org/officeDocument/2006/relationships/slideLayout" Target="../slideLayouts/slideLayout1.xml"/><Relationship Id="rId1" Type="http://schemas.openxmlformats.org/officeDocument/2006/relationships/tags" Target="../tags/tag617.xml"/><Relationship Id="rId6" Type="http://schemas.openxmlformats.org/officeDocument/2006/relationships/tags" Target="../tags/tag622.xml"/><Relationship Id="rId11" Type="http://schemas.openxmlformats.org/officeDocument/2006/relationships/tags" Target="../tags/tag627.xml"/><Relationship Id="rId5" Type="http://schemas.openxmlformats.org/officeDocument/2006/relationships/tags" Target="../tags/tag621.xml"/><Relationship Id="rId15" Type="http://schemas.openxmlformats.org/officeDocument/2006/relationships/tags" Target="../tags/tag631.xml"/><Relationship Id="rId10" Type="http://schemas.openxmlformats.org/officeDocument/2006/relationships/tags" Target="../tags/tag626.xml"/><Relationship Id="rId19" Type="http://schemas.openxmlformats.org/officeDocument/2006/relationships/image" Target="../media/image85.png"/><Relationship Id="rId4" Type="http://schemas.openxmlformats.org/officeDocument/2006/relationships/tags" Target="../tags/tag620.xml"/><Relationship Id="rId9" Type="http://schemas.openxmlformats.org/officeDocument/2006/relationships/tags" Target="../tags/tag625.xml"/><Relationship Id="rId14" Type="http://schemas.openxmlformats.org/officeDocument/2006/relationships/tags" Target="../tags/tag630.xml"/></Relationships>
</file>

<file path=ppt/slides/_rels/slide67.xml.rels><?xml version="1.0" encoding="UTF-8" standalone="yes"?>
<Relationships xmlns="http://schemas.openxmlformats.org/package/2006/relationships"><Relationship Id="rId8" Type="http://schemas.openxmlformats.org/officeDocument/2006/relationships/tags" Target="../tags/tag639.xml"/><Relationship Id="rId13" Type="http://schemas.openxmlformats.org/officeDocument/2006/relationships/tags" Target="../tags/tag644.xml"/><Relationship Id="rId18" Type="http://schemas.openxmlformats.org/officeDocument/2006/relationships/notesSlide" Target="../notesSlides/notesSlide61.xml"/><Relationship Id="rId3" Type="http://schemas.openxmlformats.org/officeDocument/2006/relationships/tags" Target="../tags/tag634.xml"/><Relationship Id="rId21" Type="http://schemas.microsoft.com/office/2007/relationships/hdphoto" Target="../media/hdphoto36.wdp"/><Relationship Id="rId7" Type="http://schemas.openxmlformats.org/officeDocument/2006/relationships/tags" Target="../tags/tag638.xml"/><Relationship Id="rId12" Type="http://schemas.openxmlformats.org/officeDocument/2006/relationships/tags" Target="../tags/tag643.xml"/><Relationship Id="rId17" Type="http://schemas.openxmlformats.org/officeDocument/2006/relationships/slideLayout" Target="../slideLayouts/slideLayout1.xml"/><Relationship Id="rId2" Type="http://schemas.openxmlformats.org/officeDocument/2006/relationships/tags" Target="../tags/tag633.xml"/><Relationship Id="rId16" Type="http://schemas.openxmlformats.org/officeDocument/2006/relationships/tags" Target="../tags/tag647.xml"/><Relationship Id="rId20" Type="http://schemas.openxmlformats.org/officeDocument/2006/relationships/image" Target="../media/image97.png"/><Relationship Id="rId1" Type="http://schemas.openxmlformats.org/officeDocument/2006/relationships/tags" Target="../tags/tag632.xml"/><Relationship Id="rId6" Type="http://schemas.openxmlformats.org/officeDocument/2006/relationships/tags" Target="../tags/tag637.xml"/><Relationship Id="rId11" Type="http://schemas.openxmlformats.org/officeDocument/2006/relationships/tags" Target="../tags/tag642.xml"/><Relationship Id="rId5" Type="http://schemas.openxmlformats.org/officeDocument/2006/relationships/tags" Target="../tags/tag636.xml"/><Relationship Id="rId15" Type="http://schemas.openxmlformats.org/officeDocument/2006/relationships/tags" Target="../tags/tag646.xml"/><Relationship Id="rId23" Type="http://schemas.openxmlformats.org/officeDocument/2006/relationships/image" Target="../media/image99.png"/><Relationship Id="rId10" Type="http://schemas.openxmlformats.org/officeDocument/2006/relationships/tags" Target="../tags/tag641.xml"/><Relationship Id="rId19" Type="http://schemas.openxmlformats.org/officeDocument/2006/relationships/image" Target="../media/image96.png"/><Relationship Id="rId4" Type="http://schemas.openxmlformats.org/officeDocument/2006/relationships/tags" Target="../tags/tag635.xml"/><Relationship Id="rId9" Type="http://schemas.openxmlformats.org/officeDocument/2006/relationships/tags" Target="../tags/tag640.xml"/><Relationship Id="rId14" Type="http://schemas.openxmlformats.org/officeDocument/2006/relationships/tags" Target="../tags/tag645.xml"/><Relationship Id="rId22" Type="http://schemas.openxmlformats.org/officeDocument/2006/relationships/image" Target="../media/image98.png"/></Relationships>
</file>

<file path=ppt/slides/_rels/slide68.xml.rels><?xml version="1.0" encoding="UTF-8" standalone="yes"?>
<Relationships xmlns="http://schemas.openxmlformats.org/package/2006/relationships"><Relationship Id="rId8" Type="http://schemas.openxmlformats.org/officeDocument/2006/relationships/tags" Target="../tags/tag655.xml"/><Relationship Id="rId13" Type="http://schemas.openxmlformats.org/officeDocument/2006/relationships/tags" Target="../tags/tag660.xml"/><Relationship Id="rId18" Type="http://schemas.openxmlformats.org/officeDocument/2006/relationships/tags" Target="../tags/tag665.xml"/><Relationship Id="rId3" Type="http://schemas.openxmlformats.org/officeDocument/2006/relationships/tags" Target="../tags/tag650.xml"/><Relationship Id="rId21" Type="http://schemas.openxmlformats.org/officeDocument/2006/relationships/image" Target="../media/image26.png"/><Relationship Id="rId7" Type="http://schemas.openxmlformats.org/officeDocument/2006/relationships/tags" Target="../tags/tag654.xml"/><Relationship Id="rId12" Type="http://schemas.openxmlformats.org/officeDocument/2006/relationships/tags" Target="../tags/tag659.xml"/><Relationship Id="rId17" Type="http://schemas.openxmlformats.org/officeDocument/2006/relationships/tags" Target="../tags/tag664.xml"/><Relationship Id="rId2" Type="http://schemas.openxmlformats.org/officeDocument/2006/relationships/tags" Target="../tags/tag649.xml"/><Relationship Id="rId16" Type="http://schemas.openxmlformats.org/officeDocument/2006/relationships/tags" Target="../tags/tag663.xml"/><Relationship Id="rId20" Type="http://schemas.openxmlformats.org/officeDocument/2006/relationships/notesSlide" Target="../notesSlides/notesSlide62.xml"/><Relationship Id="rId1" Type="http://schemas.openxmlformats.org/officeDocument/2006/relationships/tags" Target="../tags/tag648.xml"/><Relationship Id="rId6" Type="http://schemas.openxmlformats.org/officeDocument/2006/relationships/tags" Target="../tags/tag653.xml"/><Relationship Id="rId11" Type="http://schemas.openxmlformats.org/officeDocument/2006/relationships/tags" Target="../tags/tag658.xml"/><Relationship Id="rId5" Type="http://schemas.openxmlformats.org/officeDocument/2006/relationships/tags" Target="../tags/tag652.xml"/><Relationship Id="rId15" Type="http://schemas.openxmlformats.org/officeDocument/2006/relationships/tags" Target="../tags/tag662.xml"/><Relationship Id="rId10" Type="http://schemas.openxmlformats.org/officeDocument/2006/relationships/tags" Target="../tags/tag657.xml"/><Relationship Id="rId19" Type="http://schemas.openxmlformats.org/officeDocument/2006/relationships/slideLayout" Target="../slideLayouts/slideLayout1.xml"/><Relationship Id="rId4" Type="http://schemas.openxmlformats.org/officeDocument/2006/relationships/tags" Target="../tags/tag651.xml"/><Relationship Id="rId9" Type="http://schemas.openxmlformats.org/officeDocument/2006/relationships/tags" Target="../tags/tag656.xml"/><Relationship Id="rId14" Type="http://schemas.openxmlformats.org/officeDocument/2006/relationships/tags" Target="../tags/tag661.xml"/><Relationship Id="rId22" Type="http://schemas.openxmlformats.org/officeDocument/2006/relationships/image" Target="../media/image85.png"/></Relationships>
</file>

<file path=ppt/slides/_rels/slide69.xml.rels><?xml version="1.0" encoding="UTF-8" standalone="yes"?>
<Relationships xmlns="http://schemas.openxmlformats.org/package/2006/relationships"><Relationship Id="rId8" Type="http://schemas.openxmlformats.org/officeDocument/2006/relationships/tags" Target="../tags/tag673.xml"/><Relationship Id="rId3" Type="http://schemas.openxmlformats.org/officeDocument/2006/relationships/tags" Target="../tags/tag668.xml"/><Relationship Id="rId7" Type="http://schemas.openxmlformats.org/officeDocument/2006/relationships/tags" Target="../tags/tag672.xml"/><Relationship Id="rId2" Type="http://schemas.openxmlformats.org/officeDocument/2006/relationships/tags" Target="../tags/tag667.xml"/><Relationship Id="rId1" Type="http://schemas.openxmlformats.org/officeDocument/2006/relationships/tags" Target="../tags/tag666.xml"/><Relationship Id="rId6" Type="http://schemas.openxmlformats.org/officeDocument/2006/relationships/tags" Target="../tags/tag671.xml"/><Relationship Id="rId11" Type="http://schemas.openxmlformats.org/officeDocument/2006/relationships/notesSlide" Target="../notesSlides/notesSlide63.xml"/><Relationship Id="rId5" Type="http://schemas.openxmlformats.org/officeDocument/2006/relationships/tags" Target="../tags/tag670.xml"/><Relationship Id="rId10" Type="http://schemas.openxmlformats.org/officeDocument/2006/relationships/slideLayout" Target="../slideLayouts/slideLayout1.xml"/><Relationship Id="rId4" Type="http://schemas.openxmlformats.org/officeDocument/2006/relationships/tags" Target="../tags/tag669.xml"/><Relationship Id="rId9" Type="http://schemas.openxmlformats.org/officeDocument/2006/relationships/tags" Target="../tags/tag674.xml"/></Relationships>
</file>

<file path=ppt/slides/_rels/slide7.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slideLayout" Target="../slideLayouts/slideLayout1.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8" Type="http://schemas.openxmlformats.org/officeDocument/2006/relationships/tags" Target="../tags/tag682.xml"/><Relationship Id="rId13" Type="http://schemas.openxmlformats.org/officeDocument/2006/relationships/tags" Target="../tags/tag687.xml"/><Relationship Id="rId18" Type="http://schemas.openxmlformats.org/officeDocument/2006/relationships/image" Target="../media/image26.png"/><Relationship Id="rId3" Type="http://schemas.openxmlformats.org/officeDocument/2006/relationships/tags" Target="../tags/tag677.xml"/><Relationship Id="rId7" Type="http://schemas.openxmlformats.org/officeDocument/2006/relationships/tags" Target="../tags/tag681.xml"/><Relationship Id="rId12" Type="http://schemas.openxmlformats.org/officeDocument/2006/relationships/tags" Target="../tags/tag686.xml"/><Relationship Id="rId17" Type="http://schemas.openxmlformats.org/officeDocument/2006/relationships/notesSlide" Target="../notesSlides/notesSlide64.xml"/><Relationship Id="rId2" Type="http://schemas.openxmlformats.org/officeDocument/2006/relationships/tags" Target="../tags/tag676.xml"/><Relationship Id="rId16" Type="http://schemas.openxmlformats.org/officeDocument/2006/relationships/slideLayout" Target="../slideLayouts/slideLayout1.xml"/><Relationship Id="rId1" Type="http://schemas.openxmlformats.org/officeDocument/2006/relationships/tags" Target="../tags/tag675.xml"/><Relationship Id="rId6" Type="http://schemas.openxmlformats.org/officeDocument/2006/relationships/tags" Target="../tags/tag680.xml"/><Relationship Id="rId11" Type="http://schemas.openxmlformats.org/officeDocument/2006/relationships/tags" Target="../tags/tag685.xml"/><Relationship Id="rId5" Type="http://schemas.openxmlformats.org/officeDocument/2006/relationships/tags" Target="../tags/tag679.xml"/><Relationship Id="rId15" Type="http://schemas.openxmlformats.org/officeDocument/2006/relationships/tags" Target="../tags/tag689.xml"/><Relationship Id="rId10" Type="http://schemas.openxmlformats.org/officeDocument/2006/relationships/tags" Target="../tags/tag684.xml"/><Relationship Id="rId19" Type="http://schemas.openxmlformats.org/officeDocument/2006/relationships/image" Target="../media/image85.png"/><Relationship Id="rId4" Type="http://schemas.openxmlformats.org/officeDocument/2006/relationships/tags" Target="../tags/tag678.xml"/><Relationship Id="rId9" Type="http://schemas.openxmlformats.org/officeDocument/2006/relationships/tags" Target="../tags/tag683.xml"/><Relationship Id="rId14" Type="http://schemas.openxmlformats.org/officeDocument/2006/relationships/tags" Target="../tags/tag68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690.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8" Type="http://schemas.openxmlformats.org/officeDocument/2006/relationships/tags" Target="../tags/tag698.xml"/><Relationship Id="rId13" Type="http://schemas.openxmlformats.org/officeDocument/2006/relationships/tags" Target="../tags/tag703.xml"/><Relationship Id="rId18" Type="http://schemas.openxmlformats.org/officeDocument/2006/relationships/image" Target="../media/image38.png"/><Relationship Id="rId3" Type="http://schemas.openxmlformats.org/officeDocument/2006/relationships/tags" Target="../tags/tag693.xml"/><Relationship Id="rId7" Type="http://schemas.openxmlformats.org/officeDocument/2006/relationships/tags" Target="../tags/tag697.xml"/><Relationship Id="rId12" Type="http://schemas.openxmlformats.org/officeDocument/2006/relationships/tags" Target="../tags/tag702.xml"/><Relationship Id="rId17" Type="http://schemas.openxmlformats.org/officeDocument/2006/relationships/notesSlide" Target="../notesSlides/notesSlide66.xml"/><Relationship Id="rId2" Type="http://schemas.openxmlformats.org/officeDocument/2006/relationships/tags" Target="../tags/tag692.xml"/><Relationship Id="rId16" Type="http://schemas.openxmlformats.org/officeDocument/2006/relationships/slideLayout" Target="../slideLayouts/slideLayout1.xml"/><Relationship Id="rId1" Type="http://schemas.openxmlformats.org/officeDocument/2006/relationships/tags" Target="../tags/tag691.xml"/><Relationship Id="rId6" Type="http://schemas.openxmlformats.org/officeDocument/2006/relationships/tags" Target="../tags/tag696.xml"/><Relationship Id="rId11" Type="http://schemas.openxmlformats.org/officeDocument/2006/relationships/tags" Target="../tags/tag701.xml"/><Relationship Id="rId5" Type="http://schemas.openxmlformats.org/officeDocument/2006/relationships/tags" Target="../tags/tag695.xml"/><Relationship Id="rId15" Type="http://schemas.openxmlformats.org/officeDocument/2006/relationships/tags" Target="../tags/tag705.xml"/><Relationship Id="rId10" Type="http://schemas.openxmlformats.org/officeDocument/2006/relationships/tags" Target="../tags/tag700.xml"/><Relationship Id="rId19" Type="http://schemas.openxmlformats.org/officeDocument/2006/relationships/image" Target="../media/image85.png"/><Relationship Id="rId4" Type="http://schemas.openxmlformats.org/officeDocument/2006/relationships/tags" Target="../tags/tag694.xml"/><Relationship Id="rId9" Type="http://schemas.openxmlformats.org/officeDocument/2006/relationships/tags" Target="../tags/tag699.xml"/><Relationship Id="rId14" Type="http://schemas.openxmlformats.org/officeDocument/2006/relationships/tags" Target="../tags/tag704.xml"/></Relationships>
</file>

<file path=ppt/slides/_rels/slide73.xml.rels><?xml version="1.0" encoding="UTF-8" standalone="yes"?>
<Relationships xmlns="http://schemas.openxmlformats.org/package/2006/relationships"><Relationship Id="rId8" Type="http://schemas.openxmlformats.org/officeDocument/2006/relationships/tags" Target="../tags/tag713.xml"/><Relationship Id="rId13" Type="http://schemas.openxmlformats.org/officeDocument/2006/relationships/tags" Target="../tags/tag718.xml"/><Relationship Id="rId18" Type="http://schemas.openxmlformats.org/officeDocument/2006/relationships/tags" Target="../tags/tag723.xml"/><Relationship Id="rId26" Type="http://schemas.microsoft.com/office/2007/relationships/hdphoto" Target="../media/hdphoto38.wdp"/><Relationship Id="rId39" Type="http://schemas.openxmlformats.org/officeDocument/2006/relationships/image" Target="../media/image105.png"/><Relationship Id="rId3" Type="http://schemas.openxmlformats.org/officeDocument/2006/relationships/tags" Target="../tags/tag708.xml"/><Relationship Id="rId21" Type="http://schemas.openxmlformats.org/officeDocument/2006/relationships/notesSlide" Target="../notesSlides/notesSlide67.xml"/><Relationship Id="rId34" Type="http://schemas.microsoft.com/office/2007/relationships/hdphoto" Target="../media/hdphoto26.wdp"/><Relationship Id="rId42" Type="http://schemas.openxmlformats.org/officeDocument/2006/relationships/image" Target="../media/image106.png"/><Relationship Id="rId7" Type="http://schemas.openxmlformats.org/officeDocument/2006/relationships/tags" Target="../tags/tag712.xml"/><Relationship Id="rId12" Type="http://schemas.openxmlformats.org/officeDocument/2006/relationships/tags" Target="../tags/tag717.xml"/><Relationship Id="rId17" Type="http://schemas.openxmlformats.org/officeDocument/2006/relationships/tags" Target="../tags/tag722.xml"/><Relationship Id="rId25" Type="http://schemas.openxmlformats.org/officeDocument/2006/relationships/image" Target="../media/image101.png"/><Relationship Id="rId33" Type="http://schemas.microsoft.com/office/2007/relationships/hdphoto" Target="../media/hdphoto27.wdp"/><Relationship Id="rId38" Type="http://schemas.microsoft.com/office/2007/relationships/hdphoto" Target="../media/hdphoto44.wdp"/><Relationship Id="rId2" Type="http://schemas.openxmlformats.org/officeDocument/2006/relationships/tags" Target="../tags/tag707.xml"/><Relationship Id="rId16" Type="http://schemas.openxmlformats.org/officeDocument/2006/relationships/tags" Target="../tags/tag721.xml"/><Relationship Id="rId20" Type="http://schemas.openxmlformats.org/officeDocument/2006/relationships/slideLayout" Target="../slideLayouts/slideLayout1.xml"/><Relationship Id="rId29" Type="http://schemas.microsoft.com/office/2007/relationships/hdphoto" Target="../media/hdphoto40.wdp"/><Relationship Id="rId41" Type="http://schemas.microsoft.com/office/2007/relationships/hdphoto" Target="../media/hdphoto46.wdp"/><Relationship Id="rId1" Type="http://schemas.openxmlformats.org/officeDocument/2006/relationships/tags" Target="../tags/tag706.xml"/><Relationship Id="rId6" Type="http://schemas.openxmlformats.org/officeDocument/2006/relationships/tags" Target="../tags/tag711.xml"/><Relationship Id="rId11" Type="http://schemas.openxmlformats.org/officeDocument/2006/relationships/tags" Target="../tags/tag716.xml"/><Relationship Id="rId24" Type="http://schemas.microsoft.com/office/2007/relationships/hdphoto" Target="../media/hdphoto37.wdp"/><Relationship Id="rId32" Type="http://schemas.openxmlformats.org/officeDocument/2006/relationships/image" Target="../media/image79.png"/><Relationship Id="rId37" Type="http://schemas.openxmlformats.org/officeDocument/2006/relationships/image" Target="../media/image104.png"/><Relationship Id="rId40" Type="http://schemas.microsoft.com/office/2007/relationships/hdphoto" Target="../media/hdphoto45.wdp"/><Relationship Id="rId45" Type="http://schemas.microsoft.com/office/2007/relationships/hdphoto" Target="../media/hdphoto48.wdp"/><Relationship Id="rId5" Type="http://schemas.openxmlformats.org/officeDocument/2006/relationships/tags" Target="../tags/tag710.xml"/><Relationship Id="rId15" Type="http://schemas.openxmlformats.org/officeDocument/2006/relationships/tags" Target="../tags/tag720.xml"/><Relationship Id="rId23" Type="http://schemas.openxmlformats.org/officeDocument/2006/relationships/image" Target="../media/image95.png"/><Relationship Id="rId28" Type="http://schemas.openxmlformats.org/officeDocument/2006/relationships/image" Target="../media/image102.png"/><Relationship Id="rId36" Type="http://schemas.microsoft.com/office/2007/relationships/hdphoto" Target="../media/hdphoto43.wdp"/><Relationship Id="rId10" Type="http://schemas.openxmlformats.org/officeDocument/2006/relationships/tags" Target="../tags/tag715.xml"/><Relationship Id="rId19" Type="http://schemas.openxmlformats.org/officeDocument/2006/relationships/tags" Target="../tags/tag724.xml"/><Relationship Id="rId31" Type="http://schemas.microsoft.com/office/2007/relationships/hdphoto" Target="../media/hdphoto42.wdp"/><Relationship Id="rId44" Type="http://schemas.openxmlformats.org/officeDocument/2006/relationships/image" Target="../media/image107.png"/><Relationship Id="rId4" Type="http://schemas.openxmlformats.org/officeDocument/2006/relationships/tags" Target="../tags/tag709.xml"/><Relationship Id="rId9" Type="http://schemas.openxmlformats.org/officeDocument/2006/relationships/tags" Target="../tags/tag714.xml"/><Relationship Id="rId14" Type="http://schemas.openxmlformats.org/officeDocument/2006/relationships/tags" Target="../tags/tag719.xml"/><Relationship Id="rId22" Type="http://schemas.openxmlformats.org/officeDocument/2006/relationships/image" Target="../media/image84.png"/><Relationship Id="rId27" Type="http://schemas.microsoft.com/office/2007/relationships/hdphoto" Target="../media/hdphoto39.wdp"/><Relationship Id="rId30" Type="http://schemas.microsoft.com/office/2007/relationships/hdphoto" Target="../media/hdphoto41.wdp"/><Relationship Id="rId35" Type="http://schemas.openxmlformats.org/officeDocument/2006/relationships/image" Target="../media/image103.png"/><Relationship Id="rId43" Type="http://schemas.microsoft.com/office/2007/relationships/hdphoto" Target="../media/hdphoto47.wdp"/></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728.xml"/><Relationship Id="rId7" Type="http://schemas.openxmlformats.org/officeDocument/2006/relationships/tags" Target="../tags/tag732.xml"/><Relationship Id="rId2" Type="http://schemas.openxmlformats.org/officeDocument/2006/relationships/tags" Target="../tags/tag727.xml"/><Relationship Id="rId1" Type="http://schemas.openxmlformats.org/officeDocument/2006/relationships/tags" Target="../tags/tag726.xml"/><Relationship Id="rId6" Type="http://schemas.openxmlformats.org/officeDocument/2006/relationships/tags" Target="../tags/tag731.xml"/><Relationship Id="rId5" Type="http://schemas.openxmlformats.org/officeDocument/2006/relationships/tags" Target="../tags/tag730.xml"/><Relationship Id="rId10" Type="http://schemas.openxmlformats.org/officeDocument/2006/relationships/image" Target="../media/image108.png"/><Relationship Id="rId4" Type="http://schemas.openxmlformats.org/officeDocument/2006/relationships/tags" Target="../tags/tag729.xml"/><Relationship Id="rId9"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8" Type="http://schemas.openxmlformats.org/officeDocument/2006/relationships/tags" Target="../tags/tag740.xml"/><Relationship Id="rId13" Type="http://schemas.openxmlformats.org/officeDocument/2006/relationships/image" Target="../media/image109.png"/><Relationship Id="rId3" Type="http://schemas.openxmlformats.org/officeDocument/2006/relationships/tags" Target="../tags/tag735.xml"/><Relationship Id="rId7" Type="http://schemas.openxmlformats.org/officeDocument/2006/relationships/tags" Target="../tags/tag739.xml"/><Relationship Id="rId12" Type="http://schemas.openxmlformats.org/officeDocument/2006/relationships/notesSlide" Target="../notesSlides/notesSlide69.xml"/><Relationship Id="rId2" Type="http://schemas.openxmlformats.org/officeDocument/2006/relationships/tags" Target="../tags/tag734.xml"/><Relationship Id="rId1" Type="http://schemas.openxmlformats.org/officeDocument/2006/relationships/tags" Target="../tags/tag733.xml"/><Relationship Id="rId6" Type="http://schemas.openxmlformats.org/officeDocument/2006/relationships/tags" Target="../tags/tag738.xml"/><Relationship Id="rId11" Type="http://schemas.openxmlformats.org/officeDocument/2006/relationships/slideLayout" Target="../slideLayouts/slideLayout1.xml"/><Relationship Id="rId5" Type="http://schemas.openxmlformats.org/officeDocument/2006/relationships/tags" Target="../tags/tag737.xml"/><Relationship Id="rId10" Type="http://schemas.openxmlformats.org/officeDocument/2006/relationships/tags" Target="../tags/tag742.xml"/><Relationship Id="rId4" Type="http://schemas.openxmlformats.org/officeDocument/2006/relationships/tags" Target="../tags/tag736.xml"/><Relationship Id="rId9" Type="http://schemas.openxmlformats.org/officeDocument/2006/relationships/tags" Target="../tags/tag741.xml"/><Relationship Id="rId14" Type="http://schemas.microsoft.com/office/2007/relationships/hdphoto" Target="../media/hdphoto49.wdp"/></Relationships>
</file>

<file path=ppt/slides/_rels/slide77.xml.rels><?xml version="1.0" encoding="UTF-8" standalone="yes"?>
<Relationships xmlns="http://schemas.openxmlformats.org/package/2006/relationships"><Relationship Id="rId3" Type="http://schemas.openxmlformats.org/officeDocument/2006/relationships/tags" Target="../tags/tag745.xml"/><Relationship Id="rId7" Type="http://schemas.openxmlformats.org/officeDocument/2006/relationships/image" Target="../media/image110.png"/><Relationship Id="rId2" Type="http://schemas.openxmlformats.org/officeDocument/2006/relationships/tags" Target="../tags/tag744.xml"/><Relationship Id="rId1" Type="http://schemas.openxmlformats.org/officeDocument/2006/relationships/tags" Target="../tags/tag743.xml"/><Relationship Id="rId6" Type="http://schemas.openxmlformats.org/officeDocument/2006/relationships/slideLayout" Target="../slideLayouts/slideLayout2.xml"/><Relationship Id="rId5" Type="http://schemas.openxmlformats.org/officeDocument/2006/relationships/tags" Target="../tags/tag747.xml"/><Relationship Id="rId4" Type="http://schemas.openxmlformats.org/officeDocument/2006/relationships/tags" Target="../tags/tag746.xml"/></Relationships>
</file>

<file path=ppt/slides/_rels/slide78.xml.rels><?xml version="1.0" encoding="UTF-8" standalone="yes"?>
<Relationships xmlns="http://schemas.openxmlformats.org/package/2006/relationships"><Relationship Id="rId8" Type="http://schemas.openxmlformats.org/officeDocument/2006/relationships/tags" Target="../tags/tag755.xml"/><Relationship Id="rId13" Type="http://schemas.openxmlformats.org/officeDocument/2006/relationships/tags" Target="../tags/tag760.xml"/><Relationship Id="rId18" Type="http://schemas.openxmlformats.org/officeDocument/2006/relationships/notesSlide" Target="../notesSlides/notesSlide70.xml"/><Relationship Id="rId3" Type="http://schemas.openxmlformats.org/officeDocument/2006/relationships/tags" Target="../tags/tag750.xml"/><Relationship Id="rId7" Type="http://schemas.openxmlformats.org/officeDocument/2006/relationships/tags" Target="../tags/tag754.xml"/><Relationship Id="rId12" Type="http://schemas.openxmlformats.org/officeDocument/2006/relationships/tags" Target="../tags/tag759.xml"/><Relationship Id="rId17" Type="http://schemas.openxmlformats.org/officeDocument/2006/relationships/slideLayout" Target="../slideLayouts/slideLayout1.xml"/><Relationship Id="rId2" Type="http://schemas.openxmlformats.org/officeDocument/2006/relationships/tags" Target="../tags/tag749.xml"/><Relationship Id="rId16" Type="http://schemas.openxmlformats.org/officeDocument/2006/relationships/tags" Target="../tags/tag763.xml"/><Relationship Id="rId20" Type="http://schemas.openxmlformats.org/officeDocument/2006/relationships/image" Target="../media/image111.png"/><Relationship Id="rId1" Type="http://schemas.openxmlformats.org/officeDocument/2006/relationships/tags" Target="../tags/tag748.xml"/><Relationship Id="rId6" Type="http://schemas.openxmlformats.org/officeDocument/2006/relationships/tags" Target="../tags/tag753.xml"/><Relationship Id="rId11" Type="http://schemas.openxmlformats.org/officeDocument/2006/relationships/tags" Target="../tags/tag758.xml"/><Relationship Id="rId5" Type="http://schemas.openxmlformats.org/officeDocument/2006/relationships/tags" Target="../tags/tag752.xml"/><Relationship Id="rId15" Type="http://schemas.openxmlformats.org/officeDocument/2006/relationships/tags" Target="../tags/tag762.xml"/><Relationship Id="rId10" Type="http://schemas.openxmlformats.org/officeDocument/2006/relationships/tags" Target="../tags/tag757.xml"/><Relationship Id="rId19" Type="http://schemas.openxmlformats.org/officeDocument/2006/relationships/image" Target="../media/image26.png"/><Relationship Id="rId4" Type="http://schemas.openxmlformats.org/officeDocument/2006/relationships/tags" Target="../tags/tag751.xml"/><Relationship Id="rId9" Type="http://schemas.openxmlformats.org/officeDocument/2006/relationships/tags" Target="../tags/tag756.xml"/><Relationship Id="rId14" Type="http://schemas.openxmlformats.org/officeDocument/2006/relationships/tags" Target="../tags/tag76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764.xml"/><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notesSlide" Target="../notesSlides/notesSlide8.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s>
</file>

<file path=ppt/slides/_rels/slide80.xml.rels><?xml version="1.0" encoding="UTF-8" standalone="yes"?>
<Relationships xmlns="http://schemas.openxmlformats.org/package/2006/relationships"><Relationship Id="rId8" Type="http://schemas.openxmlformats.org/officeDocument/2006/relationships/tags" Target="../tags/tag772.xml"/><Relationship Id="rId13" Type="http://schemas.openxmlformats.org/officeDocument/2006/relationships/tags" Target="../tags/tag777.xml"/><Relationship Id="rId18" Type="http://schemas.openxmlformats.org/officeDocument/2006/relationships/image" Target="../media/image38.png"/><Relationship Id="rId3" Type="http://schemas.openxmlformats.org/officeDocument/2006/relationships/tags" Target="../tags/tag767.xml"/><Relationship Id="rId7" Type="http://schemas.openxmlformats.org/officeDocument/2006/relationships/tags" Target="../tags/tag771.xml"/><Relationship Id="rId12" Type="http://schemas.openxmlformats.org/officeDocument/2006/relationships/tags" Target="../tags/tag776.xml"/><Relationship Id="rId17" Type="http://schemas.openxmlformats.org/officeDocument/2006/relationships/notesSlide" Target="../notesSlides/notesSlide72.xml"/><Relationship Id="rId2" Type="http://schemas.openxmlformats.org/officeDocument/2006/relationships/tags" Target="../tags/tag766.xml"/><Relationship Id="rId16" Type="http://schemas.openxmlformats.org/officeDocument/2006/relationships/slideLayout" Target="../slideLayouts/slideLayout1.xml"/><Relationship Id="rId1" Type="http://schemas.openxmlformats.org/officeDocument/2006/relationships/tags" Target="../tags/tag765.xml"/><Relationship Id="rId6" Type="http://schemas.openxmlformats.org/officeDocument/2006/relationships/tags" Target="../tags/tag770.xml"/><Relationship Id="rId11" Type="http://schemas.openxmlformats.org/officeDocument/2006/relationships/tags" Target="../tags/tag775.xml"/><Relationship Id="rId5" Type="http://schemas.openxmlformats.org/officeDocument/2006/relationships/tags" Target="../tags/tag769.xml"/><Relationship Id="rId15" Type="http://schemas.openxmlformats.org/officeDocument/2006/relationships/tags" Target="../tags/tag779.xml"/><Relationship Id="rId10" Type="http://schemas.openxmlformats.org/officeDocument/2006/relationships/tags" Target="../tags/tag774.xml"/><Relationship Id="rId19" Type="http://schemas.openxmlformats.org/officeDocument/2006/relationships/image" Target="../media/image111.png"/><Relationship Id="rId4" Type="http://schemas.openxmlformats.org/officeDocument/2006/relationships/tags" Target="../tags/tag768.xml"/><Relationship Id="rId9" Type="http://schemas.openxmlformats.org/officeDocument/2006/relationships/tags" Target="../tags/tag773.xml"/><Relationship Id="rId14" Type="http://schemas.openxmlformats.org/officeDocument/2006/relationships/tags" Target="../tags/tag778.xml"/></Relationships>
</file>

<file path=ppt/slides/_rels/slide81.xml.rels><?xml version="1.0" encoding="UTF-8" standalone="yes"?>
<Relationships xmlns="http://schemas.openxmlformats.org/package/2006/relationships"><Relationship Id="rId13" Type="http://schemas.openxmlformats.org/officeDocument/2006/relationships/tags" Target="../tags/tag792.xml"/><Relationship Id="rId18" Type="http://schemas.openxmlformats.org/officeDocument/2006/relationships/tags" Target="../tags/tag797.xml"/><Relationship Id="rId26" Type="http://schemas.openxmlformats.org/officeDocument/2006/relationships/slideLayout" Target="../slideLayouts/slideLayout1.xml"/><Relationship Id="rId39" Type="http://schemas.openxmlformats.org/officeDocument/2006/relationships/image" Target="../media/image118.png"/><Relationship Id="rId3" Type="http://schemas.openxmlformats.org/officeDocument/2006/relationships/tags" Target="../tags/tag782.xml"/><Relationship Id="rId21" Type="http://schemas.openxmlformats.org/officeDocument/2006/relationships/tags" Target="../tags/tag800.xml"/><Relationship Id="rId34" Type="http://schemas.microsoft.com/office/2007/relationships/hdphoto" Target="../media/hdphoto52.wdp"/><Relationship Id="rId42" Type="http://schemas.microsoft.com/office/2007/relationships/hdphoto" Target="../media/hdphoto56.wdp"/><Relationship Id="rId47" Type="http://schemas.openxmlformats.org/officeDocument/2006/relationships/image" Target="../media/image121.png"/><Relationship Id="rId50" Type="http://schemas.microsoft.com/office/2007/relationships/hdphoto" Target="../media/hdphoto61.wdp"/><Relationship Id="rId7" Type="http://schemas.openxmlformats.org/officeDocument/2006/relationships/tags" Target="../tags/tag786.xml"/><Relationship Id="rId12" Type="http://schemas.openxmlformats.org/officeDocument/2006/relationships/tags" Target="../tags/tag791.xml"/><Relationship Id="rId17" Type="http://schemas.openxmlformats.org/officeDocument/2006/relationships/tags" Target="../tags/tag796.xml"/><Relationship Id="rId25" Type="http://schemas.openxmlformats.org/officeDocument/2006/relationships/tags" Target="../tags/tag804.xml"/><Relationship Id="rId33" Type="http://schemas.openxmlformats.org/officeDocument/2006/relationships/image" Target="../media/image115.png"/><Relationship Id="rId38" Type="http://schemas.microsoft.com/office/2007/relationships/hdphoto" Target="../media/hdphoto54.wdp"/><Relationship Id="rId46" Type="http://schemas.microsoft.com/office/2007/relationships/hdphoto" Target="../media/hdphoto59.wdp"/><Relationship Id="rId2" Type="http://schemas.openxmlformats.org/officeDocument/2006/relationships/tags" Target="../tags/tag781.xml"/><Relationship Id="rId16" Type="http://schemas.openxmlformats.org/officeDocument/2006/relationships/tags" Target="../tags/tag795.xml"/><Relationship Id="rId20" Type="http://schemas.openxmlformats.org/officeDocument/2006/relationships/tags" Target="../tags/tag799.xml"/><Relationship Id="rId29" Type="http://schemas.openxmlformats.org/officeDocument/2006/relationships/image" Target="../media/image113.png"/><Relationship Id="rId41" Type="http://schemas.openxmlformats.org/officeDocument/2006/relationships/image" Target="../media/image119.png"/><Relationship Id="rId1" Type="http://schemas.openxmlformats.org/officeDocument/2006/relationships/tags" Target="../tags/tag780.xml"/><Relationship Id="rId6" Type="http://schemas.openxmlformats.org/officeDocument/2006/relationships/tags" Target="../tags/tag785.xml"/><Relationship Id="rId11" Type="http://schemas.openxmlformats.org/officeDocument/2006/relationships/tags" Target="../tags/tag790.xml"/><Relationship Id="rId24" Type="http://schemas.openxmlformats.org/officeDocument/2006/relationships/tags" Target="../tags/tag803.xml"/><Relationship Id="rId32" Type="http://schemas.microsoft.com/office/2007/relationships/hdphoto" Target="../media/hdphoto51.wdp"/><Relationship Id="rId37" Type="http://schemas.openxmlformats.org/officeDocument/2006/relationships/image" Target="../media/image117.png"/><Relationship Id="rId40" Type="http://schemas.microsoft.com/office/2007/relationships/hdphoto" Target="../media/hdphoto55.wdp"/><Relationship Id="rId45" Type="http://schemas.openxmlformats.org/officeDocument/2006/relationships/image" Target="../media/image120.png"/><Relationship Id="rId5" Type="http://schemas.openxmlformats.org/officeDocument/2006/relationships/tags" Target="../tags/tag784.xml"/><Relationship Id="rId15" Type="http://schemas.openxmlformats.org/officeDocument/2006/relationships/tags" Target="../tags/tag794.xml"/><Relationship Id="rId23" Type="http://schemas.openxmlformats.org/officeDocument/2006/relationships/tags" Target="../tags/tag802.xml"/><Relationship Id="rId28" Type="http://schemas.openxmlformats.org/officeDocument/2006/relationships/image" Target="../media/image110.png"/><Relationship Id="rId36" Type="http://schemas.microsoft.com/office/2007/relationships/hdphoto" Target="../media/hdphoto53.wdp"/><Relationship Id="rId49" Type="http://schemas.openxmlformats.org/officeDocument/2006/relationships/image" Target="../media/image122.png"/><Relationship Id="rId10" Type="http://schemas.openxmlformats.org/officeDocument/2006/relationships/tags" Target="../tags/tag789.xml"/><Relationship Id="rId19" Type="http://schemas.openxmlformats.org/officeDocument/2006/relationships/tags" Target="../tags/tag798.xml"/><Relationship Id="rId31" Type="http://schemas.openxmlformats.org/officeDocument/2006/relationships/image" Target="../media/image114.png"/><Relationship Id="rId44" Type="http://schemas.microsoft.com/office/2007/relationships/hdphoto" Target="../media/hdphoto58.wdp"/><Relationship Id="rId4" Type="http://schemas.openxmlformats.org/officeDocument/2006/relationships/tags" Target="../tags/tag783.xml"/><Relationship Id="rId9" Type="http://schemas.openxmlformats.org/officeDocument/2006/relationships/tags" Target="../tags/tag788.xml"/><Relationship Id="rId14" Type="http://schemas.openxmlformats.org/officeDocument/2006/relationships/tags" Target="../tags/tag793.xml"/><Relationship Id="rId22" Type="http://schemas.openxmlformats.org/officeDocument/2006/relationships/tags" Target="../tags/tag801.xml"/><Relationship Id="rId27" Type="http://schemas.openxmlformats.org/officeDocument/2006/relationships/notesSlide" Target="../notesSlides/notesSlide73.xml"/><Relationship Id="rId30" Type="http://schemas.microsoft.com/office/2007/relationships/hdphoto" Target="../media/hdphoto50.wdp"/><Relationship Id="rId35" Type="http://schemas.openxmlformats.org/officeDocument/2006/relationships/image" Target="../media/image116.png"/><Relationship Id="rId43" Type="http://schemas.microsoft.com/office/2007/relationships/hdphoto" Target="../media/hdphoto57.wdp"/><Relationship Id="rId48" Type="http://schemas.microsoft.com/office/2007/relationships/hdphoto" Target="../media/hdphoto60.wdp"/><Relationship Id="rId8" Type="http://schemas.openxmlformats.org/officeDocument/2006/relationships/tags" Target="../tags/tag787.xml"/></Relationships>
</file>

<file path=ppt/slides/_rels/slide82.xml.rels><?xml version="1.0" encoding="UTF-8" standalone="yes"?>
<Relationships xmlns="http://schemas.openxmlformats.org/package/2006/relationships"><Relationship Id="rId13" Type="http://schemas.openxmlformats.org/officeDocument/2006/relationships/tags" Target="../tags/tag817.xml"/><Relationship Id="rId18" Type="http://schemas.openxmlformats.org/officeDocument/2006/relationships/tags" Target="../tags/tag822.xml"/><Relationship Id="rId26" Type="http://schemas.openxmlformats.org/officeDocument/2006/relationships/tags" Target="../tags/tag830.xml"/><Relationship Id="rId39" Type="http://schemas.openxmlformats.org/officeDocument/2006/relationships/image" Target="../media/image115.png"/><Relationship Id="rId3" Type="http://schemas.openxmlformats.org/officeDocument/2006/relationships/tags" Target="../tags/tag807.xml"/><Relationship Id="rId21" Type="http://schemas.openxmlformats.org/officeDocument/2006/relationships/tags" Target="../tags/tag825.xml"/><Relationship Id="rId34" Type="http://schemas.openxmlformats.org/officeDocument/2006/relationships/image" Target="../media/image125.png"/><Relationship Id="rId42" Type="http://schemas.microsoft.com/office/2007/relationships/hdphoto" Target="../media/hdphoto66.wdp"/><Relationship Id="rId47" Type="http://schemas.microsoft.com/office/2007/relationships/hdphoto" Target="../media/hdphoto57.wdp"/><Relationship Id="rId7" Type="http://schemas.openxmlformats.org/officeDocument/2006/relationships/tags" Target="../tags/tag811.xml"/><Relationship Id="rId12" Type="http://schemas.openxmlformats.org/officeDocument/2006/relationships/tags" Target="../tags/tag816.xml"/><Relationship Id="rId17" Type="http://schemas.openxmlformats.org/officeDocument/2006/relationships/tags" Target="../tags/tag821.xml"/><Relationship Id="rId25" Type="http://schemas.openxmlformats.org/officeDocument/2006/relationships/tags" Target="../tags/tag829.xml"/><Relationship Id="rId33" Type="http://schemas.microsoft.com/office/2007/relationships/hdphoto" Target="../media/hdphoto63.wdp"/><Relationship Id="rId38" Type="http://schemas.microsoft.com/office/2007/relationships/hdphoto" Target="../media/hdphoto65.wdp"/><Relationship Id="rId46" Type="http://schemas.microsoft.com/office/2007/relationships/hdphoto" Target="../media/hdphoto56.wdp"/><Relationship Id="rId2" Type="http://schemas.openxmlformats.org/officeDocument/2006/relationships/tags" Target="../tags/tag806.xml"/><Relationship Id="rId16" Type="http://schemas.openxmlformats.org/officeDocument/2006/relationships/tags" Target="../tags/tag820.xml"/><Relationship Id="rId20" Type="http://schemas.openxmlformats.org/officeDocument/2006/relationships/tags" Target="../tags/tag824.xml"/><Relationship Id="rId29" Type="http://schemas.openxmlformats.org/officeDocument/2006/relationships/notesSlide" Target="../notesSlides/notesSlide74.xml"/><Relationship Id="rId41" Type="http://schemas.openxmlformats.org/officeDocument/2006/relationships/image" Target="../media/image116.png"/><Relationship Id="rId1" Type="http://schemas.openxmlformats.org/officeDocument/2006/relationships/tags" Target="../tags/tag805.xml"/><Relationship Id="rId6" Type="http://schemas.openxmlformats.org/officeDocument/2006/relationships/tags" Target="../tags/tag810.xml"/><Relationship Id="rId11" Type="http://schemas.openxmlformats.org/officeDocument/2006/relationships/tags" Target="../tags/tag815.xml"/><Relationship Id="rId24" Type="http://schemas.openxmlformats.org/officeDocument/2006/relationships/tags" Target="../tags/tag828.xml"/><Relationship Id="rId32" Type="http://schemas.openxmlformats.org/officeDocument/2006/relationships/image" Target="../media/image124.png"/><Relationship Id="rId37" Type="http://schemas.openxmlformats.org/officeDocument/2006/relationships/image" Target="../media/image114.png"/><Relationship Id="rId40" Type="http://schemas.microsoft.com/office/2007/relationships/hdphoto" Target="../media/hdphoto52.wdp"/><Relationship Id="rId45" Type="http://schemas.openxmlformats.org/officeDocument/2006/relationships/image" Target="../media/image119.png"/><Relationship Id="rId5" Type="http://schemas.openxmlformats.org/officeDocument/2006/relationships/tags" Target="../tags/tag809.xml"/><Relationship Id="rId15" Type="http://schemas.openxmlformats.org/officeDocument/2006/relationships/tags" Target="../tags/tag819.xml"/><Relationship Id="rId23" Type="http://schemas.openxmlformats.org/officeDocument/2006/relationships/tags" Target="../tags/tag827.xml"/><Relationship Id="rId28" Type="http://schemas.openxmlformats.org/officeDocument/2006/relationships/slideLayout" Target="../slideLayouts/slideLayout1.xml"/><Relationship Id="rId36" Type="http://schemas.microsoft.com/office/2007/relationships/hdphoto" Target="../media/hdphoto64.wdp"/><Relationship Id="rId49" Type="http://schemas.openxmlformats.org/officeDocument/2006/relationships/image" Target="../media/image126.png"/><Relationship Id="rId10" Type="http://schemas.openxmlformats.org/officeDocument/2006/relationships/tags" Target="../tags/tag814.xml"/><Relationship Id="rId19" Type="http://schemas.openxmlformats.org/officeDocument/2006/relationships/tags" Target="../tags/tag823.xml"/><Relationship Id="rId31" Type="http://schemas.microsoft.com/office/2007/relationships/hdphoto" Target="../media/hdphoto62.wdp"/><Relationship Id="rId44" Type="http://schemas.microsoft.com/office/2007/relationships/hdphoto" Target="../media/hdphoto54.wdp"/><Relationship Id="rId4" Type="http://schemas.openxmlformats.org/officeDocument/2006/relationships/tags" Target="../tags/tag808.xml"/><Relationship Id="rId9" Type="http://schemas.openxmlformats.org/officeDocument/2006/relationships/tags" Target="../tags/tag813.xml"/><Relationship Id="rId14" Type="http://schemas.openxmlformats.org/officeDocument/2006/relationships/tags" Target="../tags/tag818.xml"/><Relationship Id="rId22" Type="http://schemas.openxmlformats.org/officeDocument/2006/relationships/tags" Target="../tags/tag826.xml"/><Relationship Id="rId27" Type="http://schemas.openxmlformats.org/officeDocument/2006/relationships/tags" Target="../tags/tag831.xml"/><Relationship Id="rId30" Type="http://schemas.openxmlformats.org/officeDocument/2006/relationships/image" Target="../media/image123.png"/><Relationship Id="rId35" Type="http://schemas.openxmlformats.org/officeDocument/2006/relationships/image" Target="../media/image113.png"/><Relationship Id="rId43" Type="http://schemas.openxmlformats.org/officeDocument/2006/relationships/image" Target="../media/image117.png"/><Relationship Id="rId48" Type="http://schemas.microsoft.com/office/2007/relationships/hdphoto" Target="../media/hdphoto58.wdp"/><Relationship Id="rId8" Type="http://schemas.openxmlformats.org/officeDocument/2006/relationships/tags" Target="../tags/tag812.xml"/></Relationships>
</file>

<file path=ppt/slides/_rels/slide83.xml.rels><?xml version="1.0" encoding="UTF-8" standalone="yes"?>
<Relationships xmlns="http://schemas.openxmlformats.org/package/2006/relationships"><Relationship Id="rId13" Type="http://schemas.openxmlformats.org/officeDocument/2006/relationships/tags" Target="../tags/tag844.xml"/><Relationship Id="rId18" Type="http://schemas.openxmlformats.org/officeDocument/2006/relationships/tags" Target="../tags/tag849.xml"/><Relationship Id="rId26" Type="http://schemas.openxmlformats.org/officeDocument/2006/relationships/image" Target="../media/image127.png"/><Relationship Id="rId39" Type="http://schemas.microsoft.com/office/2007/relationships/hdphoto" Target="../media/hdphoto58.wdp"/><Relationship Id="rId3" Type="http://schemas.openxmlformats.org/officeDocument/2006/relationships/tags" Target="../tags/tag834.xml"/><Relationship Id="rId21" Type="http://schemas.openxmlformats.org/officeDocument/2006/relationships/tags" Target="../tags/tag852.xml"/><Relationship Id="rId34" Type="http://schemas.openxmlformats.org/officeDocument/2006/relationships/image" Target="../media/image116.png"/><Relationship Id="rId42" Type="http://schemas.openxmlformats.org/officeDocument/2006/relationships/image" Target="../media/image130.png"/><Relationship Id="rId47" Type="http://schemas.microsoft.com/office/2007/relationships/hdphoto" Target="../media/hdphoto72.wdp"/><Relationship Id="rId7" Type="http://schemas.openxmlformats.org/officeDocument/2006/relationships/tags" Target="../tags/tag838.xml"/><Relationship Id="rId12" Type="http://schemas.openxmlformats.org/officeDocument/2006/relationships/tags" Target="../tags/tag843.xml"/><Relationship Id="rId17" Type="http://schemas.openxmlformats.org/officeDocument/2006/relationships/tags" Target="../tags/tag848.xml"/><Relationship Id="rId25" Type="http://schemas.openxmlformats.org/officeDocument/2006/relationships/notesSlide" Target="../notesSlides/notesSlide75.xml"/><Relationship Id="rId33" Type="http://schemas.microsoft.com/office/2007/relationships/hdphoto" Target="../media/hdphoto52.wdp"/><Relationship Id="rId38" Type="http://schemas.microsoft.com/office/2007/relationships/hdphoto" Target="../media/hdphoto57.wdp"/><Relationship Id="rId46" Type="http://schemas.openxmlformats.org/officeDocument/2006/relationships/image" Target="../media/image132.png"/><Relationship Id="rId2" Type="http://schemas.openxmlformats.org/officeDocument/2006/relationships/tags" Target="../tags/tag833.xml"/><Relationship Id="rId16" Type="http://schemas.openxmlformats.org/officeDocument/2006/relationships/tags" Target="../tags/tag847.xml"/><Relationship Id="rId20" Type="http://schemas.openxmlformats.org/officeDocument/2006/relationships/tags" Target="../tags/tag851.xml"/><Relationship Id="rId29" Type="http://schemas.microsoft.com/office/2007/relationships/hdphoto" Target="../media/hdphoto64.wdp"/><Relationship Id="rId41" Type="http://schemas.microsoft.com/office/2007/relationships/hdphoto" Target="../media/hdphoto69.wdp"/><Relationship Id="rId1" Type="http://schemas.openxmlformats.org/officeDocument/2006/relationships/tags" Target="../tags/tag832.xml"/><Relationship Id="rId6" Type="http://schemas.openxmlformats.org/officeDocument/2006/relationships/tags" Target="../tags/tag837.xml"/><Relationship Id="rId11" Type="http://schemas.openxmlformats.org/officeDocument/2006/relationships/tags" Target="../tags/tag842.xml"/><Relationship Id="rId24" Type="http://schemas.openxmlformats.org/officeDocument/2006/relationships/slideLayout" Target="../slideLayouts/slideLayout1.xml"/><Relationship Id="rId32" Type="http://schemas.openxmlformats.org/officeDocument/2006/relationships/image" Target="../media/image115.png"/><Relationship Id="rId37" Type="http://schemas.microsoft.com/office/2007/relationships/hdphoto" Target="../media/hdphoto56.wdp"/><Relationship Id="rId40" Type="http://schemas.openxmlformats.org/officeDocument/2006/relationships/image" Target="../media/image129.png"/><Relationship Id="rId45" Type="http://schemas.microsoft.com/office/2007/relationships/hdphoto" Target="../media/hdphoto71.wdp"/><Relationship Id="rId5" Type="http://schemas.openxmlformats.org/officeDocument/2006/relationships/tags" Target="../tags/tag836.xml"/><Relationship Id="rId15" Type="http://schemas.openxmlformats.org/officeDocument/2006/relationships/tags" Target="../tags/tag846.xml"/><Relationship Id="rId23" Type="http://schemas.openxmlformats.org/officeDocument/2006/relationships/tags" Target="../tags/tag854.xml"/><Relationship Id="rId28" Type="http://schemas.openxmlformats.org/officeDocument/2006/relationships/image" Target="../media/image113.png"/><Relationship Id="rId36" Type="http://schemas.openxmlformats.org/officeDocument/2006/relationships/image" Target="../media/image119.png"/><Relationship Id="rId49" Type="http://schemas.microsoft.com/office/2007/relationships/hdphoto" Target="../media/hdphoto73.wdp"/><Relationship Id="rId10" Type="http://schemas.openxmlformats.org/officeDocument/2006/relationships/tags" Target="../tags/tag841.xml"/><Relationship Id="rId19" Type="http://schemas.openxmlformats.org/officeDocument/2006/relationships/tags" Target="../tags/tag850.xml"/><Relationship Id="rId31" Type="http://schemas.microsoft.com/office/2007/relationships/hdphoto" Target="../media/hdphoto67.wdp"/><Relationship Id="rId44" Type="http://schemas.openxmlformats.org/officeDocument/2006/relationships/image" Target="../media/image131.png"/><Relationship Id="rId4" Type="http://schemas.openxmlformats.org/officeDocument/2006/relationships/tags" Target="../tags/tag835.xml"/><Relationship Id="rId9" Type="http://schemas.openxmlformats.org/officeDocument/2006/relationships/tags" Target="../tags/tag840.xml"/><Relationship Id="rId14" Type="http://schemas.openxmlformats.org/officeDocument/2006/relationships/tags" Target="../tags/tag845.xml"/><Relationship Id="rId22" Type="http://schemas.openxmlformats.org/officeDocument/2006/relationships/tags" Target="../tags/tag853.xml"/><Relationship Id="rId27" Type="http://schemas.openxmlformats.org/officeDocument/2006/relationships/image" Target="../media/image128.png"/><Relationship Id="rId30" Type="http://schemas.openxmlformats.org/officeDocument/2006/relationships/image" Target="../media/image114.png"/><Relationship Id="rId35" Type="http://schemas.microsoft.com/office/2007/relationships/hdphoto" Target="../media/hdphoto68.wdp"/><Relationship Id="rId43" Type="http://schemas.microsoft.com/office/2007/relationships/hdphoto" Target="../media/hdphoto70.wdp"/><Relationship Id="rId48" Type="http://schemas.openxmlformats.org/officeDocument/2006/relationships/image" Target="../media/image133.png"/><Relationship Id="rId8" Type="http://schemas.openxmlformats.org/officeDocument/2006/relationships/tags" Target="../tags/tag839.xml"/></Relationships>
</file>

<file path=ppt/slides/_rels/slide84.xml.rels><?xml version="1.0" encoding="UTF-8" standalone="yes"?>
<Relationships xmlns="http://schemas.openxmlformats.org/package/2006/relationships"><Relationship Id="rId8" Type="http://schemas.openxmlformats.org/officeDocument/2006/relationships/tags" Target="../tags/tag862.xml"/><Relationship Id="rId13" Type="http://schemas.openxmlformats.org/officeDocument/2006/relationships/tags" Target="../tags/tag867.xml"/><Relationship Id="rId18" Type="http://schemas.openxmlformats.org/officeDocument/2006/relationships/image" Target="../media/image60.png"/><Relationship Id="rId3" Type="http://schemas.openxmlformats.org/officeDocument/2006/relationships/tags" Target="../tags/tag857.xml"/><Relationship Id="rId7" Type="http://schemas.openxmlformats.org/officeDocument/2006/relationships/tags" Target="../tags/tag861.xml"/><Relationship Id="rId12" Type="http://schemas.openxmlformats.org/officeDocument/2006/relationships/tags" Target="../tags/tag866.xml"/><Relationship Id="rId17" Type="http://schemas.openxmlformats.org/officeDocument/2006/relationships/notesSlide" Target="../notesSlides/notesSlide76.xml"/><Relationship Id="rId2" Type="http://schemas.openxmlformats.org/officeDocument/2006/relationships/tags" Target="../tags/tag856.xml"/><Relationship Id="rId16" Type="http://schemas.openxmlformats.org/officeDocument/2006/relationships/slideLayout" Target="../slideLayouts/slideLayout1.xml"/><Relationship Id="rId1" Type="http://schemas.openxmlformats.org/officeDocument/2006/relationships/tags" Target="../tags/tag855.xml"/><Relationship Id="rId6" Type="http://schemas.openxmlformats.org/officeDocument/2006/relationships/tags" Target="../tags/tag860.xml"/><Relationship Id="rId11" Type="http://schemas.openxmlformats.org/officeDocument/2006/relationships/tags" Target="../tags/tag865.xml"/><Relationship Id="rId5" Type="http://schemas.openxmlformats.org/officeDocument/2006/relationships/tags" Target="../tags/tag859.xml"/><Relationship Id="rId15" Type="http://schemas.openxmlformats.org/officeDocument/2006/relationships/tags" Target="../tags/tag869.xml"/><Relationship Id="rId10" Type="http://schemas.openxmlformats.org/officeDocument/2006/relationships/tags" Target="../tags/tag864.xml"/><Relationship Id="rId19" Type="http://schemas.openxmlformats.org/officeDocument/2006/relationships/image" Target="../media/image111.png"/><Relationship Id="rId4" Type="http://schemas.openxmlformats.org/officeDocument/2006/relationships/tags" Target="../tags/tag858.xml"/><Relationship Id="rId9" Type="http://schemas.openxmlformats.org/officeDocument/2006/relationships/tags" Target="../tags/tag863.xml"/><Relationship Id="rId14" Type="http://schemas.openxmlformats.org/officeDocument/2006/relationships/tags" Target="../tags/tag868.xml"/></Relationships>
</file>

<file path=ppt/slides/_rels/slide85.xml.rels><?xml version="1.0" encoding="UTF-8" standalone="yes"?>
<Relationships xmlns="http://schemas.openxmlformats.org/package/2006/relationships"><Relationship Id="rId8" Type="http://schemas.openxmlformats.org/officeDocument/2006/relationships/tags" Target="../tags/tag877.xml"/><Relationship Id="rId13" Type="http://schemas.openxmlformats.org/officeDocument/2006/relationships/tags" Target="../tags/tag882.xml"/><Relationship Id="rId18" Type="http://schemas.openxmlformats.org/officeDocument/2006/relationships/tags" Target="../tags/tag887.xml"/><Relationship Id="rId26" Type="http://schemas.microsoft.com/office/2007/relationships/hdphoto" Target="../media/hdphoto75.wdp"/><Relationship Id="rId3" Type="http://schemas.openxmlformats.org/officeDocument/2006/relationships/tags" Target="../tags/tag872.xml"/><Relationship Id="rId21" Type="http://schemas.openxmlformats.org/officeDocument/2006/relationships/slideLayout" Target="../slideLayouts/slideLayout1.xml"/><Relationship Id="rId7" Type="http://schemas.openxmlformats.org/officeDocument/2006/relationships/tags" Target="../tags/tag876.xml"/><Relationship Id="rId12" Type="http://schemas.openxmlformats.org/officeDocument/2006/relationships/tags" Target="../tags/tag881.xml"/><Relationship Id="rId17" Type="http://schemas.openxmlformats.org/officeDocument/2006/relationships/tags" Target="../tags/tag886.xml"/><Relationship Id="rId25" Type="http://schemas.openxmlformats.org/officeDocument/2006/relationships/image" Target="../media/image135.png"/><Relationship Id="rId2" Type="http://schemas.openxmlformats.org/officeDocument/2006/relationships/tags" Target="../tags/tag871.xml"/><Relationship Id="rId16" Type="http://schemas.openxmlformats.org/officeDocument/2006/relationships/tags" Target="../tags/tag885.xml"/><Relationship Id="rId20" Type="http://schemas.openxmlformats.org/officeDocument/2006/relationships/tags" Target="../tags/tag889.xml"/><Relationship Id="rId29" Type="http://schemas.microsoft.com/office/2007/relationships/hdphoto" Target="../media/hdphoto76.wdp"/><Relationship Id="rId1" Type="http://schemas.openxmlformats.org/officeDocument/2006/relationships/tags" Target="../tags/tag870.xml"/><Relationship Id="rId6" Type="http://schemas.openxmlformats.org/officeDocument/2006/relationships/tags" Target="../tags/tag875.xml"/><Relationship Id="rId11" Type="http://schemas.openxmlformats.org/officeDocument/2006/relationships/tags" Target="../tags/tag880.xml"/><Relationship Id="rId24" Type="http://schemas.microsoft.com/office/2007/relationships/hdphoto" Target="../media/hdphoto74.wdp"/><Relationship Id="rId5" Type="http://schemas.openxmlformats.org/officeDocument/2006/relationships/tags" Target="../tags/tag874.xml"/><Relationship Id="rId15" Type="http://schemas.openxmlformats.org/officeDocument/2006/relationships/tags" Target="../tags/tag884.xml"/><Relationship Id="rId23" Type="http://schemas.openxmlformats.org/officeDocument/2006/relationships/image" Target="../media/image134.png"/><Relationship Id="rId28" Type="http://schemas.openxmlformats.org/officeDocument/2006/relationships/image" Target="../media/image137.png"/><Relationship Id="rId10" Type="http://schemas.openxmlformats.org/officeDocument/2006/relationships/tags" Target="../tags/tag879.xml"/><Relationship Id="rId19" Type="http://schemas.openxmlformats.org/officeDocument/2006/relationships/tags" Target="../tags/tag888.xml"/><Relationship Id="rId31" Type="http://schemas.openxmlformats.org/officeDocument/2006/relationships/image" Target="../media/image139.png"/><Relationship Id="rId4" Type="http://schemas.openxmlformats.org/officeDocument/2006/relationships/tags" Target="../tags/tag873.xml"/><Relationship Id="rId9" Type="http://schemas.openxmlformats.org/officeDocument/2006/relationships/tags" Target="../tags/tag878.xml"/><Relationship Id="rId14" Type="http://schemas.openxmlformats.org/officeDocument/2006/relationships/tags" Target="../tags/tag883.xml"/><Relationship Id="rId22" Type="http://schemas.openxmlformats.org/officeDocument/2006/relationships/notesSlide" Target="../notesSlides/notesSlide77.xml"/><Relationship Id="rId27" Type="http://schemas.openxmlformats.org/officeDocument/2006/relationships/image" Target="../media/image136.png"/><Relationship Id="rId30" Type="http://schemas.openxmlformats.org/officeDocument/2006/relationships/image" Target="../media/image138.png"/></Relationships>
</file>

<file path=ppt/slides/_rels/slide86.xml.rels><?xml version="1.0" encoding="UTF-8" standalone="yes"?>
<Relationships xmlns="http://schemas.openxmlformats.org/package/2006/relationships"><Relationship Id="rId8" Type="http://schemas.openxmlformats.org/officeDocument/2006/relationships/tags" Target="../tags/tag897.xml"/><Relationship Id="rId13" Type="http://schemas.openxmlformats.org/officeDocument/2006/relationships/tags" Target="../tags/tag902.xml"/><Relationship Id="rId18" Type="http://schemas.openxmlformats.org/officeDocument/2006/relationships/image" Target="../media/image60.png"/><Relationship Id="rId3" Type="http://schemas.openxmlformats.org/officeDocument/2006/relationships/tags" Target="../tags/tag892.xml"/><Relationship Id="rId7" Type="http://schemas.openxmlformats.org/officeDocument/2006/relationships/tags" Target="../tags/tag896.xml"/><Relationship Id="rId12" Type="http://schemas.openxmlformats.org/officeDocument/2006/relationships/tags" Target="../tags/tag901.xml"/><Relationship Id="rId17" Type="http://schemas.openxmlformats.org/officeDocument/2006/relationships/notesSlide" Target="../notesSlides/notesSlide78.xml"/><Relationship Id="rId2" Type="http://schemas.openxmlformats.org/officeDocument/2006/relationships/tags" Target="../tags/tag891.xml"/><Relationship Id="rId16" Type="http://schemas.openxmlformats.org/officeDocument/2006/relationships/slideLayout" Target="../slideLayouts/slideLayout1.xml"/><Relationship Id="rId1" Type="http://schemas.openxmlformats.org/officeDocument/2006/relationships/tags" Target="../tags/tag890.xml"/><Relationship Id="rId6" Type="http://schemas.openxmlformats.org/officeDocument/2006/relationships/tags" Target="../tags/tag895.xml"/><Relationship Id="rId11" Type="http://schemas.openxmlformats.org/officeDocument/2006/relationships/tags" Target="../tags/tag900.xml"/><Relationship Id="rId5" Type="http://schemas.openxmlformats.org/officeDocument/2006/relationships/tags" Target="../tags/tag894.xml"/><Relationship Id="rId15" Type="http://schemas.openxmlformats.org/officeDocument/2006/relationships/tags" Target="../tags/tag904.xml"/><Relationship Id="rId10" Type="http://schemas.openxmlformats.org/officeDocument/2006/relationships/tags" Target="../tags/tag899.xml"/><Relationship Id="rId19" Type="http://schemas.openxmlformats.org/officeDocument/2006/relationships/image" Target="../media/image111.png"/><Relationship Id="rId4" Type="http://schemas.openxmlformats.org/officeDocument/2006/relationships/tags" Target="../tags/tag893.xml"/><Relationship Id="rId9" Type="http://schemas.openxmlformats.org/officeDocument/2006/relationships/tags" Target="../tags/tag898.xml"/><Relationship Id="rId14" Type="http://schemas.openxmlformats.org/officeDocument/2006/relationships/tags" Target="../tags/tag903.xml"/></Relationships>
</file>

<file path=ppt/slides/_rels/slide87.xml.rels><?xml version="1.0" encoding="UTF-8" standalone="yes"?>
<Relationships xmlns="http://schemas.openxmlformats.org/package/2006/relationships"><Relationship Id="rId8" Type="http://schemas.openxmlformats.org/officeDocument/2006/relationships/tags" Target="../tags/tag912.xml"/><Relationship Id="rId13" Type="http://schemas.openxmlformats.org/officeDocument/2006/relationships/tags" Target="../tags/tag917.xml"/><Relationship Id="rId18" Type="http://schemas.openxmlformats.org/officeDocument/2006/relationships/slideLayout" Target="../slideLayouts/slideLayout1.xml"/><Relationship Id="rId3" Type="http://schemas.openxmlformats.org/officeDocument/2006/relationships/tags" Target="../tags/tag907.xml"/><Relationship Id="rId7" Type="http://schemas.openxmlformats.org/officeDocument/2006/relationships/tags" Target="../tags/tag911.xml"/><Relationship Id="rId12" Type="http://schemas.openxmlformats.org/officeDocument/2006/relationships/tags" Target="../tags/tag916.xml"/><Relationship Id="rId17" Type="http://schemas.openxmlformats.org/officeDocument/2006/relationships/tags" Target="../tags/tag921.xml"/><Relationship Id="rId2" Type="http://schemas.openxmlformats.org/officeDocument/2006/relationships/tags" Target="../tags/tag906.xml"/><Relationship Id="rId16" Type="http://schemas.openxmlformats.org/officeDocument/2006/relationships/tags" Target="../tags/tag920.xml"/><Relationship Id="rId1" Type="http://schemas.openxmlformats.org/officeDocument/2006/relationships/tags" Target="../tags/tag905.xml"/><Relationship Id="rId6" Type="http://schemas.openxmlformats.org/officeDocument/2006/relationships/tags" Target="../tags/tag910.xml"/><Relationship Id="rId11" Type="http://schemas.openxmlformats.org/officeDocument/2006/relationships/tags" Target="../tags/tag915.xml"/><Relationship Id="rId5" Type="http://schemas.openxmlformats.org/officeDocument/2006/relationships/tags" Target="../tags/tag909.xml"/><Relationship Id="rId15" Type="http://schemas.openxmlformats.org/officeDocument/2006/relationships/tags" Target="../tags/tag919.xml"/><Relationship Id="rId10" Type="http://schemas.openxmlformats.org/officeDocument/2006/relationships/tags" Target="../tags/tag914.xml"/><Relationship Id="rId19" Type="http://schemas.openxmlformats.org/officeDocument/2006/relationships/notesSlide" Target="../notesSlides/notesSlide79.xml"/><Relationship Id="rId4" Type="http://schemas.openxmlformats.org/officeDocument/2006/relationships/tags" Target="../tags/tag908.xml"/><Relationship Id="rId9" Type="http://schemas.openxmlformats.org/officeDocument/2006/relationships/tags" Target="../tags/tag913.xml"/><Relationship Id="rId14" Type="http://schemas.openxmlformats.org/officeDocument/2006/relationships/tags" Target="../tags/tag918.xml"/></Relationships>
</file>

<file path=ppt/slides/_rels/slide88.xml.rels><?xml version="1.0" encoding="UTF-8" standalone="yes"?>
<Relationships xmlns="http://schemas.openxmlformats.org/package/2006/relationships"><Relationship Id="rId8" Type="http://schemas.openxmlformats.org/officeDocument/2006/relationships/tags" Target="../tags/tag929.xml"/><Relationship Id="rId13" Type="http://schemas.openxmlformats.org/officeDocument/2006/relationships/tags" Target="../tags/tag934.xml"/><Relationship Id="rId18" Type="http://schemas.openxmlformats.org/officeDocument/2006/relationships/image" Target="../media/image60.png"/><Relationship Id="rId3" Type="http://schemas.openxmlformats.org/officeDocument/2006/relationships/tags" Target="../tags/tag924.xml"/><Relationship Id="rId7" Type="http://schemas.openxmlformats.org/officeDocument/2006/relationships/tags" Target="../tags/tag928.xml"/><Relationship Id="rId12" Type="http://schemas.openxmlformats.org/officeDocument/2006/relationships/tags" Target="../tags/tag933.xml"/><Relationship Id="rId17" Type="http://schemas.openxmlformats.org/officeDocument/2006/relationships/notesSlide" Target="../notesSlides/notesSlide80.xml"/><Relationship Id="rId2" Type="http://schemas.openxmlformats.org/officeDocument/2006/relationships/tags" Target="../tags/tag923.xml"/><Relationship Id="rId16" Type="http://schemas.openxmlformats.org/officeDocument/2006/relationships/slideLayout" Target="../slideLayouts/slideLayout1.xml"/><Relationship Id="rId1" Type="http://schemas.openxmlformats.org/officeDocument/2006/relationships/tags" Target="../tags/tag922.xml"/><Relationship Id="rId6" Type="http://schemas.openxmlformats.org/officeDocument/2006/relationships/tags" Target="../tags/tag927.xml"/><Relationship Id="rId11" Type="http://schemas.openxmlformats.org/officeDocument/2006/relationships/tags" Target="../tags/tag932.xml"/><Relationship Id="rId5" Type="http://schemas.openxmlformats.org/officeDocument/2006/relationships/tags" Target="../tags/tag926.xml"/><Relationship Id="rId15" Type="http://schemas.openxmlformats.org/officeDocument/2006/relationships/tags" Target="../tags/tag936.xml"/><Relationship Id="rId10" Type="http://schemas.openxmlformats.org/officeDocument/2006/relationships/tags" Target="../tags/tag931.xml"/><Relationship Id="rId19" Type="http://schemas.openxmlformats.org/officeDocument/2006/relationships/image" Target="../media/image111.png"/><Relationship Id="rId4" Type="http://schemas.openxmlformats.org/officeDocument/2006/relationships/tags" Target="../tags/tag925.xml"/><Relationship Id="rId9" Type="http://schemas.openxmlformats.org/officeDocument/2006/relationships/tags" Target="../tags/tag930.xml"/><Relationship Id="rId14" Type="http://schemas.openxmlformats.org/officeDocument/2006/relationships/tags" Target="../tags/tag935.xml"/></Relationships>
</file>

<file path=ppt/slides/_rels/slide89.xml.rels><?xml version="1.0" encoding="UTF-8" standalone="yes"?>
<Relationships xmlns="http://schemas.openxmlformats.org/package/2006/relationships"><Relationship Id="rId8" Type="http://schemas.openxmlformats.org/officeDocument/2006/relationships/tags" Target="../tags/tag944.xml"/><Relationship Id="rId13" Type="http://schemas.openxmlformats.org/officeDocument/2006/relationships/tags" Target="../tags/tag949.xml"/><Relationship Id="rId18" Type="http://schemas.openxmlformats.org/officeDocument/2006/relationships/slideLayout" Target="../slideLayouts/slideLayout1.xml"/><Relationship Id="rId3" Type="http://schemas.openxmlformats.org/officeDocument/2006/relationships/tags" Target="../tags/tag939.xml"/><Relationship Id="rId7" Type="http://schemas.openxmlformats.org/officeDocument/2006/relationships/tags" Target="../tags/tag943.xml"/><Relationship Id="rId12" Type="http://schemas.openxmlformats.org/officeDocument/2006/relationships/tags" Target="../tags/tag948.xml"/><Relationship Id="rId17" Type="http://schemas.openxmlformats.org/officeDocument/2006/relationships/tags" Target="../tags/tag953.xml"/><Relationship Id="rId2" Type="http://schemas.openxmlformats.org/officeDocument/2006/relationships/tags" Target="../tags/tag938.xml"/><Relationship Id="rId16" Type="http://schemas.openxmlformats.org/officeDocument/2006/relationships/tags" Target="../tags/tag952.xml"/><Relationship Id="rId1" Type="http://schemas.openxmlformats.org/officeDocument/2006/relationships/tags" Target="../tags/tag937.xml"/><Relationship Id="rId6" Type="http://schemas.openxmlformats.org/officeDocument/2006/relationships/tags" Target="../tags/tag942.xml"/><Relationship Id="rId11" Type="http://schemas.openxmlformats.org/officeDocument/2006/relationships/tags" Target="../tags/tag947.xml"/><Relationship Id="rId5" Type="http://schemas.openxmlformats.org/officeDocument/2006/relationships/tags" Target="../tags/tag941.xml"/><Relationship Id="rId15" Type="http://schemas.openxmlformats.org/officeDocument/2006/relationships/tags" Target="../tags/tag951.xml"/><Relationship Id="rId10" Type="http://schemas.openxmlformats.org/officeDocument/2006/relationships/tags" Target="../tags/tag946.xml"/><Relationship Id="rId19" Type="http://schemas.openxmlformats.org/officeDocument/2006/relationships/notesSlide" Target="../notesSlides/notesSlide81.xml"/><Relationship Id="rId4" Type="http://schemas.openxmlformats.org/officeDocument/2006/relationships/tags" Target="../tags/tag940.xml"/><Relationship Id="rId9" Type="http://schemas.openxmlformats.org/officeDocument/2006/relationships/tags" Target="../tags/tag945.xml"/><Relationship Id="rId14" Type="http://schemas.openxmlformats.org/officeDocument/2006/relationships/tags" Target="../tags/tag950.xml"/></Relationships>
</file>

<file path=ppt/slides/_rels/slide9.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notesSlide" Target="../notesSlides/notesSlide9.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1.xml"/><Relationship Id="rId5" Type="http://schemas.openxmlformats.org/officeDocument/2006/relationships/tags" Target="../tags/tag50.xml"/><Relationship Id="rId4" Type="http://schemas.openxmlformats.org/officeDocument/2006/relationships/tags" Target="../tags/tag49.xml"/></Relationships>
</file>

<file path=ppt/slides/_rels/slide90.xml.rels><?xml version="1.0" encoding="UTF-8" standalone="yes"?>
<Relationships xmlns="http://schemas.openxmlformats.org/package/2006/relationships"><Relationship Id="rId8" Type="http://schemas.openxmlformats.org/officeDocument/2006/relationships/tags" Target="../tags/tag961.xml"/><Relationship Id="rId13" Type="http://schemas.openxmlformats.org/officeDocument/2006/relationships/tags" Target="../tags/tag966.xml"/><Relationship Id="rId18" Type="http://schemas.openxmlformats.org/officeDocument/2006/relationships/slideLayout" Target="../slideLayouts/slideLayout1.xml"/><Relationship Id="rId3" Type="http://schemas.openxmlformats.org/officeDocument/2006/relationships/tags" Target="../tags/tag956.xml"/><Relationship Id="rId21" Type="http://schemas.openxmlformats.org/officeDocument/2006/relationships/image" Target="../media/image111.png"/><Relationship Id="rId7" Type="http://schemas.openxmlformats.org/officeDocument/2006/relationships/tags" Target="../tags/tag960.xml"/><Relationship Id="rId12" Type="http://schemas.openxmlformats.org/officeDocument/2006/relationships/tags" Target="../tags/tag965.xml"/><Relationship Id="rId17" Type="http://schemas.openxmlformats.org/officeDocument/2006/relationships/tags" Target="../tags/tag970.xml"/><Relationship Id="rId2" Type="http://schemas.openxmlformats.org/officeDocument/2006/relationships/tags" Target="../tags/tag955.xml"/><Relationship Id="rId16" Type="http://schemas.openxmlformats.org/officeDocument/2006/relationships/tags" Target="../tags/tag969.xml"/><Relationship Id="rId20" Type="http://schemas.openxmlformats.org/officeDocument/2006/relationships/image" Target="../media/image26.png"/><Relationship Id="rId1" Type="http://schemas.openxmlformats.org/officeDocument/2006/relationships/tags" Target="../tags/tag954.xml"/><Relationship Id="rId6" Type="http://schemas.openxmlformats.org/officeDocument/2006/relationships/tags" Target="../tags/tag959.xml"/><Relationship Id="rId11" Type="http://schemas.openxmlformats.org/officeDocument/2006/relationships/tags" Target="../tags/tag964.xml"/><Relationship Id="rId5" Type="http://schemas.openxmlformats.org/officeDocument/2006/relationships/tags" Target="../tags/tag958.xml"/><Relationship Id="rId15" Type="http://schemas.openxmlformats.org/officeDocument/2006/relationships/tags" Target="../tags/tag968.xml"/><Relationship Id="rId10" Type="http://schemas.openxmlformats.org/officeDocument/2006/relationships/tags" Target="../tags/tag963.xml"/><Relationship Id="rId19" Type="http://schemas.openxmlformats.org/officeDocument/2006/relationships/notesSlide" Target="../notesSlides/notesSlide82.xml"/><Relationship Id="rId4" Type="http://schemas.openxmlformats.org/officeDocument/2006/relationships/tags" Target="../tags/tag957.xml"/><Relationship Id="rId9" Type="http://schemas.openxmlformats.org/officeDocument/2006/relationships/tags" Target="../tags/tag962.xml"/><Relationship Id="rId14" Type="http://schemas.openxmlformats.org/officeDocument/2006/relationships/tags" Target="../tags/tag967.xml"/></Relationships>
</file>

<file path=ppt/slides/_rels/slide91.xml.rels><?xml version="1.0" encoding="UTF-8" standalone="yes"?>
<Relationships xmlns="http://schemas.openxmlformats.org/package/2006/relationships"><Relationship Id="rId8" Type="http://schemas.openxmlformats.org/officeDocument/2006/relationships/tags" Target="../tags/tag978.xml"/><Relationship Id="rId3" Type="http://schemas.openxmlformats.org/officeDocument/2006/relationships/tags" Target="../tags/tag973.xml"/><Relationship Id="rId7" Type="http://schemas.openxmlformats.org/officeDocument/2006/relationships/tags" Target="../tags/tag977.xml"/><Relationship Id="rId2" Type="http://schemas.openxmlformats.org/officeDocument/2006/relationships/tags" Target="../tags/tag972.xml"/><Relationship Id="rId1" Type="http://schemas.openxmlformats.org/officeDocument/2006/relationships/tags" Target="../tags/tag971.xml"/><Relationship Id="rId6" Type="http://schemas.openxmlformats.org/officeDocument/2006/relationships/tags" Target="../tags/tag976.xml"/><Relationship Id="rId11" Type="http://schemas.openxmlformats.org/officeDocument/2006/relationships/notesSlide" Target="../notesSlides/notesSlide83.xml"/><Relationship Id="rId5" Type="http://schemas.openxmlformats.org/officeDocument/2006/relationships/tags" Target="../tags/tag975.xml"/><Relationship Id="rId10" Type="http://schemas.openxmlformats.org/officeDocument/2006/relationships/slideLayout" Target="../slideLayouts/slideLayout1.xml"/><Relationship Id="rId4" Type="http://schemas.openxmlformats.org/officeDocument/2006/relationships/tags" Target="../tags/tag974.xml"/><Relationship Id="rId9" Type="http://schemas.openxmlformats.org/officeDocument/2006/relationships/tags" Target="../tags/tag979.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983.xml"/><Relationship Id="rId7" Type="http://schemas.openxmlformats.org/officeDocument/2006/relationships/tags" Target="../tags/tag987.xml"/><Relationship Id="rId2" Type="http://schemas.openxmlformats.org/officeDocument/2006/relationships/tags" Target="../tags/tag982.xml"/><Relationship Id="rId1" Type="http://schemas.openxmlformats.org/officeDocument/2006/relationships/tags" Target="../tags/tag981.xml"/><Relationship Id="rId6" Type="http://schemas.openxmlformats.org/officeDocument/2006/relationships/tags" Target="../tags/tag986.xml"/><Relationship Id="rId5" Type="http://schemas.openxmlformats.org/officeDocument/2006/relationships/tags" Target="../tags/tag985.xml"/><Relationship Id="rId10" Type="http://schemas.openxmlformats.org/officeDocument/2006/relationships/image" Target="../media/image140.png"/><Relationship Id="rId4" Type="http://schemas.openxmlformats.org/officeDocument/2006/relationships/tags" Target="../tags/tag984.xml"/><Relationship Id="rId9" Type="http://schemas.openxmlformats.org/officeDocument/2006/relationships/notesSlide" Target="../notesSlides/notesSlide84.xml"/></Relationships>
</file>

<file path=ppt/slides/_rels/slide94.xml.rels><?xml version="1.0" encoding="UTF-8" standalone="yes"?>
<Relationships xmlns="http://schemas.openxmlformats.org/package/2006/relationships"><Relationship Id="rId8" Type="http://schemas.openxmlformats.org/officeDocument/2006/relationships/tags" Target="../tags/tag995.xml"/><Relationship Id="rId3" Type="http://schemas.openxmlformats.org/officeDocument/2006/relationships/tags" Target="../tags/tag990.xml"/><Relationship Id="rId7" Type="http://schemas.openxmlformats.org/officeDocument/2006/relationships/tags" Target="../tags/tag994.xml"/><Relationship Id="rId2" Type="http://schemas.openxmlformats.org/officeDocument/2006/relationships/tags" Target="../tags/tag989.xml"/><Relationship Id="rId1" Type="http://schemas.openxmlformats.org/officeDocument/2006/relationships/tags" Target="../tags/tag988.xml"/><Relationship Id="rId6" Type="http://schemas.openxmlformats.org/officeDocument/2006/relationships/tags" Target="../tags/tag993.xml"/><Relationship Id="rId11" Type="http://schemas.openxmlformats.org/officeDocument/2006/relationships/image" Target="../media/image141.png"/><Relationship Id="rId5" Type="http://schemas.openxmlformats.org/officeDocument/2006/relationships/tags" Target="../tags/tag992.xml"/><Relationship Id="rId10" Type="http://schemas.openxmlformats.org/officeDocument/2006/relationships/notesSlide" Target="../notesSlides/notesSlide85.xml"/><Relationship Id="rId4" Type="http://schemas.openxmlformats.org/officeDocument/2006/relationships/tags" Target="../tags/tag991.xml"/><Relationship Id="rId9"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tags" Target="../tags/tag1003.xml"/><Relationship Id="rId3" Type="http://schemas.openxmlformats.org/officeDocument/2006/relationships/tags" Target="../tags/tag998.xml"/><Relationship Id="rId7" Type="http://schemas.openxmlformats.org/officeDocument/2006/relationships/tags" Target="../tags/tag1002.xml"/><Relationship Id="rId12" Type="http://schemas.openxmlformats.org/officeDocument/2006/relationships/image" Target="../media/image142.png"/><Relationship Id="rId2" Type="http://schemas.openxmlformats.org/officeDocument/2006/relationships/tags" Target="../tags/tag997.xml"/><Relationship Id="rId1" Type="http://schemas.openxmlformats.org/officeDocument/2006/relationships/tags" Target="../tags/tag996.xml"/><Relationship Id="rId6" Type="http://schemas.openxmlformats.org/officeDocument/2006/relationships/tags" Target="../tags/tag1001.xml"/><Relationship Id="rId11" Type="http://schemas.openxmlformats.org/officeDocument/2006/relationships/slideLayout" Target="../slideLayouts/slideLayout2.xml"/><Relationship Id="rId5" Type="http://schemas.openxmlformats.org/officeDocument/2006/relationships/tags" Target="../tags/tag1000.xml"/><Relationship Id="rId10" Type="http://schemas.openxmlformats.org/officeDocument/2006/relationships/tags" Target="../tags/tag1005.xml"/><Relationship Id="rId4" Type="http://schemas.openxmlformats.org/officeDocument/2006/relationships/tags" Target="../tags/tag999.xml"/><Relationship Id="rId9" Type="http://schemas.openxmlformats.org/officeDocument/2006/relationships/tags" Target="../tags/tag1004.xml"/></Relationships>
</file>

<file path=ppt/slides/_rels/slide96.xml.rels><?xml version="1.0" encoding="UTF-8" standalone="yes"?>
<Relationships xmlns="http://schemas.openxmlformats.org/package/2006/relationships"><Relationship Id="rId8" Type="http://schemas.openxmlformats.org/officeDocument/2006/relationships/tags" Target="../tags/tag1013.xml"/><Relationship Id="rId13" Type="http://schemas.openxmlformats.org/officeDocument/2006/relationships/tags" Target="../tags/tag1018.xml"/><Relationship Id="rId18" Type="http://schemas.openxmlformats.org/officeDocument/2006/relationships/notesSlide" Target="../notesSlides/notesSlide86.xml"/><Relationship Id="rId3" Type="http://schemas.openxmlformats.org/officeDocument/2006/relationships/tags" Target="../tags/tag1008.xml"/><Relationship Id="rId7" Type="http://schemas.openxmlformats.org/officeDocument/2006/relationships/tags" Target="../tags/tag1012.xml"/><Relationship Id="rId12" Type="http://schemas.openxmlformats.org/officeDocument/2006/relationships/tags" Target="../tags/tag1017.xml"/><Relationship Id="rId17" Type="http://schemas.openxmlformats.org/officeDocument/2006/relationships/slideLayout" Target="../slideLayouts/slideLayout1.xml"/><Relationship Id="rId2" Type="http://schemas.openxmlformats.org/officeDocument/2006/relationships/tags" Target="../tags/tag1007.xml"/><Relationship Id="rId16" Type="http://schemas.openxmlformats.org/officeDocument/2006/relationships/tags" Target="../tags/tag1021.xml"/><Relationship Id="rId20" Type="http://schemas.openxmlformats.org/officeDocument/2006/relationships/image" Target="../media/image143.png"/><Relationship Id="rId1" Type="http://schemas.openxmlformats.org/officeDocument/2006/relationships/tags" Target="../tags/tag1006.xml"/><Relationship Id="rId6" Type="http://schemas.openxmlformats.org/officeDocument/2006/relationships/tags" Target="../tags/tag1011.xml"/><Relationship Id="rId11" Type="http://schemas.openxmlformats.org/officeDocument/2006/relationships/tags" Target="../tags/tag1016.xml"/><Relationship Id="rId5" Type="http://schemas.openxmlformats.org/officeDocument/2006/relationships/tags" Target="../tags/tag1010.xml"/><Relationship Id="rId15" Type="http://schemas.openxmlformats.org/officeDocument/2006/relationships/tags" Target="../tags/tag1020.xml"/><Relationship Id="rId10" Type="http://schemas.openxmlformats.org/officeDocument/2006/relationships/tags" Target="../tags/tag1015.xml"/><Relationship Id="rId19" Type="http://schemas.openxmlformats.org/officeDocument/2006/relationships/image" Target="../media/image60.png"/><Relationship Id="rId4" Type="http://schemas.openxmlformats.org/officeDocument/2006/relationships/tags" Target="../tags/tag1009.xml"/><Relationship Id="rId9" Type="http://schemas.openxmlformats.org/officeDocument/2006/relationships/tags" Target="../tags/tag1014.xml"/><Relationship Id="rId14" Type="http://schemas.openxmlformats.org/officeDocument/2006/relationships/tags" Target="../tags/tag1019.xml"/></Relationships>
</file>

<file path=ppt/slides/_rels/slide97.xml.rels><?xml version="1.0" encoding="UTF-8" standalone="yes"?>
<Relationships xmlns="http://schemas.openxmlformats.org/package/2006/relationships"><Relationship Id="rId8" Type="http://schemas.openxmlformats.org/officeDocument/2006/relationships/tags" Target="../tags/tag1029.xml"/><Relationship Id="rId13" Type="http://schemas.openxmlformats.org/officeDocument/2006/relationships/notesSlide" Target="../notesSlides/notesSlide87.xml"/><Relationship Id="rId3" Type="http://schemas.openxmlformats.org/officeDocument/2006/relationships/tags" Target="../tags/tag1024.xml"/><Relationship Id="rId7" Type="http://schemas.openxmlformats.org/officeDocument/2006/relationships/tags" Target="../tags/tag1028.xml"/><Relationship Id="rId12" Type="http://schemas.openxmlformats.org/officeDocument/2006/relationships/slideLayout" Target="../slideLayouts/slideLayout1.xml"/><Relationship Id="rId2" Type="http://schemas.openxmlformats.org/officeDocument/2006/relationships/tags" Target="../tags/tag1023.xml"/><Relationship Id="rId1" Type="http://schemas.openxmlformats.org/officeDocument/2006/relationships/tags" Target="../tags/tag1022.xml"/><Relationship Id="rId6" Type="http://schemas.openxmlformats.org/officeDocument/2006/relationships/tags" Target="../tags/tag1027.xml"/><Relationship Id="rId11" Type="http://schemas.openxmlformats.org/officeDocument/2006/relationships/tags" Target="../tags/tag1032.xml"/><Relationship Id="rId5" Type="http://schemas.openxmlformats.org/officeDocument/2006/relationships/tags" Target="../tags/tag1026.xml"/><Relationship Id="rId10" Type="http://schemas.openxmlformats.org/officeDocument/2006/relationships/tags" Target="../tags/tag1031.xml"/><Relationship Id="rId4" Type="http://schemas.openxmlformats.org/officeDocument/2006/relationships/tags" Target="../tags/tag1025.xml"/><Relationship Id="rId9" Type="http://schemas.openxmlformats.org/officeDocument/2006/relationships/tags" Target="../tags/tag1030.xml"/></Relationships>
</file>

<file path=ppt/slides/_rels/slide98.xml.rels><?xml version="1.0" encoding="UTF-8" standalone="yes"?>
<Relationships xmlns="http://schemas.openxmlformats.org/package/2006/relationships"><Relationship Id="rId8" Type="http://schemas.openxmlformats.org/officeDocument/2006/relationships/tags" Target="../tags/tag1040.xml"/><Relationship Id="rId13" Type="http://schemas.openxmlformats.org/officeDocument/2006/relationships/tags" Target="../tags/tag1045.xml"/><Relationship Id="rId18" Type="http://schemas.openxmlformats.org/officeDocument/2006/relationships/image" Target="../media/image38.png"/><Relationship Id="rId3" Type="http://schemas.openxmlformats.org/officeDocument/2006/relationships/tags" Target="../tags/tag1035.xml"/><Relationship Id="rId7" Type="http://schemas.openxmlformats.org/officeDocument/2006/relationships/tags" Target="../tags/tag1039.xml"/><Relationship Id="rId12" Type="http://schemas.openxmlformats.org/officeDocument/2006/relationships/tags" Target="../tags/tag1044.xml"/><Relationship Id="rId17" Type="http://schemas.openxmlformats.org/officeDocument/2006/relationships/notesSlide" Target="../notesSlides/notesSlide88.xml"/><Relationship Id="rId2" Type="http://schemas.openxmlformats.org/officeDocument/2006/relationships/tags" Target="../tags/tag1034.xml"/><Relationship Id="rId16" Type="http://schemas.openxmlformats.org/officeDocument/2006/relationships/slideLayout" Target="../slideLayouts/slideLayout1.xml"/><Relationship Id="rId1" Type="http://schemas.openxmlformats.org/officeDocument/2006/relationships/tags" Target="../tags/tag1033.xml"/><Relationship Id="rId6" Type="http://schemas.openxmlformats.org/officeDocument/2006/relationships/tags" Target="../tags/tag1038.xml"/><Relationship Id="rId11" Type="http://schemas.openxmlformats.org/officeDocument/2006/relationships/tags" Target="../tags/tag1043.xml"/><Relationship Id="rId5" Type="http://schemas.openxmlformats.org/officeDocument/2006/relationships/tags" Target="../tags/tag1037.xml"/><Relationship Id="rId15" Type="http://schemas.openxmlformats.org/officeDocument/2006/relationships/tags" Target="../tags/tag1047.xml"/><Relationship Id="rId10" Type="http://schemas.openxmlformats.org/officeDocument/2006/relationships/tags" Target="../tags/tag1042.xml"/><Relationship Id="rId19" Type="http://schemas.openxmlformats.org/officeDocument/2006/relationships/image" Target="../media/image143.png"/><Relationship Id="rId4" Type="http://schemas.openxmlformats.org/officeDocument/2006/relationships/tags" Target="../tags/tag1036.xml"/><Relationship Id="rId9" Type="http://schemas.openxmlformats.org/officeDocument/2006/relationships/tags" Target="../tags/tag1041.xml"/><Relationship Id="rId14" Type="http://schemas.openxmlformats.org/officeDocument/2006/relationships/tags" Target="../tags/tag104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1048.xml"/><Relationship Id="rId4" Type="http://schemas.openxmlformats.org/officeDocument/2006/relationships/image" Target="../media/image1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custDataLst>
              <p:tags r:id="rId1"/>
            </p:custDataLst>
          </p:nvPr>
        </p:nvGrpSpPr>
        <p:grpSpPr>
          <a:xfrm>
            <a:off x="3068089" y="7871995"/>
            <a:ext cx="3736472" cy="1231747"/>
            <a:chOff x="3706377" y="4702925"/>
            <a:chExt cx="3736472" cy="1231747"/>
          </a:xfrm>
        </p:grpSpPr>
        <p:sp>
          <p:nvSpPr>
            <p:cNvPr id="6" name="TextBox 5"/>
            <p:cNvSpPr txBox="1"/>
            <p:nvPr/>
          </p:nvSpPr>
          <p:spPr>
            <a:xfrm>
              <a:off x="3706377" y="4702925"/>
              <a:ext cx="3736472" cy="646331"/>
            </a:xfrm>
            <a:prstGeom prst="rect">
              <a:avLst/>
            </a:prstGeom>
            <a:noFill/>
          </p:spPr>
          <p:txBody>
            <a:bodyPr wrap="none" rtlCol="0">
              <a:spAutoFit/>
            </a:bodyPr>
            <a:lstStyle/>
            <a:p>
              <a:pPr algn="r" rtl="0"/>
              <a:r>
                <a:rPr lang="fr-FR" sz="3600" b="0" i="0" u="none" dirty="0">
                  <a:solidFill>
                    <a:prstClr val="black"/>
                  </a:solidFill>
                  <a:latin typeface="Futura Std Condensed" pitchFamily="34" charset="0"/>
                  <a:cs typeface="Futura Condensed"/>
                </a:rPr>
                <a:t>INFORMATIQUE CRÉATIVE</a:t>
              </a:r>
              <a:endParaRPr lang="fr-FR" sz="3600" dirty="0">
                <a:solidFill>
                  <a:prstClr val="black"/>
                </a:solidFill>
                <a:latin typeface="Futura Std Condensed" pitchFamily="34" charset="0"/>
                <a:cs typeface="Futura Condensed"/>
              </a:endParaRPr>
            </a:p>
          </p:txBody>
        </p:sp>
        <p:grpSp>
          <p:nvGrpSpPr>
            <p:cNvPr id="7" name="Group 6"/>
            <p:cNvGrpSpPr/>
            <p:nvPr/>
          </p:nvGrpSpPr>
          <p:grpSpPr>
            <a:xfrm>
              <a:off x="4597198" y="5348092"/>
              <a:ext cx="2845651" cy="586580"/>
              <a:chOff x="4423993" y="5068808"/>
              <a:chExt cx="2845651" cy="586580"/>
            </a:xfrm>
          </p:grpSpPr>
          <p:sp>
            <p:nvSpPr>
              <p:cNvPr id="8" name="TextBox 7"/>
              <p:cNvSpPr txBox="1"/>
              <p:nvPr/>
            </p:nvSpPr>
            <p:spPr>
              <a:xfrm>
                <a:off x="4423993" y="5068808"/>
                <a:ext cx="2845651" cy="307777"/>
              </a:xfrm>
              <a:prstGeom prst="rect">
                <a:avLst/>
              </a:prstGeom>
              <a:noFill/>
            </p:spPr>
            <p:txBody>
              <a:bodyPr wrap="none" rtlCol="0">
                <a:spAutoFit/>
              </a:bodyPr>
              <a:lstStyle/>
              <a:p>
                <a:pPr algn="r" rtl="0"/>
                <a:r>
                  <a:rPr lang="fr-FR" sz="1400" b="0" i="0" u="none" dirty="0">
                    <a:solidFill>
                      <a:prstClr val="black"/>
                    </a:solidFill>
                    <a:latin typeface="Futura Std Condensed" pitchFamily="34" charset="0"/>
                    <a:cs typeface="Futura Condensed"/>
                  </a:rPr>
                  <a:t>Karen Brennan | Christan Balch | Michelle Chung</a:t>
                </a:r>
              </a:p>
            </p:txBody>
          </p:sp>
          <p:sp>
            <p:nvSpPr>
              <p:cNvPr id="10" name="TextBox 9"/>
              <p:cNvSpPr txBox="1"/>
              <p:nvPr/>
            </p:nvSpPr>
            <p:spPr>
              <a:xfrm>
                <a:off x="4978632" y="5347611"/>
                <a:ext cx="2291012" cy="307777"/>
              </a:xfrm>
              <a:prstGeom prst="rect">
                <a:avLst/>
              </a:prstGeom>
              <a:noFill/>
            </p:spPr>
            <p:txBody>
              <a:bodyPr wrap="none" rtlCol="0">
                <a:spAutoFit/>
              </a:bodyPr>
              <a:lstStyle/>
              <a:p>
                <a:pPr algn="r" rtl="0"/>
                <a:r>
                  <a:rPr lang="fr-FR" sz="1400" b="0" i="0" u="none" dirty="0">
                    <a:solidFill>
                      <a:prstClr val="black"/>
                    </a:solidFill>
                    <a:latin typeface="Futura Std Condensed" pitchFamily="34" charset="0"/>
                    <a:cs typeface="Futura Condensed"/>
                  </a:rPr>
                  <a:t>Harvard Graduate School of Education</a:t>
                </a:r>
                <a:endParaRPr lang="fr-FR" sz="1400" dirty="0">
                  <a:solidFill>
                    <a:prstClr val="black"/>
                  </a:solidFill>
                  <a:latin typeface="Futura Std Condensed" pitchFamily="34" charset="0"/>
                  <a:cs typeface="Futura Condensed"/>
                </a:endParaRPr>
              </a:p>
            </p:txBody>
          </p:sp>
        </p:grpSp>
      </p:grpSp>
      <p:sp>
        <p:nvSpPr>
          <p:cNvPr id="9" name="Rectangle 13"/>
          <p:cNvSpPr/>
          <p:nvPr>
            <p:custDataLst>
              <p:tags r:id="rId2"/>
            </p:custDataLst>
          </p:nvPr>
        </p:nvSpPr>
        <p:spPr>
          <a:xfrm>
            <a:off x="-12519" y="6661857"/>
            <a:ext cx="6706974" cy="10754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 name="connsiteX0" fmla="*/ 4678008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4678008 w 7517114"/>
              <a:gd name="connsiteY5" fmla="*/ 0 h 479582"/>
              <a:gd name="connsiteX0" fmla="*/ 97 w 2839203"/>
              <a:gd name="connsiteY0" fmla="*/ 0 h 479582"/>
              <a:gd name="connsiteX1" fmla="*/ 2839130 w 2839203"/>
              <a:gd name="connsiteY1" fmla="*/ 0 h 479582"/>
              <a:gd name="connsiteX2" fmla="*/ 2597088 w 2839203"/>
              <a:gd name="connsiteY2" fmla="*/ 239230 h 479582"/>
              <a:gd name="connsiteX3" fmla="*/ 2839130 w 2839203"/>
              <a:gd name="connsiteY3" fmla="*/ 479582 h 479582"/>
              <a:gd name="connsiteX4" fmla="*/ 0 w 2839203"/>
              <a:gd name="connsiteY4" fmla="*/ 479582 h 479582"/>
              <a:gd name="connsiteX5" fmla="*/ 97 w 2839203"/>
              <a:gd name="connsiteY5" fmla="*/ 0 h 479582"/>
              <a:gd name="connsiteX0" fmla="*/ 18117 w 2839203"/>
              <a:gd name="connsiteY0" fmla="*/ 0 h 479582"/>
              <a:gd name="connsiteX1" fmla="*/ 2839130 w 2839203"/>
              <a:gd name="connsiteY1" fmla="*/ 0 h 479582"/>
              <a:gd name="connsiteX2" fmla="*/ 2597088 w 2839203"/>
              <a:gd name="connsiteY2" fmla="*/ 239230 h 479582"/>
              <a:gd name="connsiteX3" fmla="*/ 2839130 w 2839203"/>
              <a:gd name="connsiteY3" fmla="*/ 479582 h 479582"/>
              <a:gd name="connsiteX4" fmla="*/ 0 w 2839203"/>
              <a:gd name="connsiteY4" fmla="*/ 479582 h 479582"/>
              <a:gd name="connsiteX5" fmla="*/ 18117 w 2839203"/>
              <a:gd name="connsiteY5" fmla="*/ 0 h 479582"/>
              <a:gd name="connsiteX0" fmla="*/ 1 w 2821087"/>
              <a:gd name="connsiteY0" fmla="*/ 0 h 481713"/>
              <a:gd name="connsiteX1" fmla="*/ 2821014 w 2821087"/>
              <a:gd name="connsiteY1" fmla="*/ 0 h 481713"/>
              <a:gd name="connsiteX2" fmla="*/ 2578972 w 2821087"/>
              <a:gd name="connsiteY2" fmla="*/ 239230 h 481713"/>
              <a:gd name="connsiteX3" fmla="*/ 2821014 w 2821087"/>
              <a:gd name="connsiteY3" fmla="*/ 479582 h 481713"/>
              <a:gd name="connsiteX4" fmla="*/ 5911 w 2821087"/>
              <a:gd name="connsiteY4" fmla="*/ 481713 h 481713"/>
              <a:gd name="connsiteX5" fmla="*/ 1 w 2821087"/>
              <a:gd name="connsiteY5" fmla="*/ 0 h 481713"/>
              <a:gd name="connsiteX0" fmla="*/ 2099 w 2823185"/>
              <a:gd name="connsiteY0" fmla="*/ 0 h 481713"/>
              <a:gd name="connsiteX1" fmla="*/ 2823112 w 2823185"/>
              <a:gd name="connsiteY1" fmla="*/ 0 h 481713"/>
              <a:gd name="connsiteX2" fmla="*/ 2581070 w 2823185"/>
              <a:gd name="connsiteY2" fmla="*/ 239230 h 481713"/>
              <a:gd name="connsiteX3" fmla="*/ 2823112 w 2823185"/>
              <a:gd name="connsiteY3" fmla="*/ 479582 h 481713"/>
              <a:gd name="connsiteX4" fmla="*/ 0 w 2823185"/>
              <a:gd name="connsiteY4" fmla="*/ 481713 h 481713"/>
              <a:gd name="connsiteX5" fmla="*/ 2099 w 2823185"/>
              <a:gd name="connsiteY5" fmla="*/ 0 h 4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185" h="481713">
                <a:moveTo>
                  <a:pt x="2099" y="0"/>
                </a:moveTo>
                <a:lnTo>
                  <a:pt x="2823112" y="0"/>
                </a:lnTo>
                <a:cubicBezTo>
                  <a:pt x="2826040" y="6718"/>
                  <a:pt x="2574967" y="232512"/>
                  <a:pt x="2581070" y="239230"/>
                </a:cubicBezTo>
                <a:cubicBezTo>
                  <a:pt x="2572851" y="236797"/>
                  <a:pt x="2828156" y="478840"/>
                  <a:pt x="2823112" y="479582"/>
                </a:cubicBezTo>
                <a:lnTo>
                  <a:pt x="0" y="481713"/>
                </a:lnTo>
                <a:cubicBezTo>
                  <a:pt x="32" y="321852"/>
                  <a:pt x="2067" y="159861"/>
                  <a:pt x="2099" y="0"/>
                </a:cubicBez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p>
        </p:txBody>
      </p:sp>
    </p:spTree>
    <p:extLst>
      <p:ext uri="{BB962C8B-B14F-4D97-AF65-F5344CB8AC3E}">
        <p14:creationId xmlns:p14="http://schemas.microsoft.com/office/powerpoint/2010/main" val="1583209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custDataLst>
              <p:tags r:id="rId1"/>
            </p:custDataLst>
          </p:nvPr>
        </p:nvSpPr>
        <p:spPr>
          <a:xfrm>
            <a:off x="142398" y="9519711"/>
            <a:ext cx="1813560" cy="535517"/>
          </a:xfrm>
        </p:spPr>
        <p:txBody>
          <a:bodyPr/>
          <a:lstStyle/>
          <a:p>
            <a:pPr algn="l" rtl="0"/>
            <a:r>
              <a:rPr lang="fr-FR" b="0" i="0" u="none" dirty="0">
                <a:latin typeface="Futura Std Condensed" pitchFamily="34" charset="0"/>
              </a:rPr>
              <a:t>6</a:t>
            </a:r>
            <a:endParaRPr lang="fr-FR" dirty="0">
              <a:latin typeface="Futura Std Condensed" pitchFamily="34" charset="0"/>
            </a:endParaRPr>
          </a:p>
        </p:txBody>
      </p:sp>
    </p:spTree>
    <p:extLst>
      <p:ext uri="{BB962C8B-B14F-4D97-AF65-F5344CB8AC3E}">
        <p14:creationId xmlns:p14="http://schemas.microsoft.com/office/powerpoint/2010/main" val="28117175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169943"/>
            <a:chOff x="422410" y="2830659"/>
            <a:chExt cx="3324338" cy="4169943"/>
          </a:xfrm>
        </p:grpSpPr>
        <p:sp>
          <p:nvSpPr>
            <p:cNvPr id="14" name="TextBox 13"/>
            <p:cNvSpPr txBox="1"/>
            <p:nvPr/>
          </p:nvSpPr>
          <p:spPr>
            <a:xfrm>
              <a:off x="515544" y="3328602"/>
              <a:ext cx="3231204" cy="367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ea typeface="FangSong" pitchFamily="49" charset="-122"/>
                  <a:cs typeface="Futura Condensed"/>
                </a:rPr>
                <a:t>Utilisez les studios dédiés aux concepts avancés, et en particulier à la capture vidéo et au clonage, pour montrer des exemples et aider les élèves à se familiariser avec les blocs de capture vidéo et de clonage. Éventuellement, mettez </a:t>
              </a:r>
              <a:r>
                <a:rPr lang="fr-FR" sz="1200" b="0" i="0" u="none" spc="-20" dirty="0" smtClean="0">
                  <a:latin typeface="Futura Std Condensed" pitchFamily="34" charset="0"/>
                  <a:ea typeface="FangSong" pitchFamily="49" charset="-122"/>
                  <a:cs typeface="Futura Condensed"/>
                </a:rPr>
                <a:t>l’imprimé </a:t>
              </a:r>
              <a:r>
                <a:rPr lang="fr-FR" sz="1200" b="0" i="0" u="none" spc="-20" dirty="0">
                  <a:latin typeface="Futura Std Condensed" pitchFamily="34" charset="0"/>
                  <a:ea typeface="FangSong" pitchFamily="49" charset="-122"/>
                  <a:cs typeface="Futura Condensed"/>
                </a:rPr>
                <a:t>« Concepts avancés » à disposition des élèves pour les guider.</a:t>
              </a:r>
            </a:p>
            <a:p>
              <a:pPr marL="171450" indent="-171450" algn="l" rtl="0">
                <a:buFont typeface="Wingdings" charset="2"/>
                <a:buChar char="q"/>
              </a:pPr>
              <a:endParaRPr lang="fr-FR" sz="600" dirty="0" smtClean="0">
                <a:latin typeface="Futura Std Condensed" pitchFamily="34" charset="0"/>
                <a:ea typeface="FangSong" pitchFamily="49" charset="-122"/>
                <a:cs typeface="Futura Condensed"/>
              </a:endParaRPr>
            </a:p>
            <a:p>
              <a:pPr marL="171450" indent="-171450" algn="l" rtl="0">
                <a:buFont typeface="Wingdings" charset="2"/>
                <a:buChar char="q"/>
              </a:pPr>
              <a:r>
                <a:rPr lang="fr-FR" sz="1200" b="0" i="0" u="none" spc="-20" dirty="0">
                  <a:latin typeface="Futura Std Condensed" pitchFamily="34" charset="0"/>
                  <a:ea typeface="FangSong" pitchFamily="49" charset="-122"/>
                  <a:cs typeface="Futura Condensed"/>
                </a:rPr>
                <a:t>Donnez aux élèves le temps de se pencher sur le code de certains exemples de programmes, en vue de créer un projet basé sur un ou plusieurs des concepts avancés (capture vidéo et clonage).</a:t>
              </a:r>
              <a:endParaRPr lang="fr-FR" sz="1200" dirty="0">
                <a:latin typeface="Futura Std Condensed" pitchFamily="34" charset="0"/>
                <a:ea typeface="FangSong" pitchFamily="49" charset="-122"/>
                <a:cs typeface="Futura Condensed"/>
              </a:endParaRPr>
            </a:p>
            <a:p>
              <a:pPr marL="171450" indent="-171450" algn="l" rtl="0">
                <a:buFont typeface="Wingdings" charset="2"/>
                <a:buChar char="q"/>
              </a:pPr>
              <a:endParaRPr lang="fr-FR" sz="600" dirty="0">
                <a:latin typeface="Futura Std Condensed" pitchFamily="34" charset="0"/>
                <a:ea typeface="FangSong" pitchFamily="49" charset="-122"/>
                <a:cs typeface="Futura Condensed"/>
              </a:endParaRPr>
            </a:p>
            <a:p>
              <a:pPr marL="171450" indent="-171450" algn="l" rtl="0">
                <a:buFont typeface="Wingdings" charset="2"/>
                <a:buChar char="q"/>
              </a:pPr>
              <a:r>
                <a:rPr lang="fr-FR" sz="1200" b="0" i="0" u="none" spc="-20" dirty="0">
                  <a:latin typeface="Futura Std Condensed" pitchFamily="34" charset="0"/>
                  <a:ea typeface="FangSong" pitchFamily="49" charset="-122"/>
                  <a:cs typeface="Futura Condensed"/>
                </a:rPr>
                <a:t>Encouragez les élèves à raconter leurs explorations à </a:t>
              </a:r>
              <a:r>
                <a:rPr lang="fr-FR" sz="1200" b="0" i="0" u="none" spc="-20" dirty="0" smtClean="0">
                  <a:latin typeface="Futura Std Condensed" pitchFamily="34" charset="0"/>
                  <a:ea typeface="FangSong" pitchFamily="49" charset="-122"/>
                  <a:cs typeface="Futura Condensed"/>
                </a:rPr>
                <a:t>d’autres</a:t>
              </a:r>
              <a:r>
                <a:rPr lang="fr-FR" sz="1200" b="0" i="0" u="none" spc="-20" dirty="0">
                  <a:latin typeface="Futura Std Condensed" pitchFamily="34" charset="0"/>
                  <a:ea typeface="FangSong" pitchFamily="49" charset="-122"/>
                  <a:cs typeface="Futura Condensed"/>
                </a:rPr>
                <a:t>. Nous suggérons </a:t>
              </a:r>
              <a:r>
                <a:rPr lang="fr-FR" sz="1200" b="0" i="0" u="none" spc="-20" dirty="0" smtClean="0">
                  <a:latin typeface="Futura Std Condensed" pitchFamily="34" charset="0"/>
                  <a:ea typeface="FangSong" pitchFamily="49" charset="-122"/>
                  <a:cs typeface="Futura Condensed"/>
                </a:rPr>
                <a:t>d’animer </a:t>
              </a:r>
              <a:r>
                <a:rPr lang="fr-FR" sz="1200" b="0" i="0" u="none" spc="-20" dirty="0">
                  <a:latin typeface="Futura Std Condensed" pitchFamily="34" charset="0"/>
                  <a:ea typeface="FangSong" pitchFamily="49" charset="-122"/>
                  <a:cs typeface="Futura Condensed"/>
                </a:rPr>
                <a:t>une activité de démonstration. </a:t>
              </a:r>
              <a:r>
                <a:rPr lang="fr-FR" sz="1200" b="0" i="0" u="none" spc="-10" dirty="0">
                  <a:latin typeface="Futura Std Condensed" pitchFamily="34" charset="0"/>
                  <a:ea typeface="FangSong" pitchFamily="49" charset="-122"/>
                  <a:cs typeface="Futura Condensed"/>
                </a:rPr>
                <a:t>Éventuellement, invitez les élèves à ajouter leurs projets au studio de </a:t>
              </a:r>
              <a:r>
                <a:rPr lang="fr-FR" sz="1200" b="0" i="0" u="none" spc="-10" dirty="0" smtClean="0">
                  <a:latin typeface="Futura Std Condensed" pitchFamily="34" charset="0"/>
                  <a:ea typeface="FangSong" pitchFamily="49" charset="-122"/>
                  <a:cs typeface="Futura Condensed"/>
                </a:rPr>
                <a:t>l’activité </a:t>
              </a:r>
              <a:r>
                <a:rPr lang="fr-FR" sz="1200" b="0" i="0" u="none" dirty="0">
                  <a:latin typeface="Futura Std Condensed" pitchFamily="34" charset="0"/>
                  <a:ea typeface="FangSong" pitchFamily="49" charset="-122"/>
                  <a:cs typeface="Futura Condensed"/>
                </a:rPr>
                <a:t>« Concepts avancés »</a:t>
              </a:r>
              <a:r>
                <a:rPr lang="fr-FR" sz="1200" b="0" i="0" u="none" spc="-10" dirty="0">
                  <a:latin typeface="Futura Std Condensed" pitchFamily="34" charset="0"/>
                  <a:ea typeface="FangSong" pitchFamily="49" charset="-122"/>
                  <a:cs typeface="Futura Condensed"/>
                </a:rPr>
                <a:t> ou à un studio créé pour la classe.</a:t>
              </a:r>
              <a:endParaRPr lang="fr-FR" sz="1200" spc="-10" dirty="0">
                <a:latin typeface="Futura Std Condensed" pitchFamily="34" charset="0"/>
                <a:ea typeface="FangSong" pitchFamily="49" charset="-122"/>
                <a:cs typeface="Futura Condensed"/>
              </a:endParaRPr>
            </a:p>
            <a:p>
              <a:pPr marL="171450" indent="-171450" algn="l" rtl="0">
                <a:buFont typeface="Wingdings" charset="2"/>
                <a:buChar char="q"/>
              </a:pPr>
              <a:endParaRPr lang="fr-FR" sz="600" dirty="0">
                <a:latin typeface="Futura Std Condensed" pitchFamily="34" charset="0"/>
                <a:ea typeface="FangSong" pitchFamily="49" charset="-122"/>
                <a:cs typeface="Futura Condensed"/>
              </a:endParaRPr>
            </a:p>
            <a:p>
              <a:pPr marL="171450" indent="-171450" algn="l" rtl="0">
                <a:buFont typeface="Wingdings" charset="2"/>
                <a:buChar char="q"/>
              </a:pPr>
              <a:r>
                <a:rPr lang="fr-FR" sz="1200" b="0" i="0" u="none" dirty="0">
                  <a:latin typeface="Futura Std Condensed" pitchFamily="34" charset="0"/>
                  <a:ea typeface="FangSong" pitchFamily="49" charset="-122"/>
                  <a:cs typeface="Futura Condensed"/>
                </a:rPr>
                <a:t>Invitez les élèves à réfléchir au processus de conception en répondant aux questions de </a:t>
              </a:r>
              <a:r>
                <a:rPr lang="fr-FR" sz="1200" b="0" i="0" u="none" dirty="0" smtClean="0">
                  <a:latin typeface="Futura Std Condensed" pitchFamily="34" charset="0"/>
                  <a:ea typeface="FangSong" pitchFamily="49" charset="-122"/>
                  <a:cs typeface="Futura Condensed"/>
                </a:rPr>
                <a:t>l’encadré </a:t>
              </a:r>
              <a:r>
                <a:rPr lang="fr-FR" sz="1200" b="0" i="0" u="none" dirty="0">
                  <a:latin typeface="Futura Std Condensed" pitchFamily="34" charset="0"/>
                  <a:ea typeface="FangSong" pitchFamily="49" charset="-122"/>
                  <a:cs typeface="Futura Condensed"/>
                </a:rPr>
                <a:t>« Invitation à la réflexion », dans leurs journaux de conception ou lors </a:t>
              </a:r>
              <a:r>
                <a:rPr lang="fr-FR" sz="1200" b="0" i="0" u="none" dirty="0" smtClean="0">
                  <a:latin typeface="Futura Std Condensed" pitchFamily="34" charset="0"/>
                  <a:ea typeface="FangSong" pitchFamily="49" charset="-122"/>
                  <a:cs typeface="Futura Condensed"/>
                </a:rPr>
                <a:t>d’une </a:t>
              </a:r>
              <a:r>
                <a:rPr lang="fr-FR" sz="1200" b="0" i="0" u="none" dirty="0">
                  <a:latin typeface="Futura Std Condensed" pitchFamily="34" charset="0"/>
                  <a:ea typeface="FangSong" pitchFamily="49" charset="-122"/>
                  <a:cs typeface="Futura Condensed"/>
                </a:rPr>
                <a:t>discussion de groupe.</a:t>
              </a:r>
              <a:endParaRPr lang="fr-FR" sz="1200" dirty="0">
                <a:latin typeface="Futura Std Condensed" pitchFamily="34" charset="0"/>
                <a:ea typeface="FangSong" pitchFamily="49" charset="-122"/>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ea typeface="FangSong" pitchFamily="49" charset="-122"/>
                  <a:cs typeface="Futura Condensed"/>
                </a:rPr>
                <a:t>DESCRIPTION DE </a:t>
              </a:r>
              <a:r>
                <a:rPr lang="fr-FR" sz="1600" b="0" i="0" u="none" dirty="0" smtClean="0">
                  <a:latin typeface="Futura Std Condensed" pitchFamily="34" charset="0"/>
                  <a:ea typeface="FangSong" pitchFamily="49" charset="-122"/>
                  <a:cs typeface="Futura Condensed"/>
                </a:rPr>
                <a:t>L’ACTIVITÉ</a:t>
              </a:r>
              <a:endParaRPr lang="fr-FR" sz="1600" b="0" i="0" u="none" dirty="0">
                <a:latin typeface="Futura Std Condensed" pitchFamily="34" charset="0"/>
                <a:ea typeface="FangSong" pitchFamily="49" charset="-122"/>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ea typeface="FangSong" pitchFamily="49" charset="-122"/>
                <a:cs typeface="Futura Condensed"/>
              </a:rPr>
              <a:t>OBJECTIFS</a:t>
            </a:r>
          </a:p>
          <a:p>
            <a:pPr algn="l" rtl="0"/>
            <a:r>
              <a:rPr lang="fr-FR" sz="1200" b="0" i="0" u="none" dirty="0">
                <a:latin typeface="Futura Std Condensed" pitchFamily="34" charset="0"/>
                <a:ea typeface="FangSong" pitchFamily="49" charset="-122"/>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ea typeface="FangSong" pitchFamily="49" charset="-122"/>
                <a:cs typeface="Futura Condensed"/>
              </a:rPr>
              <a:t>maîtriseront davantage certains concepts (événements, parallélisme, données) et pratiques (expérimentation et itération, test et débogage, réutilisation et remixage, abstraction et modularisation) informatiques, du fait </a:t>
            </a:r>
            <a:r>
              <a:rPr lang="fr-FR" sz="1200" b="0" i="0" u="none" dirty="0" smtClean="0">
                <a:latin typeface="Futura Std Condensed" pitchFamily="34" charset="0"/>
                <a:ea typeface="FangSong" pitchFamily="49" charset="-122"/>
                <a:cs typeface="Futura Condensed"/>
              </a:rPr>
              <a:t>d’avoir </a:t>
            </a:r>
            <a:r>
              <a:rPr lang="fr-FR" sz="1200" b="0" i="0" u="none" dirty="0">
                <a:latin typeface="Futura Std Condensed" pitchFamily="34" charset="0"/>
                <a:ea typeface="FangSong" pitchFamily="49" charset="-122"/>
                <a:cs typeface="Futura Condensed"/>
              </a:rPr>
              <a:t>créé un projet utilisant la capture vidéo ou le clonage</a:t>
            </a:r>
            <a:endParaRPr lang="fr-FR" sz="1200" dirty="0">
              <a:latin typeface="Futura Std Condensed" pitchFamily="34" charset="0"/>
              <a:ea typeface="FangSong" pitchFamily="49" charset="-122"/>
              <a:cs typeface="Futura Condensed"/>
            </a:endParaRPr>
          </a:p>
        </p:txBody>
      </p:sp>
      <p:sp>
        <p:nvSpPr>
          <p:cNvPr id="42" name="TextBox 41"/>
          <p:cNvSpPr txBox="1"/>
          <p:nvPr>
            <p:custDataLst>
              <p:tags r:id="rId3"/>
            </p:custDataLst>
          </p:nvPr>
        </p:nvSpPr>
        <p:spPr>
          <a:xfrm>
            <a:off x="1300826" y="647673"/>
            <a:ext cx="2815942" cy="1077218"/>
          </a:xfrm>
          <a:prstGeom prst="rect">
            <a:avLst/>
          </a:prstGeom>
          <a:noFill/>
        </p:spPr>
        <p:txBody>
          <a:bodyPr wrap="square" rtlCol="0">
            <a:spAutoFit/>
          </a:bodyPr>
          <a:lstStyle/>
          <a:p>
            <a:pPr algn="l" rtl="0"/>
            <a:r>
              <a:rPr lang="fr-FR" sz="3200" b="0" i="0" u="none">
                <a:latin typeface="Futura Std Condensed" pitchFamily="34" charset="0"/>
                <a:ea typeface="FangSong" pitchFamily="49" charset="-122"/>
                <a:cs typeface="Futura Condensed"/>
              </a:rPr>
              <a:t>CONCEPTS</a:t>
            </a:r>
          </a:p>
          <a:p>
            <a:pPr algn="l" rtl="0"/>
            <a:r>
              <a:rPr lang="fr-FR" sz="3200" b="0" i="0" u="none">
                <a:latin typeface="Futura Std Condensed" pitchFamily="34" charset="0"/>
                <a:ea typeface="FangSong" pitchFamily="49" charset="-122"/>
                <a:cs typeface="Futura Condensed"/>
              </a:rPr>
              <a:t>AVANCÉS</a:t>
            </a:r>
          </a:p>
        </p:txBody>
      </p:sp>
      <p:grpSp>
        <p:nvGrpSpPr>
          <p:cNvPr id="2" name="Group 1"/>
          <p:cNvGrpSpPr/>
          <p:nvPr>
            <p:custDataLst>
              <p:tags r:id="rId4"/>
            </p:custDataLst>
          </p:nvPr>
        </p:nvGrpSpPr>
        <p:grpSpPr>
          <a:xfrm>
            <a:off x="4007796" y="2830659"/>
            <a:ext cx="3307404" cy="2067604"/>
            <a:chOff x="4007796" y="2830659"/>
            <a:chExt cx="3307404" cy="2067604"/>
          </a:xfrm>
        </p:grpSpPr>
        <p:sp>
          <p:nvSpPr>
            <p:cNvPr id="18" name="TextBox 17"/>
            <p:cNvSpPr txBox="1"/>
            <p:nvPr/>
          </p:nvSpPr>
          <p:spPr>
            <a:xfrm>
              <a:off x="4104914" y="3328603"/>
              <a:ext cx="3117152" cy="156966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ea typeface="FangSong" pitchFamily="49" charset="-122"/>
                  <a:cs typeface="Futura Condensed"/>
                </a:rPr>
                <a:t>Studio de </a:t>
              </a:r>
              <a:r>
                <a:rPr lang="fr-FR" sz="1200" b="0" i="0" u="none" dirty="0" smtClean="0">
                  <a:latin typeface="Futura Std Condensed" pitchFamily="34" charset="0"/>
                  <a:ea typeface="FangSong" pitchFamily="49" charset="-122"/>
                  <a:cs typeface="Futura Condensed"/>
                </a:rPr>
                <a:t>l’activité </a:t>
              </a:r>
              <a:r>
                <a:rPr lang="fr-FR" sz="1200" b="0" i="0" u="none" dirty="0">
                  <a:latin typeface="Futura Std Condensed" pitchFamily="34" charset="0"/>
                  <a:ea typeface="FangSong" pitchFamily="49" charset="-122"/>
                  <a:cs typeface="Futura Condensed"/>
                </a:rPr>
                <a:t>« Concepts avancés »</a:t>
              </a:r>
              <a:r>
                <a:rPr lang="fr-FR" sz="1200" dirty="0">
                  <a:latin typeface="Futura Std Condensed" pitchFamily="34" charset="0"/>
                  <a:ea typeface="FangSong" pitchFamily="49" charset="-122"/>
                  <a:cs typeface="Futura Condensed"/>
                </a:rPr>
                <a:t/>
              </a:r>
              <a:br>
                <a:rPr lang="fr-FR" sz="1200" dirty="0">
                  <a:latin typeface="Futura Std Condensed" pitchFamily="34" charset="0"/>
                  <a:ea typeface="FangSong" pitchFamily="49" charset="-122"/>
                  <a:cs typeface="Futura Condensed"/>
                </a:rPr>
              </a:br>
              <a:r>
                <a:rPr lang="fr-FR" sz="1200" b="0" i="0" u="none" dirty="0">
                  <a:latin typeface="Futura Std Condensed" pitchFamily="34" charset="0"/>
                  <a:ea typeface="FangSong" pitchFamily="49" charset="-122"/>
                  <a:cs typeface="Futura Condensed"/>
                </a:rPr>
                <a:t>http://scratch.mit.edu/studios/221311</a:t>
              </a:r>
            </a:p>
            <a:p>
              <a:pPr marL="171450" indent="-171450" algn="l" rtl="0">
                <a:buFont typeface="Wingdings" charset="2"/>
                <a:buChar char="q"/>
              </a:pPr>
              <a:r>
                <a:rPr lang="fr-FR" sz="1200" b="0" i="0" u="none" dirty="0">
                  <a:latin typeface="Futura Std Condensed" pitchFamily="34" charset="0"/>
                  <a:ea typeface="FangSong" pitchFamily="49" charset="-122"/>
                  <a:cs typeface="Futura Condensed"/>
                </a:rPr>
                <a:t>Imprimé « Capture vidéo »</a:t>
              </a:r>
            </a:p>
            <a:p>
              <a:pPr marL="171450" indent="-171450" algn="l" rtl="0">
                <a:buFont typeface="Wingdings" charset="2"/>
                <a:buChar char="q"/>
              </a:pPr>
              <a:r>
                <a:rPr lang="fr-FR" sz="1200" b="0" i="0" u="none" dirty="0">
                  <a:latin typeface="Futura Std Condensed" pitchFamily="34" charset="0"/>
                  <a:ea typeface="FangSong" pitchFamily="49" charset="-122"/>
                  <a:cs typeface="Futura Condensed"/>
                </a:rPr>
                <a:t>Studio de </a:t>
              </a:r>
              <a:r>
                <a:rPr lang="fr-FR" sz="1200" b="0" i="0" u="none" dirty="0" smtClean="0">
                  <a:latin typeface="Futura Std Condensed" pitchFamily="34" charset="0"/>
                  <a:ea typeface="FangSong" pitchFamily="49" charset="-122"/>
                  <a:cs typeface="Futura Condensed"/>
                </a:rPr>
                <a:t>l’activité </a:t>
              </a:r>
              <a:r>
                <a:rPr lang="fr-FR" sz="1200" b="0" i="0" u="none" dirty="0">
                  <a:latin typeface="Futura Std Condensed" pitchFamily="34" charset="0"/>
                  <a:ea typeface="FangSong" pitchFamily="49" charset="-122"/>
                  <a:cs typeface="Futura Condensed"/>
                </a:rPr>
                <a:t>« Capture vidéo »</a:t>
              </a:r>
              <a:r>
                <a:rPr lang="fr-FR" sz="1200" dirty="0">
                  <a:latin typeface="Futura Std Condensed" pitchFamily="34" charset="0"/>
                  <a:ea typeface="FangSong" pitchFamily="49" charset="-122"/>
                  <a:cs typeface="Futura Condensed"/>
                </a:rPr>
                <a:t/>
              </a:r>
              <a:br>
                <a:rPr lang="fr-FR" sz="1200" dirty="0">
                  <a:latin typeface="Futura Std Condensed" pitchFamily="34" charset="0"/>
                  <a:ea typeface="FangSong" pitchFamily="49" charset="-122"/>
                  <a:cs typeface="Futura Condensed"/>
                </a:rPr>
              </a:br>
              <a:r>
                <a:rPr lang="fr-FR" sz="1200" b="0" i="0" u="none" dirty="0">
                  <a:latin typeface="Futura Std Condensed" pitchFamily="34" charset="0"/>
                  <a:ea typeface="FangSong" pitchFamily="49" charset="-122"/>
                  <a:cs typeface="Futura Condensed"/>
                </a:rPr>
                <a:t>http://scratch.mit.edu/studios/201435</a:t>
              </a:r>
            </a:p>
            <a:p>
              <a:pPr marL="171450" indent="-171450" algn="l" rtl="0">
                <a:buFont typeface="Wingdings" charset="2"/>
                <a:buChar char="q"/>
              </a:pPr>
              <a:r>
                <a:rPr lang="fr-FR" sz="1200" b="0" i="0" u="none" dirty="0">
                  <a:latin typeface="Futura Std Condensed" pitchFamily="34" charset="0"/>
                  <a:ea typeface="FangSong" pitchFamily="49" charset="-122"/>
                  <a:cs typeface="Futura Condensed"/>
                </a:rPr>
                <a:t>Imprimé « Clonage »</a:t>
              </a:r>
            </a:p>
            <a:p>
              <a:pPr marL="171450" indent="-171450" algn="l" rtl="0">
                <a:buFont typeface="Wingdings" charset="2"/>
                <a:buChar char="q"/>
              </a:pPr>
              <a:r>
                <a:rPr lang="fr-FR" sz="1200" b="0" i="0" u="none" dirty="0">
                  <a:latin typeface="Futura Std Condensed" pitchFamily="34" charset="0"/>
                  <a:ea typeface="FangSong" pitchFamily="49" charset="-122"/>
                  <a:cs typeface="Futura Condensed"/>
                </a:rPr>
                <a:t>Studio dédié au clonage</a:t>
              </a:r>
              <a:r>
                <a:rPr lang="fr-FR" sz="1200" dirty="0">
                  <a:latin typeface="Futura Std Condensed" pitchFamily="34" charset="0"/>
                  <a:ea typeface="FangSong" pitchFamily="49" charset="-122"/>
                  <a:cs typeface="Futura Condensed"/>
                </a:rPr>
                <a:t/>
              </a:r>
              <a:br>
                <a:rPr lang="fr-FR" sz="1200" dirty="0">
                  <a:latin typeface="Futura Std Condensed" pitchFamily="34" charset="0"/>
                  <a:ea typeface="FangSong" pitchFamily="49" charset="-122"/>
                  <a:cs typeface="Futura Condensed"/>
                </a:rPr>
              </a:br>
              <a:r>
                <a:rPr lang="fr-FR" sz="1200" b="0" i="0" u="none" dirty="0">
                  <a:latin typeface="Futura Std Condensed" pitchFamily="34" charset="0"/>
                  <a:ea typeface="FangSong" pitchFamily="49" charset="-122"/>
                  <a:cs typeface="Futura Condensed"/>
                </a:rPr>
                <a:t>http://scratch.mit.edu/studios/201437</a:t>
              </a: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ea typeface="FangSong" pitchFamily="49" charset="-122"/>
                  <a:cs typeface="Futura Condensed"/>
                </a:rPr>
                <a:t>RESSOURCES</a:t>
              </a:r>
              <a:endParaRPr lang="fr-FR" sz="1600" dirty="0">
                <a:latin typeface="Futura Std Condensed" pitchFamily="34" charset="0"/>
                <a:ea typeface="FangSong" pitchFamily="49" charset="-122"/>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007796" y="5015583"/>
            <a:ext cx="3307404" cy="1142158"/>
            <a:chOff x="3992282" y="2832776"/>
            <a:chExt cx="3307404" cy="1142158"/>
          </a:xfrm>
        </p:grpSpPr>
        <p:sp>
          <p:nvSpPr>
            <p:cNvPr id="84" name="TextBox 83"/>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ea typeface="FangSong" pitchFamily="49" charset="-122"/>
                  <a:cs typeface="Futura Condensed"/>
                </a:rPr>
                <a:t>Quel(s) concept(s) avancé(s) </a:t>
              </a:r>
              <a:r>
                <a:rPr lang="fr-FR" sz="1200" b="0" i="0" u="none" dirty="0" smtClean="0">
                  <a:latin typeface="Futura Std Condensed" pitchFamily="34" charset="0"/>
                  <a:ea typeface="FangSong" pitchFamily="49" charset="-122"/>
                  <a:cs typeface="Futura Condensed"/>
                </a:rPr>
                <a:t>as-tu choisi(s) d’approfondir</a:t>
              </a:r>
              <a:r>
                <a:rPr lang="fr-FR" sz="1200" b="0" i="0" u="none" dirty="0">
                  <a:latin typeface="Futura Std Condensed" pitchFamily="34" charset="0"/>
                  <a:ea typeface="FangSong" pitchFamily="49" charset="-122"/>
                  <a:cs typeface="Futura Condensed"/>
                </a:rPr>
                <a:t> ?</a:t>
              </a:r>
            </a:p>
            <a:p>
              <a:pPr marL="171450" indent="-171450" algn="l" rtl="0">
                <a:buFont typeface="Lucida Grande"/>
                <a:buChar char="+"/>
              </a:pPr>
              <a:r>
                <a:rPr lang="fr-FR" sz="1200" b="0" i="0" u="none" dirty="0">
                  <a:latin typeface="Futura Std Condensed" pitchFamily="34" charset="0"/>
                  <a:ea typeface="FangSong" pitchFamily="49" charset="-122"/>
                  <a:cs typeface="Futura Condensed"/>
                </a:rPr>
                <a:t>Quelle stratégie as-tu employée pour en apprendre plus sur le(s) concept(s) que tu avais sélectionné(s) ?</a:t>
              </a: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ea typeface="FangSong" pitchFamily="49" charset="-122"/>
                  <a:cs typeface="Futura Condensed"/>
                </a:rPr>
                <a:t>INVITATION À LA RÉFLEXION</a:t>
              </a:r>
              <a:endParaRPr lang="fr-FR" sz="1600" dirty="0">
                <a:latin typeface="Futura Std Condensed" pitchFamily="34" charset="0"/>
                <a:ea typeface="FangSong" pitchFamily="49" charset="-122"/>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007796" y="6257853"/>
            <a:ext cx="3307404" cy="965959"/>
            <a:chOff x="3992282" y="2824309"/>
            <a:chExt cx="3307404" cy="965959"/>
          </a:xfrm>
        </p:grpSpPr>
        <p:sp>
          <p:nvSpPr>
            <p:cNvPr id="88" name="TextBox 87"/>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ea typeface="FangSong" pitchFamily="49" charset="-122"/>
                  <a:cs typeface="Futura Condensed"/>
                </a:rPr>
                <a:t>Les projets approfondissent-ils au moins un des concepts avancés ?</a:t>
              </a:r>
              <a:endParaRPr lang="fr-FR" sz="1200" dirty="0">
                <a:latin typeface="Futura Std Condensed" pitchFamily="34" charset="0"/>
                <a:ea typeface="FangSong" pitchFamily="49" charset="-122"/>
                <a:cs typeface="Futura Condensed"/>
              </a:endParaRPr>
            </a:p>
          </p:txBody>
        </p:sp>
        <p:sp>
          <p:nvSpPr>
            <p:cNvPr id="89" name="TextBox 88"/>
            <p:cNvSpPr txBox="1"/>
            <p:nvPr/>
          </p:nvSpPr>
          <p:spPr>
            <a:xfrm>
              <a:off x="3992282" y="2824309"/>
              <a:ext cx="3307404" cy="338554"/>
            </a:xfrm>
            <a:prstGeom prst="rect">
              <a:avLst/>
            </a:prstGeom>
            <a:noFill/>
          </p:spPr>
          <p:txBody>
            <a:bodyPr wrap="square" rtlCol="0">
              <a:spAutoFit/>
            </a:bodyPr>
            <a:lstStyle/>
            <a:p>
              <a:pPr algn="l" rtl="0"/>
              <a:r>
                <a:rPr lang="fr-FR" sz="1600" b="0" i="0" u="none">
                  <a:latin typeface="Futura Std Condensed" pitchFamily="34" charset="0"/>
                  <a:ea typeface="FangSong" pitchFamily="49" charset="-122"/>
                  <a:cs typeface="Futura Condensed"/>
                </a:rPr>
                <a:t>ANALYSER LE TRAVAIL DES ÉLÈVES</a:t>
              </a:r>
              <a:endParaRPr lang="fr-FR" sz="1600" dirty="0">
                <a:latin typeface="Futura Std Condensed" pitchFamily="34" charset="0"/>
                <a:ea typeface="FangSong" pitchFamily="49" charset="-122"/>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5" name="TextBox 64"/>
          <p:cNvSpPr txBox="1"/>
          <p:nvPr>
            <p:custDataLst>
              <p:tags r:id="rId7"/>
            </p:custDataLst>
          </p:nvPr>
        </p:nvSpPr>
        <p:spPr>
          <a:xfrm>
            <a:off x="2527923"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ea typeface="FangSong" pitchFamily="49" charset="-122"/>
                <a:cs typeface="Futura Condensed"/>
              </a:rPr>
              <a:t>DURÉE SUGGÉRÉE</a:t>
            </a:r>
          </a:p>
          <a:p>
            <a:pPr algn="dist" rtl="0">
              <a:lnSpc>
                <a:spcPct val="150000"/>
              </a:lnSpc>
            </a:pPr>
            <a:r>
              <a:rPr lang="fr-FR" sz="1000" b="0" i="0" u="none">
                <a:latin typeface="Futura Std Condensed" pitchFamily="34" charset="0"/>
                <a:ea typeface="FangSong" pitchFamily="49" charset="-122"/>
                <a:cs typeface="Futura Condensed"/>
              </a:rPr>
              <a:t>30–45 MINUTES</a:t>
            </a:r>
          </a:p>
        </p:txBody>
      </p:sp>
      <p:pic>
        <p:nvPicPr>
          <p:cNvPr id="69" name="Picture 68" descr="30min.png"/>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2266475" y="1752620"/>
            <a:ext cx="329184" cy="329184"/>
          </a:xfrm>
          <a:prstGeom prst="rect">
            <a:avLst/>
          </a:prstGeom>
        </p:spPr>
      </p:pic>
      <p:grpSp>
        <p:nvGrpSpPr>
          <p:cNvPr id="75" name="Group 74"/>
          <p:cNvGrpSpPr/>
          <p:nvPr>
            <p:custDataLst>
              <p:tags r:id="rId9"/>
            </p:custDataLst>
          </p:nvPr>
        </p:nvGrpSpPr>
        <p:grpSpPr>
          <a:xfrm>
            <a:off x="3661944" y="794340"/>
            <a:ext cx="442062" cy="1123360"/>
            <a:chOff x="2853673" y="794340"/>
            <a:chExt cx="442062" cy="1123360"/>
          </a:xfrm>
        </p:grpSpPr>
        <p:cxnSp>
          <p:nvCxnSpPr>
            <p:cNvPr id="76" name="Straight Connector 75"/>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custDataLst>
              <p:tags r:id="rId10"/>
            </p:custDataLst>
          </p:nvPr>
        </p:nvGrpSpPr>
        <p:grpSpPr>
          <a:xfrm>
            <a:off x="457995" y="7630731"/>
            <a:ext cx="6857205" cy="352518"/>
            <a:chOff x="457995" y="7630731"/>
            <a:chExt cx="6857205" cy="352518"/>
          </a:xfrm>
        </p:grpSpPr>
        <p:sp>
          <p:nvSpPr>
            <p:cNvPr id="81" name="TextBox 80"/>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ea typeface="FangSong" pitchFamily="49" charset="-122"/>
                  <a:cs typeface="Futura Condensed"/>
                </a:rPr>
                <a:t>REMARQUES</a:t>
              </a:r>
              <a:endParaRPr lang="fr-FR" sz="1600" dirty="0">
                <a:latin typeface="Futura Std Condensed" pitchFamily="34" charset="0"/>
                <a:ea typeface="FangSong" pitchFamily="49" charset="-122"/>
                <a:cs typeface="Futura Condensed"/>
              </a:endParaRPr>
            </a:p>
          </p:txBody>
        </p:sp>
        <p:cxnSp>
          <p:nvCxnSpPr>
            <p:cNvPr id="82" name="Straight Connector 81"/>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ea typeface="FangSong" pitchFamily="49" charset="-122"/>
                  <a:cs typeface="Futura Condensed"/>
                </a:rPr>
                <a:t>NOTES PERSONNELLES</a:t>
              </a:r>
              <a:endParaRPr lang="fr-FR" sz="1600" dirty="0">
                <a:latin typeface="Futura Std Condensed" pitchFamily="34" charset="0"/>
                <a:ea typeface="FangSong" pitchFamily="49" charset="-122"/>
                <a:cs typeface="Futura Condensed"/>
              </a:endParaRPr>
            </a:p>
          </p:txBody>
        </p:sp>
      </p:grpSp>
      <p:cxnSp>
        <p:nvCxnSpPr>
          <p:cNvPr id="92" name="Straight Connector 91"/>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custDataLst>
              <p:tags r:id="rId12"/>
            </p:custDataLst>
          </p:nvPr>
        </p:nvGrpSpPr>
        <p:grpSpPr>
          <a:xfrm>
            <a:off x="4104914" y="8217641"/>
            <a:ext cx="3117152" cy="1158779"/>
            <a:chOff x="3746748" y="8217641"/>
            <a:chExt cx="3475318" cy="1158779"/>
          </a:xfrm>
        </p:grpSpPr>
        <p:sp>
          <p:nvSpPr>
            <p:cNvPr id="94" name="TextBox 9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ea typeface="FangSong" pitchFamily="49" charset="-122"/>
                  <a:cs typeface="Futura Condensed"/>
                </a:rPr>
                <a:t> </a:t>
              </a:r>
            </a:p>
            <a:p>
              <a:pPr algn="l" rtl="0">
                <a:lnSpc>
                  <a:spcPct val="70000"/>
                </a:lnSpc>
              </a:pPr>
              <a:endParaRPr lang="fr-FR" sz="1400" dirty="0" smtClean="0">
                <a:latin typeface="Futura Std Condensed" pitchFamily="34" charset="0"/>
                <a:ea typeface="FangSong" pitchFamily="49" charset="-122"/>
                <a:cs typeface="Futura Condensed"/>
              </a:endParaRPr>
            </a:p>
            <a:p>
              <a:pPr marL="171450" indent="-171450" algn="l" rtl="0">
                <a:lnSpc>
                  <a:spcPct val="70000"/>
                </a:lnSpc>
                <a:buFont typeface="Wingdings" charset="2"/>
                <a:buChar char="q"/>
              </a:pPr>
              <a:r>
                <a:rPr lang="fr-FR" sz="1400" b="0" i="0" u="none" dirty="0">
                  <a:latin typeface="Futura Std Condensed" pitchFamily="34" charset="0"/>
                  <a:ea typeface="FangSong" pitchFamily="49" charset="-122"/>
                  <a:cs typeface="Futura Condensed"/>
                </a:rPr>
                <a:t> </a:t>
              </a:r>
              <a:endParaRPr lang="fr-FR" sz="1400" dirty="0" smtClean="0">
                <a:latin typeface="Futura Std Condensed" pitchFamily="34" charset="0"/>
                <a:ea typeface="FangSong" pitchFamily="49" charset="-122"/>
                <a:cs typeface="Futura Condensed"/>
              </a:endParaRPr>
            </a:p>
            <a:p>
              <a:pPr algn="l" rtl="0">
                <a:lnSpc>
                  <a:spcPct val="70000"/>
                </a:lnSpc>
              </a:pPr>
              <a:endParaRPr lang="fr-FR" sz="1400" dirty="0" smtClean="0">
                <a:latin typeface="Futura Std Condensed" pitchFamily="34" charset="0"/>
                <a:ea typeface="FangSong" pitchFamily="49" charset="-122"/>
                <a:cs typeface="Futura Condensed"/>
              </a:endParaRPr>
            </a:p>
            <a:p>
              <a:pPr marL="171450" indent="-171450" algn="l" rtl="0">
                <a:lnSpc>
                  <a:spcPct val="70000"/>
                </a:lnSpc>
                <a:buFont typeface="Wingdings" charset="2"/>
                <a:buChar char="q"/>
              </a:pPr>
              <a:r>
                <a:rPr lang="fr-FR" sz="1400" b="0" i="0" u="none" dirty="0">
                  <a:latin typeface="Futura Std Condensed" pitchFamily="34" charset="0"/>
                  <a:ea typeface="FangSong" pitchFamily="49" charset="-122"/>
                  <a:cs typeface="Futura Condensed"/>
                </a:rPr>
                <a:t> </a:t>
              </a:r>
              <a:endParaRPr lang="fr-FR" sz="1400" dirty="0" smtClean="0">
                <a:latin typeface="Futura Std Condensed" pitchFamily="34" charset="0"/>
                <a:ea typeface="FangSong" pitchFamily="49" charset="-122"/>
                <a:cs typeface="Futura Condensed"/>
              </a:endParaRPr>
            </a:p>
            <a:p>
              <a:pPr algn="l" rtl="0">
                <a:lnSpc>
                  <a:spcPct val="70000"/>
                </a:lnSpc>
              </a:pPr>
              <a:endParaRPr lang="fr-FR" sz="1400" dirty="0" smtClean="0">
                <a:latin typeface="Futura Std Condensed" pitchFamily="34" charset="0"/>
                <a:ea typeface="FangSong" pitchFamily="49" charset="-122"/>
                <a:cs typeface="Futura Condensed"/>
              </a:endParaRPr>
            </a:p>
            <a:p>
              <a:pPr marL="171450" indent="-171450" algn="l" rtl="0">
                <a:lnSpc>
                  <a:spcPct val="70000"/>
                </a:lnSpc>
                <a:buFont typeface="Wingdings" charset="2"/>
                <a:buChar char="q"/>
              </a:pPr>
              <a:r>
                <a:rPr lang="fr-FR" sz="1400" b="0" i="0" u="none" dirty="0">
                  <a:latin typeface="Futura Std Condensed" pitchFamily="34" charset="0"/>
                  <a:ea typeface="FangSong" pitchFamily="49" charset="-122"/>
                  <a:cs typeface="Futura Condensed"/>
                </a:rPr>
                <a:t>  </a:t>
              </a:r>
              <a:endParaRPr lang="fr-FR" sz="1400" dirty="0">
                <a:latin typeface="Futura Std Condensed" pitchFamily="34" charset="0"/>
                <a:ea typeface="FangSong" pitchFamily="49" charset="-122"/>
                <a:cs typeface="Futura Condensed"/>
              </a:endParaRPr>
            </a:p>
          </p:txBody>
        </p:sp>
        <p:grpSp>
          <p:nvGrpSpPr>
            <p:cNvPr id="95" name="Group 94"/>
            <p:cNvGrpSpPr/>
            <p:nvPr/>
          </p:nvGrpSpPr>
          <p:grpSpPr>
            <a:xfrm>
              <a:off x="4076948" y="8385986"/>
              <a:ext cx="3145118" cy="883399"/>
              <a:chOff x="3891832" y="8385983"/>
              <a:chExt cx="3321768" cy="883398"/>
            </a:xfrm>
          </p:grpSpPr>
          <p:cxnSp>
            <p:nvCxnSpPr>
              <p:cNvPr id="96" name="Straight Connector 95"/>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02" name="TextBox 101"/>
          <p:cNvSpPr txBox="1"/>
          <p:nvPr>
            <p:custDataLst>
              <p:tags r:id="rId13"/>
            </p:custDataLst>
          </p:nvPr>
        </p:nvSpPr>
        <p:spPr>
          <a:xfrm>
            <a:off x="551129" y="8142739"/>
            <a:ext cx="3231204" cy="1015663"/>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ea typeface="FangSong" pitchFamily="49" charset="-122"/>
                <a:cs typeface="Futura Condensed"/>
              </a:rPr>
              <a:t>Les élèves souhaitant utiliser la capture vidéo auront besoin </a:t>
            </a:r>
            <a:r>
              <a:rPr lang="fr-FR" sz="1200" b="0" i="0" u="none" dirty="0" smtClean="0">
                <a:latin typeface="Futura Std Condensed" pitchFamily="34" charset="0"/>
                <a:ea typeface="FangSong" pitchFamily="49" charset="-122"/>
                <a:cs typeface="Futura Condensed"/>
              </a:rPr>
              <a:t>d’un </a:t>
            </a:r>
            <a:r>
              <a:rPr lang="fr-FR" sz="1200" b="0" i="0" u="none" dirty="0">
                <a:latin typeface="Futura Std Condensed" pitchFamily="34" charset="0"/>
                <a:ea typeface="FangSong" pitchFamily="49" charset="-122"/>
                <a:cs typeface="Futura Condensed"/>
              </a:rPr>
              <a:t>ordinateur avec webcam.</a:t>
            </a:r>
          </a:p>
          <a:p>
            <a:pPr marL="171450" indent="-171450" algn="l" rtl="0">
              <a:buFont typeface="Lucida Grande"/>
              <a:buChar char="+"/>
            </a:pPr>
            <a:r>
              <a:rPr lang="fr-FR" sz="1200" b="0" i="0" u="none" dirty="0">
                <a:latin typeface="Futura Std Condensed" pitchFamily="34" charset="0"/>
                <a:ea typeface="FangSong" pitchFamily="49" charset="-122"/>
                <a:cs typeface="Futura Condensed"/>
              </a:rPr>
              <a:t>Rappelez aux élèves </a:t>
            </a:r>
            <a:r>
              <a:rPr lang="fr-FR" sz="1200" b="0" i="0" u="none" dirty="0" smtClean="0">
                <a:latin typeface="Futura Std Condensed" pitchFamily="34" charset="0"/>
                <a:ea typeface="FangSong" pitchFamily="49" charset="-122"/>
                <a:cs typeface="Futura Condensed"/>
              </a:rPr>
              <a:t>qu’il </a:t>
            </a:r>
            <a:r>
              <a:rPr lang="fr-FR" sz="1200" b="0" i="0" u="none" dirty="0">
                <a:latin typeface="Futura Std Condensed" pitchFamily="34" charset="0"/>
                <a:ea typeface="FangSong" pitchFamily="49" charset="-122"/>
                <a:cs typeface="Futura Condensed"/>
              </a:rPr>
              <a:t>est possible </a:t>
            </a:r>
            <a:r>
              <a:rPr lang="fr-FR" sz="1200" b="0" i="0" u="none" dirty="0" smtClean="0">
                <a:latin typeface="Futura Std Condensed" pitchFamily="34" charset="0"/>
                <a:ea typeface="FangSong" pitchFamily="49" charset="-122"/>
                <a:cs typeface="Futura Condensed"/>
              </a:rPr>
              <a:t>d’utiliser l’outil </a:t>
            </a:r>
            <a:r>
              <a:rPr lang="fr-FR" sz="1200" b="0" i="0" u="none" dirty="0">
                <a:latin typeface="Futura Std Condensed" pitchFamily="34" charset="0"/>
                <a:ea typeface="FangSong" pitchFamily="49" charset="-122"/>
                <a:cs typeface="Futura Condensed"/>
              </a:rPr>
              <a:t>« Sac à dos » pour emprunter et remixer le code des projets servant </a:t>
            </a:r>
            <a:r>
              <a:rPr lang="fr-FR" sz="1200" b="0" i="0" u="none" dirty="0" smtClean="0">
                <a:latin typeface="Futura Std Condensed" pitchFamily="34" charset="0"/>
                <a:ea typeface="FangSong" pitchFamily="49" charset="-122"/>
                <a:cs typeface="Futura Condensed"/>
              </a:rPr>
              <a:t>d’exemples</a:t>
            </a:r>
            <a:r>
              <a:rPr lang="fr-FR" sz="1200" b="0" i="0" u="none" dirty="0">
                <a:latin typeface="Futura Std Condensed" pitchFamily="34" charset="0"/>
                <a:ea typeface="FangSong" pitchFamily="49" charset="-122"/>
                <a:cs typeface="Futura Condensed"/>
              </a:rPr>
              <a:t>. </a:t>
            </a:r>
            <a:endParaRPr lang="fr-FR" sz="1200" dirty="0">
              <a:latin typeface="Futura Std Condensed" pitchFamily="34" charset="0"/>
              <a:ea typeface="FangSong" pitchFamily="49" charset="-122"/>
              <a:cs typeface="Futura Condensed"/>
            </a:endParaRPr>
          </a:p>
        </p:txBody>
      </p:sp>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ea typeface="FangSong" pitchFamily="49" charset="-122"/>
              </a:rPr>
              <a:t>96</a:t>
            </a:r>
            <a:endParaRPr lang="fr-FR" dirty="0">
              <a:latin typeface="Futura Std Condensed" pitchFamily="34" charset="0"/>
              <a:ea typeface="FangSong" pitchFamily="49" charset="-122"/>
            </a:endParaRPr>
          </a:p>
        </p:txBody>
      </p:sp>
      <p:grpSp>
        <p:nvGrpSpPr>
          <p:cNvPr id="52" name="Group 51"/>
          <p:cNvGrpSpPr/>
          <p:nvPr>
            <p:custDataLst>
              <p:tags r:id="rId15"/>
            </p:custDataLst>
          </p:nvPr>
        </p:nvGrpSpPr>
        <p:grpSpPr>
          <a:xfrm>
            <a:off x="551130" y="-1"/>
            <a:ext cx="493776" cy="2791969"/>
            <a:chOff x="551130" y="-1"/>
            <a:chExt cx="493776" cy="2791969"/>
          </a:xfrm>
        </p:grpSpPr>
        <p:pic>
          <p:nvPicPr>
            <p:cNvPr id="53" name="Picture 52" descr="Unit5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54" name="TextBox 53"/>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ea typeface="FangSong" pitchFamily="49" charset="-122"/>
                  <a:cs typeface="Futura Condensed"/>
                </a:rPr>
                <a:t> </a:t>
              </a:r>
              <a:r>
                <a:rPr lang="fr-FR" sz="2400" b="0" i="0" u="none" dirty="0" smtClean="0">
                  <a:solidFill>
                    <a:schemeClr val="bg1"/>
                  </a:solidFill>
                  <a:latin typeface="Futura Std Condensed" pitchFamily="34" charset="0"/>
                  <a:ea typeface="FangSong" pitchFamily="49" charset="-122"/>
                  <a:cs typeface="Futura Condensed"/>
                </a:rPr>
                <a:t>CHAPITRE 5	 </a:t>
              </a:r>
              <a:r>
                <a:rPr lang="fr-FR" sz="2400" b="0" i="0" u="none" dirty="0">
                  <a:solidFill>
                    <a:schemeClr val="bg1"/>
                  </a:solidFill>
                  <a:latin typeface="Futura Std Condensed" pitchFamily="34" charset="0"/>
                  <a:ea typeface="FangSong" pitchFamily="49" charset="-122"/>
                  <a:cs typeface="Futura Condensed"/>
                </a:rPr>
                <a:t>ACTIVITÉ</a:t>
              </a:r>
              <a:endParaRPr lang="fr-FR" sz="2400" dirty="0">
                <a:solidFill>
                  <a:schemeClr val="bg1"/>
                </a:solidFill>
                <a:latin typeface="Futura Std Condensed" pitchFamily="34" charset="0"/>
                <a:ea typeface="FangSong" pitchFamily="49" charset="-122"/>
                <a:cs typeface="Futura Condensed"/>
              </a:endParaRPr>
            </a:p>
          </p:txBody>
        </p:sp>
      </p:grpSp>
    </p:spTree>
    <p:extLst>
      <p:ext uri="{BB962C8B-B14F-4D97-AF65-F5344CB8AC3E}">
        <p14:creationId xmlns:p14="http://schemas.microsoft.com/office/powerpoint/2010/main" val="3376061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5advconcepts.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2422356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6-12 at 4.27.11 PM.png"/>
          <p:cNvPicPr>
            <a:picLocks noChangeAspect="1"/>
          </p:cNvPicPr>
          <p:nvPr>
            <p:custDataLst>
              <p:tags r:id="rId1"/>
            </p:custDataLst>
          </p:nvPr>
        </p:nvPicPr>
        <p:blipFill>
          <a:blip r:embed="rId16">
            <a:extLst>
              <a:ext uri="{BEBA8EAE-BF5A-486C-A8C5-ECC9F3942E4B}">
                <a14:imgProps xmlns:a14="http://schemas.microsoft.com/office/drawing/2010/main">
                  <a14:imgLayer r:embed="rId17">
                    <a14:imgEffect>
                      <a14:backgroundRemoval t="0" b="98178" l="0" r="98758">
                        <a14:foregroundMark x1="23137" y1="66743" x2="23137" y2="66743"/>
                        <a14:foregroundMark x1="83385" y1="36219" x2="83385" y2="36219"/>
                      </a14:backgroundRemoval>
                    </a14:imgEffect>
                  </a14:imgLayer>
                </a14:imgProps>
              </a:ext>
              <a:ext uri="{28A0092B-C50C-407E-A947-70E740481C1C}">
                <a14:useLocalDpi xmlns:a14="http://schemas.microsoft.com/office/drawing/2010/main" val="0"/>
              </a:ext>
            </a:extLst>
          </a:blip>
          <a:stretch>
            <a:fillRect/>
          </a:stretch>
        </p:blipFill>
        <p:spPr>
          <a:xfrm>
            <a:off x="3843756" y="5426511"/>
            <a:ext cx="3497053" cy="2383860"/>
          </a:xfrm>
          <a:prstGeom prst="rect">
            <a:avLst/>
          </a:prstGeom>
        </p:spPr>
      </p:pic>
      <p:grpSp>
        <p:nvGrpSpPr>
          <p:cNvPr id="19" name="Group 18"/>
          <p:cNvGrpSpPr/>
          <p:nvPr>
            <p:custDataLst>
              <p:tags r:id="rId2"/>
            </p:custDataLst>
          </p:nvPr>
        </p:nvGrpSpPr>
        <p:grpSpPr>
          <a:xfrm>
            <a:off x="430853" y="673069"/>
            <a:ext cx="2815942" cy="2553619"/>
            <a:chOff x="459240" y="673069"/>
            <a:chExt cx="2815942" cy="2553619"/>
          </a:xfrm>
        </p:grpSpPr>
        <p:sp>
          <p:nvSpPr>
            <p:cNvPr id="28" name="TextBox 27"/>
            <p:cNvSpPr txBox="1"/>
            <p:nvPr/>
          </p:nvSpPr>
          <p:spPr>
            <a:xfrm>
              <a:off x="459240" y="673069"/>
              <a:ext cx="2815942" cy="646331"/>
            </a:xfrm>
            <a:prstGeom prst="rect">
              <a:avLst/>
            </a:prstGeom>
            <a:noFill/>
            <a:ln>
              <a:noFill/>
            </a:ln>
          </p:spPr>
          <p:txBody>
            <a:bodyPr wrap="square" rtlCol="0">
              <a:spAutoFit/>
            </a:bodyPr>
            <a:lstStyle/>
            <a:p>
              <a:pPr algn="l" rtl="0"/>
              <a:r>
                <a:rPr lang="fr-FR" sz="3600" b="0" i="0" u="none">
                  <a:latin typeface="Futura Std Condensed" pitchFamily="34" charset="0"/>
                  <a:cs typeface="Futura Condensed"/>
                </a:rPr>
                <a:t>CAPTURE VIDÉO</a:t>
              </a:r>
            </a:p>
          </p:txBody>
        </p:sp>
        <p:grpSp>
          <p:nvGrpSpPr>
            <p:cNvPr id="62" name="Group 61"/>
            <p:cNvGrpSpPr/>
            <p:nvPr/>
          </p:nvGrpSpPr>
          <p:grpSpPr>
            <a:xfrm>
              <a:off x="463058" y="1428394"/>
              <a:ext cx="2357171" cy="1798294"/>
              <a:chOff x="427473" y="1428394"/>
              <a:chExt cx="2357171" cy="1798294"/>
            </a:xfrm>
          </p:grpSpPr>
          <p:sp>
            <p:nvSpPr>
              <p:cNvPr id="63" name="TextBox 62"/>
              <p:cNvSpPr txBox="1"/>
              <p:nvPr/>
            </p:nvSpPr>
            <p:spPr>
              <a:xfrm>
                <a:off x="538370" y="1428394"/>
                <a:ext cx="2159128" cy="738664"/>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POURRAIS-TU UTILISER LA CAPTURE VIDÉO DANS TES PROJETS SCRATCH ?</a:t>
                </a:r>
                <a:endParaRPr lang="fr-FR" sz="1200" dirty="0">
                  <a:latin typeface="Futura Std Condensed" pitchFamily="34" charset="0"/>
                  <a:cs typeface="Futura Condensed"/>
                </a:endParaRPr>
              </a:p>
            </p:txBody>
          </p:sp>
          <p:sp>
            <p:nvSpPr>
              <p:cNvPr id="64" name="TextBox 63"/>
              <p:cNvSpPr txBox="1"/>
              <p:nvPr/>
            </p:nvSpPr>
            <p:spPr>
              <a:xfrm>
                <a:off x="427473" y="2211025"/>
                <a:ext cx="2357171" cy="1015663"/>
              </a:xfrm>
              <a:prstGeom prst="rect">
                <a:avLst/>
              </a:prstGeom>
              <a:noFill/>
            </p:spPr>
            <p:txBody>
              <a:bodyPr wrap="square" rtlCol="0">
                <a:spAutoFit/>
              </a:bodyPr>
              <a:lstStyle/>
              <a:p>
                <a:pPr algn="just" rtl="0"/>
                <a:r>
                  <a:rPr lang="fr-FR" sz="1200" b="0" i="0" u="none">
                    <a:solidFill>
                      <a:srgbClr val="000000"/>
                    </a:solidFill>
                    <a:latin typeface="Futura Std Condensed" pitchFamily="34" charset="0"/>
                    <a:cs typeface="Futura Condensed"/>
                  </a:rPr>
                  <a:t>Savais-tu que tu pouvais utiliser une webcam pour rendre tes projets Scratch interactifs ? Pars à la découverte de ce concept avancé de Scratch en créant un projet qui utilise la capture vidéo.</a:t>
                </a:r>
                <a:endParaRPr lang="fr-FR" sz="1200" dirty="0">
                  <a:solidFill>
                    <a:srgbClr val="000000"/>
                  </a:solidFill>
                  <a:latin typeface="Futura Std Condensed" pitchFamily="34" charset="0"/>
                  <a:cs typeface="Futura Condensed"/>
                </a:endParaRPr>
              </a:p>
            </p:txBody>
          </p:sp>
        </p:grpSp>
      </p:grpSp>
      <p:grpSp>
        <p:nvGrpSpPr>
          <p:cNvPr id="23" name="Group 22"/>
          <p:cNvGrpSpPr/>
          <p:nvPr>
            <p:custDataLst>
              <p:tags r:id="rId3"/>
            </p:custDataLst>
          </p:nvPr>
        </p:nvGrpSpPr>
        <p:grpSpPr>
          <a:xfrm>
            <a:off x="426076" y="3857808"/>
            <a:ext cx="2971821" cy="2383679"/>
            <a:chOff x="426076" y="3857808"/>
            <a:chExt cx="2971821" cy="2383679"/>
          </a:xfrm>
        </p:grpSpPr>
        <p:sp>
          <p:nvSpPr>
            <p:cNvPr id="87" name="TextBox 86"/>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88" name="Straight Connector 87"/>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6076" y="4228628"/>
              <a:ext cx="2885167" cy="2012859"/>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Ouvre un projet Scratch déjà créé ou crée un nouveau projet pour y utiliser la capture vidéo.</a:t>
              </a:r>
              <a:endParaRPr lang="fr-FR" sz="1200" dirty="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Jette un coup œil aux blocs de capture vidéo de la catégorie « Capteurs ».</a:t>
              </a:r>
            </a:p>
            <a:p>
              <a:pPr marL="171450" indent="-171450" algn="l" rtl="0">
                <a:lnSpc>
                  <a:spcPct val="130000"/>
                </a:lnSpc>
                <a:buFont typeface="Wingdings" charset="2"/>
                <a:buChar char="q"/>
              </a:pPr>
              <a:r>
                <a:rPr lang="fr-FR" sz="1200" b="0" i="0" u="none" dirty="0">
                  <a:latin typeface="Futura Std Condensed" pitchFamily="34" charset="0"/>
                  <a:cs typeface="Futura Condensed"/>
                </a:rPr>
                <a:t>Expérimente : utilise les blocs « vidéo sur », « activer la vidéo » et « mettre la transparence vidéo à » pour programmer ton projet, afin </a:t>
              </a:r>
              <a:r>
                <a:rPr lang="fr-FR" sz="1200" b="0" i="0" u="none" dirty="0" smtClean="0">
                  <a:latin typeface="Futura Std Condensed" pitchFamily="34" charset="0"/>
                  <a:cs typeface="Futura Condensed"/>
                </a:rPr>
                <a:t>qu’il </a:t>
              </a:r>
              <a:r>
                <a:rPr lang="fr-FR" sz="1200" b="0" i="0" u="none" dirty="0">
                  <a:latin typeface="Futura Std Condensed" pitchFamily="34" charset="0"/>
                  <a:cs typeface="Futura Condensed"/>
                </a:rPr>
                <a:t>détecte les mouvements filmés.</a:t>
              </a:r>
            </a:p>
          </p:txBody>
        </p:sp>
      </p:grpSp>
      <p:pic>
        <p:nvPicPr>
          <p:cNvPr id="25" name="Picture 24" descr="Screen Shot 2014-06-12 at 4.41.15 PM.png"/>
          <p:cNvPicPr>
            <a:picLocks noChangeAspect="1"/>
          </p:cNvPicPr>
          <p:nvPr>
            <p:custDataLst>
              <p:tags r:id="rId4"/>
            </p:custDataLst>
          </p:nvPr>
        </p:nvPicPr>
        <p:blipFill>
          <a:blip r:embed="rId18">
            <a:extLst>
              <a:ext uri="{BEBA8EAE-BF5A-486C-A8C5-ECC9F3942E4B}">
                <a14:imgProps xmlns:a14="http://schemas.microsoft.com/office/drawing/2010/main">
                  <a14:imgLayer r:embed="rId19">
                    <a14:imgEffect>
                      <a14:backgroundRemoval t="939" b="97653" l="2036" r="98219">
                        <a14:foregroundMark x1="46819" y1="51643" x2="46819" y2="51643"/>
                        <a14:foregroundMark x1="41476" y1="13615" x2="41476" y2="13615"/>
                      </a14:backgroundRemoval>
                    </a14:imgEffect>
                  </a14:imgLayer>
                </a14:imgProps>
              </a:ext>
              <a:ext uri="{28A0092B-C50C-407E-A947-70E740481C1C}">
                <a14:useLocalDpi xmlns:a14="http://schemas.microsoft.com/office/drawing/2010/main" val="0"/>
              </a:ext>
            </a:extLst>
          </a:blip>
          <a:stretch>
            <a:fillRect/>
          </a:stretch>
        </p:blipFill>
        <p:spPr>
          <a:xfrm>
            <a:off x="3843755" y="3857808"/>
            <a:ext cx="2693867" cy="1460036"/>
          </a:xfrm>
          <a:prstGeom prst="rect">
            <a:avLst/>
          </a:prstGeom>
        </p:spPr>
      </p:pic>
      <p:cxnSp>
        <p:nvCxnSpPr>
          <p:cNvPr id="61" name="Straight Arrow Connector 60"/>
          <p:cNvCxnSpPr/>
          <p:nvPr>
            <p:custDataLst>
              <p:tags r:id="rId5"/>
            </p:custDataLst>
          </p:nvPr>
        </p:nvCxnSpPr>
        <p:spPr>
          <a:xfrm>
            <a:off x="1921294" y="5109678"/>
            <a:ext cx="1922462"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custDataLst>
              <p:tags r:id="rId6"/>
            </p:custDataLst>
          </p:nvPr>
        </p:nvCxnSpPr>
        <p:spPr>
          <a:xfrm>
            <a:off x="2782512" y="6017951"/>
            <a:ext cx="1051914"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custDataLst>
              <p:tags r:id="rId7"/>
            </p:custDataLst>
          </p:nvPr>
        </p:nvSpPr>
        <p:spPr>
          <a:xfrm>
            <a:off x="350922" y="8538745"/>
            <a:ext cx="3981791" cy="1200329"/>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Vérifie que ta webcam est bien connectée ! Teste-la à </a:t>
            </a:r>
            <a:r>
              <a:rPr lang="fr-FR" sz="1200" b="0" i="0" u="none" dirty="0" smtClean="0">
                <a:latin typeface="Futura Std Condensed" pitchFamily="34" charset="0"/>
                <a:cs typeface="Futura Condensed"/>
              </a:rPr>
              <a:t>l’aide </a:t>
            </a:r>
            <a:r>
              <a:rPr lang="fr-FR" sz="1200" b="0" i="0" u="none" dirty="0">
                <a:latin typeface="Futura Std Condensed" pitchFamily="34" charset="0"/>
                <a:cs typeface="Futura Condensed"/>
              </a:rPr>
              <a:t>du bloc « activer la vidéo ».</a:t>
            </a:r>
            <a:endParaRPr lang="fr-FR" sz="12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Si tu bloques un peu, pas de panique ! Pour en apprendre plus sur la capture vidéo, fais une recherche dans la fenêtre « Conseils » ou explore certains des autres projets du studio dédié, pour voir comment ils utilisent les blocs liés à la vidéo.</a:t>
            </a:r>
            <a:endParaRPr lang="fr-FR" sz="1200" dirty="0">
              <a:latin typeface="Futura Std Condensed" pitchFamily="34" charset="0"/>
              <a:cs typeface="Futura Condensed"/>
            </a:endParaRPr>
          </a:p>
        </p:txBody>
      </p:sp>
      <p:grpSp>
        <p:nvGrpSpPr>
          <p:cNvPr id="2" name="Group 1"/>
          <p:cNvGrpSpPr/>
          <p:nvPr>
            <p:custDataLst>
              <p:tags r:id="rId8"/>
            </p:custDataLst>
          </p:nvPr>
        </p:nvGrpSpPr>
        <p:grpSpPr>
          <a:xfrm>
            <a:off x="0" y="7871074"/>
            <a:ext cx="7772400" cy="532604"/>
            <a:chOff x="0" y="7871074"/>
            <a:chExt cx="7772400" cy="532604"/>
          </a:xfrm>
        </p:grpSpPr>
        <p:sp>
          <p:nvSpPr>
            <p:cNvPr id="79" name="Rectangle 78"/>
            <p:cNvSpPr/>
            <p:nvPr/>
          </p:nvSpPr>
          <p:spPr>
            <a:xfrm>
              <a:off x="0" y="7871074"/>
              <a:ext cx="7772400" cy="410457"/>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80" name="Diamond 79"/>
            <p:cNvSpPr/>
            <p:nvPr/>
          </p:nvSpPr>
          <p:spPr>
            <a:xfrm>
              <a:off x="2103948" y="8077594"/>
              <a:ext cx="381000" cy="326084"/>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81" name="Diamond 80"/>
            <p:cNvSpPr/>
            <p:nvPr/>
          </p:nvSpPr>
          <p:spPr>
            <a:xfrm>
              <a:off x="5990149" y="8066025"/>
              <a:ext cx="381000" cy="326084"/>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82" name="TextBox 81"/>
            <p:cNvSpPr txBox="1"/>
            <p:nvPr/>
          </p:nvSpPr>
          <p:spPr>
            <a:xfrm>
              <a:off x="0" y="7879206"/>
              <a:ext cx="4588897"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83" name="TextBox 82"/>
            <p:cNvSpPr txBox="1"/>
            <p:nvPr/>
          </p:nvSpPr>
          <p:spPr>
            <a:xfrm>
              <a:off x="4588898" y="7884633"/>
              <a:ext cx="3183502"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84" name="TextBox 83"/>
          <p:cNvSpPr txBox="1"/>
          <p:nvPr>
            <p:custDataLst>
              <p:tags r:id="rId9"/>
            </p:custDataLst>
          </p:nvPr>
        </p:nvSpPr>
        <p:spPr>
          <a:xfrm>
            <a:off x="4749823" y="8549865"/>
            <a:ext cx="3022577" cy="1015663"/>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Concepts avancés » : </a:t>
            </a:r>
            <a:r>
              <a:rPr lang="fr-FR" sz="1200" b="0" i="0" u="none" dirty="0">
                <a:latin typeface="Futura Std Condensed" pitchFamily="34" charset="0"/>
                <a:cs typeface="Futura Condensed"/>
              </a:rPr>
              <a:t>http://scratch.mit.edu/studios/221311</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Utilise la capture vidéo dans </a:t>
            </a:r>
            <a:r>
              <a:rPr lang="fr-FR" sz="1200" b="0" i="0" u="none" kern="1100" spc="-20" dirty="0" smtClean="0">
                <a:latin typeface="Futura Std Condensed" pitchFamily="34" charset="0"/>
                <a:cs typeface="Futura Condensed"/>
              </a:rPr>
              <a:t>l’un </a:t>
            </a:r>
            <a:r>
              <a:rPr lang="fr-FR" sz="1200" b="0" i="0" u="none" kern="1100" spc="-20" dirty="0">
                <a:latin typeface="Futura Std Condensed" pitchFamily="34" charset="0"/>
                <a:cs typeface="Futura Condensed"/>
              </a:rPr>
              <a:t>de tes précédents projets !</a:t>
            </a:r>
          </a:p>
          <a:p>
            <a:pPr marL="171450" indent="-171450" algn="l" rtl="0">
              <a:buFont typeface="Lucida Grande"/>
              <a:buChar char="+"/>
            </a:pPr>
            <a:r>
              <a:rPr lang="fr-FR" sz="1200" b="0" i="0" u="none" kern="1100" spc="-20" dirty="0">
                <a:latin typeface="Futura Std Condensed" pitchFamily="34" charset="0"/>
                <a:cs typeface="Futura Condensed"/>
              </a:rPr>
              <a:t>Aide un voisin !</a:t>
            </a:r>
          </a:p>
          <a:p>
            <a:pPr marL="171450" indent="-171450" algn="l" rtl="0">
              <a:buFont typeface="Lucida Grande"/>
              <a:buChar char="+"/>
            </a:pPr>
            <a:r>
              <a:rPr lang="fr-FR" sz="1200" b="0" i="0" u="none" kern="1100" spc="-20" dirty="0">
                <a:latin typeface="Futura Std Condensed" pitchFamily="34" charset="0"/>
                <a:cs typeface="Futura Condensed"/>
              </a:rPr>
              <a:t>Remixe un projet du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Capture vidéo ».</a:t>
            </a:r>
          </a:p>
        </p:txBody>
      </p:sp>
      <p:cxnSp>
        <p:nvCxnSpPr>
          <p:cNvPr id="85" name="Straight Connector 84"/>
          <p:cNvCxnSpPr/>
          <p:nvPr>
            <p:custDataLst>
              <p:tags r:id="rId10"/>
            </p:custDataLst>
          </p:nvPr>
        </p:nvCxnSpPr>
        <p:spPr>
          <a:xfrm>
            <a:off x="4588898" y="8355163"/>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custDataLst>
              <p:tags r:id="rId11"/>
            </p:custDataLst>
          </p:nvPr>
        </p:nvCxnSpPr>
        <p:spPr>
          <a:xfrm>
            <a:off x="2704696" y="3083907"/>
            <a:ext cx="555951"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custDataLst>
              <p:tags r:id="rId12"/>
            </p:custDataLst>
          </p:nvPr>
        </p:nvGrpSpPr>
        <p:grpSpPr>
          <a:xfrm>
            <a:off x="3913063" y="755848"/>
            <a:ext cx="3427746" cy="2557339"/>
            <a:chOff x="3720024" y="835228"/>
            <a:chExt cx="3427746" cy="2557339"/>
          </a:xfrm>
        </p:grpSpPr>
        <p:pic>
          <p:nvPicPr>
            <p:cNvPr id="3" name="Picture 2" descr="Screen Shot 2014-07-18 at 12.23.10 P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3721508" y="2150103"/>
              <a:ext cx="1672035" cy="1242464"/>
            </a:xfrm>
            <a:prstGeom prst="rect">
              <a:avLst/>
            </a:prstGeom>
            <a:ln w="57150" cmpd="sng">
              <a:solidFill>
                <a:schemeClr val="bg1"/>
              </a:solidFill>
            </a:ln>
          </p:spPr>
        </p:pic>
        <p:pic>
          <p:nvPicPr>
            <p:cNvPr id="4" name="Picture 3" descr="Screen Shot 2014-07-18 at 12.26.01 PM.png"/>
            <p:cNvPicPr>
              <a:picLocks noChangeAspect="1"/>
            </p:cNvPicPr>
            <p:nvPr/>
          </p:nvPicPr>
          <p:blipFill rotWithShape="1">
            <a:blip r:embed="rId21">
              <a:extLst>
                <a:ext uri="{28A0092B-C50C-407E-A947-70E740481C1C}">
                  <a14:useLocalDpi xmlns:a14="http://schemas.microsoft.com/office/drawing/2010/main" val="0"/>
                </a:ext>
              </a:extLst>
            </a:blip>
            <a:srcRect l="1190" t="1605" r="916" b="19137"/>
            <a:stretch/>
          </p:blipFill>
          <p:spPr>
            <a:xfrm>
              <a:off x="3720024" y="835229"/>
              <a:ext cx="1673520" cy="1240603"/>
            </a:xfrm>
            <a:prstGeom prst="rect">
              <a:avLst/>
            </a:prstGeom>
            <a:ln w="57150" cmpd="sng">
              <a:solidFill>
                <a:schemeClr val="bg1"/>
              </a:solidFill>
            </a:ln>
          </p:spPr>
        </p:pic>
        <p:pic>
          <p:nvPicPr>
            <p:cNvPr id="5" name="Picture 4" descr="Screen Shot 2014-07-18 at 12.09.08 PM.png"/>
            <p:cNvPicPr>
              <a:picLocks noChangeAspect="1"/>
            </p:cNvPicPr>
            <p:nvPr/>
          </p:nvPicPr>
          <p:blipFill rotWithShape="1">
            <a:blip r:embed="rId22">
              <a:extLst>
                <a:ext uri="{28A0092B-C50C-407E-A947-70E740481C1C}">
                  <a14:useLocalDpi xmlns:a14="http://schemas.microsoft.com/office/drawing/2010/main" val="0"/>
                </a:ext>
              </a:extLst>
            </a:blip>
            <a:srcRect l="741" t="4359" r="1509" b="19021"/>
            <a:stretch/>
          </p:blipFill>
          <p:spPr>
            <a:xfrm>
              <a:off x="5474251" y="835228"/>
              <a:ext cx="1673519" cy="1240603"/>
            </a:xfrm>
            <a:prstGeom prst="rect">
              <a:avLst/>
            </a:prstGeom>
            <a:ln w="57150" cmpd="sng">
              <a:solidFill>
                <a:schemeClr val="bg1"/>
              </a:solidFill>
            </a:ln>
          </p:spPr>
        </p:pic>
        <p:pic>
          <p:nvPicPr>
            <p:cNvPr id="7" name="Picture 6" descr="Screen Shot 2014-07-18 at 11.50.55 AM.png"/>
            <p:cNvPicPr>
              <a:picLocks noChangeAspect="1"/>
            </p:cNvPicPr>
            <p:nvPr/>
          </p:nvPicPr>
          <p:blipFill rotWithShape="1">
            <a:blip r:embed="rId23">
              <a:extLst>
                <a:ext uri="{28A0092B-C50C-407E-A947-70E740481C1C}">
                  <a14:useLocalDpi xmlns:a14="http://schemas.microsoft.com/office/drawing/2010/main" val="0"/>
                </a:ext>
              </a:extLst>
            </a:blip>
            <a:srcRect l="2718" t="3396" b="6164"/>
            <a:stretch/>
          </p:blipFill>
          <p:spPr>
            <a:xfrm>
              <a:off x="5474251" y="2150103"/>
              <a:ext cx="1673519" cy="1242464"/>
            </a:xfrm>
            <a:prstGeom prst="rect">
              <a:avLst/>
            </a:prstGeom>
            <a:ln w="57150" cmpd="sng">
              <a:solidFill>
                <a:schemeClr val="bg1"/>
              </a:solidFill>
            </a:ln>
          </p:spPr>
        </p:pic>
      </p:grpSp>
      <p:grpSp>
        <p:nvGrpSpPr>
          <p:cNvPr id="36" name="Group 35"/>
          <p:cNvGrpSpPr/>
          <p:nvPr>
            <p:custDataLst>
              <p:tags r:id="rId13"/>
            </p:custDataLst>
          </p:nvPr>
        </p:nvGrpSpPr>
        <p:grpSpPr>
          <a:xfrm>
            <a:off x="2571138" y="443435"/>
            <a:ext cx="651202" cy="1336089"/>
            <a:chOff x="2571138" y="443435"/>
            <a:chExt cx="651202" cy="1336089"/>
          </a:xfrm>
        </p:grpSpPr>
        <p:grpSp>
          <p:nvGrpSpPr>
            <p:cNvPr id="37" name="Group 36"/>
            <p:cNvGrpSpPr/>
            <p:nvPr/>
          </p:nvGrpSpPr>
          <p:grpSpPr>
            <a:xfrm>
              <a:off x="2571138" y="443435"/>
              <a:ext cx="651202" cy="1336089"/>
              <a:chOff x="2169548" y="4643960"/>
              <a:chExt cx="393589" cy="656327"/>
            </a:xfrm>
          </p:grpSpPr>
          <p:cxnSp>
            <p:nvCxnSpPr>
              <p:cNvPr id="40" name="Straight Arrow Connector 39"/>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8" name="Straight Arrow Connector 37"/>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541737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7-28 at 1.25.15 PM.png"/>
          <p:cNvPicPr>
            <a:picLocks noChangeAspect="1"/>
          </p:cNvPicPr>
          <p:nvPr>
            <p:custDataLst>
              <p:tags r:id="rId1"/>
            </p:custDataLst>
          </p:nvPr>
        </p:nvPicPr>
        <p:blipFill>
          <a:blip r:embed="rId17">
            <a:extLst>
              <a:ext uri="{28A0092B-C50C-407E-A947-70E740481C1C}">
                <a14:useLocalDpi xmlns:a14="http://schemas.microsoft.com/office/drawing/2010/main" val="0"/>
              </a:ext>
            </a:extLst>
          </a:blip>
          <a:stretch>
            <a:fillRect/>
          </a:stretch>
        </p:blipFill>
        <p:spPr>
          <a:xfrm>
            <a:off x="3649827" y="755849"/>
            <a:ext cx="3625961" cy="2721355"/>
          </a:xfrm>
          <a:prstGeom prst="rect">
            <a:avLst/>
          </a:prstGeom>
        </p:spPr>
      </p:pic>
      <p:grpSp>
        <p:nvGrpSpPr>
          <p:cNvPr id="23" name="Group 22"/>
          <p:cNvGrpSpPr/>
          <p:nvPr>
            <p:custDataLst>
              <p:tags r:id="rId2"/>
            </p:custDataLst>
          </p:nvPr>
        </p:nvGrpSpPr>
        <p:grpSpPr>
          <a:xfrm>
            <a:off x="426076" y="3857808"/>
            <a:ext cx="2971821" cy="1755815"/>
            <a:chOff x="426076" y="3857808"/>
            <a:chExt cx="2971821" cy="1755815"/>
          </a:xfrm>
        </p:grpSpPr>
        <p:sp>
          <p:nvSpPr>
            <p:cNvPr id="87" name="TextBox 86"/>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88" name="Straight Connector 87"/>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6076" y="4228628"/>
              <a:ext cx="2885167"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Ouvre un projet Scratch déjà créé ou crée un nouveau projet pour te familiariser avec le clonage.</a:t>
              </a:r>
            </a:p>
            <a:p>
              <a:pPr marL="171450" indent="-171450" algn="l" rtl="0">
                <a:buFont typeface="Wingdings" charset="2"/>
                <a:buChar char="q"/>
              </a:pPr>
              <a:r>
                <a:rPr lang="fr-FR" sz="1200" b="0" i="0" u="none" dirty="0">
                  <a:latin typeface="Futura Std Condensed" pitchFamily="34" charset="0"/>
                  <a:cs typeface="Futura Condensed"/>
                </a:rPr>
                <a:t>Jette un coup œil aux blocs de clonage de la catégorie « Contrôle ».</a:t>
              </a:r>
            </a:p>
            <a:p>
              <a:pPr marL="171450" indent="-171450" algn="l" rtl="0">
                <a:buFont typeface="Wingdings" charset="2"/>
                <a:buChar char="q"/>
              </a:pPr>
              <a:r>
                <a:rPr lang="fr-FR" sz="1200" b="0" i="0" u="none" dirty="0">
                  <a:latin typeface="Futura Std Condensed" pitchFamily="34" charset="0"/>
                  <a:cs typeface="Futura Condensed"/>
                </a:rPr>
                <a:t>Fais des tests avec les blocs pour cloner ton lutin. Définis des comportements pour spécifier ce que feront tes clones.</a:t>
              </a:r>
            </a:p>
          </p:txBody>
        </p:sp>
      </p:grpSp>
      <p:sp>
        <p:nvSpPr>
          <p:cNvPr id="26" name="TextBox 25"/>
          <p:cNvSpPr txBox="1"/>
          <p:nvPr>
            <p:custDataLst>
              <p:tags r:id="rId3"/>
            </p:custDataLst>
          </p:nvPr>
        </p:nvSpPr>
        <p:spPr>
          <a:xfrm>
            <a:off x="350922" y="8442990"/>
            <a:ext cx="4114200" cy="1569660"/>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Si dans un premier temps tu ne vois pas ton clone, vérifie </a:t>
            </a:r>
            <a:r>
              <a:rPr lang="fr-FR" sz="1200" b="0" i="0" u="none" dirty="0" smtClean="0">
                <a:latin typeface="Futura Std Condensed" pitchFamily="34" charset="0"/>
                <a:cs typeface="Futura Condensed"/>
              </a:rPr>
              <a:t>qu’il </a:t>
            </a:r>
            <a:r>
              <a:rPr lang="fr-FR" sz="1200" b="0" i="0" u="none" dirty="0">
                <a:latin typeface="Futura Std Condensed" pitchFamily="34" charset="0"/>
                <a:cs typeface="Futura Condensed"/>
              </a:rPr>
              <a:t>ne se trouve pas au même endroit que le lutin </a:t>
            </a:r>
            <a:r>
              <a:rPr lang="fr-FR" sz="1200" b="0" i="0" u="none" dirty="0" smtClean="0">
                <a:latin typeface="Futura Std Condensed" pitchFamily="34" charset="0"/>
                <a:cs typeface="Futura Condensed"/>
              </a:rPr>
              <a:t>d’origine </a:t>
            </a:r>
            <a:r>
              <a:rPr lang="fr-FR" sz="1200" b="0" i="0" u="none" dirty="0">
                <a:latin typeface="Futura Std Condensed" pitchFamily="34" charset="0"/>
                <a:cs typeface="Futura Condensed"/>
              </a:rPr>
              <a:t>– ce dernier pourrait cacher le clone ! Programme ton lutin </a:t>
            </a:r>
            <a:r>
              <a:rPr lang="fr-FR" sz="1200" b="0" i="0" u="none" dirty="0" smtClean="0">
                <a:latin typeface="Futura Std Condensed" pitchFamily="34" charset="0"/>
                <a:cs typeface="Futura Condensed"/>
              </a:rPr>
              <a:t>d’origine </a:t>
            </a:r>
            <a:r>
              <a:rPr lang="fr-FR" sz="1200" b="0" i="0" u="none" dirty="0">
                <a:latin typeface="Futura Std Condensed" pitchFamily="34" charset="0"/>
                <a:cs typeface="Futura Condensed"/>
              </a:rPr>
              <a:t>ou son clone afin que </a:t>
            </a:r>
            <a:r>
              <a:rPr lang="fr-FR" sz="1200" b="0" i="0" u="none" dirty="0" smtClean="0">
                <a:latin typeface="Futura Std Condensed" pitchFamily="34" charset="0"/>
                <a:cs typeface="Futura Condensed"/>
              </a:rPr>
              <a:t>l’un </a:t>
            </a:r>
            <a:r>
              <a:rPr lang="fr-FR" sz="1200" b="0" i="0" u="none" dirty="0">
                <a:latin typeface="Futura Std Condensed" pitchFamily="34" charset="0"/>
                <a:cs typeface="Futura Condensed"/>
              </a:rPr>
              <a:t>ou </a:t>
            </a:r>
            <a:r>
              <a:rPr lang="fr-FR" sz="1200" b="0" i="0" u="none" dirty="0" smtClean="0">
                <a:latin typeface="Futura Std Condensed" pitchFamily="34" charset="0"/>
                <a:cs typeface="Futura Condensed"/>
              </a:rPr>
              <a:t>l’autre </a:t>
            </a:r>
            <a:r>
              <a:rPr lang="fr-FR" sz="1200" b="0" i="0" u="none" dirty="0">
                <a:latin typeface="Futura Std Condensed" pitchFamily="34" charset="0"/>
                <a:cs typeface="Futura Condensed"/>
              </a:rPr>
              <a:t>se déplace vers un autre emplacement, pour que tu puisses les distinguer.</a:t>
            </a:r>
          </a:p>
          <a:p>
            <a:pPr marL="171450" indent="-171450" algn="l" rtl="0">
              <a:buFont typeface="Wingdings" charset="2"/>
              <a:buChar char="q"/>
            </a:pPr>
            <a:r>
              <a:rPr lang="fr-FR" sz="1200" b="0" i="0" u="none" dirty="0">
                <a:latin typeface="Futura Std Condensed" pitchFamily="34" charset="0"/>
                <a:cs typeface="Futura Condensed"/>
              </a:rPr>
              <a:t>Tu bloques ? Pas de panique ! Pour en apprendre plus sur le clonage et notamment sur les blocs « créer un clone de » et « quand je commence comme un clone », fais une recherche dans la fenêtre « Conseils » ou explore certains des autres projets du studio dédié.</a:t>
            </a:r>
          </a:p>
        </p:txBody>
      </p:sp>
      <p:sp>
        <p:nvSpPr>
          <p:cNvPr id="38" name="TextBox 37"/>
          <p:cNvSpPr txBox="1"/>
          <p:nvPr>
            <p:custDataLst>
              <p:tags r:id="rId4"/>
            </p:custDataLst>
          </p:nvPr>
        </p:nvSpPr>
        <p:spPr>
          <a:xfrm>
            <a:off x="4845083" y="8597365"/>
            <a:ext cx="2639449" cy="1200329"/>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Clonage » : </a:t>
            </a:r>
          </a:p>
          <a:p>
            <a:pPr algn="l" rtl="0"/>
            <a:r>
              <a:rPr lang="fr-FR" sz="1200" b="0" i="0" u="none" kern="1100" spc="-20" dirty="0">
                <a:latin typeface="Futura Std Condensed" pitchFamily="34" charset="0"/>
                <a:cs typeface="Futura Condensed"/>
              </a:rPr>
              <a:t>      </a:t>
            </a:r>
            <a:r>
              <a:rPr lang="fr-FR" sz="1200" b="0" i="0" u="none" dirty="0">
                <a:latin typeface="Futura Std Condensed" pitchFamily="34" charset="0"/>
                <a:cs typeface="Futura Condensed"/>
              </a:rPr>
              <a:t>http://scratch.mit.edu/studios/201437</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Ajoute du clonage à </a:t>
            </a:r>
            <a:r>
              <a:rPr lang="fr-FR" sz="1200" b="0" i="0" u="none" kern="1100" spc="-20" dirty="0" smtClean="0">
                <a:latin typeface="Futura Std Condensed" pitchFamily="34" charset="0"/>
                <a:cs typeface="Futura Condensed"/>
              </a:rPr>
              <a:t>l’un </a:t>
            </a:r>
            <a:r>
              <a:rPr lang="fr-FR" sz="1200" b="0" i="0" u="none" kern="1100" spc="-20" dirty="0">
                <a:latin typeface="Futura Std Condensed" pitchFamily="34" charset="0"/>
                <a:cs typeface="Futura Condensed"/>
              </a:rPr>
              <a:t>de tes précédents projets !</a:t>
            </a:r>
          </a:p>
          <a:p>
            <a:pPr marL="171450" indent="-171450" algn="l" rtl="0">
              <a:buFont typeface="Lucida Grande"/>
              <a:buChar char="+"/>
            </a:pPr>
            <a:r>
              <a:rPr lang="fr-FR" sz="1200" b="0" i="0" u="none" kern="1100" spc="-20" dirty="0">
                <a:latin typeface="Futura Std Condensed" pitchFamily="34" charset="0"/>
                <a:cs typeface="Futura Condensed"/>
              </a:rPr>
              <a:t>Aide un voisin !</a:t>
            </a:r>
          </a:p>
          <a:p>
            <a:pPr marL="171450" indent="-171450" algn="l" rtl="0">
              <a:buFont typeface="Lucida Grande"/>
              <a:buChar char="+"/>
            </a:pPr>
            <a:r>
              <a:rPr lang="fr-FR" sz="1200" b="0" i="0" u="none" kern="1100" spc="-20" dirty="0">
                <a:latin typeface="Futura Std Condensed" pitchFamily="34" charset="0"/>
                <a:cs typeface="Futura Condensed"/>
              </a:rPr>
              <a:t>Remixe un projet du studio dédié au clonage.</a:t>
            </a:r>
            <a:endParaRPr lang="fr-FR" sz="1200" kern="1100" spc="-20" dirty="0">
              <a:latin typeface="Futura Std Condensed" pitchFamily="34" charset="0"/>
              <a:cs typeface="Futura Condensed"/>
            </a:endParaRPr>
          </a:p>
        </p:txBody>
      </p:sp>
      <p:cxnSp>
        <p:nvCxnSpPr>
          <p:cNvPr id="40" name="Straight Connector 39"/>
          <p:cNvCxnSpPr/>
          <p:nvPr>
            <p:custDataLst>
              <p:tags r:id="rId5"/>
            </p:custDataLst>
          </p:nvPr>
        </p:nvCxnSpPr>
        <p:spPr>
          <a:xfrm>
            <a:off x="4588898" y="8355163"/>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6"/>
            </p:custDataLst>
          </p:nvPr>
        </p:nvCxnSpPr>
        <p:spPr>
          <a:xfrm>
            <a:off x="2618850" y="2901853"/>
            <a:ext cx="904140"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custDataLst>
              <p:tags r:id="rId7"/>
            </p:custDataLst>
          </p:nvPr>
        </p:nvCxnSpPr>
        <p:spPr>
          <a:xfrm>
            <a:off x="3397897" y="5005178"/>
            <a:ext cx="647351"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custDataLst>
              <p:tags r:id="rId8"/>
            </p:custDataLst>
          </p:nvPr>
        </p:nvGrpSpPr>
        <p:grpSpPr>
          <a:xfrm>
            <a:off x="430853" y="621237"/>
            <a:ext cx="2815942" cy="3159448"/>
            <a:chOff x="459240" y="621237"/>
            <a:chExt cx="2815942" cy="3159448"/>
          </a:xfrm>
        </p:grpSpPr>
        <p:sp>
          <p:nvSpPr>
            <p:cNvPr id="28" name="TextBox 27"/>
            <p:cNvSpPr txBox="1"/>
            <p:nvPr/>
          </p:nvSpPr>
          <p:spPr>
            <a:xfrm>
              <a:off x="459240" y="621237"/>
              <a:ext cx="2815942" cy="923330"/>
            </a:xfrm>
            <a:prstGeom prst="rect">
              <a:avLst/>
            </a:prstGeom>
            <a:noFill/>
            <a:ln>
              <a:noFill/>
            </a:ln>
          </p:spPr>
          <p:txBody>
            <a:bodyPr wrap="square" rtlCol="0">
              <a:spAutoFit/>
            </a:bodyPr>
            <a:lstStyle/>
            <a:p>
              <a:pPr algn="l" rtl="0"/>
              <a:r>
                <a:rPr lang="fr-FR" sz="5400" b="0" i="0" u="none">
                  <a:latin typeface="Futura Std Condensed" pitchFamily="34" charset="0"/>
                  <a:cs typeface="Futura Condensed"/>
                </a:rPr>
                <a:t>CLONAGE</a:t>
              </a:r>
            </a:p>
          </p:txBody>
        </p:sp>
        <p:grpSp>
          <p:nvGrpSpPr>
            <p:cNvPr id="62" name="Group 61"/>
            <p:cNvGrpSpPr/>
            <p:nvPr/>
          </p:nvGrpSpPr>
          <p:grpSpPr>
            <a:xfrm>
              <a:off x="463058" y="1520727"/>
              <a:ext cx="2357171" cy="2259958"/>
              <a:chOff x="427473" y="1520727"/>
              <a:chExt cx="2357171" cy="2259958"/>
            </a:xfrm>
          </p:grpSpPr>
          <p:sp>
            <p:nvSpPr>
              <p:cNvPr id="63" name="TextBox 62"/>
              <p:cNvSpPr txBox="1"/>
              <p:nvPr/>
            </p:nvSpPr>
            <p:spPr>
              <a:xfrm>
                <a:off x="538370" y="1520727"/>
                <a:ext cx="2159128"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POURRAIS-TU UTILISER LE CLONAGE DANS TES PROJETS SCRATCH ?</a:t>
                </a:r>
                <a:endParaRPr lang="fr-FR" sz="1200" dirty="0">
                  <a:latin typeface="Futura Std Condensed" pitchFamily="34" charset="0"/>
                  <a:cs typeface="Futura Condensed"/>
                </a:endParaRPr>
              </a:p>
            </p:txBody>
          </p:sp>
          <p:sp>
            <p:nvSpPr>
              <p:cNvPr id="64" name="TextBox 63"/>
              <p:cNvSpPr txBox="1"/>
              <p:nvPr/>
            </p:nvSpPr>
            <p:spPr>
              <a:xfrm>
                <a:off x="427473" y="2211025"/>
                <a:ext cx="2357171" cy="1569660"/>
              </a:xfrm>
              <a:prstGeom prst="rect">
                <a:avLst/>
              </a:prstGeom>
              <a:noFill/>
            </p:spPr>
            <p:txBody>
              <a:bodyPr wrap="square" rtlCol="0">
                <a:spAutoFit/>
              </a:bodyPr>
              <a:lstStyle/>
              <a:p>
                <a:pPr algn="just" rtl="0"/>
                <a:r>
                  <a:rPr lang="fr-FR" sz="1200" b="0" i="0" u="none" dirty="0">
                    <a:solidFill>
                      <a:srgbClr val="000000"/>
                    </a:solidFill>
                    <a:latin typeface="Futura Std Condensed" pitchFamily="34" charset="0"/>
                    <a:cs typeface="Futura Condensed"/>
                  </a:rPr>
                  <a:t>Le clonage est une façon simple de créer des doubles </a:t>
                </a:r>
                <a:r>
                  <a:rPr lang="fr-FR" sz="1200" b="0" i="0" u="none" dirty="0" smtClean="0">
                    <a:solidFill>
                      <a:srgbClr val="000000"/>
                    </a:solidFill>
                    <a:latin typeface="Futura Std Condensed" pitchFamily="34" charset="0"/>
                    <a:cs typeface="Futura Condensed"/>
                  </a:rPr>
                  <a:t>d’un </a:t>
                </a:r>
                <a:r>
                  <a:rPr lang="fr-FR" sz="1200" b="0" i="0" u="none" dirty="0">
                    <a:solidFill>
                      <a:srgbClr val="000000"/>
                    </a:solidFill>
                    <a:latin typeface="Futura Std Condensed" pitchFamily="34" charset="0"/>
                    <a:cs typeface="Futura Condensed"/>
                  </a:rPr>
                  <a:t>unique lutin. Tu peux utiliser le clonage pour créer de nombreux objets et obtenir des effets sympas dans un projet. </a:t>
                </a:r>
              </a:p>
              <a:p>
                <a:pPr algn="just" rtl="0"/>
                <a:endParaRPr lang="fr-FR" sz="1200" dirty="0">
                  <a:solidFill>
                    <a:srgbClr val="000000"/>
                  </a:solidFill>
                  <a:latin typeface="Futura Std Condensed" pitchFamily="34" charset="0"/>
                  <a:cs typeface="Futura Condensed"/>
                </a:endParaRPr>
              </a:p>
              <a:p>
                <a:pPr algn="just" rtl="0"/>
                <a:r>
                  <a:rPr lang="fr-FR" sz="1200" b="0" i="0" u="none" dirty="0">
                    <a:solidFill>
                      <a:srgbClr val="000000"/>
                    </a:solidFill>
                    <a:latin typeface="Futura Std Condensed" pitchFamily="34" charset="0"/>
                    <a:cs typeface="Futura Condensed"/>
                  </a:rPr>
                  <a:t>Pars à la découverte de ce concept avancé de Scratch en créant un projet qui utilise le clonage.</a:t>
                </a:r>
                <a:endParaRPr lang="fr-FR" sz="1200" dirty="0">
                  <a:solidFill>
                    <a:srgbClr val="000000"/>
                  </a:solidFill>
                  <a:latin typeface="Futura Std Condensed" pitchFamily="34" charset="0"/>
                  <a:cs typeface="Futura Condensed"/>
                </a:endParaRPr>
              </a:p>
            </p:txBody>
          </p:sp>
        </p:grpSp>
      </p:grpSp>
      <p:pic>
        <p:nvPicPr>
          <p:cNvPr id="30" name="Picture 29" descr="Screen Shot 2014-06-12 at 2.03.50 PM.png"/>
          <p:cNvPicPr>
            <a:picLocks noChangeAspect="1"/>
          </p:cNvPicPr>
          <p:nvPr>
            <p:custDataLst>
              <p:tags r:id="rId9"/>
            </p:custDataLst>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102177" y="5849420"/>
            <a:ext cx="2209066" cy="2083195"/>
          </a:xfrm>
          <a:prstGeom prst="rect">
            <a:avLst/>
          </a:prstGeom>
        </p:spPr>
      </p:pic>
      <p:pic>
        <p:nvPicPr>
          <p:cNvPr id="39" name="Picture 38" descr="Screen Shot 2014-06-12 at 2.05.05 PM.png"/>
          <p:cNvPicPr>
            <a:picLocks noChangeAspect="1"/>
          </p:cNvPicPr>
          <p:nvPr>
            <p:custDataLst>
              <p:tags r:id="rId10"/>
            </p:custDataLst>
          </p:nvPr>
        </p:nvPicPr>
        <p:blipFill>
          <a:blip r:embed="rId20">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45248" y="5360136"/>
            <a:ext cx="2788082" cy="2328647"/>
          </a:xfrm>
          <a:prstGeom prst="rect">
            <a:avLst/>
          </a:prstGeom>
        </p:spPr>
      </p:pic>
      <p:grpSp>
        <p:nvGrpSpPr>
          <p:cNvPr id="17" name="Group 16"/>
          <p:cNvGrpSpPr/>
          <p:nvPr>
            <p:custDataLst>
              <p:tags r:id="rId11"/>
            </p:custDataLst>
          </p:nvPr>
        </p:nvGrpSpPr>
        <p:grpSpPr>
          <a:xfrm>
            <a:off x="4142557" y="3857808"/>
            <a:ext cx="1703162" cy="1285156"/>
            <a:chOff x="5014586" y="4371634"/>
            <a:chExt cx="1220008" cy="920582"/>
          </a:xfrm>
        </p:grpSpPr>
        <p:pic>
          <p:nvPicPr>
            <p:cNvPr id="74" name="Picture 73" descr="Screen Shot 2014-06-12 at 1.22.40 PM.png"/>
            <p:cNvPicPr>
              <a:picLocks noChangeAspect="1"/>
            </p:cNvPicPr>
            <p:nvPr/>
          </p:nvPicPr>
          <p:blipFill rotWithShape="1">
            <a:blip r:embed="rId22">
              <a:extLst>
                <a:ext uri="{BEBA8EAE-BF5A-486C-A8C5-ECC9F3942E4B}">
                  <a14:imgProps xmlns:a14="http://schemas.microsoft.com/office/drawing/2010/main">
                    <a14:imgLayer r:embed="rId23">
                      <a14:imgEffect>
                        <a14:backgroundRemoval t="0" b="100000" l="0" r="100000">
                          <a14:foregroundMark x1="48598" y1="52321" x2="48598" y2="52321"/>
                          <a14:foregroundMark x1="42056" y1="80169" x2="42056" y2="80169"/>
                        </a14:backgroundRemoval>
                      </a14:imgEffect>
                    </a14:imgLayer>
                  </a14:imgProps>
                </a:ext>
                <a:ext uri="{28A0092B-C50C-407E-A947-70E740481C1C}">
                  <a14:useLocalDpi xmlns:a14="http://schemas.microsoft.com/office/drawing/2010/main" val="0"/>
                </a:ext>
              </a:extLst>
            </a:blip>
            <a:srcRect l="2964" t="75003" r="31186"/>
            <a:stretch/>
          </p:blipFill>
          <p:spPr>
            <a:xfrm>
              <a:off x="5014586" y="5039653"/>
              <a:ext cx="901138" cy="252563"/>
            </a:xfrm>
            <a:prstGeom prst="rect">
              <a:avLst/>
            </a:prstGeom>
          </p:spPr>
        </p:pic>
        <p:pic>
          <p:nvPicPr>
            <p:cNvPr id="75" name="Picture 74" descr="Screen Shot 2014-06-12 at 1.22.40 PM.png"/>
            <p:cNvPicPr>
              <a:picLocks noChangeAspect="1"/>
            </p:cNvPicPr>
            <p:nvPr/>
          </p:nvPicPr>
          <p:blipFill rotWithShape="1">
            <a:blip r:embed="rId22">
              <a:extLst>
                <a:ext uri="{BEBA8EAE-BF5A-486C-A8C5-ECC9F3942E4B}">
                  <a14:imgProps xmlns:a14="http://schemas.microsoft.com/office/drawing/2010/main">
                    <a14:imgLayer r:embed="rId23">
                      <a14:imgEffect>
                        <a14:backgroundRemoval t="0" b="100000" l="0" r="100000">
                          <a14:foregroundMark x1="48598" y1="52321" x2="48598" y2="52321"/>
                          <a14:foregroundMark x1="42056" y1="80169" x2="42056" y2="80169"/>
                        </a14:backgroundRemoval>
                      </a14:imgEffect>
                    </a14:imgLayer>
                  </a14:imgProps>
                </a:ext>
                <a:ext uri="{28A0092B-C50C-407E-A947-70E740481C1C}">
                  <a14:useLocalDpi xmlns:a14="http://schemas.microsoft.com/office/drawing/2010/main" val="0"/>
                </a:ext>
              </a:extLst>
            </a:blip>
            <a:srcRect l="3026" t="41402" r="8117" b="35163"/>
            <a:stretch/>
          </p:blipFill>
          <p:spPr>
            <a:xfrm>
              <a:off x="5018599" y="4752263"/>
              <a:ext cx="1215995" cy="236787"/>
            </a:xfrm>
            <a:prstGeom prst="rect">
              <a:avLst/>
            </a:prstGeom>
          </p:spPr>
        </p:pic>
        <p:pic>
          <p:nvPicPr>
            <p:cNvPr id="76" name="Picture 75" descr="Screen Shot 2014-06-12 at 1.22.40 PM.png"/>
            <p:cNvPicPr>
              <a:picLocks noChangeAspect="1"/>
            </p:cNvPicPr>
            <p:nvPr/>
          </p:nvPicPr>
          <p:blipFill rotWithShape="1">
            <a:blip r:embed="rId22">
              <a:extLst>
                <a:ext uri="{BEBA8EAE-BF5A-486C-A8C5-ECC9F3942E4B}">
                  <a14:imgProps xmlns:a14="http://schemas.microsoft.com/office/drawing/2010/main">
                    <a14:imgLayer r:embed="rId24">
                      <a14:imgEffect>
                        <a14:backgroundRemoval t="0" b="100000" l="0" r="100000">
                          <a14:foregroundMark x1="48598" y1="52321" x2="48598" y2="52321"/>
                          <a14:foregroundMark x1="42056" y1="80169" x2="42056" y2="80169"/>
                        </a14:backgroundRemoval>
                      </a14:imgEffect>
                    </a14:imgLayer>
                  </a14:imgProps>
                </a:ext>
                <a:ext uri="{28A0092B-C50C-407E-A947-70E740481C1C}">
                  <a14:useLocalDpi xmlns:a14="http://schemas.microsoft.com/office/drawing/2010/main" val="0"/>
                </a:ext>
              </a:extLst>
            </a:blip>
            <a:srcRect l="3026" r="8117" b="69764"/>
            <a:stretch/>
          </p:blipFill>
          <p:spPr>
            <a:xfrm>
              <a:off x="5018598" y="4371634"/>
              <a:ext cx="1215996" cy="305493"/>
            </a:xfrm>
            <a:prstGeom prst="rect">
              <a:avLst/>
            </a:prstGeom>
          </p:spPr>
        </p:pic>
      </p:grpSp>
      <p:grpSp>
        <p:nvGrpSpPr>
          <p:cNvPr id="3" name="Group 2"/>
          <p:cNvGrpSpPr/>
          <p:nvPr>
            <p:custDataLst>
              <p:tags r:id="rId12"/>
            </p:custDataLst>
          </p:nvPr>
        </p:nvGrpSpPr>
        <p:grpSpPr>
          <a:xfrm>
            <a:off x="1625132" y="5774579"/>
            <a:ext cx="2420116" cy="255720"/>
            <a:chOff x="881069" y="5554473"/>
            <a:chExt cx="3697064" cy="255720"/>
          </a:xfrm>
        </p:grpSpPr>
        <p:cxnSp>
          <p:nvCxnSpPr>
            <p:cNvPr id="53" name="Straight Arrow Connector 52"/>
            <p:cNvCxnSpPr/>
            <p:nvPr/>
          </p:nvCxnSpPr>
          <p:spPr>
            <a:xfrm flipH="1">
              <a:off x="2395078" y="5554473"/>
              <a:ext cx="8" cy="25572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881069" y="5560550"/>
              <a:ext cx="3697064"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custDataLst>
              <p:tags r:id="rId13"/>
            </p:custDataLst>
          </p:nvPr>
        </p:nvGrpSpPr>
        <p:grpSpPr>
          <a:xfrm>
            <a:off x="2279189" y="443435"/>
            <a:ext cx="943152" cy="1336089"/>
            <a:chOff x="2279189" y="443435"/>
            <a:chExt cx="943152" cy="1336089"/>
          </a:xfrm>
        </p:grpSpPr>
        <p:grpSp>
          <p:nvGrpSpPr>
            <p:cNvPr id="42" name="Group 41"/>
            <p:cNvGrpSpPr/>
            <p:nvPr/>
          </p:nvGrpSpPr>
          <p:grpSpPr>
            <a:xfrm>
              <a:off x="2279190" y="443435"/>
              <a:ext cx="943151" cy="1336089"/>
              <a:chOff x="1993093" y="4643960"/>
              <a:chExt cx="570044" cy="656327"/>
            </a:xfrm>
          </p:grpSpPr>
          <p:cxnSp>
            <p:nvCxnSpPr>
              <p:cNvPr id="45" name="Straight Arrow Connector 44"/>
              <p:cNvCxnSpPr/>
              <p:nvPr/>
            </p:nvCxnSpPr>
            <p:spPr>
              <a:xfrm>
                <a:off x="1993093" y="4646880"/>
                <a:ext cx="570043"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a:off x="2279189"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custDataLst>
              <p:tags r:id="rId14"/>
            </p:custDataLst>
          </p:nvPr>
        </p:nvGrpSpPr>
        <p:grpSpPr>
          <a:xfrm>
            <a:off x="0" y="7871074"/>
            <a:ext cx="7772400" cy="532604"/>
            <a:chOff x="0" y="7871074"/>
            <a:chExt cx="7772400" cy="532604"/>
          </a:xfrm>
        </p:grpSpPr>
        <p:sp>
          <p:nvSpPr>
            <p:cNvPr id="48" name="Rectangle 47"/>
            <p:cNvSpPr/>
            <p:nvPr/>
          </p:nvSpPr>
          <p:spPr>
            <a:xfrm>
              <a:off x="0" y="7871074"/>
              <a:ext cx="7772400" cy="410457"/>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9" name="Diamond 48"/>
            <p:cNvSpPr/>
            <p:nvPr/>
          </p:nvSpPr>
          <p:spPr>
            <a:xfrm>
              <a:off x="2103948" y="8077594"/>
              <a:ext cx="381000" cy="326084"/>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0" name="Diamond 49"/>
            <p:cNvSpPr/>
            <p:nvPr/>
          </p:nvSpPr>
          <p:spPr>
            <a:xfrm>
              <a:off x="5990149" y="8066025"/>
              <a:ext cx="381000" cy="326084"/>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1" name="TextBox 50"/>
            <p:cNvSpPr txBox="1"/>
            <p:nvPr/>
          </p:nvSpPr>
          <p:spPr>
            <a:xfrm>
              <a:off x="0" y="7879206"/>
              <a:ext cx="4588897"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52" name="TextBox 51"/>
            <p:cNvSpPr txBox="1"/>
            <p:nvPr/>
          </p:nvSpPr>
          <p:spPr>
            <a:xfrm>
              <a:off x="4588898" y="7884633"/>
              <a:ext cx="3183502"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3387941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349944"/>
            <a:chOff x="422410" y="2830659"/>
            <a:chExt cx="3324338" cy="4349944"/>
          </a:xfrm>
        </p:grpSpPr>
        <p:sp>
          <p:nvSpPr>
            <p:cNvPr id="14" name="TextBox 13"/>
            <p:cNvSpPr txBox="1"/>
            <p:nvPr/>
          </p:nvSpPr>
          <p:spPr>
            <a:xfrm>
              <a:off x="515544" y="3328603"/>
              <a:ext cx="3231204" cy="385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(IMPORTANT : Cette activité nécessite de pouvoir accéder à au moins un des éléments de la liste de matériel ci-contre.) Initiez les élèves aux moyens de relier Scratch à </a:t>
              </a:r>
              <a:r>
                <a:rPr lang="fr-FR" sz="1200" b="0" i="0" u="none" spc="-20" dirty="0" smtClean="0">
                  <a:latin typeface="Futura Std Condensed" pitchFamily="34" charset="0"/>
                  <a:cs typeface="Futura Condensed"/>
                </a:rPr>
                <a:t>d’autres </a:t>
              </a:r>
              <a:r>
                <a:rPr lang="fr-FR" sz="1200" b="0" i="0" u="none" spc="-20" dirty="0">
                  <a:latin typeface="Futura Std Condensed" pitchFamily="34" charset="0"/>
                  <a:cs typeface="Futura Condensed"/>
                </a:rPr>
                <a:t>technologies et périphériques dont LEGO </a:t>
              </a:r>
              <a:r>
                <a:rPr lang="fr-FR" sz="1200" b="0" i="0" u="none" spc="-20" dirty="0" err="1">
                  <a:latin typeface="Futura Std Condensed" pitchFamily="34" charset="0"/>
                  <a:cs typeface="Futura Condensed"/>
                </a:rPr>
                <a:t>WeDo</a:t>
              </a:r>
              <a:r>
                <a:rPr lang="fr-FR" sz="1200" b="0" i="0" u="none" spc="-20" dirty="0">
                  <a:latin typeface="Futura Std Condensed" pitchFamily="34" charset="0"/>
                  <a:cs typeface="Futura Condensed"/>
                </a:rPr>
                <a:t>, </a:t>
              </a:r>
              <a:r>
                <a:rPr lang="fr-FR" sz="1200" b="0" i="0" u="none" spc="-20" dirty="0" err="1">
                  <a:latin typeface="Futura Std Condensed" pitchFamily="34" charset="0"/>
                  <a:cs typeface="Futura Condensed"/>
                </a:rPr>
                <a:t>MaKey</a:t>
              </a:r>
              <a:r>
                <a:rPr lang="fr-FR" sz="1200" b="0" i="0" u="none" spc="-20" dirty="0">
                  <a:latin typeface="Futura Std Condensed" pitchFamily="34" charset="0"/>
                  <a:cs typeface="Futura Condensed"/>
                </a:rPr>
                <a:t> </a:t>
              </a:r>
              <a:r>
                <a:rPr lang="fr-FR" sz="1200" b="0" i="0" u="none" spc="-20" dirty="0" err="1">
                  <a:latin typeface="Futura Std Condensed" pitchFamily="34" charset="0"/>
                  <a:cs typeface="Futura Condensed"/>
                </a:rPr>
                <a:t>MaKey</a:t>
              </a:r>
              <a:r>
                <a:rPr lang="fr-FR" sz="1200" b="0" i="0" u="none" spc="-20" dirty="0">
                  <a:latin typeface="Futura Std Condensed" pitchFamily="34" charset="0"/>
                  <a:cs typeface="Futura Condensed"/>
                </a:rPr>
                <a:t> et </a:t>
              </a:r>
              <a:r>
                <a:rPr lang="fr-FR" sz="1200" b="0" i="0" u="none" spc="-20" dirty="0" err="1">
                  <a:latin typeface="Futura Std Condensed" pitchFamily="34" charset="0"/>
                  <a:cs typeface="Futura Condensed"/>
                </a:rPr>
                <a:t>PicoBoard</a:t>
              </a:r>
              <a:r>
                <a:rPr lang="fr-FR" sz="1200" b="0" i="0" u="none" spc="-20" dirty="0">
                  <a:latin typeface="Futura Std Condensed" pitchFamily="34" charset="0"/>
                  <a:cs typeface="Futura Condensed"/>
                </a:rPr>
                <a:t>. Éventuellement, montrez-leur des exemples issus de la liste de vidéos dédiées intitulée « How </a:t>
              </a:r>
              <a:r>
                <a:rPr lang="fr-FR" sz="1200" b="0" i="0" u="none" spc="-20" dirty="0" err="1">
                  <a:latin typeface="Futura Std Condensed" pitchFamily="34" charset="0"/>
                  <a:cs typeface="Futura Condensed"/>
                </a:rPr>
                <a:t>can</a:t>
              </a:r>
              <a:r>
                <a:rPr lang="fr-FR" sz="1200" b="0" i="0" u="none" spc="-20" dirty="0">
                  <a:latin typeface="Futura Std Condensed" pitchFamily="34" charset="0"/>
                  <a:cs typeface="Futura Condensed"/>
                </a:rPr>
                <a:t> I </a:t>
              </a:r>
              <a:r>
                <a:rPr lang="fr-FR" sz="1200" b="0" i="0" u="none" spc="-20" dirty="0" err="1">
                  <a:latin typeface="Futura Std Condensed" pitchFamily="34" charset="0"/>
                  <a:cs typeface="Futura Condensed"/>
                </a:rPr>
                <a:t>connect</a:t>
              </a:r>
              <a:r>
                <a:rPr lang="fr-FR" sz="1200" b="0" i="0" u="none" spc="-20" dirty="0">
                  <a:latin typeface="Futura Std Condensed" pitchFamily="34" charset="0"/>
                  <a:cs typeface="Futura Condensed"/>
                </a:rPr>
                <a:t> Scratch </a:t>
              </a:r>
              <a:r>
                <a:rPr lang="fr-FR" sz="1200" b="0" i="0" u="none" spc="-20" dirty="0" err="1">
                  <a:latin typeface="Futura Std Condensed" pitchFamily="34" charset="0"/>
                  <a:cs typeface="Futura Condensed"/>
                </a:rPr>
                <a:t>with</a:t>
              </a:r>
              <a:r>
                <a:rPr lang="fr-FR" sz="1200" b="0" i="0" u="none" spc="-20" dirty="0">
                  <a:latin typeface="Futura Std Condensed" pitchFamily="34" charset="0"/>
                  <a:cs typeface="Futura Condensed"/>
                </a:rPr>
                <a:t> </a:t>
              </a:r>
              <a:r>
                <a:rPr lang="fr-FR" sz="1200" b="0" i="0" u="none" spc="-20" dirty="0" err="1">
                  <a:latin typeface="Futura Std Condensed" pitchFamily="34" charset="0"/>
                  <a:cs typeface="Futura Condensed"/>
                </a:rPr>
                <a:t>other</a:t>
              </a:r>
              <a:r>
                <a:rPr lang="fr-FR" sz="1200" b="0" i="0" u="none" spc="-20" dirty="0">
                  <a:latin typeface="Futura Std Condensed" pitchFamily="34" charset="0"/>
                  <a:cs typeface="Futura Condensed"/>
                </a:rPr>
                <a:t> technologies? » (en français, « Comment connecter Scratch à </a:t>
              </a:r>
              <a:r>
                <a:rPr lang="fr-FR" sz="1200" b="0" i="0" u="none" spc="-20" dirty="0" smtClean="0">
                  <a:latin typeface="Futura Std Condensed" pitchFamily="34" charset="0"/>
                  <a:cs typeface="Futura Condensed"/>
                </a:rPr>
                <a:t>d’autres </a:t>
              </a:r>
              <a:r>
                <a:rPr lang="fr-FR" sz="1200" b="0" i="0" u="none" spc="-20" dirty="0">
                  <a:latin typeface="Futura Std Condensed" pitchFamily="34" charset="0"/>
                  <a:cs typeface="Futura Condensed"/>
                </a:rPr>
                <a:t>technologies ? »).</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Divisez la classe en petits groupes de 2 à 4 personnes. Donnez aux groupes le temps de se pencher sur la création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projet Scratch qui intègre un élément matériel grâce à </a:t>
              </a:r>
              <a:r>
                <a:rPr lang="fr-FR" sz="1200" b="0" i="0" u="none" dirty="0" smtClean="0">
                  <a:latin typeface="Futura Std Condensed" pitchFamily="34" charset="0"/>
                  <a:cs typeface="Futura Condensed"/>
                </a:rPr>
                <a:t>l’utilisation d’au </a:t>
              </a:r>
              <a:r>
                <a:rPr lang="fr-FR" sz="1200" b="0" i="0" u="none" dirty="0">
                  <a:latin typeface="Futura Std Condensed" pitchFamily="34" charset="0"/>
                  <a:cs typeface="Futura Condensed"/>
                </a:rPr>
                <a:t>moins un des périphériques disponibles.</a:t>
              </a:r>
              <a:endParaRPr lang="fr-FR" sz="120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Autorisez chaque groupe à partager leur création avec </a:t>
              </a:r>
              <a:r>
                <a:rPr lang="fr-FR" sz="1200" b="0" i="0" u="none" dirty="0" smtClean="0">
                  <a:latin typeface="Futura Std Condensed" pitchFamily="34" charset="0"/>
                  <a:cs typeface="Futura Condensed"/>
                </a:rPr>
                <a:t>d’autres</a:t>
              </a:r>
              <a:r>
                <a:rPr lang="fr-FR" sz="1200" b="0" i="0" u="none" dirty="0">
                  <a:latin typeface="Futura Std Condensed" pitchFamily="34" charset="0"/>
                  <a:cs typeface="Futura Condensed"/>
                </a:rPr>
                <a:t>. Nous suggérons </a:t>
              </a:r>
              <a:r>
                <a:rPr lang="fr-FR" sz="1200" b="0" i="0" u="none" dirty="0" smtClean="0">
                  <a:latin typeface="Futura Std Condensed" pitchFamily="34" charset="0"/>
                  <a:cs typeface="Futura Condensed"/>
                </a:rPr>
                <a:t>d’organiser </a:t>
              </a:r>
              <a:r>
                <a:rPr lang="fr-FR" sz="1200" b="0" i="0" u="none" dirty="0">
                  <a:latin typeface="Futura Std Condensed" pitchFamily="34" charset="0"/>
                  <a:cs typeface="Futura Condensed"/>
                </a:rPr>
                <a:t>une séance « galerie des projets » ou une foire aux commentaires.</a:t>
              </a:r>
              <a:endParaRPr lang="fr-FR" sz="1200" spc="-1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22218" y="795405"/>
            <a:ext cx="2999848" cy="1046440"/>
          </a:xfrm>
          <a:prstGeom prst="rect">
            <a:avLst/>
          </a:prstGeom>
          <a:noFill/>
          <a:ln w="6350" cmpd="sng">
            <a:solidFill>
              <a:schemeClr val="tx1"/>
            </a:solidFill>
            <a:prstDash val="dash"/>
          </a:ln>
        </p:spPr>
        <p:txBody>
          <a:bodyPr wrap="square" rtlCol="0">
            <a:spAutoFit/>
          </a:bodyPr>
          <a:lstStyle/>
          <a:p>
            <a:pPr algn="l" rtl="0"/>
            <a:r>
              <a:rPr lang="fr-FR" sz="1400" b="0" i="0" u="none">
                <a:latin typeface="Futura Std Condensed" pitchFamily="34" charset="0"/>
                <a:cs typeface="Futura Condensed"/>
              </a:rPr>
              <a:t>OBJECTIFS</a:t>
            </a:r>
          </a:p>
          <a:p>
            <a:pPr algn="l" rtl="0"/>
            <a:r>
              <a:rPr lang="fr-FR" sz="1200" b="0" i="0" u="none">
                <a:latin typeface="Futura Std Condensed" pitchFamily="34" charset="0"/>
                <a:cs typeface="Futura Condensed"/>
              </a:rPr>
              <a:t>À la fin de cette activité, les élèves :</a:t>
            </a:r>
          </a:p>
          <a:p>
            <a:pPr marL="171450" indent="-171450" algn="l" rtl="0">
              <a:buFont typeface="Lucida Grande"/>
              <a:buChar char="+"/>
            </a:pPr>
            <a:r>
              <a:rPr lang="fr-FR" sz="1200" b="0" i="0" u="none">
                <a:latin typeface="Futura Std Condensed" pitchFamily="34" charset="0"/>
                <a:cs typeface="Futura Condensed"/>
              </a:rPr>
              <a:t>auront découverts divers périphériques permettant de relier le monde numérique de Scratch au monde physique</a:t>
            </a:r>
          </a:p>
        </p:txBody>
      </p:sp>
      <p:sp>
        <p:nvSpPr>
          <p:cNvPr id="42" name="TextBox 41"/>
          <p:cNvSpPr txBox="1"/>
          <p:nvPr>
            <p:custDataLst>
              <p:tags r:id="rId3"/>
            </p:custDataLst>
          </p:nvPr>
        </p:nvSpPr>
        <p:spPr>
          <a:xfrm>
            <a:off x="1308419" y="647673"/>
            <a:ext cx="2815942" cy="1077218"/>
          </a:xfrm>
          <a:prstGeom prst="rect">
            <a:avLst/>
          </a:prstGeom>
          <a:noFill/>
        </p:spPr>
        <p:txBody>
          <a:bodyPr wrap="square" rtlCol="0">
            <a:spAutoFit/>
          </a:bodyPr>
          <a:lstStyle/>
          <a:p>
            <a:pPr algn="l" rtl="0"/>
            <a:r>
              <a:rPr lang="fr-FR" sz="3200" b="0" i="0" u="none">
                <a:latin typeface="Futura Std Condensed" pitchFamily="34" charset="0"/>
                <a:cs typeface="Futura Condensed"/>
              </a:rPr>
              <a:t>MATÉRIEL ET EXTENSIONS</a:t>
            </a:r>
          </a:p>
        </p:txBody>
      </p:sp>
      <p:grpSp>
        <p:nvGrpSpPr>
          <p:cNvPr id="2" name="Group 1"/>
          <p:cNvGrpSpPr/>
          <p:nvPr>
            <p:custDataLst>
              <p:tags r:id="rId4"/>
            </p:custDataLst>
          </p:nvPr>
        </p:nvGrpSpPr>
        <p:grpSpPr>
          <a:xfrm>
            <a:off x="4007796" y="2830659"/>
            <a:ext cx="3307404" cy="2252270"/>
            <a:chOff x="4007796" y="2830659"/>
            <a:chExt cx="3307404" cy="2252270"/>
          </a:xfrm>
        </p:grpSpPr>
        <p:sp>
          <p:nvSpPr>
            <p:cNvPr id="18" name="TextBox 17"/>
            <p:cNvSpPr txBox="1"/>
            <p:nvPr/>
          </p:nvSpPr>
          <p:spPr>
            <a:xfrm>
              <a:off x="4104914" y="3328603"/>
              <a:ext cx="3117152" cy="1754326"/>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Kit de construction LEGO </a:t>
              </a:r>
              <a:r>
                <a:rPr lang="fr-FR" sz="1200" b="0" i="0" u="none" dirty="0" err="1">
                  <a:latin typeface="Futura Std Condensed" pitchFamily="34" charset="0"/>
                  <a:cs typeface="Futura Condensed"/>
                </a:rPr>
                <a:t>WeDo</a:t>
              </a:r>
              <a:r>
                <a:rPr lang="fr-FR" sz="1200" b="0" i="0" u="none" dirty="0">
                  <a:latin typeface="Futura Std Condensed" pitchFamily="34" charset="0"/>
                  <a:cs typeface="Futura Condensed"/>
                </a:rPr>
                <a: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http://bit.ly/LEGOWeDo</a:t>
              </a:r>
              <a:endParaRPr lang="fr-FR" sz="1200" dirty="0" smtClean="0">
                <a:latin typeface="Futura Std Condensed" pitchFamily="34" charset="0"/>
                <a:cs typeface="Futura Condensed"/>
              </a:endParaRPr>
            </a:p>
            <a:p>
              <a:pPr marL="171450" indent="-171450" algn="l" rtl="0">
                <a:buFont typeface="Wingdings" charset="2"/>
                <a:buChar char="q"/>
              </a:pPr>
              <a:r>
                <a:rPr lang="fr-FR" sz="1200" b="0" i="0" u="none" dirty="0" err="1">
                  <a:latin typeface="Futura Std Condensed" pitchFamily="34" charset="0"/>
                  <a:cs typeface="Futura Condensed"/>
                </a:rPr>
                <a:t>MaKey</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MaKey</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http://makeymakey.com</a:t>
              </a:r>
            </a:p>
            <a:p>
              <a:pPr marL="171450" indent="-171450" algn="l" rtl="0">
                <a:buFont typeface="Wingdings" charset="2"/>
                <a:buChar char="q"/>
              </a:pPr>
              <a:r>
                <a:rPr lang="fr-FR" sz="1200" b="0" i="0" u="none" dirty="0" err="1">
                  <a:latin typeface="Futura Std Condensed" pitchFamily="34" charset="0"/>
                  <a:cs typeface="Futura Condensed"/>
                </a:rPr>
                <a:t>PicoBoard</a:t>
              </a:r>
              <a:r>
                <a:rPr lang="fr-FR" sz="1200" b="0" i="0" u="none" dirty="0">
                  <a:latin typeface="Futura Std Condensed" pitchFamily="34" charset="0"/>
                  <a:cs typeface="Futura Condensed"/>
                </a:rPr>
                <a: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https://www.sparkfun.com/products/10311</a:t>
              </a:r>
            </a:p>
            <a:p>
              <a:pPr marL="171450" indent="-171450" algn="l" rtl="0">
                <a:buFont typeface="Wingdings" charset="2"/>
                <a:buChar char="q"/>
              </a:pPr>
              <a:r>
                <a:rPr lang="fr-FR" sz="1200" b="0" i="0" u="none" dirty="0">
                  <a:latin typeface="Futura Std Condensed" pitchFamily="34" charset="0"/>
                  <a:cs typeface="Futura Condensed"/>
                </a:rPr>
                <a:t>Vidéos de la liste de lecture « How </a:t>
              </a:r>
              <a:r>
                <a:rPr lang="fr-FR" sz="1200" b="0" i="0" u="none" dirty="0" err="1">
                  <a:latin typeface="Futura Std Condensed" pitchFamily="34" charset="0"/>
                  <a:cs typeface="Futura Condensed"/>
                </a:rPr>
                <a:t>can</a:t>
              </a:r>
              <a:r>
                <a:rPr lang="fr-FR" sz="1200" b="0" i="0" u="none" dirty="0">
                  <a:latin typeface="Futura Std Condensed" pitchFamily="34" charset="0"/>
                  <a:cs typeface="Futura Condensed"/>
                </a:rPr>
                <a:t> I </a:t>
              </a:r>
              <a:r>
                <a:rPr lang="fr-FR" sz="1200" b="0" i="0" u="none" dirty="0" err="1">
                  <a:latin typeface="Futura Std Condensed" pitchFamily="34" charset="0"/>
                  <a:cs typeface="Futura Condensed"/>
                </a:rPr>
                <a:t>connect</a:t>
              </a:r>
              <a:r>
                <a:rPr lang="fr-FR" sz="1200" b="0" i="0" u="none" dirty="0">
                  <a:latin typeface="Futura Std Condensed" pitchFamily="34" charset="0"/>
                  <a:cs typeface="Futura Condensed"/>
                </a:rPr>
                <a:t> Scratch </a:t>
              </a:r>
              <a:r>
                <a:rPr lang="fr-FR" sz="1200" b="0" i="0" u="none" dirty="0" err="1">
                  <a:latin typeface="Futura Std Condensed" pitchFamily="34" charset="0"/>
                  <a:cs typeface="Futura Condensed"/>
                </a:rPr>
                <a:t>with</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other</a:t>
              </a:r>
              <a:r>
                <a:rPr lang="fr-FR" sz="1200" b="0" i="0" u="none" dirty="0">
                  <a:latin typeface="Futura Std Condensed" pitchFamily="34" charset="0"/>
                  <a:cs typeface="Futura Condensed"/>
                </a:rPr>
                <a:t> technologies?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http://bit.ly/hardwareandextensions</a:t>
              </a:r>
              <a:endParaRPr lang="fr-FR" sz="1200" dirty="0" smtClean="0">
                <a:latin typeface="Futura Std Condensed" pitchFamily="34" charset="0"/>
                <a:cs typeface="Futura Condensed"/>
              </a:endParaRP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007796" y="5094622"/>
            <a:ext cx="3307404" cy="1648655"/>
            <a:chOff x="3992282" y="2832776"/>
            <a:chExt cx="3307404" cy="1648655"/>
          </a:xfrm>
        </p:grpSpPr>
        <p:sp>
          <p:nvSpPr>
            <p:cNvPr id="84" name="TextBox 83"/>
            <p:cNvSpPr txBox="1"/>
            <p:nvPr/>
          </p:nvSpPr>
          <p:spPr>
            <a:xfrm>
              <a:off x="4089400" y="3281102"/>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Sur quel matériel informatique ou extension </a:t>
              </a:r>
              <a:r>
                <a:rPr lang="fr-FR" sz="1200" b="0" i="0" u="none" dirty="0" smtClean="0">
                  <a:latin typeface="Futura Std Condensed" pitchFamily="34" charset="0"/>
                  <a:cs typeface="Futura Condensed"/>
                </a:rPr>
                <a:t>t’es-tu </a:t>
              </a:r>
              <a:r>
                <a:rPr lang="fr-FR" sz="1200" b="0" i="0" u="none" dirty="0">
                  <a:latin typeface="Futura Std Condensed" pitchFamily="34" charset="0"/>
                  <a:cs typeface="Futura Condensed"/>
                </a:rPr>
                <a:t>penché(e) ? </a:t>
              </a:r>
            </a:p>
            <a:p>
              <a:pPr marL="171450" indent="-171450" algn="l" rtl="0">
                <a:buFont typeface="Lucida Grande"/>
                <a:buChar char="+"/>
              </a:pPr>
              <a:r>
                <a:rPr lang="fr-FR" sz="1200" b="0" i="0" u="none" dirty="0">
                  <a:latin typeface="Futura Std Condensed" pitchFamily="34" charset="0"/>
                  <a:cs typeface="Futura Condensed"/>
                </a:rPr>
                <a:t>Comment as-tu intégré </a:t>
              </a:r>
              <a:r>
                <a:rPr lang="fr-FR" sz="1200" b="0" i="0" u="none" dirty="0" smtClean="0">
                  <a:latin typeface="Futura Std Condensed" pitchFamily="34" charset="0"/>
                  <a:cs typeface="Futura Condensed"/>
                </a:rPr>
                <a:t>l’aspect </a:t>
              </a:r>
              <a:r>
                <a:rPr lang="fr-FR" sz="1200" b="0" i="0" u="none" dirty="0">
                  <a:latin typeface="Futura Std Condensed" pitchFamily="34" charset="0"/>
                  <a:cs typeface="Futura Condensed"/>
                </a:rPr>
                <a:t>numérique et </a:t>
              </a:r>
              <a:r>
                <a:rPr lang="fr-FR" sz="1200" b="0" i="0" u="none" dirty="0" smtClean="0">
                  <a:latin typeface="Futura Std Condensed" pitchFamily="34" charset="0"/>
                  <a:cs typeface="Futura Condensed"/>
                </a:rPr>
                <a:t>l’aspect </a:t>
              </a:r>
              <a:r>
                <a:rPr lang="fr-FR" sz="1200" b="0" i="0" u="none" dirty="0">
                  <a:latin typeface="Futura Std Condensed" pitchFamily="34" charset="0"/>
                  <a:cs typeface="Futura Condensed"/>
                </a:rPr>
                <a:t>matériel ?</a:t>
              </a:r>
            </a:p>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trouvé difficile ?</a:t>
              </a:r>
            </a:p>
            <a:p>
              <a:pPr marL="171450" indent="-171450" algn="l" rtl="0">
                <a:buFont typeface="Lucida Grande"/>
                <a:buChar char="+"/>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a:t>
              </a:r>
              <a:r>
                <a:rPr lang="fr-FR" sz="1200" b="0" i="0" u="none" dirty="0" smtClean="0">
                  <a:latin typeface="Futura Std Condensed" pitchFamily="34" charset="0"/>
                  <a:cs typeface="Futura Condensed"/>
                </a:rPr>
                <a:t>t’a </a:t>
              </a:r>
              <a:r>
                <a:rPr lang="fr-FR" sz="1200" b="0" i="0" u="none" dirty="0">
                  <a:latin typeface="Futura Std Condensed" pitchFamily="34" charset="0"/>
                  <a:cs typeface="Futura Condensed"/>
                </a:rPr>
                <a:t>surpris(e) ?</a:t>
              </a:r>
              <a:endParaRPr lang="fr-FR" sz="1200" dirty="0">
                <a:latin typeface="Futura Std Condensed" pitchFamily="34" charset="0"/>
                <a:cs typeface="Futura Condensed"/>
              </a:endParaRP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000925" y="6756817"/>
            <a:ext cx="3307404" cy="909991"/>
            <a:chOff x="3992282" y="2832776"/>
            <a:chExt cx="3307404" cy="909991"/>
          </a:xfrm>
        </p:grpSpPr>
        <p:sp>
          <p:nvSpPr>
            <p:cNvPr id="88" name="TextBox 87"/>
            <p:cNvSpPr txBox="1"/>
            <p:nvPr/>
          </p:nvSpPr>
          <p:spPr>
            <a:xfrm>
              <a:off x="4089400" y="3281102"/>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Le projet comporte-t-il un élément numérique et un élément matériel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5" name="TextBox 64"/>
          <p:cNvSpPr txBox="1"/>
          <p:nvPr>
            <p:custDataLst>
              <p:tags r:id="rId7"/>
            </p:custDataLst>
          </p:nvPr>
        </p:nvSpPr>
        <p:spPr>
          <a:xfrm>
            <a:off x="2535516" y="16924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45–60 MINUTES</a:t>
            </a:r>
          </a:p>
        </p:txBody>
      </p:sp>
      <p:pic>
        <p:nvPicPr>
          <p:cNvPr id="69" name="Picture 68" descr="clock1.png"/>
          <p:cNvPicPr>
            <a:picLocks noChangeAspect="1"/>
          </p:cNvPicPr>
          <p:nvPr>
            <p:custDataLst>
              <p:tags r:id="rId8"/>
            </p:custDataLst>
          </p:nvPr>
        </p:nvPicPr>
        <p:blipFill rotWithShape="1">
          <a:blip r:embed="rId18">
            <a:extLst>
              <a:ext uri="{28A0092B-C50C-407E-A947-70E740481C1C}">
                <a14:useLocalDpi xmlns:a14="http://schemas.microsoft.com/office/drawing/2010/main" val="0"/>
              </a:ext>
            </a:extLst>
          </a:blip>
          <a:srcRect t="17500"/>
          <a:stretch/>
        </p:blipFill>
        <p:spPr>
          <a:xfrm>
            <a:off x="2278506" y="1808284"/>
            <a:ext cx="324746" cy="267915"/>
          </a:xfrm>
          <a:prstGeom prst="rect">
            <a:avLst/>
          </a:prstGeom>
        </p:spPr>
      </p:pic>
      <p:grpSp>
        <p:nvGrpSpPr>
          <p:cNvPr id="75" name="Group 74"/>
          <p:cNvGrpSpPr/>
          <p:nvPr>
            <p:custDataLst>
              <p:tags r:id="rId9"/>
            </p:custDataLst>
          </p:nvPr>
        </p:nvGrpSpPr>
        <p:grpSpPr>
          <a:xfrm>
            <a:off x="3669537" y="794340"/>
            <a:ext cx="442062" cy="1123360"/>
            <a:chOff x="2853673" y="794340"/>
            <a:chExt cx="442062" cy="1123360"/>
          </a:xfrm>
        </p:grpSpPr>
        <p:cxnSp>
          <p:nvCxnSpPr>
            <p:cNvPr id="76" name="Straight Connector 75"/>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10"/>
            </p:custDataLst>
          </p:nvPr>
        </p:nvGrpSpPr>
        <p:grpSpPr>
          <a:xfrm>
            <a:off x="457995" y="7630731"/>
            <a:ext cx="6857205" cy="352518"/>
            <a:chOff x="457995" y="7630731"/>
            <a:chExt cx="6857205" cy="352518"/>
          </a:xfrm>
        </p:grpSpPr>
        <p:sp>
          <p:nvSpPr>
            <p:cNvPr id="82" name="TextBox 81"/>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91" name="Straight Connector 90"/>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93" name="Straight Connector 92"/>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custDataLst>
              <p:tags r:id="rId12"/>
            </p:custDataLst>
          </p:nvPr>
        </p:nvGrpSpPr>
        <p:grpSpPr>
          <a:xfrm>
            <a:off x="4104914" y="8217641"/>
            <a:ext cx="3117152" cy="1158779"/>
            <a:chOff x="3746748" y="8217641"/>
            <a:chExt cx="3475318" cy="1158779"/>
          </a:xfrm>
        </p:grpSpPr>
        <p:sp>
          <p:nvSpPr>
            <p:cNvPr id="95" name="TextBox 94"/>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96" name="Group 95"/>
            <p:cNvGrpSpPr/>
            <p:nvPr/>
          </p:nvGrpSpPr>
          <p:grpSpPr>
            <a:xfrm>
              <a:off x="4076948" y="8385986"/>
              <a:ext cx="3145118" cy="883399"/>
              <a:chOff x="3891832" y="8385983"/>
              <a:chExt cx="3321768" cy="883398"/>
            </a:xfrm>
          </p:grpSpPr>
          <p:cxnSp>
            <p:nvCxnSpPr>
              <p:cNvPr id="97" name="Straight Connector 96"/>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custDataLst>
              <p:tags r:id="rId13"/>
            </p:custDataLst>
          </p:nvPr>
        </p:nvSpPr>
        <p:spPr>
          <a:xfrm>
            <a:off x="457995" y="8142739"/>
            <a:ext cx="3324338" cy="1754326"/>
          </a:xfrm>
          <a:prstGeom prst="rect">
            <a:avLst/>
          </a:prstGeom>
          <a:noFill/>
          <a:ln w="6350" cmpd="sng">
            <a:noFill/>
            <a:prstDash val="dash"/>
          </a:ln>
        </p:spPr>
        <p:txBody>
          <a:bodyPr wrap="square" rtlCol="0">
            <a:spAutoFit/>
          </a:bodyPr>
          <a:lstStyle/>
          <a:p>
            <a:pPr marL="171450" indent="-171450" algn="l" rtl="0">
              <a:lnSpc>
                <a:spcPts val="1400"/>
              </a:lnSpc>
              <a:buFont typeface="Lucida Grande"/>
              <a:buChar char="+"/>
            </a:pPr>
            <a:r>
              <a:rPr lang="fr-FR" sz="1200" b="0" i="0" u="none" dirty="0">
                <a:latin typeface="Futura Std Condensed" pitchFamily="34" charset="0"/>
                <a:cs typeface="Futura Condensed"/>
              </a:rPr>
              <a:t>Faites de cette activité une activité de groupe ! En utilisant LEGO </a:t>
            </a:r>
            <a:r>
              <a:rPr lang="fr-FR" sz="1200" b="0" i="0" u="none" dirty="0" err="1">
                <a:latin typeface="Futura Std Condensed" pitchFamily="34" charset="0"/>
                <a:cs typeface="Futura Condensed"/>
              </a:rPr>
              <a:t>WeDo</a:t>
            </a:r>
            <a:r>
              <a:rPr lang="fr-FR" sz="1200" b="0" i="0" u="none" dirty="0">
                <a:latin typeface="Futura Std Condensed" pitchFamily="34" charset="0"/>
                <a:cs typeface="Futura Condensed"/>
              </a:rPr>
              <a:t> et Scratch, mettez les élèves au défi de relier leurs projets afin de créer une réaction en chaîne dans le style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machine de </a:t>
            </a:r>
            <a:r>
              <a:rPr lang="fr-FR" sz="1200" b="0" i="0" u="none" dirty="0" err="1">
                <a:latin typeface="Futura Std Condensed" pitchFamily="34" charset="0"/>
                <a:cs typeface="Futura Condensed"/>
              </a:rPr>
              <a:t>Rube</a:t>
            </a:r>
            <a:r>
              <a:rPr lang="fr-FR" sz="1200" b="0" i="0" u="none" dirty="0">
                <a:latin typeface="Futura Std Condensed" pitchFamily="34" charset="0"/>
                <a:cs typeface="Futura Condensed"/>
              </a:rPr>
              <a:t> Goldberg. Cette vidéo montre un exemple de ce qui peut être fait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http://bit.ly/ScratchChainReaction</a:t>
            </a:r>
          </a:p>
          <a:p>
            <a:pPr marL="171450" indent="-171450" algn="l" rtl="0">
              <a:lnSpc>
                <a:spcPts val="1400"/>
              </a:lnSpc>
              <a:buFont typeface="Lucida Grande"/>
              <a:buChar char="+"/>
            </a:pPr>
            <a:r>
              <a:rPr lang="fr-FR" sz="1200" b="0" i="0" u="none" dirty="0">
                <a:latin typeface="Futura Std Condensed" pitchFamily="34" charset="0"/>
                <a:cs typeface="Futura Condensed"/>
              </a:rPr>
              <a:t>Activez les blocs Scratch qui contrôlent les périphériques en cliquant sur le bouton « Ajoute une extension » de la catégorie « Ajouter blocs » dans </a:t>
            </a:r>
            <a:r>
              <a:rPr lang="fr-FR" sz="1200" b="0" i="0" u="none" dirty="0" smtClean="0">
                <a:latin typeface="Futura Std Condensed" pitchFamily="34" charset="0"/>
                <a:cs typeface="Futura Condensed"/>
              </a:rPr>
              <a:t>l’éditeur </a:t>
            </a:r>
            <a:r>
              <a:rPr lang="fr-FR" sz="1200" b="0" i="0" u="none" dirty="0">
                <a:latin typeface="Futura Std Condensed" pitchFamily="34" charset="0"/>
                <a:cs typeface="Futura Condensed"/>
              </a:rPr>
              <a:t>de projets de Scratch.</a:t>
            </a:r>
            <a:endParaRPr lang="fr-FR" sz="1200" dirty="0">
              <a:latin typeface="Futura Std Condensed" pitchFamily="34" charset="0"/>
              <a:cs typeface="Futura Condensed"/>
            </a:endParaRPr>
          </a:p>
        </p:txBody>
      </p:sp>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100</a:t>
            </a:r>
            <a:endParaRPr lang="fr-FR" dirty="0">
              <a:latin typeface="Futura Std Condensed" pitchFamily="34" charset="0"/>
            </a:endParaRPr>
          </a:p>
        </p:txBody>
      </p:sp>
      <p:grpSp>
        <p:nvGrpSpPr>
          <p:cNvPr id="45" name="Group 44"/>
          <p:cNvGrpSpPr/>
          <p:nvPr>
            <p:custDataLst>
              <p:tags r:id="rId15"/>
            </p:custDataLst>
          </p:nvPr>
        </p:nvGrpSpPr>
        <p:grpSpPr>
          <a:xfrm>
            <a:off x="551130" y="-1"/>
            <a:ext cx="493776" cy="2791969"/>
            <a:chOff x="551130" y="-1"/>
            <a:chExt cx="493776" cy="2791969"/>
          </a:xfrm>
        </p:grpSpPr>
        <p:pic>
          <p:nvPicPr>
            <p:cNvPr id="46" name="Picture 45" descr="Unit5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47" name="TextBox 4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5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5537369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5hardware.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41059256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424980" cy="5114592"/>
            <a:chOff x="422410" y="2830659"/>
            <a:chExt cx="3424980" cy="5114592"/>
          </a:xfrm>
        </p:grpSpPr>
        <p:sp>
          <p:nvSpPr>
            <p:cNvPr id="14" name="TextBox 13"/>
            <p:cNvSpPr txBox="1"/>
            <p:nvPr/>
          </p:nvSpPr>
          <p:spPr>
            <a:xfrm>
              <a:off x="422410" y="3328603"/>
              <a:ext cx="3424980" cy="4616648"/>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Donnez aux élèves </a:t>
              </a:r>
              <a:r>
                <a:rPr lang="fr-FR" sz="1200" b="0" i="0" u="none" spc="-20" dirty="0" smtClean="0">
                  <a:latin typeface="Futura Std Condensed" pitchFamily="34" charset="0"/>
                  <a:cs typeface="Futura Condensed"/>
                </a:rPr>
                <a:t>l’occasion </a:t>
              </a:r>
              <a:r>
                <a:rPr lang="fr-FR" sz="1200" b="0" i="0" u="none" spc="-20" dirty="0">
                  <a:latin typeface="Futura Std Condensed" pitchFamily="34" charset="0"/>
                  <a:cs typeface="Futura Condensed"/>
                </a:rPr>
                <a:t>de découvrir ce </a:t>
              </a:r>
              <a:r>
                <a:rPr lang="fr-FR" sz="1200" b="0" i="0" u="none" spc="-20" dirty="0" smtClean="0">
                  <a:latin typeface="Futura Std Condensed" pitchFamily="34" charset="0"/>
                  <a:cs typeface="Futura Condensed"/>
                </a:rPr>
                <a:t>qu’enseigner </a:t>
              </a:r>
              <a:r>
                <a:rPr lang="fr-FR" sz="1200" b="0" i="0" u="none" spc="-20" dirty="0">
                  <a:latin typeface="Futura Std Condensed" pitchFamily="34" charset="0"/>
                  <a:cs typeface="Futura Condensed"/>
                </a:rPr>
                <a:t>veut dire ! Demandez-leur de créer, remixer ou réinventer une activité ou une ressource conçue pour aider </a:t>
              </a:r>
              <a:r>
                <a:rPr lang="fr-FR" sz="1200" b="0" i="0" u="none" dirty="0">
                  <a:latin typeface="Futura Std Condensed" pitchFamily="34" charset="0"/>
                  <a:cs typeface="Futura Condensed"/>
                </a:rPr>
                <a:t>les autres dans leur apprentissage de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a:t>
              </a:r>
              <a:r>
                <a:rPr lang="fr-FR" sz="1200" b="0" i="0" u="none" spc="-20" dirty="0">
                  <a:latin typeface="Futura Std Condensed" pitchFamily="34" charset="0"/>
                  <a:cs typeface="Futura Condensed"/>
                </a:rPr>
                <a:t>. Éventuellement, pour un appui supplémentaire,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Conçois une activité » à disposition des élèves.</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Animez une séance de brainstorming et aidez les élèves à imaginer différents types </a:t>
              </a:r>
              <a:r>
                <a:rPr lang="fr-FR" sz="1200" b="0" i="0" u="none" dirty="0" smtClean="0">
                  <a:latin typeface="Futura Std Condensed" pitchFamily="34" charset="0"/>
                  <a:cs typeface="Futura Condensed"/>
                </a:rPr>
                <a:t>d’activités </a:t>
              </a:r>
              <a:r>
                <a:rPr lang="fr-FR" sz="1200" b="0" i="0" u="none" dirty="0">
                  <a:latin typeface="Futura Std Condensed" pitchFamily="34" charset="0"/>
                  <a:cs typeface="Futura Condensed"/>
                </a:rPr>
                <a:t>pédagogiques créatives. Éventuellement, repenchez-vous sur des exemples de projets ou des activités de ce guide, ou encouragez les élèves à utiliser les cartes Scratch et la liste Scratch Design Studio (SDS, </a:t>
              </a:r>
              <a:r>
                <a:rPr lang="fr-FR" sz="1200" b="0" i="1" u="none" dirty="0">
                  <a:latin typeface="Futura Std Condensed" pitchFamily="34" charset="0"/>
                  <a:cs typeface="Futura Condensed"/>
                </a:rPr>
                <a:t>Studio de conception de Scratch</a:t>
              </a:r>
              <a:r>
                <a:rPr lang="fr-FR" sz="1200" b="0" i="0" u="none" dirty="0">
                  <a:latin typeface="Futura Std Condensed" pitchFamily="34" charset="0"/>
                  <a:cs typeface="Futura Condensed"/>
                </a:rPr>
                <a:t>) comme source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Ensuite, donnez aux élèves le temps de concevoir leur propre activité ou ressource pédagogique.</a:t>
              </a:r>
              <a:endParaRPr lang="fr-FR" sz="120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Donnez aux élèves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de tester leur activité ou leur ressource auprès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apprenants. Encouragez-les à partager leur activité ou leur ressource avec familles et amis, ou invitez-les à endosser le rôle de tuteur auprès de leurs camarades au sein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classes, dans des clubs ou lors </a:t>
              </a:r>
              <a:r>
                <a:rPr lang="fr-FR" sz="1200" b="0" i="0" u="none" dirty="0" smtClean="0">
                  <a:latin typeface="Futura Std Condensed" pitchFamily="34" charset="0"/>
                  <a:cs typeface="Futura Condensed"/>
                </a:rPr>
                <a:t>d’événements</a:t>
              </a:r>
              <a:r>
                <a:rPr lang="fr-FR" sz="1200" b="0" i="0" u="none" dirty="0">
                  <a:latin typeface="Futura Std Condensed" pitchFamily="34" charset="0"/>
                  <a:cs typeface="Futura Condensed"/>
                </a:rPr>
                <a:t>.</a:t>
              </a:r>
              <a:endParaRPr lang="fr-FR" sz="1200" spc="-1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1046440"/>
          </a:xfrm>
          <a:prstGeom prst="rect">
            <a:avLst/>
          </a:prstGeom>
          <a:noFill/>
          <a:ln w="6350" cmpd="sng">
            <a:solidFill>
              <a:schemeClr val="tx1"/>
            </a:solidFill>
            <a:prstDash val="dash"/>
          </a:ln>
        </p:spPr>
        <p:txBody>
          <a:bodyPr wrap="square" rtlCol="0">
            <a:spAutoFit/>
          </a:bodyPr>
          <a:lstStyle/>
          <a:p>
            <a:pPr algn="l" rtl="0"/>
            <a:r>
              <a:rPr lang="fr-FR" sz="1400" b="0" i="0" u="none">
                <a:latin typeface="Futura Std Condensed" pitchFamily="34" charset="0"/>
                <a:cs typeface="Futura Condensed"/>
              </a:rPr>
              <a:t>OBJECTIFS</a:t>
            </a:r>
          </a:p>
          <a:p>
            <a:pPr algn="l" rtl="0"/>
            <a:r>
              <a:rPr lang="fr-FR" sz="1200" b="0" i="0" u="none">
                <a:latin typeface="Futura Std Condensed" pitchFamily="34" charset="0"/>
                <a:cs typeface="Futura Condensed"/>
              </a:rPr>
              <a:t>À la fin de cette activité, les élèves :</a:t>
            </a:r>
          </a:p>
          <a:p>
            <a:pPr marL="171450" indent="-171450" algn="l" rtl="0">
              <a:buFont typeface="Lucida Grande"/>
              <a:buChar char="+"/>
            </a:pPr>
            <a:r>
              <a:rPr lang="fr-FR" sz="1200" b="0" i="0" u="none">
                <a:latin typeface="Futura Std Condensed" pitchFamily="34" charset="0"/>
                <a:cs typeface="Futura Condensed"/>
              </a:rPr>
              <a:t>auront conçu une activité ou une ressource visant à aider les autres dans leur apprentissage de Scratch et de la créativité informatique</a:t>
            </a:r>
          </a:p>
        </p:txBody>
      </p:sp>
      <p:sp>
        <p:nvSpPr>
          <p:cNvPr id="42" name="TextBox 41"/>
          <p:cNvSpPr txBox="1"/>
          <p:nvPr>
            <p:custDataLst>
              <p:tags r:id="rId3"/>
            </p:custDataLst>
          </p:nvPr>
        </p:nvSpPr>
        <p:spPr>
          <a:xfrm>
            <a:off x="1300826" y="647673"/>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CONÇOIS</a:t>
            </a:r>
          </a:p>
          <a:p>
            <a:pPr algn="l" rtl="0"/>
            <a:r>
              <a:rPr lang="fr-FR" sz="3400" b="0" i="0" u="none">
                <a:latin typeface="Futura Std Condensed" pitchFamily="34" charset="0"/>
                <a:cs typeface="Futura Condensed"/>
              </a:rPr>
              <a:t>UNE ACTIVITÉ</a:t>
            </a:r>
          </a:p>
        </p:txBody>
      </p:sp>
      <p:grpSp>
        <p:nvGrpSpPr>
          <p:cNvPr id="2" name="Group 1"/>
          <p:cNvGrpSpPr/>
          <p:nvPr>
            <p:custDataLst>
              <p:tags r:id="rId4"/>
            </p:custDataLst>
          </p:nvPr>
        </p:nvGrpSpPr>
        <p:grpSpPr>
          <a:xfrm>
            <a:off x="4007796" y="2830659"/>
            <a:ext cx="3307404" cy="1513607"/>
            <a:chOff x="4007796" y="2830659"/>
            <a:chExt cx="3307404" cy="1513607"/>
          </a:xfrm>
        </p:grpSpPr>
        <p:sp>
          <p:nvSpPr>
            <p:cNvPr id="18" name="TextBox 17"/>
            <p:cNvSpPr txBox="1"/>
            <p:nvPr/>
          </p:nvSpPr>
          <p:spPr>
            <a:xfrm>
              <a:off x="4104914"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Conçois une activité »</a:t>
              </a:r>
            </a:p>
            <a:p>
              <a:pPr marL="171450" indent="-171450" algn="l" rtl="0">
                <a:buFont typeface="Wingdings" charset="2"/>
                <a:buChar char="q"/>
              </a:pPr>
              <a:r>
                <a:rPr lang="fr-FR" sz="1200" b="0" i="0" u="none">
                  <a:latin typeface="Futura Std Condensed" pitchFamily="34" charset="0"/>
                  <a:cs typeface="Futura Condensed"/>
                </a:rPr>
                <a:t>Les cartes Scratch</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http://scratch.mit.edu/help/cards</a:t>
              </a:r>
            </a:p>
            <a:p>
              <a:pPr marL="171450" indent="-171450" algn="l" rtl="0">
                <a:buFont typeface="Wingdings" charset="2"/>
                <a:buChar char="q"/>
              </a:pPr>
              <a:r>
                <a:rPr lang="fr-FR" sz="1200" b="0" i="0" u="none">
                  <a:latin typeface="Futura Std Condensed" pitchFamily="34" charset="0"/>
                  <a:cs typeface="Futura Condensed"/>
                </a:rPr>
                <a:t>Liste Scratch Design Studio</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http://scratch.mit.edu/users/ScratchDesignStudio/</a:t>
              </a: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007796" y="4481215"/>
            <a:ext cx="3307404" cy="1880821"/>
            <a:chOff x="3992282" y="2832776"/>
            <a:chExt cx="3307404" cy="1880821"/>
          </a:xfrm>
        </p:grpSpPr>
        <p:sp>
          <p:nvSpPr>
            <p:cNvPr id="84" name="TextBox 83"/>
            <p:cNvSpPr txBox="1"/>
            <p:nvPr/>
          </p:nvSpPr>
          <p:spPr>
            <a:xfrm>
              <a:off x="4089400" y="3328602"/>
              <a:ext cx="3117152" cy="138499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Selon toi, qui seraient les utilisateurs de ton activité ou de ta ressource ?</a:t>
              </a:r>
            </a:p>
            <a:p>
              <a:pPr marL="171450" indent="-171450" algn="l" rtl="0">
                <a:buFont typeface="Lucida Grande"/>
                <a:buChar char="+"/>
              </a:pPr>
              <a:r>
                <a:rPr lang="fr-FR" sz="1200" b="0" i="0" u="none" dirty="0" smtClean="0">
                  <a:latin typeface="Futura Std Condensed" pitchFamily="34" charset="0"/>
                  <a:cs typeface="Futura Condensed"/>
                </a:rPr>
                <a:t>Qu’aimerais-tu </a:t>
              </a:r>
              <a:r>
                <a:rPr lang="fr-FR" sz="1200" b="0" i="0" u="none" dirty="0">
                  <a:latin typeface="Futura Std Condensed" pitchFamily="34" charset="0"/>
                  <a:cs typeface="Futura Condensed"/>
                </a:rPr>
                <a:t>que les gens apprennent grâce à ton activité ou à ta ressource ?</a:t>
              </a:r>
            </a:p>
            <a:p>
              <a:pPr marL="171450" indent="-171450" algn="l" rtl="0">
                <a:buFont typeface="Lucida Grande"/>
                <a:buChar char="+"/>
              </a:pPr>
              <a:r>
                <a:rPr lang="fr-FR" sz="1200" b="0" i="0" u="none" dirty="0">
                  <a:latin typeface="Futura Std Condensed" pitchFamily="34" charset="0"/>
                  <a:cs typeface="Futura Condensed"/>
                </a:rPr>
                <a:t>Quels défis les élèves sont-ils susceptibles de rencontrer en réalisant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ou en utilisant la ressource ? Comment pourrais-tu les aider davantage à surmonter ces défis ?</a:t>
              </a:r>
              <a:endParaRPr lang="fr-FR" sz="1200" dirty="0">
                <a:latin typeface="Futura Std Condensed" pitchFamily="34" charset="0"/>
                <a:cs typeface="Futura Condensed"/>
              </a:endParaRP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007796" y="6442433"/>
            <a:ext cx="3307404" cy="1142158"/>
            <a:chOff x="3992282" y="2832776"/>
            <a:chExt cx="3307404" cy="1142158"/>
          </a:xfrm>
        </p:grpSpPr>
        <p:sp>
          <p:nvSpPr>
            <p:cNvPr id="88" name="TextBox 87"/>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ou la ressource facilite-t-elle une introduction à ou une exploration de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 Quels commentaires pourriez-vous avoir pour </a:t>
              </a:r>
              <a:r>
                <a:rPr lang="fr-FR" sz="1200" b="0" i="0" u="none" dirty="0" smtClean="0">
                  <a:latin typeface="Futura Std Condensed" pitchFamily="34" charset="0"/>
                  <a:cs typeface="Futura Condensed"/>
                </a:rPr>
                <a:t>l’élève</a:t>
              </a:r>
              <a:r>
                <a:rPr lang="fr-FR" sz="1200" b="0" i="0" u="none" dirty="0">
                  <a:latin typeface="Futura Std Condensed" pitchFamily="34" charset="0"/>
                  <a:cs typeface="Futura Condensed"/>
                </a:rPr>
                <a:t> ?</a:t>
              </a: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5" name="TextBox 64"/>
          <p:cNvSpPr txBox="1"/>
          <p:nvPr>
            <p:custDataLst>
              <p:tags r:id="rId7"/>
            </p:custDataLst>
          </p:nvPr>
        </p:nvSpPr>
        <p:spPr>
          <a:xfrm>
            <a:off x="2527923"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69" name="Picture 68" descr="30min.png"/>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2266475" y="1752620"/>
            <a:ext cx="329184" cy="329184"/>
          </a:xfrm>
          <a:prstGeom prst="rect">
            <a:avLst/>
          </a:prstGeom>
        </p:spPr>
      </p:pic>
      <p:grpSp>
        <p:nvGrpSpPr>
          <p:cNvPr id="75" name="Group 74"/>
          <p:cNvGrpSpPr/>
          <p:nvPr>
            <p:custDataLst>
              <p:tags r:id="rId9"/>
            </p:custDataLst>
          </p:nvPr>
        </p:nvGrpSpPr>
        <p:grpSpPr>
          <a:xfrm>
            <a:off x="3661944" y="794340"/>
            <a:ext cx="442062" cy="1123360"/>
            <a:chOff x="2853673" y="794340"/>
            <a:chExt cx="442062" cy="1123360"/>
          </a:xfrm>
        </p:grpSpPr>
        <p:cxnSp>
          <p:nvCxnSpPr>
            <p:cNvPr id="76" name="Straight Connector 75"/>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custDataLst>
              <p:tags r:id="rId10"/>
            </p:custDataLst>
          </p:nvPr>
        </p:nvGrpSpPr>
        <p:grpSpPr>
          <a:xfrm>
            <a:off x="457995" y="7939481"/>
            <a:ext cx="6857205" cy="352518"/>
            <a:chOff x="457995" y="7630731"/>
            <a:chExt cx="6857205" cy="352518"/>
          </a:xfrm>
        </p:grpSpPr>
        <p:sp>
          <p:nvSpPr>
            <p:cNvPr id="81" name="TextBox 80"/>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82" name="Straight Connector 81"/>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4007796" y="7630731"/>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92" name="Straight Connector 91"/>
          <p:cNvCxnSpPr/>
          <p:nvPr>
            <p:custDataLst>
              <p:tags r:id="rId11"/>
            </p:custDataLst>
          </p:nvPr>
        </p:nvCxnSpPr>
        <p:spPr>
          <a:xfrm>
            <a:off x="3857013" y="8395766"/>
            <a:ext cx="0" cy="1496685"/>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custDataLst>
              <p:tags r:id="rId12"/>
            </p:custDataLst>
          </p:nvPr>
        </p:nvGrpSpPr>
        <p:grpSpPr>
          <a:xfrm>
            <a:off x="4104914" y="8395766"/>
            <a:ext cx="3117152" cy="1158779"/>
            <a:chOff x="3746748" y="8217641"/>
            <a:chExt cx="3475318" cy="1158779"/>
          </a:xfrm>
        </p:grpSpPr>
        <p:sp>
          <p:nvSpPr>
            <p:cNvPr id="94" name="TextBox 9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95" name="Group 94"/>
            <p:cNvGrpSpPr/>
            <p:nvPr/>
          </p:nvGrpSpPr>
          <p:grpSpPr>
            <a:xfrm>
              <a:off x="4076948" y="8385986"/>
              <a:ext cx="3145118" cy="883399"/>
              <a:chOff x="3891832" y="8385983"/>
              <a:chExt cx="3321768" cy="883398"/>
            </a:xfrm>
          </p:grpSpPr>
          <p:cxnSp>
            <p:nvCxnSpPr>
              <p:cNvPr id="96" name="Straight Connector 95"/>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02" name="TextBox 101"/>
          <p:cNvSpPr txBox="1"/>
          <p:nvPr>
            <p:custDataLst>
              <p:tags r:id="rId13"/>
            </p:custDataLst>
          </p:nvPr>
        </p:nvSpPr>
        <p:spPr>
          <a:xfrm>
            <a:off x="551129" y="8427739"/>
            <a:ext cx="3231204" cy="830997"/>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particulièrement intéressés par </a:t>
            </a:r>
            <a:r>
              <a:rPr lang="fr-FR" sz="1200" b="0" i="0" u="none" dirty="0" smtClean="0">
                <a:latin typeface="Futura Std Condensed" pitchFamily="34" charset="0"/>
                <a:cs typeface="Futura Condensed"/>
              </a:rPr>
              <a:t>l’idée d’aider </a:t>
            </a:r>
            <a:r>
              <a:rPr lang="fr-FR" sz="1200" b="0" i="0" u="none" dirty="0">
                <a:latin typeface="Futura Std Condensed" pitchFamily="34" charset="0"/>
                <a:cs typeface="Futura Condensed"/>
              </a:rPr>
              <a:t>les autres dans leur apprentissage peuvent être </a:t>
            </a:r>
            <a:r>
              <a:rPr lang="fr-FR" sz="1200" b="0" i="0" u="none" dirty="0" smtClean="0">
                <a:latin typeface="Futura Std Condensed" pitchFamily="34" charset="0"/>
                <a:cs typeface="Futura Condensed"/>
              </a:rPr>
              <a:t>d’excellents </a:t>
            </a:r>
            <a:r>
              <a:rPr lang="fr-FR" sz="1200" b="0" i="0" u="none" dirty="0">
                <a:latin typeface="Futura Std Condensed" pitchFamily="34" charset="0"/>
                <a:cs typeface="Futura Condensed"/>
              </a:rPr>
              <a:t>candidats au rôle de tuteur pour la classe ou pour un club de Scratch se réunissant en dehors des heures de cours.</a:t>
            </a:r>
            <a:endParaRPr lang="fr-FR" sz="1200" dirty="0">
              <a:latin typeface="Futura Std Condensed" pitchFamily="34" charset="0"/>
              <a:cs typeface="Futura Condensed"/>
            </a:endParaRPr>
          </a:p>
        </p:txBody>
      </p:sp>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102</a:t>
            </a:r>
            <a:endParaRPr lang="fr-FR" dirty="0">
              <a:latin typeface="Futura Std Condensed" pitchFamily="34" charset="0"/>
            </a:endParaRPr>
          </a:p>
        </p:txBody>
      </p:sp>
      <p:grpSp>
        <p:nvGrpSpPr>
          <p:cNvPr id="45" name="Group 44"/>
          <p:cNvGrpSpPr/>
          <p:nvPr>
            <p:custDataLst>
              <p:tags r:id="rId15"/>
            </p:custDataLst>
          </p:nvPr>
        </p:nvGrpSpPr>
        <p:grpSpPr>
          <a:xfrm>
            <a:off x="551130" y="-1"/>
            <a:ext cx="493776" cy="2791969"/>
            <a:chOff x="551130" y="-1"/>
            <a:chExt cx="493776" cy="2791969"/>
          </a:xfrm>
        </p:grpSpPr>
        <p:pic>
          <p:nvPicPr>
            <p:cNvPr id="46" name="Picture 45" descr="Unit5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47" name="TextBox 4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5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3388338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1"/>
            </p:custDataLst>
          </p:nvPr>
        </p:nvSpPr>
        <p:spPr>
          <a:xfrm>
            <a:off x="2533271" y="804322"/>
            <a:ext cx="4526266" cy="353943"/>
          </a:xfrm>
          <a:prstGeom prst="rect">
            <a:avLst/>
          </a:prstGeom>
          <a:noFill/>
          <a:ln w="6350" cmpd="sng">
            <a:solidFill>
              <a:schemeClr val="tx1"/>
            </a:solidFill>
            <a:prstDash val="dash"/>
          </a:ln>
        </p:spPr>
        <p:txBody>
          <a:bodyPr wrap="square" tIns="91440" bIns="91440" rtlCol="0" anchor="ctr" anchorCtr="0">
            <a:spAutoFit/>
          </a:bodyPr>
          <a:lstStyle/>
          <a:p>
            <a:pPr algn="ctr" rtl="0"/>
            <a:r>
              <a:rPr lang="fr-FR" sz="1100" b="0" i="0" u="none" dirty="0">
                <a:latin typeface="Futura Std Condensed" pitchFamily="34" charset="0"/>
                <a:cs typeface="Futura Condensed"/>
              </a:rPr>
              <a:t>NOM : </a:t>
            </a:r>
            <a:r>
              <a:rPr lang="fr-FR" sz="1100" b="0" i="0" u="none" dirty="0" smtClean="0">
                <a:latin typeface="Futura Std Condensed" pitchFamily="34" charset="0"/>
                <a:cs typeface="Futura Condensed"/>
              </a:rPr>
              <a:t>_________________________________________________</a:t>
            </a:r>
            <a:endParaRPr lang="fr-FR" sz="1100" b="0" i="0" u="none" dirty="0">
              <a:latin typeface="Futura Std Condensed" pitchFamily="34" charset="0"/>
              <a:cs typeface="Futura Condensed"/>
            </a:endParaRPr>
          </a:p>
        </p:txBody>
      </p:sp>
      <p:sp>
        <p:nvSpPr>
          <p:cNvPr id="13" name="TextBox 12"/>
          <p:cNvSpPr txBox="1"/>
          <p:nvPr>
            <p:custDataLst>
              <p:tags r:id="rId2"/>
            </p:custDataLst>
          </p:nvPr>
        </p:nvSpPr>
        <p:spPr>
          <a:xfrm>
            <a:off x="2432462" y="1213538"/>
            <a:ext cx="4883972" cy="1384995"/>
          </a:xfrm>
          <a:prstGeom prst="rect">
            <a:avLst/>
          </a:prstGeom>
          <a:noFill/>
          <a:ln>
            <a:noFill/>
          </a:ln>
        </p:spPr>
        <p:txBody>
          <a:bodyPr wrap="square" rtlCol="0">
            <a:spAutoFit/>
          </a:bodyPr>
          <a:lstStyle/>
          <a:p>
            <a:pPr algn="l" rtl="0"/>
            <a:r>
              <a:rPr lang="fr-FR" sz="1200" b="0" i="0" u="none" dirty="0">
                <a:latin typeface="Futura Std Condensed" pitchFamily="34" charset="0"/>
                <a:cs typeface="Futura Condensed"/>
              </a:rPr>
              <a:t>Comment pourrais-tu aider les autres à en apprendre plus sur Scratch et sur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 Conçois une activité qui aidera les autres dans leur apprentissage de Scratch. Il peut </a:t>
            </a:r>
            <a:r>
              <a:rPr lang="fr-FR" sz="1200" b="0" i="0" u="none" dirty="0" smtClean="0">
                <a:latin typeface="Futura Std Condensed" pitchFamily="34" charset="0"/>
                <a:cs typeface="Futura Condensed"/>
              </a:rPr>
              <a:t>s’agir d’une </a:t>
            </a:r>
            <a:r>
              <a:rPr lang="fr-FR" sz="1200" b="0" i="0" u="none" dirty="0">
                <a:latin typeface="Futura Std Condensed" pitchFamily="34" charset="0"/>
                <a:cs typeface="Futura Condensed"/>
              </a:rPr>
              <a:t>activité sans ordinateur (comme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Création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créature »),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idée de projet (comme pour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Je monte un groupe »), ou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défi à relever (comme dans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Débogage »). Tu pourrais même concevoir un nouveau type </a:t>
            </a:r>
            <a:r>
              <a:rPr lang="fr-FR" sz="1200" b="0" i="0" u="none" dirty="0" smtClean="0">
                <a:latin typeface="Futura Std Condensed" pitchFamily="34" charset="0"/>
                <a:cs typeface="Futura Condensed"/>
              </a:rPr>
              <a:t>d’activité </a:t>
            </a:r>
            <a:r>
              <a:rPr lang="fr-FR" sz="1200" b="0" i="0" u="none" dirty="0">
                <a:latin typeface="Futura Std Condensed" pitchFamily="34" charset="0"/>
                <a:cs typeface="Futura Condensed"/>
              </a:rPr>
              <a:t>ou un imprimé ! Réfléchis à des idées en </a:t>
            </a:r>
            <a:r>
              <a:rPr lang="fr-FR" sz="1200" b="0" i="0" u="none" dirty="0" smtClean="0">
                <a:latin typeface="Futura Std Condensed" pitchFamily="34" charset="0"/>
                <a:cs typeface="Futura Condensed"/>
              </a:rPr>
              <a:t>t’aidant </a:t>
            </a:r>
            <a:r>
              <a:rPr lang="fr-FR" sz="1200" b="0" i="0" u="none" dirty="0">
                <a:latin typeface="Futura Std Condensed" pitchFamily="34" charset="0"/>
                <a:cs typeface="Futura Condensed"/>
              </a:rPr>
              <a:t>des questions ci-dessous, puis détaille les choses en suivant la structure de la page « Mon activité » et de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à remettre aux apprenants. </a:t>
            </a:r>
            <a:endParaRPr lang="fr-FR" sz="1200" dirty="0">
              <a:latin typeface="Futura Std Condensed" pitchFamily="34" charset="0"/>
              <a:cs typeface="Futura Condensed"/>
            </a:endParaRPr>
          </a:p>
        </p:txBody>
      </p:sp>
      <p:sp>
        <p:nvSpPr>
          <p:cNvPr id="11" name="TextBox 10"/>
          <p:cNvSpPr txBox="1"/>
          <p:nvPr>
            <p:custDataLst>
              <p:tags r:id="rId3"/>
            </p:custDataLst>
          </p:nvPr>
        </p:nvSpPr>
        <p:spPr>
          <a:xfrm>
            <a:off x="515544" y="7556500"/>
            <a:ext cx="2874286" cy="523220"/>
          </a:xfrm>
          <a:prstGeom prst="rect">
            <a:avLst/>
          </a:prstGeom>
          <a:noFill/>
        </p:spPr>
        <p:txBody>
          <a:bodyPr wrap="square" rtlCol="0">
            <a:spAutoFit/>
          </a:bodyPr>
          <a:lstStyle/>
          <a:p>
            <a:pPr algn="l" rtl="0"/>
            <a:r>
              <a:rPr lang="fr-FR" sz="2800" b="0" i="0" u="none">
                <a:solidFill>
                  <a:schemeClr val="bg1"/>
                </a:solidFill>
                <a:latin typeface="Futura Std Condensed" pitchFamily="34" charset="0"/>
                <a:cs typeface="Futura Condensed"/>
              </a:rPr>
              <a:t>CONSEILS &amp; ASTUCES</a:t>
            </a:r>
            <a:endParaRPr lang="fr-FR" sz="2800" dirty="0">
              <a:solidFill>
                <a:schemeClr val="bg1"/>
              </a:solidFill>
              <a:latin typeface="Futura Std Condensed" pitchFamily="34" charset="0"/>
              <a:cs typeface="Futura Condensed"/>
            </a:endParaRPr>
          </a:p>
        </p:txBody>
      </p:sp>
      <p:grpSp>
        <p:nvGrpSpPr>
          <p:cNvPr id="3" name="Group 2"/>
          <p:cNvGrpSpPr/>
          <p:nvPr>
            <p:custDataLst>
              <p:tags r:id="rId4"/>
            </p:custDataLst>
          </p:nvPr>
        </p:nvGrpSpPr>
        <p:grpSpPr>
          <a:xfrm>
            <a:off x="-1" y="2639237"/>
            <a:ext cx="7303444" cy="568386"/>
            <a:chOff x="-1" y="2330487"/>
            <a:chExt cx="7303444" cy="568386"/>
          </a:xfrm>
        </p:grpSpPr>
        <p:sp>
          <p:nvSpPr>
            <p:cNvPr id="74" name="Rectangle 73"/>
            <p:cNvSpPr/>
            <p:nvPr/>
          </p:nvSpPr>
          <p:spPr>
            <a:xfrm flipH="1">
              <a:off x="-1" y="2330487"/>
              <a:ext cx="7303443" cy="568386"/>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5" name="TextBox 74"/>
            <p:cNvSpPr txBox="1"/>
            <p:nvPr/>
          </p:nvSpPr>
          <p:spPr>
            <a:xfrm flipH="1">
              <a:off x="457199" y="2382606"/>
              <a:ext cx="6187099"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À QUI CECI EST-IL DESTINÉ ?</a:t>
              </a:r>
            </a:p>
          </p:txBody>
        </p:sp>
        <p:sp>
          <p:nvSpPr>
            <p:cNvPr id="76" name="Isosceles Triangle 75"/>
            <p:cNvSpPr/>
            <p:nvPr/>
          </p:nvSpPr>
          <p:spPr>
            <a:xfrm rot="16200000">
              <a:off x="6897298" y="2492727"/>
              <a:ext cx="568386"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sp>
        <p:nvSpPr>
          <p:cNvPr id="21" name="TextBox 20"/>
          <p:cNvSpPr txBox="1"/>
          <p:nvPr>
            <p:custDataLst>
              <p:tags r:id="rId5"/>
            </p:custDataLst>
          </p:nvPr>
        </p:nvSpPr>
        <p:spPr>
          <a:xfrm flipH="1">
            <a:off x="457199" y="3236278"/>
            <a:ext cx="6669763" cy="312393"/>
          </a:xfrm>
          <a:prstGeom prst="rect">
            <a:avLst/>
          </a:prstGeom>
          <a:noFill/>
        </p:spPr>
        <p:txBody>
          <a:bodyPr wrap="square" rtlCol="0">
            <a:spAutoFit/>
          </a:bodyPr>
          <a:lstStyle/>
          <a:p>
            <a:pPr algn="l" rtl="0">
              <a:lnSpc>
                <a:spcPct val="130000"/>
              </a:lnSpc>
            </a:pPr>
            <a:r>
              <a:rPr lang="fr-FR" sz="1100" b="0" i="0" u="none" dirty="0">
                <a:solidFill>
                  <a:srgbClr val="000000"/>
                </a:solidFill>
                <a:latin typeface="Futura Std Condensed" pitchFamily="34" charset="0"/>
                <a:cs typeface="Futura Condensed"/>
              </a:rPr>
              <a:t>Quel est ton public ? Qui veux-tu aider dans leur apprentissage de Scratch et de </a:t>
            </a:r>
            <a:r>
              <a:rPr lang="fr-FR" sz="1100" b="0" i="0" u="none" dirty="0" smtClean="0">
                <a:solidFill>
                  <a:srgbClr val="000000"/>
                </a:solidFill>
                <a:latin typeface="Futura Std Condensed" pitchFamily="34" charset="0"/>
                <a:cs typeface="Futura Condensed"/>
              </a:rPr>
              <a:t>l’informatique </a:t>
            </a:r>
            <a:r>
              <a:rPr lang="fr-FR" sz="1100" b="0" i="0" u="none" dirty="0">
                <a:solidFill>
                  <a:srgbClr val="000000"/>
                </a:solidFill>
                <a:latin typeface="Futura Std Condensed" pitchFamily="34" charset="0"/>
                <a:cs typeface="Futura Condensed"/>
              </a:rPr>
              <a:t>créative ?</a:t>
            </a:r>
            <a:endParaRPr lang="fr-FR" sz="1100" dirty="0">
              <a:solidFill>
                <a:srgbClr val="000000"/>
              </a:solidFill>
              <a:latin typeface="Futura Std Condensed" pitchFamily="34" charset="0"/>
              <a:cs typeface="Futura Condensed"/>
            </a:endParaRPr>
          </a:p>
        </p:txBody>
      </p:sp>
      <p:grpSp>
        <p:nvGrpSpPr>
          <p:cNvPr id="4" name="Group 3"/>
          <p:cNvGrpSpPr/>
          <p:nvPr>
            <p:custDataLst>
              <p:tags r:id="rId6"/>
            </p:custDataLst>
          </p:nvPr>
        </p:nvGrpSpPr>
        <p:grpSpPr>
          <a:xfrm>
            <a:off x="-1" y="4978496"/>
            <a:ext cx="7316434" cy="568386"/>
            <a:chOff x="-1" y="4978496"/>
            <a:chExt cx="7316434" cy="568386"/>
          </a:xfrm>
        </p:grpSpPr>
        <p:sp>
          <p:nvSpPr>
            <p:cNvPr id="55" name="Rectangle 54"/>
            <p:cNvSpPr/>
            <p:nvPr/>
          </p:nvSpPr>
          <p:spPr>
            <a:xfrm flipH="1">
              <a:off x="-1" y="4978496"/>
              <a:ext cx="7316433" cy="568386"/>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6" name="Isosceles Triangle 55"/>
            <p:cNvSpPr/>
            <p:nvPr/>
          </p:nvSpPr>
          <p:spPr>
            <a:xfrm rot="16200000">
              <a:off x="6910288" y="5140736"/>
              <a:ext cx="568386"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93" name="TextBox 92"/>
            <p:cNvSpPr txBox="1"/>
            <p:nvPr/>
          </p:nvSpPr>
          <p:spPr>
            <a:xfrm flipH="1">
              <a:off x="457200" y="5030614"/>
              <a:ext cx="6547881" cy="461665"/>
            </a:xfrm>
            <a:prstGeom prst="rect">
              <a:avLst/>
            </a:prstGeom>
            <a:noFill/>
          </p:spPr>
          <p:txBody>
            <a:bodyPr wrap="square" rtlCol="0" anchor="ctr" anchorCtr="0">
              <a:spAutoFit/>
            </a:bodyPr>
            <a:lstStyle/>
            <a:p>
              <a:pPr algn="l" rtl="0"/>
              <a:r>
                <a:rPr lang="fr-FR" sz="2400" b="0" i="0" u="none" dirty="0">
                  <a:solidFill>
                    <a:schemeClr val="bg1"/>
                  </a:solidFill>
                  <a:latin typeface="Futura Std Condensed" pitchFamily="34" charset="0"/>
                  <a:cs typeface="Futura Condensed"/>
                </a:rPr>
                <a:t>QUE VONT-ILS APPRENDRE ?</a:t>
              </a:r>
              <a:endParaRPr lang="fr-FR" sz="2400" dirty="0">
                <a:solidFill>
                  <a:schemeClr val="bg1"/>
                </a:solidFill>
                <a:latin typeface="Futura Std Condensed" pitchFamily="34" charset="0"/>
                <a:cs typeface="Futura Condensed"/>
              </a:endParaRPr>
            </a:p>
          </p:txBody>
        </p:sp>
      </p:grpSp>
      <p:sp>
        <p:nvSpPr>
          <p:cNvPr id="64" name="TextBox 63"/>
          <p:cNvSpPr txBox="1"/>
          <p:nvPr>
            <p:custDataLst>
              <p:tags r:id="rId7"/>
            </p:custDataLst>
          </p:nvPr>
        </p:nvSpPr>
        <p:spPr>
          <a:xfrm flipH="1">
            <a:off x="457200" y="5589384"/>
            <a:ext cx="6187099" cy="261610"/>
          </a:xfrm>
          <a:prstGeom prst="rect">
            <a:avLst/>
          </a:prstGeom>
          <a:noFill/>
        </p:spPr>
        <p:txBody>
          <a:bodyPr wrap="square" rtlCol="0">
            <a:spAutoFit/>
          </a:bodyPr>
          <a:lstStyle/>
          <a:p>
            <a:pPr algn="l" rtl="0"/>
            <a:r>
              <a:rPr lang="fr-FR" sz="1100" b="0" i="0" u="none" dirty="0">
                <a:latin typeface="Futura Std Condensed" pitchFamily="34" charset="0"/>
                <a:cs typeface="Futura Condensed"/>
              </a:rPr>
              <a:t>Quels sont les objectifs pédagogiques ? </a:t>
            </a:r>
            <a:r>
              <a:rPr lang="fr-FR" sz="1100" b="0" i="0" u="none" dirty="0" smtClean="0">
                <a:latin typeface="Futura Std Condensed" pitchFamily="34" charset="0"/>
                <a:cs typeface="Futura Condensed"/>
              </a:rPr>
              <a:t>Qu’est-ce </a:t>
            </a:r>
            <a:r>
              <a:rPr lang="fr-FR" sz="1100" b="0" i="0" u="none" dirty="0">
                <a:latin typeface="Futura Std Condensed" pitchFamily="34" charset="0"/>
                <a:cs typeface="Futura Condensed"/>
              </a:rPr>
              <a:t>que tu espères que les gens apprendront grâce à ton activité ?</a:t>
            </a:r>
            <a:endParaRPr lang="fr-FR" sz="1100" dirty="0">
              <a:latin typeface="Futura Std Condensed" pitchFamily="34" charset="0"/>
              <a:cs typeface="Futura Condensed"/>
            </a:endParaRPr>
          </a:p>
        </p:txBody>
      </p:sp>
      <p:grpSp>
        <p:nvGrpSpPr>
          <p:cNvPr id="6" name="Group 5"/>
          <p:cNvGrpSpPr/>
          <p:nvPr>
            <p:custDataLst>
              <p:tags r:id="rId8"/>
            </p:custDataLst>
          </p:nvPr>
        </p:nvGrpSpPr>
        <p:grpSpPr>
          <a:xfrm>
            <a:off x="-1" y="7526911"/>
            <a:ext cx="7303442" cy="572382"/>
            <a:chOff x="-1" y="7526911"/>
            <a:chExt cx="7303442" cy="572382"/>
          </a:xfrm>
        </p:grpSpPr>
        <p:sp>
          <p:nvSpPr>
            <p:cNvPr id="99" name="Rectangle 98"/>
            <p:cNvSpPr/>
            <p:nvPr/>
          </p:nvSpPr>
          <p:spPr>
            <a:xfrm flipH="1">
              <a:off x="-1" y="7526911"/>
              <a:ext cx="7303442" cy="568386"/>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00" name="TextBox 99"/>
            <p:cNvSpPr txBox="1"/>
            <p:nvPr/>
          </p:nvSpPr>
          <p:spPr>
            <a:xfrm flipH="1">
              <a:off x="457200" y="7579028"/>
              <a:ext cx="3402082" cy="461664"/>
            </a:xfrm>
            <a:prstGeom prst="rect">
              <a:avLst/>
            </a:prstGeom>
            <a:noFill/>
          </p:spPr>
          <p:txBody>
            <a:bodyPr wrap="square" rtlCol="0" anchor="ctr" anchorCtr="0">
              <a:spAutoFit/>
            </a:bodyPr>
            <a:lstStyle/>
            <a:p>
              <a:pPr algn="l" rtl="0"/>
              <a:r>
                <a:rPr lang="fr-FR" sz="2400" b="0" i="0" u="none" dirty="0">
                  <a:solidFill>
                    <a:schemeClr val="bg1"/>
                  </a:solidFill>
                  <a:latin typeface="Futura Std Condensed" pitchFamily="34" charset="0"/>
                  <a:cs typeface="Futura Condensed"/>
                </a:rPr>
                <a:t>DE QUOI ONT-ILS </a:t>
              </a:r>
              <a:r>
                <a:rPr lang="fr-FR" sz="2400" b="0" i="0" u="none" dirty="0" smtClean="0">
                  <a:solidFill>
                    <a:schemeClr val="bg1"/>
                  </a:solidFill>
                  <a:latin typeface="Futura Std Condensed" pitchFamily="34" charset="0"/>
                  <a:cs typeface="Futura Condensed"/>
                </a:rPr>
                <a:t>BESOIN ?</a:t>
              </a:r>
              <a:endParaRPr lang="fr-FR" sz="2400" dirty="0">
                <a:solidFill>
                  <a:schemeClr val="bg1"/>
                </a:solidFill>
                <a:latin typeface="Futura Std Condensed" pitchFamily="34" charset="0"/>
                <a:cs typeface="Futura Condensed"/>
              </a:endParaRPr>
            </a:p>
          </p:txBody>
        </p:sp>
        <p:sp>
          <p:nvSpPr>
            <p:cNvPr id="101" name="Isosceles Triangle 100"/>
            <p:cNvSpPr/>
            <p:nvPr/>
          </p:nvSpPr>
          <p:spPr>
            <a:xfrm rot="16200000">
              <a:off x="6897294" y="7693147"/>
              <a:ext cx="568386"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sp>
        <p:nvSpPr>
          <p:cNvPr id="67" name="TextBox 66"/>
          <p:cNvSpPr txBox="1"/>
          <p:nvPr>
            <p:custDataLst>
              <p:tags r:id="rId9"/>
            </p:custDataLst>
          </p:nvPr>
        </p:nvSpPr>
        <p:spPr>
          <a:xfrm flipH="1">
            <a:off x="457200" y="8137154"/>
            <a:ext cx="6187099" cy="261610"/>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De quel matériel les gens auront-ils besoin ? Quelles autres formes de soutien pourraient aider les gens à réussir ton activité ?</a:t>
            </a:r>
            <a:endParaRPr lang="fr-FR" sz="1100" dirty="0">
              <a:solidFill>
                <a:srgbClr val="000000"/>
              </a:solidFill>
              <a:latin typeface="Futura Std Condensed" pitchFamily="34" charset="0"/>
            </a:endParaRPr>
          </a:p>
        </p:txBody>
      </p:sp>
      <p:sp>
        <p:nvSpPr>
          <p:cNvPr id="25" name="TextBox 24"/>
          <p:cNvSpPr txBox="1"/>
          <p:nvPr>
            <p:custDataLst>
              <p:tags r:id="rId10"/>
            </p:custDataLst>
          </p:nvPr>
        </p:nvSpPr>
        <p:spPr>
          <a:xfrm>
            <a:off x="457995" y="647673"/>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CONÇOIS</a:t>
            </a:r>
          </a:p>
          <a:p>
            <a:pPr algn="l" rtl="0"/>
            <a:r>
              <a:rPr lang="fr-FR" sz="3400" b="0" i="0" u="none">
                <a:latin typeface="Futura Std Condensed" pitchFamily="34" charset="0"/>
                <a:cs typeface="Futura Condensed"/>
              </a:rPr>
              <a:t>UNE ACTIVITÉ</a:t>
            </a:r>
          </a:p>
        </p:txBody>
      </p:sp>
    </p:spTree>
    <p:extLst>
      <p:ext uri="{BB962C8B-B14F-4D97-AF65-F5344CB8AC3E}">
        <p14:creationId xmlns:p14="http://schemas.microsoft.com/office/powerpoint/2010/main" val="338219784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custDataLst>
              <p:tags r:id="rId1"/>
            </p:custDataLst>
          </p:nvPr>
        </p:nvGrpSpPr>
        <p:grpSpPr>
          <a:xfrm>
            <a:off x="551129" y="8122124"/>
            <a:ext cx="3094021" cy="1295846"/>
            <a:chOff x="551129" y="8122124"/>
            <a:chExt cx="3094021" cy="1295846"/>
          </a:xfrm>
        </p:grpSpPr>
        <p:sp>
          <p:nvSpPr>
            <p:cNvPr id="100" name="TextBox 99"/>
            <p:cNvSpPr txBox="1"/>
            <p:nvPr/>
          </p:nvSpPr>
          <p:spPr>
            <a:xfrm>
              <a:off x="560160" y="8217641"/>
              <a:ext cx="3084990" cy="1200329"/>
            </a:xfrm>
            <a:prstGeom prst="rect">
              <a:avLst/>
            </a:prstGeom>
            <a:noFill/>
            <a:ln w="6350" cmpd="sng">
              <a:noFill/>
              <a:prstDash val="dash"/>
            </a:ln>
          </p:spPr>
          <p:txBody>
            <a:bodyPr wrap="square" rtlCol="0">
              <a:spAutoFit/>
            </a:bodyPr>
            <a:lstStyle/>
            <a:p>
              <a:pPr algn="l" rtl="0"/>
              <a:r>
                <a:rPr lang="fr-FR" sz="1200" b="0" i="0" u="none" dirty="0">
                  <a:latin typeface="Futura Std Condensed" pitchFamily="34" charset="0"/>
                  <a:cs typeface="Futura Condensed"/>
                </a:rPr>
                <a:t>  </a:t>
              </a:r>
            </a:p>
            <a:p>
              <a:pPr marL="171450" indent="-171450" algn="l" rtl="0">
                <a:buFont typeface="Lucida Grande"/>
                <a:buChar char="+"/>
              </a:pPr>
              <a:r>
                <a:rPr lang="fr-FR" sz="1200" b="0" i="0" u="none" dirty="0">
                  <a:latin typeface="Futura Std Condensed" pitchFamily="34" charset="0"/>
                  <a:cs typeface="Futura Condensed"/>
                </a:rPr>
                <a:t> </a:t>
              </a:r>
            </a:p>
            <a:p>
              <a:pPr algn="l" rtl="0"/>
              <a:r>
                <a:rPr lang="fr-FR" sz="1200" b="0" i="0" u="none" dirty="0">
                  <a:latin typeface="Futura Std Condensed" pitchFamily="34" charset="0"/>
                  <a:cs typeface="Futura Condensed"/>
                </a:rPr>
                <a:t> </a:t>
              </a:r>
            </a:p>
            <a:p>
              <a:pPr marL="171450" indent="-171450" algn="l" rtl="0">
                <a:buFont typeface="Lucida Grande"/>
                <a:buChar char="+"/>
              </a:pPr>
              <a:r>
                <a:rPr lang="fr-FR" sz="1200" b="0" i="0" u="none" dirty="0">
                  <a:latin typeface="Futura Std Condensed" pitchFamily="34" charset="0"/>
                  <a:cs typeface="Futura Condensed"/>
                </a:rPr>
                <a:t> </a:t>
              </a:r>
            </a:p>
            <a:p>
              <a:pPr marL="171450" indent="-171450" algn="l" rtl="0">
                <a:buFont typeface="Lucida Grande"/>
                <a:buChar char="+"/>
              </a:pPr>
              <a:endParaRPr lang="fr-FR" sz="1200" i="1"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 </a:t>
              </a:r>
            </a:p>
          </p:txBody>
        </p:sp>
        <p:sp>
          <p:nvSpPr>
            <p:cNvPr id="101" name="TextBox 100"/>
            <p:cNvSpPr txBox="1"/>
            <p:nvPr/>
          </p:nvSpPr>
          <p:spPr>
            <a:xfrm>
              <a:off x="551129" y="8122124"/>
              <a:ext cx="1319592" cy="276999"/>
            </a:xfrm>
            <a:prstGeom prst="rect">
              <a:avLst/>
            </a:prstGeom>
            <a:noFill/>
          </p:spPr>
          <p:txBody>
            <a:bodyPr wrap="none" rtlCol="0">
              <a:spAutoFit/>
            </a:bodyPr>
            <a:lstStyle/>
            <a:p>
              <a:pPr algn="l" rtl="0"/>
              <a:r>
                <a:rPr lang="fr-FR" sz="1200" b="0" i="0" u="none">
                  <a:solidFill>
                    <a:srgbClr val="D9D9D9"/>
                  </a:solidFill>
                  <a:latin typeface="Futura Std Condensed" pitchFamily="34" charset="0"/>
                  <a:cs typeface="Futura Condensed"/>
                </a:rPr>
                <a:t>(CONSEILS ET ASTUCES) </a:t>
              </a:r>
              <a:endParaRPr lang="fr-FR" sz="1200" dirty="0">
                <a:solidFill>
                  <a:srgbClr val="D9D9D9"/>
                </a:solidFill>
                <a:latin typeface="Futura Std Condensed" pitchFamily="34" charset="0"/>
                <a:cs typeface="Futura Condensed"/>
              </a:endParaRPr>
            </a:p>
          </p:txBody>
        </p:sp>
      </p:grpSp>
      <p:grpSp>
        <p:nvGrpSpPr>
          <p:cNvPr id="4" name="Group 3"/>
          <p:cNvGrpSpPr/>
          <p:nvPr>
            <p:custDataLst>
              <p:tags r:id="rId2"/>
            </p:custDataLst>
          </p:nvPr>
        </p:nvGrpSpPr>
        <p:grpSpPr>
          <a:xfrm>
            <a:off x="457995" y="2830659"/>
            <a:ext cx="6857205" cy="4658793"/>
            <a:chOff x="457995" y="2830659"/>
            <a:chExt cx="6857205" cy="4658793"/>
          </a:xfrm>
        </p:grpSpPr>
        <p:grpSp>
          <p:nvGrpSpPr>
            <p:cNvPr id="56" name="Group 55"/>
            <p:cNvGrpSpPr/>
            <p:nvPr/>
          </p:nvGrpSpPr>
          <p:grpSpPr>
            <a:xfrm>
              <a:off x="457995" y="2830659"/>
              <a:ext cx="3324338" cy="4658792"/>
              <a:chOff x="422410" y="2830659"/>
              <a:chExt cx="3324338" cy="4658792"/>
            </a:xfrm>
          </p:grpSpPr>
          <p:sp>
            <p:nvSpPr>
              <p:cNvPr id="57" name="TextBox 56"/>
              <p:cNvSpPr txBox="1"/>
              <p:nvPr/>
            </p:nvSpPr>
            <p:spPr>
              <a:xfrm>
                <a:off x="515544" y="3328602"/>
                <a:ext cx="3231204" cy="4160849"/>
              </a:xfrm>
              <a:prstGeom prst="rect">
                <a:avLst/>
              </a:prstGeom>
              <a:noFill/>
              <a:ln w="6350" cmpd="sng">
                <a:solidFill>
                  <a:schemeClr val="tx1"/>
                </a:solidFill>
                <a:prstDash val="dash"/>
              </a:ln>
            </p:spPr>
            <p:txBody>
              <a:bodyPr wrap="square" rtlCol="0">
                <a:noAutofit/>
              </a:bodyPr>
              <a:lstStyle/>
              <a:p>
                <a:endParaRPr lang="fr-FR" sz="60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100" b="0" i="0" u="none" dirty="0">
                    <a:latin typeface="Futura Std Condensed" pitchFamily="34" charset="0"/>
                    <a:cs typeface="Futura Condensed"/>
                  </a:rPr>
                  <a:t>Que vont créer les élèves ? Comment vont-ils y parvenir ?</a:t>
                </a:r>
                <a:endParaRPr lang="fr-FR" sz="1100" dirty="0">
                  <a:latin typeface="Futura Std Condensed" pitchFamily="34" charset="0"/>
                  <a:cs typeface="Futura Condensed"/>
                </a:endParaRPr>
              </a:p>
              <a:p>
                <a:pPr marL="171450" indent="-171450" algn="l" rtl="0">
                  <a:buFont typeface="Wingdings" charset="2"/>
                  <a:buChar char="q"/>
                </a:pPr>
                <a:endParaRPr lang="fr-FR" sz="1100" dirty="0" smtClean="0">
                  <a:latin typeface="Futura Std Condensed" pitchFamily="34" charset="0"/>
                  <a:cs typeface="Futura Condensed"/>
                </a:endParaRPr>
              </a:p>
              <a:p>
                <a:pPr marL="171450" indent="-171450" algn="l" rtl="0">
                  <a:buFont typeface="Wingdings" charset="2"/>
                  <a:buChar char="q"/>
                </a:pPr>
                <a:endParaRPr lang="fr-FR" sz="1200" dirty="0" smtClean="0">
                  <a:latin typeface="Futura Std Condensed" pitchFamily="34" charset="0"/>
                  <a:cs typeface="Futura Condensed"/>
                </a:endParaRPr>
              </a:p>
              <a:p>
                <a:pPr marL="171450" indent="-171450" algn="l" rtl="0">
                  <a:buFont typeface="Wingdings" charset="2"/>
                  <a:buChar char="q"/>
                </a:pPr>
                <a:endParaRPr lang="fr-FR" sz="1200" dirty="0" smtClean="0">
                  <a:latin typeface="Futura Std Condensed" pitchFamily="34" charset="0"/>
                  <a:cs typeface="Futura Condensed"/>
                </a:endParaRPr>
              </a:p>
              <a:p>
                <a:pPr marL="171450" indent="-171450" algn="l" rtl="0">
                  <a:buFont typeface="Wingdings" charset="2"/>
                  <a:buChar char="q"/>
                </a:pPr>
                <a:endParaRPr lang="fr-FR" sz="1200" dirty="0">
                  <a:latin typeface="Futura Std Condensed" pitchFamily="34" charset="0"/>
                  <a:cs typeface="Futura Condensed"/>
                </a:endParaRPr>
              </a:p>
              <a:p>
                <a:pPr marL="171450" indent="-171450" algn="l" rtl="0">
                  <a:buFont typeface="Wingdings" charset="2"/>
                  <a:buChar char="q"/>
                </a:pPr>
                <a:endParaRPr lang="fr-FR" sz="1200" dirty="0" smtClean="0">
                  <a:latin typeface="Futura Std Condensed" pitchFamily="34" charset="0"/>
                  <a:cs typeface="Futura Condensed"/>
                </a:endParaRPr>
              </a:p>
              <a:p>
                <a:pPr marL="171450" indent="-171450" algn="l" rtl="0">
                  <a:buFont typeface="Wingdings" charset="2"/>
                  <a:buChar char="q"/>
                </a:pPr>
                <a:endParaRPr lang="fr-FR" sz="1200" dirty="0" smtClean="0">
                  <a:latin typeface="Futura Std Condensed" pitchFamily="34" charset="0"/>
                  <a:cs typeface="Futura Condensed"/>
                </a:endParaRPr>
              </a:p>
              <a:p>
                <a:endParaRPr lang="fr-FR" sz="1200" dirty="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just" rtl="0">
                  <a:buFont typeface="Wingdings" charset="2"/>
                  <a:buChar char="q"/>
                </a:pPr>
                <a:r>
                  <a:rPr lang="fr-FR" sz="1100" b="0" i="0" u="none" dirty="0">
                    <a:latin typeface="Futura Std Condensed" pitchFamily="34" charset="0"/>
                    <a:cs typeface="Futura Condensed"/>
                  </a:rPr>
                  <a:t>Comment les apprenants vont-ils partager leur travail ?</a:t>
                </a:r>
                <a:endParaRPr lang="fr-FR" sz="1100" spc="-10" dirty="0" smtClean="0">
                  <a:latin typeface="Futura Std Condensed" pitchFamily="34" charset="0"/>
                  <a:cs typeface="Futura Condensed"/>
                </a:endParaRPr>
              </a:p>
              <a:p>
                <a:pPr marL="171450" indent="-171450" algn="just" rtl="0">
                  <a:buFont typeface="Wingdings" charset="2"/>
                  <a:buChar char="q"/>
                </a:pPr>
                <a:endParaRPr lang="fr-FR" sz="1200" spc="-10" dirty="0">
                  <a:latin typeface="Futura Std Condensed" pitchFamily="34" charset="0"/>
                  <a:cs typeface="Futura Condensed"/>
                </a:endParaRPr>
              </a:p>
              <a:p>
                <a:pPr marL="171450" indent="-171450" algn="just" rtl="0">
                  <a:buFont typeface="Wingdings" charset="2"/>
                  <a:buChar char="q"/>
                </a:pPr>
                <a:endParaRPr lang="fr-FR" sz="1200" spc="-10" dirty="0" smtClean="0">
                  <a:latin typeface="Futura Std Condensed" pitchFamily="34" charset="0"/>
                  <a:cs typeface="Futura Condensed"/>
                </a:endParaRPr>
              </a:p>
              <a:p>
                <a:pPr marL="171450" indent="-171450" algn="just" rtl="0">
                  <a:buFont typeface="Wingdings" charset="2"/>
                  <a:buChar char="q"/>
                </a:pPr>
                <a:endParaRPr lang="fr-FR" sz="1200" spc="-10" dirty="0">
                  <a:latin typeface="Futura Std Condensed" pitchFamily="34" charset="0"/>
                  <a:cs typeface="Futura Condensed"/>
                </a:endParaRPr>
              </a:p>
              <a:p>
                <a:pPr marL="171450" indent="-171450" algn="just" rtl="0">
                  <a:buFont typeface="Wingdings" charset="2"/>
                  <a:buChar char="q"/>
                </a:pPr>
                <a:endParaRPr lang="fr-FR" sz="1200" spc="-10" dirty="0" smtClean="0">
                  <a:latin typeface="Futura Std Condensed" pitchFamily="34" charset="0"/>
                  <a:cs typeface="Futura Condensed"/>
                </a:endParaRPr>
              </a:p>
              <a:p>
                <a:pPr marL="171450" indent="-171450" algn="just" rtl="0">
                  <a:buFont typeface="Wingdings" charset="2"/>
                  <a:buChar char="q"/>
                </a:pPr>
                <a:endParaRPr lang="fr-FR" sz="1200" spc="-10" dirty="0" smtClean="0">
                  <a:latin typeface="Futura Std Condensed" pitchFamily="34" charset="0"/>
                  <a:cs typeface="Futura Condensed"/>
                </a:endParaRPr>
              </a:p>
              <a:p>
                <a:pPr algn="just" rtl="0"/>
                <a:endParaRPr lang="fr-FR" sz="1200" spc="-1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100" b="0" i="0" u="none" dirty="0">
                    <a:latin typeface="Futura Std Condensed" pitchFamily="34" charset="0"/>
                    <a:cs typeface="Futura Condensed"/>
                  </a:rPr>
                  <a:t>Comment les élèves seront-ils amenés à réfléchir à leurs projets ?</a:t>
                </a:r>
                <a:endParaRPr lang="fr-FR" sz="1200" dirty="0" smtClean="0">
                  <a:latin typeface="Futura Std Condensed" pitchFamily="34" charset="0"/>
                  <a:cs typeface="Futura Condensed"/>
                </a:endParaRPr>
              </a:p>
              <a:p>
                <a:endParaRPr lang="fr-FR" sz="1200" i="1" dirty="0">
                  <a:latin typeface="Futura Std Condensed" pitchFamily="34" charset="0"/>
                  <a:cs typeface="Futura Condensed"/>
                </a:endParaRPr>
              </a:p>
              <a:p>
                <a:pPr marL="171450" indent="-171450" algn="l" rtl="0">
                  <a:buFont typeface="Wingdings" charset="2"/>
                  <a:buChar char="q"/>
                </a:pPr>
                <a:endParaRPr lang="fr-FR" sz="1200" i="1" dirty="0" smtClean="0">
                  <a:latin typeface="Futura Std Condensed" pitchFamily="34" charset="0"/>
                  <a:cs typeface="Futura Condensed"/>
                </a:endParaRPr>
              </a:p>
              <a:p>
                <a:pPr>
                  <a:spcAft>
                    <a:spcPts val="600"/>
                  </a:spcAft>
                </a:pPr>
                <a:r>
                  <a:rPr lang="fr-FR" sz="1200" i="1" dirty="0">
                    <a:latin typeface="Futura Std Condensed" pitchFamily="34" charset="0"/>
                    <a:cs typeface="Futura Condensed"/>
                  </a:rPr>
                  <a:t/>
                </a:r>
                <a:br>
                  <a:rPr lang="fr-FR" sz="1200" i="1" dirty="0">
                    <a:latin typeface="Futura Std Condensed" pitchFamily="34" charset="0"/>
                    <a:cs typeface="Futura Condensed"/>
                  </a:rPr>
                </a:br>
                <a:endParaRPr lang="fr-FR" sz="1200" i="1" dirty="0" smtClean="0">
                  <a:latin typeface="Futura Std Condensed" pitchFamily="34" charset="0"/>
                  <a:cs typeface="Futura Condensed"/>
                </a:endParaRPr>
              </a:p>
            </p:txBody>
          </p:sp>
          <p:sp>
            <p:nvSpPr>
              <p:cNvPr id="58" name="TextBox 57"/>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59" name="Straight Connector 58"/>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4007796" y="2830659"/>
              <a:ext cx="3307404" cy="1328941"/>
              <a:chOff x="4007796" y="2830659"/>
              <a:chExt cx="3307404" cy="1328941"/>
            </a:xfrm>
          </p:grpSpPr>
          <p:sp>
            <p:nvSpPr>
              <p:cNvPr id="61" name="TextBox 60"/>
              <p:cNvSpPr txBox="1"/>
              <p:nvPr/>
            </p:nvSpPr>
            <p:spPr>
              <a:xfrm>
                <a:off x="4104914" y="3328603"/>
                <a:ext cx="3117152" cy="830997"/>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endParaRPr lang="fr-FR" sz="1200" i="1"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   </a:t>
                </a:r>
              </a:p>
              <a:p>
                <a:endParaRPr lang="fr-FR" sz="1200" i="1"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 </a:t>
                </a:r>
              </a:p>
            </p:txBody>
          </p:sp>
          <p:sp>
            <p:nvSpPr>
              <p:cNvPr id="62" name="TextBox 61"/>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63" name="Straight Connector 62"/>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4007796" y="4219158"/>
              <a:ext cx="3307404" cy="1696156"/>
              <a:chOff x="3992282" y="2866644"/>
              <a:chExt cx="3307404" cy="1696156"/>
            </a:xfrm>
          </p:grpSpPr>
          <p:sp>
            <p:nvSpPr>
              <p:cNvPr id="65" name="TextBox 64"/>
              <p:cNvSpPr txBox="1"/>
              <p:nvPr/>
            </p:nvSpPr>
            <p:spPr>
              <a:xfrm>
                <a:off x="4089400" y="3362471"/>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endParaRPr lang="fr-FR" sz="1200" i="1" dirty="0" smtClean="0">
                  <a:solidFill>
                    <a:srgbClr val="000000"/>
                  </a:solidFill>
                  <a:latin typeface="Futura Std Condensed" pitchFamily="34" charset="0"/>
                  <a:cs typeface="Futura Condensed"/>
                </a:endParaRPr>
              </a:p>
              <a:p>
                <a:pPr marL="171450" indent="-171450" algn="l" rtl="0">
                  <a:buFont typeface="Lucida Grande"/>
                  <a:buChar char="+"/>
                </a:pPr>
                <a:r>
                  <a:rPr lang="fr-FR" sz="1200" b="0" i="0" u="none">
                    <a:solidFill>
                      <a:srgbClr val="000000"/>
                    </a:solidFill>
                    <a:latin typeface="Futura Std Condensed" pitchFamily="34" charset="0"/>
                    <a:cs typeface="Futura Condensed"/>
                  </a:rPr>
                  <a:t> </a:t>
                </a:r>
              </a:p>
              <a:p>
                <a:pPr marL="171450" indent="-171450" algn="l" rtl="0">
                  <a:buFont typeface="Lucida Grande"/>
                  <a:buChar char="+"/>
                </a:pPr>
                <a:endParaRPr lang="fr-FR" sz="1200" i="1" dirty="0">
                  <a:solidFill>
                    <a:srgbClr val="000000"/>
                  </a:solidFill>
                  <a:latin typeface="Futura Std Condensed" pitchFamily="34" charset="0"/>
                  <a:cs typeface="Futura Condensed"/>
                </a:endParaRPr>
              </a:p>
              <a:p>
                <a:pPr marL="171450" indent="-171450" algn="l" rtl="0">
                  <a:buFont typeface="Lucida Grande"/>
                  <a:buChar char="+"/>
                </a:pPr>
                <a:r>
                  <a:rPr lang="fr-FR" sz="1200" b="0" i="0" u="none">
                    <a:solidFill>
                      <a:srgbClr val="000000"/>
                    </a:solidFill>
                    <a:latin typeface="Futura Std Condensed" pitchFamily="34" charset="0"/>
                    <a:cs typeface="Futura Condensed"/>
                  </a:rPr>
                  <a:t> </a:t>
                </a:r>
              </a:p>
              <a:p>
                <a:pPr marL="171450" indent="-171450" algn="l" rtl="0">
                  <a:buFont typeface="Lucida Grande"/>
                  <a:buChar char="+"/>
                </a:pPr>
                <a:endParaRPr lang="fr-FR" sz="1200" i="1"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 </a:t>
                </a:r>
              </a:p>
            </p:txBody>
          </p:sp>
          <p:sp>
            <p:nvSpPr>
              <p:cNvPr id="66" name="TextBox 65"/>
              <p:cNvSpPr txBox="1"/>
              <p:nvPr/>
            </p:nvSpPr>
            <p:spPr>
              <a:xfrm>
                <a:off x="3992282" y="2866644"/>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7" name="Straight Connector 66"/>
              <p:cNvCxnSpPr/>
              <p:nvPr/>
            </p:nvCxnSpPr>
            <p:spPr>
              <a:xfrm flipV="1">
                <a:off x="4089400" y="3197493"/>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4007796" y="5977962"/>
              <a:ext cx="3307404" cy="1511490"/>
              <a:chOff x="3992282" y="2934380"/>
              <a:chExt cx="3307404" cy="1511490"/>
            </a:xfrm>
          </p:grpSpPr>
          <p:sp>
            <p:nvSpPr>
              <p:cNvPr id="69" name="TextBox 68"/>
              <p:cNvSpPr txBox="1"/>
              <p:nvPr/>
            </p:nvSpPr>
            <p:spPr>
              <a:xfrm>
                <a:off x="4089400" y="3430207"/>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i="1" dirty="0" smtClean="0">
                    <a:latin typeface="Futura Std Condensed" pitchFamily="34" charset="0"/>
                    <a:cs typeface="Futura Condensed"/>
                  </a:rPr>
                  <a:t/>
                </a:r>
                <a:br>
                  <a:rPr lang="fr-FR" sz="1200" i="1" dirty="0" smtClean="0">
                    <a:latin typeface="Futura Std Condensed" pitchFamily="34" charset="0"/>
                    <a:cs typeface="Futura Condensed"/>
                  </a:rPr>
                </a:br>
                <a:endParaRPr lang="fr-FR" sz="1200" i="1" dirty="0" smtClean="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  </a:t>
                </a:r>
              </a:p>
              <a:p>
                <a:pPr algn="l" rtl="0"/>
                <a:r>
                  <a:rPr lang="fr-FR" sz="1200" b="0" i="0" u="none" dirty="0">
                    <a:latin typeface="Futura Std Condensed" pitchFamily="34" charset="0"/>
                    <a:cs typeface="Futura Condensed"/>
                  </a:rPr>
                  <a:t> </a:t>
                </a:r>
              </a:p>
              <a:p>
                <a:pPr marL="171450" indent="-171450" algn="l" rtl="0">
                  <a:buFont typeface="Lucida Grande"/>
                  <a:buChar char="+"/>
                </a:pPr>
                <a:r>
                  <a:rPr lang="fr-FR" sz="1200" b="0" i="0" u="none" dirty="0">
                    <a:latin typeface="Futura Std Condensed" pitchFamily="34" charset="0"/>
                    <a:cs typeface="Futura Condensed"/>
                  </a:rPr>
                  <a:t>  </a:t>
                </a:r>
              </a:p>
            </p:txBody>
          </p:sp>
          <p:sp>
            <p:nvSpPr>
              <p:cNvPr id="70" name="TextBox 69"/>
              <p:cNvSpPr txBox="1"/>
              <p:nvPr/>
            </p:nvSpPr>
            <p:spPr>
              <a:xfrm>
                <a:off x="3992282" y="2934380"/>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71" name="Straight Connector 70"/>
              <p:cNvCxnSpPr/>
              <p:nvPr/>
            </p:nvCxnSpPr>
            <p:spPr>
              <a:xfrm flipV="1">
                <a:off x="4089400" y="3265229"/>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551129" y="3327970"/>
              <a:ext cx="1540806" cy="276999"/>
            </a:xfrm>
            <a:prstGeom prst="rect">
              <a:avLst/>
            </a:prstGeom>
            <a:noFill/>
          </p:spPr>
          <p:txBody>
            <a:bodyPr wrap="none" rtlCol="0">
              <a:spAutoFit/>
            </a:bodyPr>
            <a:lstStyle/>
            <a:p>
              <a:pPr algn="l" rtl="0"/>
              <a:r>
                <a:rPr lang="fr-FR" sz="1200" b="0" i="0" u="none">
                  <a:solidFill>
                    <a:srgbClr val="D9D9D9"/>
                  </a:solidFill>
                  <a:latin typeface="Futura Std Condensed" pitchFamily="34" charset="0"/>
                  <a:cs typeface="Futura Condensed"/>
                </a:rPr>
                <a:t>(INSTRUCTIONS DU PROJET) </a:t>
              </a:r>
              <a:endParaRPr lang="fr-FR" sz="1200" dirty="0">
                <a:solidFill>
                  <a:srgbClr val="D9D9D9"/>
                </a:solidFill>
                <a:latin typeface="Futura Std Condensed" pitchFamily="34" charset="0"/>
                <a:cs typeface="Futura Condensed"/>
              </a:endParaRPr>
            </a:p>
          </p:txBody>
        </p:sp>
        <p:sp>
          <p:nvSpPr>
            <p:cNvPr id="73" name="TextBox 72"/>
            <p:cNvSpPr txBox="1"/>
            <p:nvPr/>
          </p:nvSpPr>
          <p:spPr>
            <a:xfrm>
              <a:off x="4104914" y="3328603"/>
              <a:ext cx="3074881" cy="276999"/>
            </a:xfrm>
            <a:prstGeom prst="rect">
              <a:avLst/>
            </a:prstGeom>
            <a:noFill/>
          </p:spPr>
          <p:txBody>
            <a:bodyPr wrap="none" rtlCol="0">
              <a:spAutoFit/>
            </a:bodyPr>
            <a:lstStyle/>
            <a:p>
              <a:pPr algn="l" rtl="0"/>
              <a:r>
                <a:rPr lang="fr-FR" sz="1200" b="0" i="0" u="none">
                  <a:solidFill>
                    <a:srgbClr val="D9D9D9"/>
                  </a:solidFill>
                  <a:latin typeface="Futura Std Condensed" pitchFamily="34" charset="0"/>
                  <a:cs typeface="Futura Condensed"/>
                </a:rPr>
                <a:t>(2 RESSOURCES UTILES AU PROJET – studios, imprimés, etc.) </a:t>
              </a:r>
              <a:endParaRPr lang="fr-FR" sz="1200" dirty="0">
                <a:solidFill>
                  <a:srgbClr val="D9D9D9"/>
                </a:solidFill>
                <a:latin typeface="Futura Std Condensed" pitchFamily="34" charset="0"/>
                <a:cs typeface="Futura Condensed"/>
              </a:endParaRPr>
            </a:p>
          </p:txBody>
        </p:sp>
        <p:sp>
          <p:nvSpPr>
            <p:cNvPr id="74" name="TextBox 73"/>
            <p:cNvSpPr txBox="1"/>
            <p:nvPr/>
          </p:nvSpPr>
          <p:spPr>
            <a:xfrm>
              <a:off x="4104914" y="4719810"/>
              <a:ext cx="2155462" cy="276999"/>
            </a:xfrm>
            <a:prstGeom prst="rect">
              <a:avLst/>
            </a:prstGeom>
            <a:noFill/>
          </p:spPr>
          <p:txBody>
            <a:bodyPr wrap="none" rtlCol="0">
              <a:spAutoFit/>
            </a:bodyPr>
            <a:lstStyle/>
            <a:p>
              <a:pPr algn="l" rtl="0"/>
              <a:r>
                <a:rPr lang="fr-FR" sz="1200" b="0" i="0" u="none">
                  <a:solidFill>
                    <a:srgbClr val="D9D9D9"/>
                  </a:solidFill>
                  <a:latin typeface="Futura Std Condensed" pitchFamily="34" charset="0"/>
                  <a:cs typeface="Futura Condensed"/>
                </a:rPr>
                <a:t>(3 QUESTIONS INVITANT À LA RÉFLEXION)</a:t>
              </a:r>
              <a:endParaRPr lang="fr-FR" sz="1200" dirty="0">
                <a:solidFill>
                  <a:srgbClr val="D9D9D9"/>
                </a:solidFill>
                <a:latin typeface="Futura Std Condensed" pitchFamily="34" charset="0"/>
                <a:cs typeface="Futura Condensed"/>
              </a:endParaRPr>
            </a:p>
          </p:txBody>
        </p:sp>
        <p:sp>
          <p:nvSpPr>
            <p:cNvPr id="75" name="TextBox 74"/>
            <p:cNvSpPr txBox="1"/>
            <p:nvPr/>
          </p:nvSpPr>
          <p:spPr>
            <a:xfrm>
              <a:off x="4142492" y="6498841"/>
              <a:ext cx="2885790" cy="369332"/>
            </a:xfrm>
            <a:prstGeom prst="rect">
              <a:avLst/>
            </a:prstGeom>
            <a:solidFill>
              <a:schemeClr val="bg1"/>
            </a:solidFill>
          </p:spPr>
          <p:txBody>
            <a:bodyPr wrap="none" lIns="0" tIns="0" rIns="0" bIns="0" rtlCol="0">
              <a:spAutoFit/>
            </a:bodyPr>
            <a:lstStyle/>
            <a:p>
              <a:pPr algn="l" rtl="0"/>
              <a:r>
                <a:rPr lang="fr-FR" sz="1200" b="0" i="0" u="none" dirty="0" smtClean="0">
                  <a:solidFill>
                    <a:srgbClr val="D9D9D9"/>
                  </a:solidFill>
                  <a:latin typeface="Futura Std Condensed" pitchFamily="34" charset="0"/>
                  <a:cs typeface="Futura Condensed"/>
                </a:rPr>
                <a:t>2 </a:t>
              </a:r>
              <a:r>
                <a:rPr lang="fr-FR" sz="1200" b="0" i="0" u="none" dirty="0">
                  <a:solidFill>
                    <a:srgbClr val="D9D9D9"/>
                  </a:solidFill>
                  <a:latin typeface="Futura Std Condensed" pitchFamily="34" charset="0"/>
                  <a:cs typeface="Futura Condensed"/>
                </a:rPr>
                <a:t>FAÇONS DE VÉRIFIER </a:t>
              </a:r>
              <a:r>
                <a:rPr lang="fr-FR" sz="1200" b="0" i="0" u="none" dirty="0" smtClean="0">
                  <a:solidFill>
                    <a:srgbClr val="D9D9D9"/>
                  </a:solidFill>
                  <a:latin typeface="Futura Std Condensed" pitchFamily="34" charset="0"/>
                  <a:cs typeface="Futura Condensed"/>
                </a:rPr>
                <a:t>QU’UN </a:t>
              </a:r>
              <a:r>
                <a:rPr lang="fr-FR" sz="1200" b="0" i="0" u="none" dirty="0">
                  <a:solidFill>
                    <a:srgbClr val="D9D9D9"/>
                  </a:solidFill>
                  <a:latin typeface="Futura Std Condensed" pitchFamily="34" charset="0"/>
                  <a:cs typeface="Futura Condensed"/>
                </a:rPr>
                <a:t>APPRENANT </a:t>
              </a:r>
              <a:r>
                <a:rPr lang="fr-FR" sz="1200" b="0" i="0" u="none" dirty="0" smtClean="0">
                  <a:solidFill>
                    <a:srgbClr val="D9D9D9"/>
                  </a:solidFill>
                  <a:latin typeface="Futura Std Condensed" pitchFamily="34" charset="0"/>
                  <a:cs typeface="Futura Condensed"/>
                </a:rPr>
                <a:t>A </a:t>
              </a:r>
              <a:r>
                <a:rPr lang="fr-FR" sz="1200" b="0" i="0" u="none" dirty="0">
                  <a:solidFill>
                    <a:srgbClr val="D9D9D9"/>
                  </a:solidFill>
                  <a:latin typeface="Futura Std Condensed" pitchFamily="34" charset="0"/>
                  <a:cs typeface="Futura Condensed"/>
                </a:rPr>
                <a:t>RÉUSSI À FINIR </a:t>
              </a:r>
              <a:r>
                <a:rPr lang="fr-FR" sz="1200" b="0" i="0" u="none" dirty="0" smtClean="0">
                  <a:solidFill>
                    <a:srgbClr val="D9D9D9"/>
                  </a:solidFill>
                  <a:latin typeface="Futura Std Condensed" pitchFamily="34" charset="0"/>
                  <a:cs typeface="Futura Condensed"/>
                </a:rPr>
                <a:t/>
              </a:r>
              <a:br>
                <a:rPr lang="fr-FR" sz="1200" b="0" i="0" u="none" dirty="0" smtClean="0">
                  <a:solidFill>
                    <a:srgbClr val="D9D9D9"/>
                  </a:solidFill>
                  <a:latin typeface="Futura Std Condensed" pitchFamily="34" charset="0"/>
                  <a:cs typeface="Futura Condensed"/>
                </a:rPr>
              </a:br>
              <a:r>
                <a:rPr lang="fr-FR" sz="1200" b="0" i="0" u="none" dirty="0" smtClean="0">
                  <a:solidFill>
                    <a:srgbClr val="D9D9D9"/>
                  </a:solidFill>
                  <a:latin typeface="Futura Std Condensed" pitchFamily="34" charset="0"/>
                  <a:cs typeface="Futura Condensed"/>
                </a:rPr>
                <a:t>L’ACTIVITÉ</a:t>
              </a:r>
              <a:r>
                <a:rPr lang="fr-FR" sz="1200" b="0" i="0" u="none" dirty="0">
                  <a:solidFill>
                    <a:srgbClr val="D9D9D9"/>
                  </a:solidFill>
                  <a:latin typeface="Futura Std Condensed" pitchFamily="34" charset="0"/>
                  <a:cs typeface="Futura Condensed"/>
                </a:rPr>
                <a:t>)</a:t>
              </a:r>
              <a:endParaRPr lang="fr-FR" sz="1200" dirty="0">
                <a:solidFill>
                  <a:srgbClr val="D9D9D9"/>
                </a:solidFill>
                <a:latin typeface="Futura Std Condensed" pitchFamily="34" charset="0"/>
                <a:cs typeface="Futura Condensed"/>
              </a:endParaRPr>
            </a:p>
          </p:txBody>
        </p:sp>
      </p:grpSp>
      <p:grpSp>
        <p:nvGrpSpPr>
          <p:cNvPr id="3" name="Group 2"/>
          <p:cNvGrpSpPr/>
          <p:nvPr>
            <p:custDataLst>
              <p:tags r:id="rId3"/>
            </p:custDataLst>
          </p:nvPr>
        </p:nvGrpSpPr>
        <p:grpSpPr>
          <a:xfrm>
            <a:off x="1266069" y="713993"/>
            <a:ext cx="5913647" cy="1424301"/>
            <a:chOff x="457995" y="718227"/>
            <a:chExt cx="5913647" cy="1424301"/>
          </a:xfrm>
        </p:grpSpPr>
        <p:sp>
          <p:nvSpPr>
            <p:cNvPr id="44" name="TextBox 43"/>
            <p:cNvSpPr txBox="1"/>
            <p:nvPr/>
          </p:nvSpPr>
          <p:spPr>
            <a:xfrm>
              <a:off x="3371794" y="795405"/>
              <a:ext cx="2999848" cy="1231106"/>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solidFill>
                    <a:srgbClr val="000000"/>
                  </a:solidFill>
                  <a:latin typeface="Futura Std Condensed" pitchFamily="34" charset="0"/>
                  <a:cs typeface="Futura Condensed"/>
                </a:rPr>
                <a:t>  </a:t>
              </a:r>
            </a:p>
            <a:p>
              <a:pPr marL="171450" indent="-171450" algn="l" rtl="0">
                <a:buFont typeface="Lucida Grande"/>
                <a:buChar char="+"/>
              </a:pPr>
              <a:endParaRPr lang="fr-FR" sz="1200" i="1" dirty="0" smtClean="0">
                <a:solidFill>
                  <a:srgbClr val="000000"/>
                </a:solidFill>
                <a:latin typeface="Futura Std Condensed" pitchFamily="34" charset="0"/>
                <a:cs typeface="Futura Condensed"/>
              </a:endParaRPr>
            </a:p>
            <a:p>
              <a:pPr marL="171450" indent="-171450" algn="l" rtl="0">
                <a:buFont typeface="Lucida Grande"/>
                <a:buChar char="+"/>
              </a:pPr>
              <a:r>
                <a:rPr lang="fr-FR" sz="1200" b="0" i="0" u="none" dirty="0">
                  <a:solidFill>
                    <a:srgbClr val="000000"/>
                  </a:solidFill>
                  <a:latin typeface="Futura Std Condensed" pitchFamily="34" charset="0"/>
                  <a:cs typeface="Futura Condensed"/>
                </a:rPr>
                <a:t>  </a:t>
              </a:r>
            </a:p>
            <a:p>
              <a:endParaRPr lang="fr-FR" sz="1200" i="1" dirty="0">
                <a:solidFill>
                  <a:srgbClr val="000000"/>
                </a:solidFill>
                <a:latin typeface="Futura Std Condensed" pitchFamily="34" charset="0"/>
                <a:cs typeface="Futura Condensed"/>
              </a:endParaRPr>
            </a:p>
          </p:txBody>
        </p:sp>
        <p:sp>
          <p:nvSpPr>
            <p:cNvPr id="45" name="TextBox 44"/>
            <p:cNvSpPr txBox="1"/>
            <p:nvPr/>
          </p:nvSpPr>
          <p:spPr>
            <a:xfrm>
              <a:off x="457995" y="718227"/>
              <a:ext cx="2815942" cy="276999"/>
            </a:xfrm>
            <a:prstGeom prst="rect">
              <a:avLst/>
            </a:prstGeom>
            <a:noFill/>
          </p:spPr>
          <p:txBody>
            <a:bodyPr wrap="square" rtlCol="0">
              <a:spAutoFit/>
            </a:bodyPr>
            <a:lstStyle/>
            <a:p>
              <a:pPr algn="l" rtl="0"/>
              <a:r>
                <a:rPr lang="fr-FR" sz="1200" b="0" i="0" u="none">
                  <a:solidFill>
                    <a:srgbClr val="D9D9D9"/>
                  </a:solidFill>
                  <a:latin typeface="Futura Std Condensed" pitchFamily="34" charset="0"/>
                  <a:cs typeface="Futura Condensed"/>
                </a:rPr>
                <a:t>(TITRE)</a:t>
              </a:r>
            </a:p>
          </p:txBody>
        </p:sp>
        <p:sp>
          <p:nvSpPr>
            <p:cNvPr id="53" name="TextBox 52"/>
            <p:cNvSpPr txBox="1"/>
            <p:nvPr/>
          </p:nvSpPr>
          <p:spPr>
            <a:xfrm>
              <a:off x="1685092" y="1696252"/>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__–__ MINUTES</a:t>
              </a:r>
            </a:p>
          </p:txBody>
        </p:sp>
        <p:pic>
          <p:nvPicPr>
            <p:cNvPr id="55" name="Picture 54" descr="30mi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3644" y="1754398"/>
              <a:ext cx="329184" cy="329184"/>
            </a:xfrm>
            <a:prstGeom prst="rect">
              <a:avLst/>
            </a:prstGeom>
          </p:spPr>
        </p:pic>
      </p:grpSp>
      <p:grpSp>
        <p:nvGrpSpPr>
          <p:cNvPr id="76" name="Group 75"/>
          <p:cNvGrpSpPr/>
          <p:nvPr>
            <p:custDataLst>
              <p:tags r:id="rId4"/>
            </p:custDataLst>
          </p:nvPr>
        </p:nvGrpSpPr>
        <p:grpSpPr>
          <a:xfrm>
            <a:off x="3627187" y="790106"/>
            <a:ext cx="442062" cy="1123360"/>
            <a:chOff x="2853673" y="794340"/>
            <a:chExt cx="442062" cy="1123360"/>
          </a:xfrm>
        </p:grpSpPr>
        <p:cxnSp>
          <p:nvCxnSpPr>
            <p:cNvPr id="77" name="Straight Connector 76"/>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5"/>
            </p:custDataLst>
          </p:nvPr>
        </p:nvGrpSpPr>
        <p:grpSpPr>
          <a:xfrm>
            <a:off x="457995" y="7630731"/>
            <a:ext cx="6857205" cy="352518"/>
            <a:chOff x="457995" y="7630731"/>
            <a:chExt cx="6857205" cy="352518"/>
          </a:xfrm>
        </p:grpSpPr>
        <p:sp>
          <p:nvSpPr>
            <p:cNvPr id="82" name="TextBox 81"/>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91" name="Straight Connector 90"/>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93" name="Straight Connector 92"/>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custDataLst>
              <p:tags r:id="rId7"/>
            </p:custDataLst>
          </p:nvPr>
        </p:nvGrpSpPr>
        <p:grpSpPr>
          <a:xfrm>
            <a:off x="4104914" y="8217641"/>
            <a:ext cx="3117152" cy="1158779"/>
            <a:chOff x="3746748" y="8217641"/>
            <a:chExt cx="3475318" cy="1158779"/>
          </a:xfrm>
        </p:grpSpPr>
        <p:sp>
          <p:nvSpPr>
            <p:cNvPr id="95" name="TextBox 94"/>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96" name="Group 95"/>
            <p:cNvGrpSpPr/>
            <p:nvPr/>
          </p:nvGrpSpPr>
          <p:grpSpPr>
            <a:xfrm>
              <a:off x="4076948" y="8385986"/>
              <a:ext cx="3145118" cy="883399"/>
              <a:chOff x="3891832" y="8385983"/>
              <a:chExt cx="3321768" cy="883398"/>
            </a:xfrm>
          </p:grpSpPr>
          <p:cxnSp>
            <p:nvCxnSpPr>
              <p:cNvPr id="97" name="Straight Connector 96"/>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28" name="TextBox 127"/>
          <p:cNvSpPr txBox="1"/>
          <p:nvPr>
            <p:custDataLst>
              <p:tags r:id="rId8"/>
            </p:custDataLst>
          </p:nvPr>
        </p:nvSpPr>
        <p:spPr>
          <a:xfrm>
            <a:off x="5645541" y="790521"/>
            <a:ext cx="1628972" cy="276999"/>
          </a:xfrm>
          <a:prstGeom prst="rect">
            <a:avLst/>
          </a:prstGeom>
          <a:noFill/>
        </p:spPr>
        <p:txBody>
          <a:bodyPr wrap="none" rtlCol="0">
            <a:spAutoFit/>
          </a:bodyPr>
          <a:lstStyle/>
          <a:p>
            <a:pPr algn="l" rtl="0"/>
            <a:r>
              <a:rPr lang="fr-FR" sz="1200" b="0" i="0" u="none" dirty="0">
                <a:solidFill>
                  <a:srgbClr val="D9D9D9"/>
                </a:solidFill>
                <a:latin typeface="Futura Std Condensed" pitchFamily="34" charset="0"/>
                <a:cs typeface="Futura Condensed"/>
              </a:rPr>
              <a:t>(2 OBJECTIFS PÉDAGOGIQUES)</a:t>
            </a:r>
            <a:endParaRPr lang="fr-FR" sz="1200" dirty="0">
              <a:solidFill>
                <a:srgbClr val="D9D9D9"/>
              </a:solidFill>
              <a:latin typeface="Futura Std Condensed" pitchFamily="34" charset="0"/>
              <a:cs typeface="Futura Condensed"/>
            </a:endParaRPr>
          </a:p>
        </p:txBody>
      </p:sp>
      <p:grpSp>
        <p:nvGrpSpPr>
          <p:cNvPr id="86" name="Group 85"/>
          <p:cNvGrpSpPr/>
          <p:nvPr>
            <p:custDataLst>
              <p:tags r:id="rId9"/>
            </p:custDataLst>
          </p:nvPr>
        </p:nvGrpSpPr>
        <p:grpSpPr>
          <a:xfrm>
            <a:off x="551130" y="0"/>
            <a:ext cx="493776" cy="2791968"/>
            <a:chOff x="551130" y="0"/>
            <a:chExt cx="493776" cy="2791968"/>
          </a:xfrm>
        </p:grpSpPr>
        <p:pic>
          <p:nvPicPr>
            <p:cNvPr id="87" name="Picture 86" descr="Unit5activity.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88" name="TextBox 87"/>
            <p:cNvSpPr txBox="1"/>
            <p:nvPr/>
          </p:nvSpPr>
          <p:spPr>
            <a:xfrm rot="5400000">
              <a:off x="-260128" y="1150289"/>
              <a:ext cx="2110950"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MON 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5668416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p:cNvSpPr txBox="1"/>
          <p:nvPr>
            <p:custDataLst>
              <p:tags r:id="rId1"/>
            </p:custDataLst>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88" name="Straight Connector 87"/>
          <p:cNvCxnSpPr/>
          <p:nvPr>
            <p:custDataLst>
              <p:tags r:id="rId2"/>
            </p:custDataLst>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custDataLst>
              <p:tags r:id="rId3"/>
            </p:custDataLst>
          </p:nvPr>
        </p:nvSpPr>
        <p:spPr>
          <a:xfrm>
            <a:off x="545569" y="4381900"/>
            <a:ext cx="2676772" cy="3444020"/>
          </a:xfrm>
          <a:prstGeom prst="rect">
            <a:avLst/>
          </a:prstGeom>
          <a:noFill/>
          <a:ln w="6350" cmpd="sng">
            <a:solidFill>
              <a:srgbClr val="D9D9D9"/>
            </a:solidFill>
            <a:prstDash val="dash"/>
          </a:ln>
        </p:spPr>
        <p:txBody>
          <a:bodyPr wrap="square" rtlCol="0">
            <a:spAutoFit/>
          </a:bodyPr>
          <a:lstStyle/>
          <a:p>
            <a:pPr algn="l" rtl="0">
              <a:lnSpc>
                <a:spcPct val="130000"/>
              </a:lnSpc>
            </a:pPr>
            <a:r>
              <a:rPr lang="fr-FR" sz="1200" b="0" i="0" u="none">
                <a:solidFill>
                  <a:srgbClr val="D9D9D9"/>
                </a:solidFill>
                <a:latin typeface="Futura Std Condensed" pitchFamily="34" charset="0"/>
                <a:cs typeface="Futura Condensed"/>
              </a:rPr>
              <a:t>(INSTRUCTIONS DU PROJET)</a:t>
            </a:r>
          </a:p>
          <a:p>
            <a:pPr marL="171450" indent="-171450" algn="l" rtl="0">
              <a:lnSpc>
                <a:spcPct val="130000"/>
              </a:lnSpc>
              <a:buFont typeface="Wingdings" charset="2"/>
              <a:buChar char="q"/>
            </a:pPr>
            <a:r>
              <a:rPr lang="fr-FR" sz="1200" b="0" i="0" u="none">
                <a:latin typeface="Futura Std Condensed" pitchFamily="34" charset="0"/>
                <a:cs typeface="Futura Condensed"/>
              </a:rPr>
              <a:t> </a:t>
            </a:r>
            <a:endParaRPr lang="fr-FR" sz="1200" dirty="0" smtClean="0">
              <a:latin typeface="Futura Std Condensed" pitchFamily="34" charset="0"/>
              <a:cs typeface="Futura Condensed"/>
            </a:endParaRPr>
          </a:p>
          <a:p>
            <a:pPr algn="l" rtl="0">
              <a:lnSpc>
                <a:spcPct val="130000"/>
              </a:lnSpc>
            </a:pPr>
            <a:endParaRPr lang="fr-FR" sz="1200" dirty="0" smtClean="0">
              <a:latin typeface="Futura Std Condensed" pitchFamily="34" charset="0"/>
              <a:cs typeface="Futura Condensed"/>
            </a:endParaRPr>
          </a:p>
          <a:p>
            <a:pPr algn="l" rtl="0">
              <a:lnSpc>
                <a:spcPct val="130000"/>
              </a:lnSpc>
            </a:pPr>
            <a:r>
              <a:rPr lang="fr-FR" sz="1200" b="0" i="0" u="none">
                <a:latin typeface="Futura Std Condensed" pitchFamily="34" charset="0"/>
                <a:cs typeface="Futura Condensed"/>
              </a:rPr>
              <a:t> </a:t>
            </a: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a:latin typeface="Futura Std Condensed" pitchFamily="34" charset="0"/>
                <a:cs typeface="Futura Condensed"/>
              </a:rPr>
              <a:t> </a:t>
            </a:r>
            <a:endParaRPr lang="fr-FR" sz="1200" dirty="0" smtClean="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a:p>
            <a:pPr algn="l" rtl="0">
              <a:lnSpc>
                <a:spcPct val="130000"/>
              </a:lnSpc>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a:latin typeface="Futura Std Condensed" pitchFamily="34" charset="0"/>
                <a:cs typeface="Futura Condensed"/>
              </a:rPr>
              <a:t> </a:t>
            </a: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endParaRPr lang="fr-FR" sz="1200" dirty="0">
              <a:latin typeface="Futura Std Condensed" pitchFamily="34" charset="0"/>
              <a:cs typeface="Futura Condensed"/>
            </a:endParaRPr>
          </a:p>
          <a:p>
            <a:pPr algn="l" rtl="0">
              <a:lnSpc>
                <a:spcPct val="130000"/>
              </a:lnSpc>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a:latin typeface="Futura Std Condensed" pitchFamily="34" charset="0"/>
                <a:cs typeface="Futura Condensed"/>
              </a:rPr>
              <a:t> </a:t>
            </a:r>
            <a:endParaRPr lang="fr-FR" sz="1200" dirty="0" smtClean="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a:p>
            <a:pPr algn="l" rtl="0">
              <a:lnSpc>
                <a:spcPct val="130000"/>
              </a:lnSpc>
            </a:pPr>
            <a:endParaRPr lang="fr-FR" sz="1200" dirty="0" smtClean="0">
              <a:latin typeface="Futura Std Condensed" pitchFamily="34" charset="0"/>
              <a:cs typeface="Futura Condensed"/>
            </a:endParaRPr>
          </a:p>
        </p:txBody>
      </p:sp>
      <p:sp>
        <p:nvSpPr>
          <p:cNvPr id="26" name="TextBox 25"/>
          <p:cNvSpPr txBox="1"/>
          <p:nvPr>
            <p:custDataLst>
              <p:tags r:id="rId4"/>
            </p:custDataLst>
          </p:nvPr>
        </p:nvSpPr>
        <p:spPr>
          <a:xfrm>
            <a:off x="350922" y="8597365"/>
            <a:ext cx="3981791" cy="1015663"/>
          </a:xfrm>
          <a:prstGeom prst="rect">
            <a:avLst/>
          </a:prstGeom>
          <a:noFill/>
          <a:ln w="6350" cmpd="sng">
            <a:noFill/>
            <a:prstDash val="dash"/>
          </a:ln>
        </p:spPr>
        <p:txBody>
          <a:bodyPr wrap="square" rtlCol="0">
            <a:spAutoFit/>
          </a:bodyPr>
          <a:lstStyle/>
          <a:p>
            <a:pPr marL="171450" indent="-171450" algn="just" rtl="0">
              <a:buFont typeface="Wingdings" charset="2"/>
              <a:buChar char="q"/>
            </a:pPr>
            <a:r>
              <a:rPr lang="fr-FR" sz="1200" b="0" i="0" u="none">
                <a:latin typeface="Futura Std Condensed" pitchFamily="34" charset="0"/>
                <a:cs typeface="Futura Condensed"/>
              </a:rPr>
              <a:t> </a:t>
            </a:r>
          </a:p>
          <a:p>
            <a:pPr marL="171450" indent="-171450" algn="just" rtl="0">
              <a:buFont typeface="Wingdings" charset="2"/>
              <a:buChar char="q"/>
            </a:pPr>
            <a:endParaRPr lang="fr-FR" sz="1200" dirty="0">
              <a:latin typeface="Futura Std Condensed" pitchFamily="34" charset="0"/>
              <a:cs typeface="Futura Condensed"/>
            </a:endParaRPr>
          </a:p>
          <a:p>
            <a:pPr marL="171450" indent="-171450" algn="just" rtl="0">
              <a:buFont typeface="Wingdings" charset="2"/>
              <a:buChar char="q"/>
            </a:pPr>
            <a:r>
              <a:rPr lang="fr-FR" sz="1200" b="0" i="0" u="none">
                <a:latin typeface="Futura Std Condensed" pitchFamily="34" charset="0"/>
                <a:cs typeface="Futura Condensed"/>
              </a:rPr>
              <a:t> </a:t>
            </a:r>
          </a:p>
          <a:p>
            <a:pPr marL="171450" indent="-171450" algn="just" rtl="0">
              <a:buFont typeface="Wingdings" charset="2"/>
              <a:buChar char="q"/>
            </a:pPr>
            <a:endParaRPr lang="fr-FR" sz="1200" dirty="0">
              <a:latin typeface="Futura Std Condensed" pitchFamily="34" charset="0"/>
              <a:cs typeface="Futura Condensed"/>
            </a:endParaRPr>
          </a:p>
          <a:p>
            <a:pPr marL="171450" indent="-171450" algn="just" rtl="0">
              <a:buFont typeface="Wingdings" charset="2"/>
              <a:buChar char="q"/>
            </a:pPr>
            <a:r>
              <a:rPr lang="fr-FR" sz="1200" b="0" i="0" u="none">
                <a:latin typeface="Futura Std Condensed" pitchFamily="34" charset="0"/>
                <a:cs typeface="Futura Condensed"/>
              </a:rPr>
              <a:t> </a:t>
            </a:r>
          </a:p>
        </p:txBody>
      </p:sp>
      <p:grpSp>
        <p:nvGrpSpPr>
          <p:cNvPr id="2" name="Group 1"/>
          <p:cNvGrpSpPr/>
          <p:nvPr>
            <p:custDataLst>
              <p:tags r:id="rId5"/>
            </p:custDataLst>
          </p:nvPr>
        </p:nvGrpSpPr>
        <p:grpSpPr>
          <a:xfrm>
            <a:off x="0" y="7871074"/>
            <a:ext cx="7772400" cy="532604"/>
            <a:chOff x="0" y="7871074"/>
            <a:chExt cx="7772400" cy="532604"/>
          </a:xfrm>
        </p:grpSpPr>
        <p:sp>
          <p:nvSpPr>
            <p:cNvPr id="33" name="Rectangle 32"/>
            <p:cNvSpPr/>
            <p:nvPr/>
          </p:nvSpPr>
          <p:spPr>
            <a:xfrm>
              <a:off x="0" y="7871074"/>
              <a:ext cx="7772400" cy="410457"/>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4" name="Diamond 33"/>
            <p:cNvSpPr/>
            <p:nvPr/>
          </p:nvSpPr>
          <p:spPr>
            <a:xfrm>
              <a:off x="2103949" y="8077594"/>
              <a:ext cx="381000" cy="326084"/>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5" name="Diamond 34"/>
            <p:cNvSpPr/>
            <p:nvPr/>
          </p:nvSpPr>
          <p:spPr>
            <a:xfrm>
              <a:off x="5990149" y="8066025"/>
              <a:ext cx="381000" cy="326084"/>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TextBox 65"/>
            <p:cNvSpPr txBox="1"/>
            <p:nvPr/>
          </p:nvSpPr>
          <p:spPr>
            <a:xfrm>
              <a:off x="0" y="7879206"/>
              <a:ext cx="4588898"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67" name="TextBox 66"/>
            <p:cNvSpPr txBox="1"/>
            <p:nvPr/>
          </p:nvSpPr>
          <p:spPr>
            <a:xfrm>
              <a:off x="4588898" y="7884633"/>
              <a:ext cx="3183502"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38" name="TextBox 37"/>
          <p:cNvSpPr txBox="1"/>
          <p:nvPr>
            <p:custDataLst>
              <p:tags r:id="rId6"/>
            </p:custDataLst>
          </p:nvPr>
        </p:nvSpPr>
        <p:spPr>
          <a:xfrm>
            <a:off x="4845083" y="8597365"/>
            <a:ext cx="2639449" cy="1015663"/>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a:latin typeface="Futura Std Condensed" pitchFamily="34" charset="0"/>
                <a:cs typeface="Futura Condensed"/>
              </a:rPr>
              <a:t> </a:t>
            </a:r>
            <a:endParaRPr lang="fr-FR" sz="1200" kern="1100" spc="-20" dirty="0" smtClean="0">
              <a:latin typeface="Futura Std Condensed" pitchFamily="34" charset="0"/>
              <a:cs typeface="Futura Condensed"/>
            </a:endParaRPr>
          </a:p>
          <a:p>
            <a:pPr marL="171450" indent="-171450" algn="l" rtl="0">
              <a:buFont typeface="Lucida Grande"/>
              <a:buChar char="+"/>
            </a:pP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a:latin typeface="Futura Std Condensed" pitchFamily="34" charset="0"/>
                <a:cs typeface="Futura Condensed"/>
              </a:rPr>
              <a:t> </a:t>
            </a:r>
          </a:p>
          <a:p>
            <a:pPr algn="l" rtl="0"/>
            <a:r>
              <a:rPr lang="fr-FR" sz="1200" b="0" i="0" u="none" kern="1100" spc="-20">
                <a:latin typeface="Futura Std Condensed" pitchFamily="34" charset="0"/>
                <a:cs typeface="Futura Condensed"/>
              </a:rPr>
              <a:t> </a:t>
            </a:r>
            <a:endParaRPr lang="fr-FR" sz="1200" kern="1100" spc="-20" dirty="0">
              <a:latin typeface="Futura Std Condensed" pitchFamily="34" charset="0"/>
              <a:cs typeface="Futura Condensed"/>
            </a:endParaRPr>
          </a:p>
          <a:p>
            <a:pPr marL="171450" indent="-171450" algn="l" rtl="0">
              <a:buFont typeface="Lucida Grande"/>
              <a:buChar char="+"/>
            </a:pPr>
            <a:r>
              <a:rPr lang="fr-FR" sz="1200" b="0" i="0" u="none" kern="1100" spc="-20">
                <a:latin typeface="Futura Std Condensed" pitchFamily="34" charset="0"/>
                <a:cs typeface="Futura Condensed"/>
              </a:rPr>
              <a:t> </a:t>
            </a:r>
            <a:endParaRPr lang="fr-FR" sz="1200" kern="1100" spc="-20" dirty="0">
              <a:latin typeface="Futura Std Condensed" pitchFamily="34" charset="0"/>
              <a:cs typeface="Futura Condensed"/>
            </a:endParaRPr>
          </a:p>
        </p:txBody>
      </p:sp>
      <p:cxnSp>
        <p:nvCxnSpPr>
          <p:cNvPr id="40" name="Straight Connector 39"/>
          <p:cNvCxnSpPr/>
          <p:nvPr>
            <p:custDataLst>
              <p:tags r:id="rId7"/>
            </p:custDataLst>
          </p:nvPr>
        </p:nvCxnSpPr>
        <p:spPr>
          <a:xfrm>
            <a:off x="4588898" y="8355163"/>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8"/>
            </p:custDataLst>
          </p:nvPr>
        </p:nvCxnSpPr>
        <p:spPr>
          <a:xfrm>
            <a:off x="2782512" y="3479966"/>
            <a:ext cx="478135"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custDataLst>
              <p:tags r:id="rId9"/>
            </p:custDataLst>
          </p:nvPr>
        </p:nvGrpSpPr>
        <p:grpSpPr>
          <a:xfrm>
            <a:off x="501407" y="468370"/>
            <a:ext cx="2815942" cy="3016892"/>
            <a:chOff x="529794" y="468370"/>
            <a:chExt cx="2815942" cy="3016892"/>
          </a:xfrm>
        </p:grpSpPr>
        <p:sp>
          <p:nvSpPr>
            <p:cNvPr id="28" name="TextBox 27"/>
            <p:cNvSpPr txBox="1"/>
            <p:nvPr/>
          </p:nvSpPr>
          <p:spPr>
            <a:xfrm>
              <a:off x="529794" y="468370"/>
              <a:ext cx="2815942" cy="276999"/>
            </a:xfrm>
            <a:prstGeom prst="rect">
              <a:avLst/>
            </a:prstGeom>
            <a:noFill/>
            <a:ln>
              <a:noFill/>
            </a:ln>
          </p:spPr>
          <p:txBody>
            <a:bodyPr wrap="square" rtlCol="0">
              <a:spAutoFit/>
            </a:bodyPr>
            <a:lstStyle/>
            <a:p>
              <a:pPr algn="l" rtl="0"/>
              <a:r>
                <a:rPr lang="fr-FR" sz="1200" b="0" i="0" u="none">
                  <a:solidFill>
                    <a:srgbClr val="D9D9D9"/>
                  </a:solidFill>
                  <a:latin typeface="Futura Std Condensed" pitchFamily="34" charset="0"/>
                  <a:cs typeface="Futura Condensed"/>
                </a:rPr>
                <a:t>(TITRE) </a:t>
              </a:r>
            </a:p>
          </p:txBody>
        </p:sp>
        <p:grpSp>
          <p:nvGrpSpPr>
            <p:cNvPr id="62" name="Group 61"/>
            <p:cNvGrpSpPr/>
            <p:nvPr/>
          </p:nvGrpSpPr>
          <p:grpSpPr>
            <a:xfrm>
              <a:off x="572528" y="1394971"/>
              <a:ext cx="2160555" cy="2090291"/>
              <a:chOff x="536943" y="1394971"/>
              <a:chExt cx="2160555" cy="2090291"/>
            </a:xfrm>
          </p:grpSpPr>
          <p:sp>
            <p:nvSpPr>
              <p:cNvPr id="63" name="TextBox 62"/>
              <p:cNvSpPr txBox="1"/>
              <p:nvPr/>
            </p:nvSpPr>
            <p:spPr>
              <a:xfrm>
                <a:off x="538370" y="1394971"/>
                <a:ext cx="2159128" cy="738664"/>
              </a:xfrm>
              <a:prstGeom prst="rect">
                <a:avLst/>
              </a:prstGeom>
              <a:noFill/>
              <a:ln w="6350" cmpd="sng">
                <a:solidFill>
                  <a:schemeClr val="tx1"/>
                </a:solidFill>
                <a:prstDash val="dash"/>
              </a:ln>
            </p:spPr>
            <p:txBody>
              <a:bodyPr wrap="square" tIns="91440" bIns="91440" rtlCol="0" anchor="ctr" anchorCtr="0">
                <a:spAutoFit/>
              </a:bodyPr>
              <a:lstStyle/>
              <a:p>
                <a:pPr algn="just" rtl="0"/>
                <a:endParaRPr lang="fr-FR" sz="1200" dirty="0" smtClean="0">
                  <a:solidFill>
                    <a:srgbClr val="D9D9D9"/>
                  </a:solidFill>
                  <a:latin typeface="Futura Std Condensed" pitchFamily="34" charset="0"/>
                  <a:cs typeface="Futura Condensed"/>
                </a:endParaRPr>
              </a:p>
              <a:p>
                <a:pPr algn="just" rtl="0"/>
                <a:endParaRPr lang="fr-FR" sz="1200" dirty="0" smtClean="0">
                  <a:solidFill>
                    <a:srgbClr val="D9D9D9"/>
                  </a:solidFill>
                  <a:latin typeface="Futura Std Condensed" pitchFamily="34" charset="0"/>
                  <a:cs typeface="Futura Condensed"/>
                </a:endParaRPr>
              </a:p>
              <a:p>
                <a:pPr algn="just" rtl="0"/>
                <a:endParaRPr lang="fr-FR" sz="1200" dirty="0">
                  <a:solidFill>
                    <a:srgbClr val="D9D9D9"/>
                  </a:solidFill>
                  <a:latin typeface="Futura Std Condensed" pitchFamily="34" charset="0"/>
                  <a:cs typeface="Futura Condensed"/>
                </a:endParaRPr>
              </a:p>
            </p:txBody>
          </p:sp>
          <p:sp>
            <p:nvSpPr>
              <p:cNvPr id="64" name="TextBox 63"/>
              <p:cNvSpPr txBox="1"/>
              <p:nvPr/>
            </p:nvSpPr>
            <p:spPr>
              <a:xfrm>
                <a:off x="536943" y="2261850"/>
                <a:ext cx="2160555" cy="1223412"/>
              </a:xfrm>
              <a:prstGeom prst="rect">
                <a:avLst/>
              </a:prstGeom>
              <a:noFill/>
              <a:ln>
                <a:solidFill>
                  <a:srgbClr val="D9D9D9"/>
                </a:solidFill>
              </a:ln>
            </p:spPr>
            <p:txBody>
              <a:bodyPr wrap="square" rtlCol="0">
                <a:spAutoFit/>
              </a:bodyPr>
              <a:lstStyle/>
              <a:p>
                <a:pPr algn="just" rtl="0"/>
                <a:endParaRPr lang="fr-FR" sz="1050" dirty="0" smtClean="0">
                  <a:solidFill>
                    <a:srgbClr val="000000"/>
                  </a:solidFill>
                  <a:latin typeface="Futura Std Condensed" pitchFamily="34" charset="0"/>
                  <a:cs typeface="Futura Condensed"/>
                </a:endParaRPr>
              </a:p>
              <a:p>
                <a:pPr algn="just" rtl="0"/>
                <a:endParaRPr lang="fr-FR" sz="1050" dirty="0">
                  <a:solidFill>
                    <a:srgbClr val="000000"/>
                  </a:solidFill>
                  <a:latin typeface="Futura Std Condensed" pitchFamily="34" charset="0"/>
                  <a:cs typeface="Futura Condensed"/>
                </a:endParaRPr>
              </a:p>
              <a:p>
                <a:pPr algn="just" rtl="0"/>
                <a:endParaRPr lang="fr-FR" sz="1050" dirty="0" smtClean="0">
                  <a:solidFill>
                    <a:srgbClr val="000000"/>
                  </a:solidFill>
                  <a:latin typeface="Futura Std Condensed" pitchFamily="34" charset="0"/>
                  <a:cs typeface="Futura Condensed"/>
                </a:endParaRPr>
              </a:p>
              <a:p>
                <a:pPr algn="just" rtl="0"/>
                <a:endParaRPr lang="fr-FR" sz="1050" dirty="0">
                  <a:solidFill>
                    <a:srgbClr val="000000"/>
                  </a:solidFill>
                  <a:latin typeface="Futura Std Condensed" pitchFamily="34" charset="0"/>
                  <a:cs typeface="Futura Condensed"/>
                </a:endParaRPr>
              </a:p>
              <a:p>
                <a:pPr algn="just" rtl="0"/>
                <a:endParaRPr lang="fr-FR" sz="1050" dirty="0" smtClean="0">
                  <a:solidFill>
                    <a:srgbClr val="000000"/>
                  </a:solidFill>
                  <a:latin typeface="Futura Std Condensed" pitchFamily="34" charset="0"/>
                  <a:cs typeface="Futura Condensed"/>
                </a:endParaRPr>
              </a:p>
              <a:p>
                <a:pPr algn="just" rtl="0"/>
                <a:endParaRPr lang="fr-FR" sz="1050" dirty="0">
                  <a:solidFill>
                    <a:srgbClr val="000000"/>
                  </a:solidFill>
                  <a:latin typeface="Futura Std Condensed" pitchFamily="34" charset="0"/>
                  <a:cs typeface="Futura Condensed"/>
                </a:endParaRPr>
              </a:p>
              <a:p>
                <a:pPr algn="just" rtl="0"/>
                <a:endParaRPr lang="fr-FR" sz="1050" dirty="0" smtClean="0">
                  <a:solidFill>
                    <a:srgbClr val="000000"/>
                  </a:solidFill>
                  <a:latin typeface="Futura Std Condensed" pitchFamily="34" charset="0"/>
                  <a:cs typeface="Futura Condensed"/>
                </a:endParaRPr>
              </a:p>
            </p:txBody>
          </p:sp>
        </p:grpSp>
      </p:grpSp>
      <p:grpSp>
        <p:nvGrpSpPr>
          <p:cNvPr id="89" name="Group 88"/>
          <p:cNvGrpSpPr/>
          <p:nvPr>
            <p:custDataLst>
              <p:tags r:id="rId10"/>
            </p:custDataLst>
          </p:nvPr>
        </p:nvGrpSpPr>
        <p:grpSpPr>
          <a:xfrm>
            <a:off x="533000" y="441926"/>
            <a:ext cx="2695876" cy="1337595"/>
            <a:chOff x="533000" y="441926"/>
            <a:chExt cx="2695876" cy="1337595"/>
          </a:xfrm>
        </p:grpSpPr>
        <p:grpSp>
          <p:nvGrpSpPr>
            <p:cNvPr id="90" name="Group 89"/>
            <p:cNvGrpSpPr/>
            <p:nvPr/>
          </p:nvGrpSpPr>
          <p:grpSpPr>
            <a:xfrm>
              <a:off x="533000" y="441926"/>
              <a:ext cx="2695876" cy="1337595"/>
              <a:chOff x="937689" y="4643220"/>
              <a:chExt cx="1629398" cy="657067"/>
            </a:xfrm>
          </p:grpSpPr>
          <p:cxnSp>
            <p:nvCxnSpPr>
              <p:cNvPr id="93" name="Straight Arrow Connector 92"/>
              <p:cNvCxnSpPr/>
              <p:nvPr/>
            </p:nvCxnSpPr>
            <p:spPr>
              <a:xfrm>
                <a:off x="937689" y="4643220"/>
                <a:ext cx="162939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91" name="Straight Arrow Connector 90"/>
            <p:cNvCxnSpPr/>
            <p:nvPr/>
          </p:nvCxnSpPr>
          <p:spPr>
            <a:xfrm>
              <a:off x="535219"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29" name="Picture 28" descr="Screen Shot 2014-06-12 at 2.01.25 PM.png"/>
          <p:cNvPicPr>
            <a:picLocks noChangeAspect="1"/>
          </p:cNvPicPr>
          <p:nvPr>
            <p:custDataLst>
              <p:tags r:id="rId11"/>
            </p:custDataLst>
          </p:nvPr>
        </p:nvPicPr>
        <p:blipFill rotWithShape="1">
          <a:blip r:embed="rId20">
            <a:alphaModFix amt="0"/>
            <a:extLst>
              <a:ext uri="{28A0092B-C50C-407E-A947-70E740481C1C}">
                <a14:useLocalDpi xmlns:a14="http://schemas.microsoft.com/office/drawing/2010/main" val="0"/>
              </a:ext>
            </a:extLst>
          </a:blip>
          <a:srcRect l="649"/>
          <a:stretch/>
        </p:blipFill>
        <p:spPr>
          <a:xfrm>
            <a:off x="3641724" y="755849"/>
            <a:ext cx="3634065" cy="2724117"/>
          </a:xfrm>
          <a:prstGeom prst="rect">
            <a:avLst/>
          </a:prstGeom>
          <a:ln>
            <a:solidFill>
              <a:srgbClr val="000000"/>
            </a:solidFill>
          </a:ln>
        </p:spPr>
      </p:pic>
      <p:sp>
        <p:nvSpPr>
          <p:cNvPr id="3" name="TextBox 2"/>
          <p:cNvSpPr txBox="1"/>
          <p:nvPr>
            <p:custDataLst>
              <p:tags r:id="rId12"/>
            </p:custDataLst>
          </p:nvPr>
        </p:nvSpPr>
        <p:spPr>
          <a:xfrm>
            <a:off x="3641724" y="755849"/>
            <a:ext cx="930448" cy="276999"/>
          </a:xfrm>
          <a:prstGeom prst="rect">
            <a:avLst/>
          </a:prstGeom>
          <a:noFill/>
        </p:spPr>
        <p:txBody>
          <a:bodyPr wrap="none" rtlCol="0">
            <a:spAutoFit/>
          </a:bodyPr>
          <a:lstStyle/>
          <a:p>
            <a:pPr algn="l" rtl="0"/>
            <a:r>
              <a:rPr lang="fr-FR" sz="1200" b="0" i="0" u="none" dirty="0">
                <a:solidFill>
                  <a:srgbClr val="D9D9D9"/>
                </a:solidFill>
                <a:latin typeface="Futura Std Condensed" pitchFamily="34" charset="0"/>
                <a:cs typeface="Futura Condensed"/>
              </a:rPr>
              <a:t>(</a:t>
            </a:r>
            <a:r>
              <a:rPr lang="fr-FR" sz="1200" b="0" i="0" u="none" dirty="0" smtClean="0">
                <a:solidFill>
                  <a:srgbClr val="D9D9D9"/>
                </a:solidFill>
                <a:latin typeface="Futura Std Condensed" pitchFamily="34" charset="0"/>
                <a:cs typeface="Futura Condensed"/>
              </a:rPr>
              <a:t>ILLUSTRATION)</a:t>
            </a:r>
            <a:endParaRPr lang="fr-FR" sz="1200" dirty="0">
              <a:solidFill>
                <a:srgbClr val="D9D9D9"/>
              </a:solidFill>
              <a:latin typeface="Futura Std Condensed" pitchFamily="34" charset="0"/>
              <a:cs typeface="Futura Condensed"/>
            </a:endParaRPr>
          </a:p>
        </p:txBody>
      </p:sp>
      <p:sp>
        <p:nvSpPr>
          <p:cNvPr id="36" name="TextBox 35"/>
          <p:cNvSpPr txBox="1"/>
          <p:nvPr>
            <p:custDataLst>
              <p:tags r:id="rId13"/>
            </p:custDataLst>
          </p:nvPr>
        </p:nvSpPr>
        <p:spPr>
          <a:xfrm>
            <a:off x="350922" y="8355163"/>
            <a:ext cx="1970411" cy="332399"/>
          </a:xfrm>
          <a:prstGeom prst="rect">
            <a:avLst/>
          </a:prstGeom>
          <a:noFill/>
        </p:spPr>
        <p:txBody>
          <a:bodyPr wrap="none" rtlCol="0">
            <a:spAutoFit/>
          </a:bodyPr>
          <a:lstStyle/>
          <a:p>
            <a:pPr algn="l" rtl="0">
              <a:lnSpc>
                <a:spcPct val="130000"/>
              </a:lnSpc>
            </a:pPr>
            <a:r>
              <a:rPr lang="fr-FR" sz="1200" b="0" i="0" u="none" dirty="0">
                <a:solidFill>
                  <a:schemeClr val="bg1">
                    <a:lumMod val="85000"/>
                  </a:schemeClr>
                </a:solidFill>
                <a:latin typeface="Futura Std Condensed" pitchFamily="34" charset="0"/>
                <a:cs typeface="Futura Condensed"/>
              </a:rPr>
              <a:t>(3 CHOSES À FAIRE </a:t>
            </a:r>
            <a:r>
              <a:rPr lang="fr-FR" sz="1200" b="0" i="0" u="none" dirty="0" smtClean="0">
                <a:solidFill>
                  <a:schemeClr val="bg1">
                    <a:lumMod val="85000"/>
                  </a:schemeClr>
                </a:solidFill>
                <a:latin typeface="Futura Std Condensed" pitchFamily="34" charset="0"/>
                <a:cs typeface="Futura Condensed"/>
              </a:rPr>
              <a:t>S’ILS </a:t>
            </a:r>
            <a:r>
              <a:rPr lang="fr-FR" sz="1200" b="0" i="0" u="none" dirty="0">
                <a:solidFill>
                  <a:schemeClr val="bg1">
                    <a:lumMod val="85000"/>
                  </a:schemeClr>
                </a:solidFill>
                <a:latin typeface="Futura Std Condensed" pitchFamily="34" charset="0"/>
                <a:cs typeface="Futura Condensed"/>
              </a:rPr>
              <a:t>BLOQUENT)</a:t>
            </a:r>
            <a:endParaRPr lang="fr-FR" sz="1200" dirty="0">
              <a:solidFill>
                <a:schemeClr val="bg1">
                  <a:lumMod val="85000"/>
                </a:schemeClr>
              </a:solidFill>
              <a:latin typeface="Futura Std Condensed" pitchFamily="34" charset="0"/>
              <a:cs typeface="Futura Condensed"/>
            </a:endParaRPr>
          </a:p>
        </p:txBody>
      </p:sp>
      <p:sp>
        <p:nvSpPr>
          <p:cNvPr id="37" name="TextBox 36"/>
          <p:cNvSpPr txBox="1"/>
          <p:nvPr>
            <p:custDataLst>
              <p:tags r:id="rId14"/>
            </p:custDataLst>
          </p:nvPr>
        </p:nvSpPr>
        <p:spPr>
          <a:xfrm>
            <a:off x="4845083" y="8345980"/>
            <a:ext cx="2361929" cy="332399"/>
          </a:xfrm>
          <a:prstGeom prst="rect">
            <a:avLst/>
          </a:prstGeom>
          <a:noFill/>
        </p:spPr>
        <p:txBody>
          <a:bodyPr wrap="none" rtlCol="0">
            <a:spAutoFit/>
          </a:bodyPr>
          <a:lstStyle/>
          <a:p>
            <a:pPr algn="l" rtl="0">
              <a:lnSpc>
                <a:spcPct val="130000"/>
              </a:lnSpc>
            </a:pPr>
            <a:r>
              <a:rPr lang="fr-FR" sz="1200" b="0" i="0" u="none" dirty="0">
                <a:solidFill>
                  <a:schemeClr val="bg1">
                    <a:lumMod val="85000"/>
                  </a:schemeClr>
                </a:solidFill>
                <a:latin typeface="Futura Std Condensed" pitchFamily="34" charset="0"/>
                <a:cs typeface="Futura Condensed"/>
              </a:rPr>
              <a:t>(3 CHOSES À FAIRE </a:t>
            </a:r>
            <a:r>
              <a:rPr lang="fr-FR" sz="1200" b="0" i="0" u="none" dirty="0" smtClean="0">
                <a:solidFill>
                  <a:schemeClr val="bg1">
                    <a:lumMod val="85000"/>
                  </a:schemeClr>
                </a:solidFill>
                <a:latin typeface="Futura Std Condensed" pitchFamily="34" charset="0"/>
                <a:cs typeface="Futura Condensed"/>
              </a:rPr>
              <a:t>S’ILS </a:t>
            </a:r>
            <a:r>
              <a:rPr lang="fr-FR" sz="1200" b="0" i="0" u="none" dirty="0">
                <a:solidFill>
                  <a:schemeClr val="bg1">
                    <a:lumMod val="85000"/>
                  </a:schemeClr>
                </a:solidFill>
                <a:latin typeface="Futura Std Condensed" pitchFamily="34" charset="0"/>
                <a:cs typeface="Futura Condensed"/>
              </a:rPr>
              <a:t>ONT PLUS DE TEMPS)</a:t>
            </a:r>
            <a:endParaRPr lang="fr-FR" sz="1200" dirty="0">
              <a:solidFill>
                <a:schemeClr val="bg1">
                  <a:lumMod val="85000"/>
                </a:schemeClr>
              </a:solidFill>
              <a:latin typeface="Futura Std Condensed" pitchFamily="34" charset="0"/>
              <a:cs typeface="Futura Condensed"/>
            </a:endParaRPr>
          </a:p>
        </p:txBody>
      </p:sp>
      <p:sp>
        <p:nvSpPr>
          <p:cNvPr id="39" name="TextBox 38"/>
          <p:cNvSpPr txBox="1"/>
          <p:nvPr>
            <p:custDataLst>
              <p:tags r:id="rId15"/>
            </p:custDataLst>
          </p:nvPr>
        </p:nvSpPr>
        <p:spPr>
          <a:xfrm>
            <a:off x="3641723" y="4381900"/>
            <a:ext cx="3634065" cy="3444020"/>
          </a:xfrm>
          <a:prstGeom prst="rect">
            <a:avLst/>
          </a:prstGeom>
          <a:noFill/>
          <a:ln w="6350" cmpd="sng">
            <a:solidFill>
              <a:srgbClr val="D9D9D9"/>
            </a:solidFill>
            <a:prstDash val="dash"/>
          </a:ln>
        </p:spPr>
        <p:txBody>
          <a:bodyPr wrap="square" rtlCol="0">
            <a:spAutoFit/>
          </a:bodyPr>
          <a:lstStyle/>
          <a:p>
            <a:pPr algn="l" rtl="0">
              <a:lnSpc>
                <a:spcPct val="130000"/>
              </a:lnSpc>
            </a:pPr>
            <a:r>
              <a:rPr lang="fr-FR" sz="1200" b="0" i="0" u="none">
                <a:solidFill>
                  <a:srgbClr val="D9D9D9"/>
                </a:solidFill>
                <a:latin typeface="Futura Std Condensed" pitchFamily="34" charset="0"/>
                <a:cs typeface="Futura Condensed"/>
              </a:rPr>
              <a:t>(INSTRUCTIONS ILLUSTRÉES POUR LE PROJET)</a:t>
            </a:r>
          </a:p>
          <a:p>
            <a:pPr algn="l" rtl="0">
              <a:lnSpc>
                <a:spcPct val="130000"/>
              </a:lnSpc>
            </a:pPr>
            <a:endParaRPr lang="fr-FR" sz="1200" dirty="0" smtClean="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a:p>
            <a:pPr algn="l" rtl="0">
              <a:lnSpc>
                <a:spcPct val="130000"/>
              </a:lnSpc>
            </a:pPr>
            <a:endParaRPr lang="fr-FR" sz="1200" dirty="0" smtClean="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a:p>
            <a:pPr algn="l" rtl="0">
              <a:lnSpc>
                <a:spcPct val="130000"/>
              </a:lnSpc>
            </a:pPr>
            <a:r>
              <a:rPr lang="fr-FR" sz="1200" b="0" i="0" u="none">
                <a:latin typeface="Futura Std Condensed" pitchFamily="34" charset="0"/>
                <a:cs typeface="Futura Condensed"/>
              </a:rPr>
              <a:t> </a:t>
            </a:r>
          </a:p>
          <a:p>
            <a:pPr algn="l" rtl="0">
              <a:lnSpc>
                <a:spcPct val="130000"/>
              </a:lnSpc>
            </a:pPr>
            <a:endParaRPr lang="fr-FR" sz="1200" dirty="0" smtClean="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a:p>
            <a:pPr algn="l" rtl="0">
              <a:lnSpc>
                <a:spcPct val="130000"/>
              </a:lnSpc>
            </a:pPr>
            <a:endParaRPr lang="fr-FR" sz="1200" dirty="0" smtClean="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a:p>
            <a:pPr algn="l" rtl="0">
              <a:lnSpc>
                <a:spcPct val="130000"/>
              </a:lnSpc>
            </a:pPr>
            <a:endParaRPr lang="fr-FR" sz="1200" dirty="0" smtClean="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a:p>
            <a:pPr algn="l" rtl="0">
              <a:lnSpc>
                <a:spcPct val="130000"/>
              </a:lnSpc>
            </a:pPr>
            <a:endParaRPr lang="fr-FR" sz="1200" dirty="0" smtClean="0">
              <a:latin typeface="Futura Std Condensed" pitchFamily="34" charset="0"/>
              <a:cs typeface="Futura Condensed"/>
            </a:endParaRPr>
          </a:p>
          <a:p>
            <a:pPr algn="l" rtl="0">
              <a:lnSpc>
                <a:spcPct val="130000"/>
              </a:lnSpc>
            </a:pPr>
            <a:endParaRPr lang="fr-FR" sz="1200" dirty="0">
              <a:latin typeface="Futura Std Condensed" pitchFamily="34" charset="0"/>
              <a:cs typeface="Futura Condensed"/>
            </a:endParaRPr>
          </a:p>
        </p:txBody>
      </p:sp>
      <p:sp>
        <p:nvSpPr>
          <p:cNvPr id="41" name="TextBox 40"/>
          <p:cNvSpPr txBox="1"/>
          <p:nvPr>
            <p:custDataLst>
              <p:tags r:id="rId16"/>
            </p:custDataLst>
          </p:nvPr>
        </p:nvSpPr>
        <p:spPr>
          <a:xfrm>
            <a:off x="544141" y="1394971"/>
            <a:ext cx="1203650" cy="276999"/>
          </a:xfrm>
          <a:prstGeom prst="rect">
            <a:avLst/>
          </a:prstGeom>
          <a:noFill/>
        </p:spPr>
        <p:txBody>
          <a:bodyPr wrap="none" rtlCol="0">
            <a:spAutoFit/>
          </a:bodyPr>
          <a:lstStyle/>
          <a:p>
            <a:pPr algn="l" rtl="0"/>
            <a:r>
              <a:rPr lang="fr-FR" sz="1200" b="0" i="0" u="none">
                <a:solidFill>
                  <a:srgbClr val="D9D9D9"/>
                </a:solidFill>
                <a:latin typeface="Futura Std Condensed" pitchFamily="34" charset="0"/>
                <a:cs typeface="Futura Condensed"/>
              </a:rPr>
              <a:t>(APERÇU DU PROJET)</a:t>
            </a:r>
            <a:endParaRPr lang="fr-FR" sz="1200" dirty="0">
              <a:solidFill>
                <a:srgbClr val="D9D9D9"/>
              </a:solidFill>
              <a:latin typeface="Futura Std Condensed" pitchFamily="34" charset="0"/>
              <a:cs typeface="Futura Condensed"/>
            </a:endParaRPr>
          </a:p>
        </p:txBody>
      </p:sp>
      <p:sp>
        <p:nvSpPr>
          <p:cNvPr id="42" name="TextBox 41"/>
          <p:cNvSpPr txBox="1"/>
          <p:nvPr>
            <p:custDataLst>
              <p:tags r:id="rId17"/>
            </p:custDataLst>
          </p:nvPr>
        </p:nvSpPr>
        <p:spPr>
          <a:xfrm>
            <a:off x="545569" y="2261850"/>
            <a:ext cx="1444626" cy="276999"/>
          </a:xfrm>
          <a:prstGeom prst="rect">
            <a:avLst/>
          </a:prstGeom>
          <a:noFill/>
        </p:spPr>
        <p:txBody>
          <a:bodyPr wrap="none" rtlCol="0">
            <a:spAutoFit/>
          </a:bodyPr>
          <a:lstStyle/>
          <a:p>
            <a:pPr algn="l" rtl="0"/>
            <a:r>
              <a:rPr lang="fr-FR" sz="1200" b="0" i="0" u="none">
                <a:solidFill>
                  <a:srgbClr val="D9D9D9"/>
                </a:solidFill>
                <a:latin typeface="Futura Std Condensed" pitchFamily="34" charset="0"/>
                <a:cs typeface="Futura Condensed"/>
              </a:rPr>
              <a:t>(DESCRIPTION DU PROJET)</a:t>
            </a:r>
            <a:endParaRPr lang="fr-FR" sz="1200" dirty="0">
              <a:solidFill>
                <a:srgbClr val="D9D9D9"/>
              </a:solidFill>
              <a:latin typeface="Futura Std Condensed" pitchFamily="34" charset="0"/>
              <a:cs typeface="Futura Condensed"/>
            </a:endParaRPr>
          </a:p>
        </p:txBody>
      </p:sp>
    </p:spTree>
    <p:extLst>
      <p:ext uri="{BB962C8B-B14F-4D97-AF65-F5344CB8AC3E}">
        <p14:creationId xmlns:p14="http://schemas.microsoft.com/office/powerpoint/2010/main" val="1033397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atchcat.pdf"/>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l="26304" t="-524" r="7389" b="17917"/>
          <a:stretch/>
        </p:blipFill>
        <p:spPr>
          <a:xfrm>
            <a:off x="0" y="194369"/>
            <a:ext cx="6118330" cy="9864031"/>
          </a:xfrm>
          <a:prstGeom prst="rect">
            <a:avLst/>
          </a:prstGeom>
        </p:spPr>
      </p:pic>
      <p:sp>
        <p:nvSpPr>
          <p:cNvPr id="29" name="TextBox 28"/>
          <p:cNvSpPr txBox="1"/>
          <p:nvPr>
            <p:custDataLst>
              <p:tags r:id="rId2"/>
            </p:custDataLst>
          </p:nvPr>
        </p:nvSpPr>
        <p:spPr>
          <a:xfrm>
            <a:off x="4732867" y="8276920"/>
            <a:ext cx="2514173" cy="1200329"/>
          </a:xfrm>
          <a:prstGeom prst="rect">
            <a:avLst/>
          </a:prstGeom>
          <a:noFill/>
          <a:ln>
            <a:noFill/>
            <a:prstDash val="dash"/>
          </a:ln>
        </p:spPr>
        <p:txBody>
          <a:bodyPr wrap="square" rtlCol="0">
            <a:spAutoFit/>
          </a:bodyPr>
          <a:lstStyle/>
          <a:p>
            <a:pPr algn="l" rtl="0"/>
            <a:r>
              <a:rPr lang="fr-FR" sz="1200" b="0" i="0" u="none" dirty="0">
                <a:latin typeface="Futura Std Condensed" pitchFamily="34" charset="0"/>
                <a:cs typeface="Futura Condensed"/>
              </a:rPr>
              <a:t>INTRODUCTION À SCRATCH		   10</a:t>
            </a:r>
          </a:p>
          <a:p>
            <a:pPr algn="l" rtl="0"/>
            <a:r>
              <a:rPr lang="fr-FR" sz="1200" b="0" i="0" u="none" dirty="0">
                <a:latin typeface="Futura Std Condensed" pitchFamily="34" charset="0"/>
                <a:cs typeface="Futura Condensed"/>
              </a:rPr>
              <a:t>UN COMPTE </a:t>
            </a:r>
            <a:r>
              <a:rPr lang="fr-FR" sz="1200" b="0" i="0" u="none" dirty="0" smtClean="0">
                <a:latin typeface="Futura Std Condensed" pitchFamily="34" charset="0"/>
                <a:cs typeface="Futura Condensed"/>
              </a:rPr>
              <a:t>SCRATCH      </a:t>
            </a:r>
            <a:r>
              <a:rPr lang="fr-FR" sz="1200" b="0" i="0" u="none" dirty="0">
                <a:latin typeface="Futura Std Condensed" pitchFamily="34" charset="0"/>
                <a:cs typeface="Futura Condensed"/>
              </a:rPr>
              <a:t>		   12</a:t>
            </a:r>
          </a:p>
          <a:p>
            <a:pPr algn="l" rtl="0"/>
            <a:r>
              <a:rPr lang="fr-FR" sz="1200" b="0" i="0" u="none" dirty="0">
                <a:latin typeface="Futura Std Condensed" pitchFamily="34" charset="0"/>
                <a:cs typeface="Futura Condensed"/>
              </a:rPr>
              <a:t>LE JOURNAL DE </a:t>
            </a:r>
            <a:r>
              <a:rPr lang="fr-FR" sz="1200" b="0" i="0" u="none" dirty="0" smtClean="0">
                <a:latin typeface="Futura Std Condensed" pitchFamily="34" charset="0"/>
                <a:cs typeface="Futura Condensed"/>
              </a:rPr>
              <a:t>CONCEPTION</a:t>
            </a:r>
            <a:r>
              <a:rPr lang="fr-FR" sz="1200" b="0" i="0" u="none" dirty="0">
                <a:latin typeface="Futura Std Condensed" pitchFamily="34" charset="0"/>
                <a:cs typeface="Futura Condensed"/>
              </a:rPr>
              <a:t>		   14</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SCRATCH SURPRISE			   16</a:t>
            </a:r>
          </a:p>
          <a:p>
            <a:pPr algn="l" rtl="0"/>
            <a:r>
              <a:rPr lang="fr-FR" sz="1200" b="0" i="0" u="none" dirty="0">
                <a:latin typeface="Futura Std Condensed" pitchFamily="34" charset="0"/>
                <a:cs typeface="Futura Condensed"/>
              </a:rPr>
              <a:t>LES STUDIOS </a:t>
            </a:r>
            <a:r>
              <a:rPr lang="fr-FR" sz="1200" b="0" i="0" u="none" dirty="0" smtClean="0">
                <a:latin typeface="Futura Std Condensed" pitchFamily="34" charset="0"/>
                <a:cs typeface="Futura Condensed"/>
              </a:rPr>
              <a:t>SCRATCH</a:t>
            </a:r>
            <a:r>
              <a:rPr lang="fr-FR" sz="1200" b="0" i="0" u="none" dirty="0">
                <a:latin typeface="Futura Std Condensed" pitchFamily="34" charset="0"/>
                <a:cs typeface="Futura Condensed"/>
              </a:rPr>
              <a:t>		   18</a:t>
            </a:r>
          </a:p>
          <a:p>
            <a:pPr algn="l" rtl="0"/>
            <a:r>
              <a:rPr lang="fr-FR" sz="1200" b="0" i="0" u="none" dirty="0">
                <a:latin typeface="Futura Std Condensed" pitchFamily="34" charset="0"/>
                <a:cs typeface="Futura Condensed"/>
              </a:rPr>
              <a:t>LE GROUPE </a:t>
            </a:r>
            <a:r>
              <a:rPr lang="fr-FR" sz="1200" b="0" i="0" u="none" dirty="0" smtClean="0">
                <a:latin typeface="Futura Std Condensed" pitchFamily="34" charset="0"/>
                <a:cs typeface="Futura Condensed"/>
              </a:rPr>
              <a:t>D’ÉCHANGE      </a:t>
            </a:r>
            <a:r>
              <a:rPr lang="fr-FR" sz="1200" b="0" i="0" u="none" dirty="0">
                <a:latin typeface="Futura Std Condensed" pitchFamily="34" charset="0"/>
                <a:cs typeface="Futura Condensed"/>
              </a:rPr>
              <a:t>		   20</a:t>
            </a:r>
          </a:p>
        </p:txBody>
      </p:sp>
      <p:grpSp>
        <p:nvGrpSpPr>
          <p:cNvPr id="3" name="Group 2"/>
          <p:cNvGrpSpPr/>
          <p:nvPr>
            <p:custDataLst>
              <p:tags r:id="rId3"/>
            </p:custDataLst>
          </p:nvPr>
        </p:nvGrpSpPr>
        <p:grpSpPr>
          <a:xfrm>
            <a:off x="-1" y="7559351"/>
            <a:ext cx="7772401" cy="666231"/>
            <a:chOff x="-1" y="7378700"/>
            <a:chExt cx="7772401" cy="666231"/>
          </a:xfrm>
        </p:grpSpPr>
        <p:sp>
          <p:nvSpPr>
            <p:cNvPr id="30" name="Rectangle 29"/>
            <p:cNvSpPr/>
            <p:nvPr/>
          </p:nvSpPr>
          <p:spPr>
            <a:xfrm>
              <a:off x="-1" y="7406951"/>
              <a:ext cx="7772401" cy="479582"/>
            </a:xfrm>
            <a:prstGeom prst="rect">
              <a:avLst/>
            </a:prstGeom>
            <a:solidFill>
              <a:srgbClr val="7F7F7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1" name="Diamond 30"/>
            <p:cNvSpPr/>
            <p:nvPr/>
          </p:nvSpPr>
          <p:spPr>
            <a:xfrm>
              <a:off x="2108219" y="7648251"/>
              <a:ext cx="381000" cy="381000"/>
            </a:xfrm>
            <a:prstGeom prst="diamond">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2" name="Diamond 31"/>
            <p:cNvSpPr/>
            <p:nvPr/>
          </p:nvSpPr>
          <p:spPr>
            <a:xfrm>
              <a:off x="5681688" y="7663931"/>
              <a:ext cx="384162" cy="381000"/>
            </a:xfrm>
            <a:prstGeom prst="diamond">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3" name="TextBox 32"/>
            <p:cNvSpPr txBox="1"/>
            <p:nvPr/>
          </p:nvSpPr>
          <p:spPr>
            <a:xfrm>
              <a:off x="4279937" y="7378700"/>
              <a:ext cx="3187664" cy="523220"/>
            </a:xfrm>
            <a:prstGeom prst="rect">
              <a:avLst/>
            </a:prstGeom>
            <a:noFill/>
          </p:spPr>
          <p:txBody>
            <a:bodyPr wrap="square" rtlCol="0" anchor="ctr" anchorCtr="0">
              <a:spAutoFit/>
            </a:bodyPr>
            <a:lstStyle/>
            <a:p>
              <a:pPr algn="ctr" rtl="0"/>
              <a:r>
                <a:rPr lang="fr-FR" sz="2800" b="0" i="0" u="none" dirty="0">
                  <a:solidFill>
                    <a:schemeClr val="bg1"/>
                  </a:solidFill>
                  <a:latin typeface="Futura Std Condensed" pitchFamily="34" charset="0"/>
                  <a:cs typeface="Futura Condensed"/>
                </a:rPr>
                <a:t>SOMMAIRE</a:t>
              </a:r>
              <a:endParaRPr lang="fr-FR" sz="2800" dirty="0">
                <a:solidFill>
                  <a:schemeClr val="bg1"/>
                </a:solidFill>
                <a:latin typeface="Futura Std Condensed" pitchFamily="34" charset="0"/>
                <a:cs typeface="Futura Condensed"/>
              </a:endParaRPr>
            </a:p>
          </p:txBody>
        </p:sp>
        <p:sp>
          <p:nvSpPr>
            <p:cNvPr id="42" name="TextBox 41"/>
            <p:cNvSpPr txBox="1"/>
            <p:nvPr/>
          </p:nvSpPr>
          <p:spPr>
            <a:xfrm>
              <a:off x="317500" y="7378700"/>
              <a:ext cx="3962438"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VOUS ÊTES ICI</a:t>
              </a:r>
              <a:endParaRPr lang="fr-FR" sz="2800" dirty="0">
                <a:solidFill>
                  <a:schemeClr val="bg1"/>
                </a:solidFill>
                <a:latin typeface="Futura Std Condensed" pitchFamily="34" charset="0"/>
                <a:cs typeface="Futura Condensed"/>
              </a:endParaRPr>
            </a:p>
          </p:txBody>
        </p:sp>
      </p:grpSp>
      <p:grpSp>
        <p:nvGrpSpPr>
          <p:cNvPr id="43" name="Group 42"/>
          <p:cNvGrpSpPr/>
          <p:nvPr>
            <p:custDataLst>
              <p:tags r:id="rId4"/>
            </p:custDataLst>
          </p:nvPr>
        </p:nvGrpSpPr>
        <p:grpSpPr>
          <a:xfrm>
            <a:off x="825094" y="8753015"/>
            <a:ext cx="3218710" cy="456380"/>
            <a:chOff x="1699218" y="4842934"/>
            <a:chExt cx="3218710" cy="456380"/>
          </a:xfrm>
          <a:effectLst/>
        </p:grpSpPr>
        <p:cxnSp>
          <p:nvCxnSpPr>
            <p:cNvPr id="45" name="Straight Connector 44"/>
            <p:cNvCxnSpPr/>
            <p:nvPr/>
          </p:nvCxnSpPr>
          <p:spPr>
            <a:xfrm>
              <a:off x="1699218" y="4849283"/>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699218" y="5292964"/>
              <a:ext cx="3218710" cy="0"/>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248625"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777846"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328397"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850843"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394979"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917928" y="4846108"/>
              <a:ext cx="0" cy="452556"/>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1" name="Group 60"/>
          <p:cNvGrpSpPr/>
          <p:nvPr>
            <p:custDataLst>
              <p:tags r:id="rId5"/>
            </p:custDataLst>
          </p:nvPr>
        </p:nvGrpSpPr>
        <p:grpSpPr>
          <a:xfrm>
            <a:off x="566983" y="8452441"/>
            <a:ext cx="3712953" cy="623129"/>
            <a:chOff x="1960407" y="6415094"/>
            <a:chExt cx="3712953" cy="623129"/>
          </a:xfrm>
        </p:grpSpPr>
        <p:sp>
          <p:nvSpPr>
            <p:cNvPr id="63" name="Oval 62"/>
            <p:cNvSpPr/>
            <p:nvPr/>
          </p:nvSpPr>
          <p:spPr>
            <a:xfrm>
              <a:off x="2532725" y="6567824"/>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rtl="0"/>
              <a:r>
                <a:rPr lang="fr-FR" sz="1100" b="0" i="0" u="none">
                  <a:solidFill>
                    <a:schemeClr val="bg1">
                      <a:lumMod val="95000"/>
                    </a:schemeClr>
                  </a:solidFill>
                  <a:latin typeface="Futura Std Condensed" pitchFamily="34" charset="0"/>
                  <a:cs typeface="Futura Condensed"/>
                </a:rPr>
                <a:t>1</a:t>
              </a:r>
            </a:p>
          </p:txBody>
        </p:sp>
        <p:sp>
          <p:nvSpPr>
            <p:cNvPr id="64" name="Teardrop 63"/>
            <p:cNvSpPr/>
            <p:nvPr/>
          </p:nvSpPr>
          <p:spPr>
            <a:xfrm rot="8075815">
              <a:off x="1960407" y="6415094"/>
              <a:ext cx="516223" cy="516223"/>
            </a:xfrm>
            <a:prstGeom prst="teardrop">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68" name="Oval 67"/>
            <p:cNvSpPr/>
            <p:nvPr/>
          </p:nvSpPr>
          <p:spPr>
            <a:xfrm>
              <a:off x="3061508"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2</a:t>
              </a:r>
            </a:p>
          </p:txBody>
        </p:sp>
        <p:sp>
          <p:nvSpPr>
            <p:cNvPr id="69" name="Oval 68"/>
            <p:cNvSpPr/>
            <p:nvPr/>
          </p:nvSpPr>
          <p:spPr>
            <a:xfrm>
              <a:off x="3596453"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3</a:t>
              </a:r>
            </a:p>
          </p:txBody>
        </p:sp>
        <p:sp>
          <p:nvSpPr>
            <p:cNvPr id="70" name="Oval 69"/>
            <p:cNvSpPr/>
            <p:nvPr/>
          </p:nvSpPr>
          <p:spPr>
            <a:xfrm>
              <a:off x="4131784"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4</a:t>
              </a:r>
            </a:p>
          </p:txBody>
        </p:sp>
        <p:sp>
          <p:nvSpPr>
            <p:cNvPr id="71" name="Oval 70"/>
            <p:cNvSpPr/>
            <p:nvPr/>
          </p:nvSpPr>
          <p:spPr>
            <a:xfrm>
              <a:off x="4666729"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5</a:t>
              </a:r>
              <a:endParaRPr lang="fr-FR" sz="1100" dirty="0">
                <a:solidFill>
                  <a:schemeClr val="bg1">
                    <a:lumMod val="95000"/>
                  </a:schemeClr>
                </a:solidFill>
                <a:latin typeface="Futura Std Condensed" pitchFamily="34" charset="0"/>
                <a:cs typeface="Futura Condensed"/>
              </a:endParaRPr>
            </a:p>
          </p:txBody>
        </p:sp>
        <p:sp>
          <p:nvSpPr>
            <p:cNvPr id="72" name="Oval 71"/>
            <p:cNvSpPr/>
            <p:nvPr/>
          </p:nvSpPr>
          <p:spPr>
            <a:xfrm>
              <a:off x="5202961"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6</a:t>
              </a:r>
              <a:endParaRPr lang="fr-FR" sz="1100" dirty="0">
                <a:solidFill>
                  <a:schemeClr val="bg1">
                    <a:lumMod val="95000"/>
                  </a:schemeClr>
                </a:solidFill>
                <a:latin typeface="Futura Std Condensed" pitchFamily="34" charset="0"/>
                <a:cs typeface="Futura Condensed"/>
              </a:endParaRPr>
            </a:p>
          </p:txBody>
        </p:sp>
      </p:grpSp>
      <p:sp>
        <p:nvSpPr>
          <p:cNvPr id="73" name="Rectangle 72"/>
          <p:cNvSpPr/>
          <p:nvPr>
            <p:custDataLst>
              <p:tags r:id="rId6"/>
            </p:custDataLst>
          </p:nvPr>
        </p:nvSpPr>
        <p:spPr>
          <a:xfrm>
            <a:off x="634593" y="8510599"/>
            <a:ext cx="381002" cy="400110"/>
          </a:xfrm>
          <a:prstGeom prst="rect">
            <a:avLst/>
          </a:prstGeom>
        </p:spPr>
        <p:txBody>
          <a:bodyPr wrap="square">
            <a:spAutoFit/>
          </a:bodyPr>
          <a:lstStyle/>
          <a:p>
            <a:pPr algn="ctr" rtl="0"/>
            <a:r>
              <a:rPr lang="fr-FR" sz="2000" b="0" i="0" u="none">
                <a:solidFill>
                  <a:schemeClr val="bg1"/>
                </a:solidFill>
                <a:latin typeface="Futura Std Condensed" pitchFamily="34" charset="0"/>
                <a:cs typeface="Futura Condensed"/>
              </a:rPr>
              <a:t>0</a:t>
            </a:r>
            <a:endParaRPr lang="fr-FR" sz="4400" dirty="0">
              <a:solidFill>
                <a:schemeClr val="bg1"/>
              </a:solidFill>
              <a:latin typeface="Futura Std Condensed" pitchFamily="34" charset="0"/>
              <a:cs typeface="Futura Condensed"/>
            </a:endParaRPr>
          </a:p>
        </p:txBody>
      </p:sp>
      <p:sp>
        <p:nvSpPr>
          <p:cNvPr id="75" name="TextBox 74"/>
          <p:cNvSpPr txBox="1"/>
          <p:nvPr>
            <p:custDataLst>
              <p:tags r:id="rId7"/>
            </p:custDataLst>
          </p:nvPr>
        </p:nvSpPr>
        <p:spPr>
          <a:xfrm>
            <a:off x="457199" y="464006"/>
            <a:ext cx="4555067"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0</a:t>
            </a:r>
            <a:endParaRPr lang="fr-FR" sz="5300" dirty="0" smtClean="0">
              <a:latin typeface="Futura Std Condensed" pitchFamily="34" charset="0"/>
              <a:cs typeface="Futura Condensed"/>
            </a:endParaRPr>
          </a:p>
          <a:p>
            <a:pPr algn="l" rtl="0"/>
            <a:r>
              <a:rPr lang="fr-FR" sz="5300" b="0" i="0" u="none" dirty="0">
                <a:latin typeface="Futura Std Condensed" pitchFamily="34" charset="0"/>
                <a:cs typeface="Futura Condensed"/>
              </a:rPr>
              <a:t>PRISE EN MAIN</a:t>
            </a:r>
            <a:endParaRPr lang="fr-FR" sz="5300" dirty="0">
              <a:latin typeface="Futura Std Condensed" pitchFamily="34" charset="0"/>
              <a:cs typeface="Futura Condensed"/>
            </a:endParaRPr>
          </a:p>
        </p:txBody>
      </p:sp>
      <p:sp>
        <p:nvSpPr>
          <p:cNvPr id="34" name="Slide Number Placeholder 2"/>
          <p:cNvSpPr txBox="1">
            <a:spLocks/>
          </p:cNvSpPr>
          <p:nvPr>
            <p:custDataLst>
              <p:tags r:id="rId8"/>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7</a:t>
            </a:r>
            <a:endParaRPr lang="fr-FR" dirty="0">
              <a:latin typeface="Futura Std Condensed" pitchFamily="34" charset="0"/>
            </a:endParaRPr>
          </a:p>
        </p:txBody>
      </p:sp>
    </p:spTree>
    <p:extLst>
      <p:ext uri="{BB962C8B-B14F-4D97-AF65-F5344CB8AC3E}">
        <p14:creationId xmlns:p14="http://schemas.microsoft.com/office/powerpoint/2010/main" val="15567312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iamond 53"/>
          <p:cNvSpPr/>
          <p:nvPr>
            <p:custDataLst>
              <p:tags r:id="rId1"/>
            </p:custDataLst>
          </p:nvPr>
        </p:nvSpPr>
        <p:spPr>
          <a:xfrm>
            <a:off x="6965252" y="2133579"/>
            <a:ext cx="781748" cy="781748"/>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0" name="TextBox 9"/>
          <p:cNvSpPr txBox="1"/>
          <p:nvPr>
            <p:custDataLst>
              <p:tags r:id="rId2"/>
            </p:custDataLst>
          </p:nvPr>
        </p:nvSpPr>
        <p:spPr>
          <a:xfrm>
            <a:off x="4214625" y="795405"/>
            <a:ext cx="2999848" cy="140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maîtriseront davantage certaines pratiques informatiques (expérimentation et itération, test et débogage, réutilisation et remixage, abstraction et modularisation), du fait </a:t>
            </a:r>
            <a:r>
              <a:rPr lang="fr-FR" sz="1200" b="0" i="0" u="none" dirty="0" smtClean="0">
                <a:latin typeface="Futura Std Condensed" pitchFamily="34" charset="0"/>
                <a:cs typeface="Futura Condensed"/>
              </a:rPr>
              <a:t>d’avoir </a:t>
            </a:r>
            <a:r>
              <a:rPr lang="fr-FR" sz="1200" b="0" i="0" u="none" dirty="0">
                <a:latin typeface="Futura Std Condensed" pitchFamily="34" charset="0"/>
                <a:cs typeface="Futura Condensed"/>
              </a:rPr>
              <a:t>conçu un défi de débogage</a:t>
            </a:r>
            <a:endParaRPr lang="fr-FR" sz="1200" dirty="0">
              <a:latin typeface="Futura Std Condensed" pitchFamily="34" charset="0"/>
              <a:cs typeface="Futura Condensed"/>
            </a:endParaRPr>
          </a:p>
        </p:txBody>
      </p:sp>
      <p:grpSp>
        <p:nvGrpSpPr>
          <p:cNvPr id="5" name="Group 4"/>
          <p:cNvGrpSpPr/>
          <p:nvPr>
            <p:custDataLst>
              <p:tags r:id="rId3"/>
            </p:custDataLst>
          </p:nvPr>
        </p:nvGrpSpPr>
        <p:grpSpPr>
          <a:xfrm>
            <a:off x="4007796" y="2830659"/>
            <a:ext cx="3307404" cy="1144274"/>
            <a:chOff x="3992282" y="2830659"/>
            <a:chExt cx="3307404" cy="1144274"/>
          </a:xfrm>
        </p:grpSpPr>
        <p:sp>
          <p:nvSpPr>
            <p:cNvPr id="18" name="TextBox 17"/>
            <p:cNvSpPr txBox="1"/>
            <p:nvPr/>
          </p:nvSpPr>
          <p:spPr>
            <a:xfrm>
              <a:off x="4089400" y="3328603"/>
              <a:ext cx="3117152" cy="64633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a:latin typeface="Futura Std Condensed" pitchFamily="34" charset="0"/>
                  <a:cs typeface="Futura Condensed"/>
                </a:rPr>
                <a:t>« Mon défi de débogage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spc="-20" dirty="0">
                  <a:latin typeface="Futura Std Condensed" pitchFamily="34" charset="0"/>
                  <a:cs typeface="Futura Condensed"/>
                </a:rPr>
                <a:t>« Mon défi de débogage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http://scratch.mit.edu/studios/475637</a:t>
              </a:r>
            </a:p>
          </p:txBody>
        </p:sp>
        <p:sp>
          <p:nvSpPr>
            <p:cNvPr id="19" name="TextBox 18"/>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custDataLst>
              <p:tags r:id="rId4"/>
            </p:custDataLst>
          </p:nvPr>
        </p:nvGrpSpPr>
        <p:grpSpPr>
          <a:xfrm>
            <a:off x="457995" y="2830659"/>
            <a:ext cx="3324338" cy="4169943"/>
            <a:chOff x="422410" y="2830659"/>
            <a:chExt cx="3324338" cy="4169943"/>
          </a:xfrm>
        </p:grpSpPr>
        <p:sp>
          <p:nvSpPr>
            <p:cNvPr id="14" name="TextBox 13"/>
            <p:cNvSpPr txBox="1"/>
            <p:nvPr/>
          </p:nvSpPr>
          <p:spPr>
            <a:xfrm>
              <a:off x="515544" y="3328602"/>
              <a:ext cx="3231204" cy="367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Mon défi de débogage » à disposition des élèves pour les guider dans cette activité.</a:t>
              </a:r>
              <a:endParaRPr lang="fr-FR" sz="1200" spc="-20" dirty="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Donnez aux élèves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de créer leur propre défi de débogage que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pourront chercher à résoudre. Les erreurs de programmation à résoudre peuvent se rapporter à un concept informatique, un bloc Scratch, une interaction spécifique ou à tout autre défi de programmation. Encouragez les élèves à </a:t>
              </a:r>
              <a:r>
                <a:rPr lang="fr-FR" sz="1200" b="0" i="0" u="none" dirty="0" smtClean="0">
                  <a:latin typeface="Futura Std Condensed" pitchFamily="34" charset="0"/>
                  <a:cs typeface="Futura Condensed"/>
                </a:rPr>
                <a:t>s’inspirer </a:t>
              </a:r>
              <a:r>
                <a:rPr lang="fr-FR" sz="1200" b="0" i="0" u="none" dirty="0">
                  <a:latin typeface="Futura Std Condensed" pitchFamily="34" charset="0"/>
                  <a:cs typeface="Futura Condensed"/>
                </a:rPr>
                <a:t>des problèmes </a:t>
              </a:r>
              <a:r>
                <a:rPr lang="fr-FR" sz="1200" b="0" i="0" u="none" dirty="0" smtClean="0">
                  <a:latin typeface="Futura Std Condensed" pitchFamily="34" charset="0"/>
                  <a:cs typeface="Futura Condensed"/>
                </a:rPr>
                <a:t>qu’eux-mêmes </a:t>
              </a:r>
              <a:r>
                <a:rPr lang="fr-FR" sz="1200" b="0" i="0" u="none" dirty="0">
                  <a:latin typeface="Futura Std Condensed" pitchFamily="34" charset="0"/>
                  <a:cs typeface="Futura Condensed"/>
                </a:rPr>
                <a:t>ont dû résoudre alors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développaient des projets Scratch.</a:t>
              </a:r>
              <a:endParaRPr lang="fr-FR" sz="1200" dirty="0">
                <a:latin typeface="Futura Std Condensed" pitchFamily="34" charset="0"/>
                <a:cs typeface="Futura Condensed"/>
              </a:endParaRP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Laissez les élèves </a:t>
              </a:r>
              <a:r>
                <a:rPr lang="fr-FR" sz="1200" b="0" i="0" u="none" dirty="0" smtClean="0">
                  <a:latin typeface="Futura Std Condensed" pitchFamily="34" charset="0"/>
                  <a:cs typeface="Futura Condensed"/>
                </a:rPr>
                <a:t>s’échanger </a:t>
              </a:r>
              <a:r>
                <a:rPr lang="fr-FR" sz="1200" b="0" i="0" u="none" dirty="0">
                  <a:latin typeface="Futura Std Condensed" pitchFamily="34" charset="0"/>
                  <a:cs typeface="Futura Condensed"/>
                </a:rPr>
                <a:t>leurs projets et relever les défis de débogage des uns et des autres. Éventuellement, invitez les élèves à ajouter leur défi de débogage au studio dédié ou à un studio créé pour la classe.</a:t>
              </a:r>
              <a:endParaRPr lang="fr-FR" sz="1200" spc="-10" dirty="0" smtClean="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Demandez aux élèves de se repencher sur </a:t>
              </a:r>
              <a:r>
                <a:rPr lang="fr-FR" sz="1200" b="0" i="0" u="none" dirty="0" smtClean="0">
                  <a:latin typeface="Futura Std Condensed" pitchFamily="34" charset="0"/>
                  <a:cs typeface="Futura Condensed"/>
                </a:rPr>
                <a:t>l’approche qu’ils </a:t>
              </a:r>
              <a:r>
                <a:rPr lang="fr-FR" sz="1200" b="0" i="0" u="none" dirty="0">
                  <a:latin typeface="Futura Std Condensed" pitchFamily="34" charset="0"/>
                  <a:cs typeface="Futura Condensed"/>
                </a:rPr>
                <a:t>ont utilisée pour créer leur défi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78" name="TextBox 77"/>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9" name="Straight Connector 78"/>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5"/>
            </p:custDataLst>
          </p:nvPr>
        </p:nvGrpSpPr>
        <p:grpSpPr>
          <a:xfrm>
            <a:off x="4007796" y="4090130"/>
            <a:ext cx="3307404" cy="1882815"/>
            <a:chOff x="3992282" y="4098597"/>
            <a:chExt cx="3307404" cy="1882815"/>
          </a:xfrm>
        </p:grpSpPr>
        <p:sp>
          <p:nvSpPr>
            <p:cNvPr id="82" name="TextBox 81"/>
            <p:cNvSpPr txBox="1"/>
            <p:nvPr/>
          </p:nvSpPr>
          <p:spPr>
            <a:xfrm>
              <a:off x="4089400" y="4596417"/>
              <a:ext cx="3117152" cy="138499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 était le problème ?</a:t>
              </a:r>
            </a:p>
            <a:p>
              <a:pPr marL="171450" indent="-171450" algn="l" rtl="0">
                <a:buFont typeface="Lucida Grande"/>
                <a:buChar char="+"/>
              </a:pPr>
              <a:r>
                <a:rPr lang="fr-FR" sz="1200" b="0" i="0" u="none" dirty="0">
                  <a:latin typeface="Futura Std Condensed" pitchFamily="34" charset="0"/>
                  <a:cs typeface="Futura Condensed"/>
                </a:rPr>
                <a:t>De quoi </a:t>
              </a:r>
              <a:r>
                <a:rPr lang="fr-FR" sz="1200" b="0" i="0" u="none" dirty="0" smtClean="0">
                  <a:latin typeface="Futura Std Condensed" pitchFamily="34" charset="0"/>
                  <a:cs typeface="Futura Condensed"/>
                </a:rPr>
                <a:t>t’es-tu </a:t>
              </a:r>
              <a:r>
                <a:rPr lang="fr-FR" sz="1200" b="0" i="0" u="none" dirty="0">
                  <a:latin typeface="Futura Std Condensed" pitchFamily="34" charset="0"/>
                  <a:cs typeface="Futura Condensed"/>
                </a:rPr>
                <a:t>inspiré(e)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Quelle méthode avais-tu imaginée pour </a:t>
              </a:r>
              <a:r>
                <a:rPr lang="fr-FR" sz="1200" b="0" i="0" u="none" dirty="0" smtClean="0">
                  <a:latin typeface="Futura Std Condensed" pitchFamily="34" charset="0"/>
                  <a:cs typeface="Futura Condensed"/>
                </a:rPr>
                <a:t>l’analyse </a:t>
              </a:r>
              <a:r>
                <a:rPr lang="fr-FR" sz="1200" b="0" i="0" u="none" dirty="0">
                  <a:latin typeface="Futura Std Condensed" pitchFamily="34" charset="0"/>
                  <a:cs typeface="Futura Condensed"/>
                </a:rPr>
                <a:t>et la résolution du défi ?</a:t>
              </a:r>
              <a:endParaRPr lang="fr-FR" sz="1200" dirty="0">
                <a:latin typeface="Futura Std Condensed" pitchFamily="34" charset="0"/>
                <a:cs typeface="Futura Condensed"/>
              </a:endParaRPr>
            </a:p>
            <a:p>
              <a:pPr marL="171450" indent="-171450" algn="l" rtl="0">
                <a:buFont typeface="Lucida Grande"/>
                <a:buChar char="+"/>
              </a:pP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ont-ils identifié et résolu le problème en utilisant une approche différente de celle que tu avais imaginée ? Quelles stratégies ont-ils employées ?</a:t>
              </a:r>
              <a:endParaRPr lang="fr-FR" sz="1200" dirty="0">
                <a:latin typeface="Futura Std Condensed" pitchFamily="34" charset="0"/>
                <a:cs typeface="Futura Condensed"/>
              </a:endParaRPr>
            </a:p>
          </p:txBody>
        </p:sp>
        <p:sp>
          <p:nvSpPr>
            <p:cNvPr id="83" name="TextBox 82"/>
            <p:cNvSpPr txBox="1"/>
            <p:nvPr/>
          </p:nvSpPr>
          <p:spPr>
            <a:xfrm>
              <a:off x="3992282" y="4098597"/>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4" name="Straight Connector 83"/>
            <p:cNvCxnSpPr/>
            <p:nvPr/>
          </p:nvCxnSpPr>
          <p:spPr>
            <a:xfrm flipV="1">
              <a:off x="4089400" y="4437151"/>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88"/>
          <p:cNvGrpSpPr/>
          <p:nvPr>
            <p:custDataLst>
              <p:tags r:id="rId6"/>
            </p:custDataLst>
          </p:nvPr>
        </p:nvGrpSpPr>
        <p:grpSpPr>
          <a:xfrm>
            <a:off x="4007796" y="6059489"/>
            <a:ext cx="3307404" cy="1142158"/>
            <a:chOff x="3992282" y="2832776"/>
            <a:chExt cx="3307404" cy="1142158"/>
          </a:xfrm>
        </p:grpSpPr>
        <p:sp>
          <p:nvSpPr>
            <p:cNvPr id="90" name="TextBox 89"/>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Les projets incluent-ils un défi de débogage à résoudre ?</a:t>
              </a:r>
            </a:p>
            <a:p>
              <a:pPr marL="171450" indent="-171450" algn="l" rtl="0">
                <a:buFont typeface="Lucida Grande"/>
                <a:buChar char="+"/>
              </a:pPr>
              <a:r>
                <a:rPr lang="fr-FR" sz="1200" b="0" i="0" u="none">
                  <a:latin typeface="Futura Std Condensed" pitchFamily="34" charset="0"/>
                  <a:cs typeface="Futura Condensed"/>
                </a:rPr>
                <a:t>Quelles différentes stratégies les élèves ont-ils employées pour tester et corriger les programmes ?</a:t>
              </a:r>
            </a:p>
          </p:txBody>
        </p:sp>
        <p:sp>
          <p:nvSpPr>
            <p:cNvPr id="91" name="TextBox 90"/>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2" name="Straight Connector 9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7"/>
            </p:custDataLst>
          </p:nvPr>
        </p:nvSpPr>
        <p:spPr>
          <a:xfrm>
            <a:off x="457995" y="2047400"/>
            <a:ext cx="2913799" cy="954107"/>
          </a:xfrm>
          <a:prstGeom prst="rect">
            <a:avLst/>
          </a:prstGeom>
          <a:noFill/>
        </p:spPr>
        <p:txBody>
          <a:bodyPr wrap="square" rtlCol="0" anchor="ctr" anchorCtr="0">
            <a:spAutoFit/>
          </a:bodyPr>
          <a:lstStyle/>
          <a:p>
            <a:pPr algn="l" rtl="0"/>
            <a:r>
              <a:rPr lang="fr-FR" sz="2800" b="0" i="0" u="none" dirty="0">
                <a:solidFill>
                  <a:schemeClr val="bg1"/>
                </a:solidFill>
                <a:latin typeface="Futura Std Condensed" pitchFamily="34" charset="0"/>
                <a:cs typeface="Futura Condensed"/>
              </a:rPr>
              <a:t>DESCRIPTION DE </a:t>
            </a:r>
            <a:r>
              <a:rPr lang="fr-FR" sz="2800" b="0" i="0" u="none" dirty="0" smtClean="0">
                <a:solidFill>
                  <a:schemeClr val="bg1"/>
                </a:solidFill>
                <a:latin typeface="Futura Std Condensed" pitchFamily="34" charset="0"/>
                <a:cs typeface="Futura Condensed"/>
              </a:rPr>
              <a:t>L’ACTIVITÉ</a:t>
            </a:r>
            <a:endParaRPr lang="fr-FR" sz="2800" dirty="0">
              <a:solidFill>
                <a:schemeClr val="bg1"/>
              </a:solidFill>
              <a:latin typeface="Futura Std Condensed" pitchFamily="34" charset="0"/>
              <a:cs typeface="Futura Condensed"/>
            </a:endParaRPr>
          </a:p>
        </p:txBody>
      </p:sp>
      <p:sp>
        <p:nvSpPr>
          <p:cNvPr id="65" name="Isosceles Triangle 64"/>
          <p:cNvSpPr/>
          <p:nvPr>
            <p:custDataLst>
              <p:tags r:id="rId8"/>
            </p:custDataLst>
          </p:nvPr>
        </p:nvSpPr>
        <p:spPr>
          <a:xfrm rot="16200000">
            <a:off x="6953456" y="240354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64" name="Group 63"/>
          <p:cNvGrpSpPr/>
          <p:nvPr>
            <p:custDataLst>
              <p:tags r:id="rId9"/>
            </p:custDataLst>
          </p:nvPr>
        </p:nvGrpSpPr>
        <p:grpSpPr>
          <a:xfrm>
            <a:off x="457995" y="2047400"/>
            <a:ext cx="6857205" cy="954107"/>
            <a:chOff x="457200" y="2047400"/>
            <a:chExt cx="6845302" cy="954107"/>
          </a:xfrm>
        </p:grpSpPr>
        <p:sp>
          <p:nvSpPr>
            <p:cNvPr id="71" name="TextBox 70"/>
            <p:cNvSpPr txBox="1"/>
            <p:nvPr/>
          </p:nvSpPr>
          <p:spPr>
            <a:xfrm>
              <a:off x="457200" y="2047400"/>
              <a:ext cx="2908741" cy="954107"/>
            </a:xfrm>
            <a:prstGeom prst="rect">
              <a:avLst/>
            </a:prstGeom>
            <a:noFill/>
          </p:spPr>
          <p:txBody>
            <a:bodyPr wrap="square" rtlCol="0" anchor="ctr" anchorCtr="0">
              <a:spAutoFit/>
            </a:bodyPr>
            <a:lstStyle/>
            <a:p>
              <a:pPr algn="l" rtl="0"/>
              <a:r>
                <a:rPr lang="fr-FR" sz="2800" b="0" i="0" u="none" dirty="0">
                  <a:solidFill>
                    <a:schemeClr val="bg1"/>
                  </a:solidFill>
                  <a:latin typeface="Futura Std Condensed" pitchFamily="34" charset="0"/>
                  <a:cs typeface="Futura Condensed"/>
                </a:rPr>
                <a:t>DESCRIPTION DE </a:t>
              </a:r>
              <a:r>
                <a:rPr lang="fr-FR" sz="2800" b="0" i="0" u="none" dirty="0" smtClean="0">
                  <a:solidFill>
                    <a:schemeClr val="bg1"/>
                  </a:solidFill>
                  <a:latin typeface="Futura Std Condensed" pitchFamily="34" charset="0"/>
                  <a:cs typeface="Futura Condensed"/>
                </a:rPr>
                <a:t>L’ACTIVITÉ</a:t>
              </a:r>
              <a:endParaRPr lang="fr-FR" sz="2800" dirty="0">
                <a:solidFill>
                  <a:schemeClr val="bg1"/>
                </a:solidFill>
                <a:latin typeface="Futura Std Condensed" pitchFamily="34" charset="0"/>
                <a:cs typeface="Futura Condensed"/>
              </a:endParaRPr>
            </a:p>
          </p:txBody>
        </p:sp>
        <p:sp>
          <p:nvSpPr>
            <p:cNvPr id="69" name="Isosceles Triangle 68"/>
            <p:cNvSpPr/>
            <p:nvPr/>
          </p:nvSpPr>
          <p:spPr>
            <a:xfrm rot="16200000">
              <a:off x="6940970" y="2403760"/>
              <a:ext cx="479582" cy="243482"/>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grpSp>
        <p:nvGrpSpPr>
          <p:cNvPr id="87" name="Group 86"/>
          <p:cNvGrpSpPr/>
          <p:nvPr>
            <p:custDataLst>
              <p:tags r:id="rId10"/>
            </p:custDataLst>
          </p:nvPr>
        </p:nvGrpSpPr>
        <p:grpSpPr>
          <a:xfrm>
            <a:off x="3661944" y="794339"/>
            <a:ext cx="442062" cy="1339239"/>
            <a:chOff x="2853673" y="794340"/>
            <a:chExt cx="442062" cy="1123360"/>
          </a:xfrm>
        </p:grpSpPr>
        <p:cxnSp>
          <p:nvCxnSpPr>
            <p:cNvPr id="88" name="Straight Connector 87"/>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96" name="TextBox 95"/>
          <p:cNvSpPr txBox="1"/>
          <p:nvPr>
            <p:custDataLst>
              <p:tags r:id="rId11"/>
            </p:custDataLst>
          </p:nvPr>
        </p:nvSpPr>
        <p:spPr>
          <a:xfrm>
            <a:off x="2527923" y="1860454"/>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15–30 MINUTES</a:t>
            </a:r>
          </a:p>
        </p:txBody>
      </p:sp>
      <p:pic>
        <p:nvPicPr>
          <p:cNvPr id="97" name="Picture 96" descr="15min.png"/>
          <p:cNvPicPr>
            <a:picLocks noChangeAspect="1"/>
          </p:cNvPicPr>
          <p:nvPr>
            <p:custDataLst>
              <p:tags r:id="rId12"/>
            </p:custDataLst>
          </p:nvPr>
        </p:nvPicPr>
        <p:blipFill>
          <a:blip r:embed="rId22">
            <a:extLst>
              <a:ext uri="{28A0092B-C50C-407E-A947-70E740481C1C}">
                <a14:useLocalDpi xmlns:a14="http://schemas.microsoft.com/office/drawing/2010/main" val="0"/>
              </a:ext>
            </a:extLst>
          </a:blip>
          <a:stretch>
            <a:fillRect/>
          </a:stretch>
        </p:blipFill>
        <p:spPr>
          <a:xfrm>
            <a:off x="2271408" y="1920626"/>
            <a:ext cx="324022" cy="324022"/>
          </a:xfrm>
          <a:prstGeom prst="rect">
            <a:avLst/>
          </a:prstGeom>
        </p:spPr>
      </p:pic>
      <p:grpSp>
        <p:nvGrpSpPr>
          <p:cNvPr id="99" name="Group 98"/>
          <p:cNvGrpSpPr/>
          <p:nvPr>
            <p:custDataLst>
              <p:tags r:id="rId13"/>
            </p:custDataLst>
          </p:nvPr>
        </p:nvGrpSpPr>
        <p:grpSpPr>
          <a:xfrm>
            <a:off x="457995" y="7630731"/>
            <a:ext cx="6857205" cy="352518"/>
            <a:chOff x="457995" y="7630731"/>
            <a:chExt cx="6857205" cy="352518"/>
          </a:xfrm>
        </p:grpSpPr>
        <p:sp>
          <p:nvSpPr>
            <p:cNvPr id="100" name="TextBox 99"/>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101" name="Straight Connector 100"/>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103" name="Straight Connector 102"/>
          <p:cNvCxnSpPr/>
          <p:nvPr>
            <p:custDataLst>
              <p:tags r:id="rId14"/>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04" name="Group 103"/>
          <p:cNvGrpSpPr/>
          <p:nvPr>
            <p:custDataLst>
              <p:tags r:id="rId15"/>
            </p:custDataLst>
          </p:nvPr>
        </p:nvGrpSpPr>
        <p:grpSpPr>
          <a:xfrm>
            <a:off x="4104914" y="8217641"/>
            <a:ext cx="3117152" cy="1158779"/>
            <a:chOff x="3746748" y="8217641"/>
            <a:chExt cx="3475318" cy="1158779"/>
          </a:xfrm>
        </p:grpSpPr>
        <p:sp>
          <p:nvSpPr>
            <p:cNvPr id="105" name="TextBox 104"/>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107" name="Group 106"/>
            <p:cNvGrpSpPr/>
            <p:nvPr/>
          </p:nvGrpSpPr>
          <p:grpSpPr>
            <a:xfrm>
              <a:off x="4076948" y="8385986"/>
              <a:ext cx="3145118" cy="883399"/>
              <a:chOff x="3891832" y="8385983"/>
              <a:chExt cx="3321768" cy="883398"/>
            </a:xfrm>
          </p:grpSpPr>
          <p:cxnSp>
            <p:nvCxnSpPr>
              <p:cNvPr id="108" name="Straight Connector 107"/>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12" name="TextBox 111"/>
          <p:cNvSpPr txBox="1"/>
          <p:nvPr>
            <p:custDataLst>
              <p:tags r:id="rId16"/>
            </p:custDataLst>
          </p:nvPr>
        </p:nvSpPr>
        <p:spPr>
          <a:xfrm>
            <a:off x="551129" y="8142739"/>
            <a:ext cx="3231204" cy="1200329"/>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Rappelez aux élèves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doivent inclure une description du défi sur la page de leur projet sur le site de Scratch.</a:t>
            </a:r>
          </a:p>
          <a:p>
            <a:pPr marL="171450" indent="-171450" algn="l" rtl="0">
              <a:buFont typeface="Lucida Grande"/>
              <a:buChar char="+"/>
            </a:pPr>
            <a:r>
              <a:rPr lang="fr-FR" sz="1200" b="0" i="0" u="none" dirty="0">
                <a:latin typeface="Futura Std Condensed" pitchFamily="34" charset="0"/>
                <a:cs typeface="Futura Condensed"/>
              </a:rPr>
              <a:t>Il vous reste du temps ou vous avez besoin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échauffement ? Laissez les élèves </a:t>
            </a:r>
            <a:r>
              <a:rPr lang="fr-FR" sz="1200" b="0" i="0" u="none" dirty="0" smtClean="0">
                <a:latin typeface="Futura Std Condensed" pitchFamily="34" charset="0"/>
                <a:cs typeface="Futura Condensed"/>
              </a:rPr>
              <a:t>s’exercer </a:t>
            </a:r>
            <a:r>
              <a:rPr lang="fr-FR" sz="1200" b="0" i="0" u="none" dirty="0">
                <a:latin typeface="Futura Std Condensed" pitchFamily="34" charset="0"/>
                <a:cs typeface="Futura Condensed"/>
              </a:rPr>
              <a:t>à identifier et à résoudre des problèmes en </a:t>
            </a:r>
            <a:r>
              <a:rPr lang="fr-FR" sz="1200" b="0" i="0" u="none" dirty="0" smtClean="0">
                <a:latin typeface="Futura Std Condensed" pitchFamily="34" charset="0"/>
                <a:cs typeface="Futura Condensed"/>
              </a:rPr>
              <a:t>s’attaquant </a:t>
            </a:r>
            <a:r>
              <a:rPr lang="fr-FR" sz="1200" b="0" i="0" u="none" dirty="0">
                <a:latin typeface="Futura Std Condensed" pitchFamily="34" charset="0"/>
                <a:cs typeface="Futura Condensed"/>
              </a:rPr>
              <a:t>à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défis de débogage du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Mon défi de débogage ».</a:t>
            </a:r>
            <a:endParaRPr lang="fr-FR" sz="1200" dirty="0">
              <a:latin typeface="Futura Std Condensed" pitchFamily="34" charset="0"/>
              <a:cs typeface="Futura Condensed"/>
            </a:endParaRPr>
          </a:p>
        </p:txBody>
      </p:sp>
      <p:sp>
        <p:nvSpPr>
          <p:cNvPr id="50" name="TextBox 49"/>
          <p:cNvSpPr txBox="1"/>
          <p:nvPr>
            <p:custDataLst>
              <p:tags r:id="rId17"/>
            </p:custDataLst>
          </p:nvPr>
        </p:nvSpPr>
        <p:spPr>
          <a:xfrm>
            <a:off x="1300826" y="647673"/>
            <a:ext cx="2815942" cy="1323439"/>
          </a:xfrm>
          <a:prstGeom prst="rect">
            <a:avLst/>
          </a:prstGeom>
          <a:noFill/>
        </p:spPr>
        <p:txBody>
          <a:bodyPr wrap="square" rtlCol="0">
            <a:spAutoFit/>
          </a:bodyPr>
          <a:lstStyle/>
          <a:p>
            <a:pPr algn="l" rtl="0"/>
            <a:r>
              <a:rPr lang="fr-FR" sz="4000" b="0" i="0" u="none">
                <a:latin typeface="Futura Std Condensed" pitchFamily="34" charset="0"/>
                <a:cs typeface="Futura Condensed"/>
              </a:rPr>
              <a:t>MON DÉFI DE DÉBOGAGE</a:t>
            </a:r>
          </a:p>
        </p:txBody>
      </p:sp>
      <p:sp>
        <p:nvSpPr>
          <p:cNvPr id="3" name="Slide Number Placeholder 2"/>
          <p:cNvSpPr>
            <a:spLocks noGrp="1"/>
          </p:cNvSpPr>
          <p:nvPr>
            <p:ph type="sldNum" sz="quarter" idx="12"/>
            <p:custDataLst>
              <p:tags r:id="rId18"/>
            </p:custDataLst>
          </p:nvPr>
        </p:nvSpPr>
        <p:spPr>
          <a:xfrm>
            <a:off x="142398" y="9519711"/>
            <a:ext cx="1813560" cy="535517"/>
          </a:xfrm>
        </p:spPr>
        <p:txBody>
          <a:bodyPr/>
          <a:lstStyle/>
          <a:p>
            <a:pPr algn="l" rtl="0"/>
            <a:r>
              <a:rPr lang="fr-FR" b="0" i="0" u="none">
                <a:latin typeface="Futura Std Condensed" pitchFamily="34" charset="0"/>
              </a:rPr>
              <a:t>106</a:t>
            </a:r>
            <a:endParaRPr lang="fr-FR" dirty="0">
              <a:latin typeface="Futura Std Condensed" pitchFamily="34" charset="0"/>
            </a:endParaRPr>
          </a:p>
        </p:txBody>
      </p:sp>
      <p:grpSp>
        <p:nvGrpSpPr>
          <p:cNvPr id="51" name="Group 50"/>
          <p:cNvGrpSpPr/>
          <p:nvPr>
            <p:custDataLst>
              <p:tags r:id="rId19"/>
            </p:custDataLst>
          </p:nvPr>
        </p:nvGrpSpPr>
        <p:grpSpPr>
          <a:xfrm>
            <a:off x="551130" y="-1"/>
            <a:ext cx="493776" cy="2791969"/>
            <a:chOff x="551130" y="-1"/>
            <a:chExt cx="493776" cy="2791969"/>
          </a:xfrm>
        </p:grpSpPr>
        <p:pic>
          <p:nvPicPr>
            <p:cNvPr id="52" name="Picture 51" descr="Unit5activity.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53" name="TextBox 52"/>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5 	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92008498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445295" y="1914273"/>
            <a:ext cx="2357172" cy="1334958"/>
            <a:chOff x="409710" y="1457232"/>
            <a:chExt cx="2357172" cy="1334958"/>
          </a:xfrm>
        </p:grpSpPr>
        <p:sp>
          <p:nvSpPr>
            <p:cNvPr id="10" name="TextBox 9"/>
            <p:cNvSpPr txBox="1"/>
            <p:nvPr/>
          </p:nvSpPr>
          <p:spPr>
            <a:xfrm>
              <a:off x="502845" y="1457232"/>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IL EST TEMPS DE CONCEVOIR TON PROPRE DÉFI DE DÉBOGAGE. QUE VAS-TU CRÉER ?</a:t>
              </a:r>
              <a:endParaRPr lang="fr-FR" sz="1200" dirty="0">
                <a:latin typeface="Futura Std Condensed" pitchFamily="34" charset="0"/>
                <a:cs typeface="Futura Condensed"/>
              </a:endParaRPr>
            </a:p>
          </p:txBody>
        </p:sp>
        <p:sp>
          <p:nvSpPr>
            <p:cNvPr id="13" name="TextBox 12"/>
            <p:cNvSpPr txBox="1"/>
            <p:nvPr/>
          </p:nvSpPr>
          <p:spPr>
            <a:xfrm>
              <a:off x="409710" y="2145859"/>
              <a:ext cx="2357172" cy="646331"/>
            </a:xfrm>
            <a:prstGeom prst="rect">
              <a:avLst/>
            </a:prstGeom>
            <a:noFill/>
          </p:spPr>
          <p:txBody>
            <a:bodyPr wrap="square" rtlCol="0">
              <a:spAutoFit/>
            </a:bodyPr>
            <a:lstStyle/>
            <a:p>
              <a:pPr algn="just" rtl="0"/>
              <a:r>
                <a:rPr lang="fr-FR" sz="1200" b="0" i="0" u="none" dirty="0">
                  <a:latin typeface="Futura Std Condensed" pitchFamily="34" charset="0"/>
                  <a:cs typeface="Futura Condensed"/>
                </a:rPr>
                <a:t>Dans cette activité, tu vas créer ton propre défi de débogage que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pourront étudier, résoudre et remixer.</a:t>
              </a:r>
              <a:endParaRPr lang="fr-FR" sz="1200" dirty="0">
                <a:solidFill>
                  <a:srgbClr val="000000"/>
                </a:solidFill>
                <a:latin typeface="Futura Std Condensed" pitchFamily="34" charset="0"/>
                <a:cs typeface="Futura Condensed"/>
              </a:endParaRPr>
            </a:p>
          </p:txBody>
        </p:sp>
      </p:grpSp>
      <p:grpSp>
        <p:nvGrpSpPr>
          <p:cNvPr id="8" name="Group 7"/>
          <p:cNvGrpSpPr/>
          <p:nvPr>
            <p:custDataLst>
              <p:tags r:id="rId2"/>
            </p:custDataLst>
          </p:nvPr>
        </p:nvGrpSpPr>
        <p:grpSpPr>
          <a:xfrm>
            <a:off x="427031" y="3667808"/>
            <a:ext cx="2970866" cy="2627513"/>
            <a:chOff x="427031" y="3857808"/>
            <a:chExt cx="2970866" cy="2627513"/>
          </a:xfrm>
        </p:grpSpPr>
        <p:sp>
          <p:nvSpPr>
            <p:cNvPr id="14" name="TextBox 13"/>
            <p:cNvSpPr txBox="1"/>
            <p:nvPr/>
          </p:nvSpPr>
          <p:spPr>
            <a:xfrm>
              <a:off x="427031" y="4232397"/>
              <a:ext cx="2885167" cy="2252924"/>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Réfléchis aux différents types </a:t>
              </a:r>
              <a:r>
                <a:rPr lang="fr-FR" sz="1200" b="0" i="0" u="none" dirty="0" smtClean="0">
                  <a:latin typeface="Futura Std Condensed" pitchFamily="34" charset="0"/>
                  <a:cs typeface="Futura Condensed"/>
                </a:rPr>
                <a:t>d’erreurs </a:t>
              </a:r>
              <a:r>
                <a:rPr lang="fr-FR" sz="1200" b="0" i="0" u="none" dirty="0">
                  <a:latin typeface="Futura Std Condensed" pitchFamily="34" charset="0"/>
                  <a:cs typeface="Futura Condensed"/>
                </a:rPr>
                <a:t>de programmation que tu as rencontrés au cours de la création et du débogage de tes propres projets. </a:t>
              </a:r>
            </a:p>
            <a:p>
              <a:pPr marL="171450" indent="-171450" algn="l" rtl="0">
                <a:lnSpc>
                  <a:spcPct val="130000"/>
                </a:lnSpc>
                <a:buFont typeface="Wingdings" charset="2"/>
                <a:buChar char="q"/>
              </a:pPr>
              <a:r>
                <a:rPr lang="fr-FR" sz="1200" b="0" i="0" u="none" dirty="0">
                  <a:latin typeface="Futura Std Condensed" pitchFamily="34" charset="0"/>
                  <a:cs typeface="Futura Condensed"/>
                </a:rPr>
                <a:t>Fais une liste des défis de débogage que tu pourrais créer. Un défi de débogage peut se rapporter à un concept informatique, un bloc, une interaction spécifique ou à tout autre problème de programmation. </a:t>
              </a:r>
            </a:p>
            <a:p>
              <a:pPr marL="171450" indent="-171450" algn="l" rtl="0">
                <a:lnSpc>
                  <a:spcPct val="130000"/>
                </a:lnSpc>
                <a:buFont typeface="Wingdings" charset="2"/>
                <a:buChar char="q"/>
              </a:pPr>
              <a:r>
                <a:rPr lang="fr-FR" sz="1200" b="0" i="0" u="none" dirty="0">
                  <a:latin typeface="Futura Std Condensed" pitchFamily="34" charset="0"/>
                  <a:cs typeface="Futura Condensed"/>
                </a:rPr>
                <a:t>Développe ton propre défi de débogage.</a:t>
              </a:r>
            </a:p>
          </p:txBody>
        </p:sp>
        <p:sp>
          <p:nvSpPr>
            <p:cNvPr id="43" name="TextBox 42"/>
            <p:cNvSpPr txBox="1"/>
            <p:nvPr/>
          </p:nvSpPr>
          <p:spPr>
            <a:xfrm>
              <a:off x="444691" y="3857808"/>
              <a:ext cx="2953206"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COMMENCE PAR CECI</a:t>
              </a:r>
              <a:endParaRPr lang="fr-FR" sz="1600" dirty="0">
                <a:latin typeface="Futura Std Condensed" pitchFamily="34" charset="0"/>
                <a:cs typeface="Futura Condensed"/>
              </a:endParaRPr>
            </a:p>
          </p:txBody>
        </p:sp>
      </p:grpSp>
      <p:sp>
        <p:nvSpPr>
          <p:cNvPr id="38" name="TextBox 37"/>
          <p:cNvSpPr txBox="1"/>
          <p:nvPr>
            <p:custDataLst>
              <p:tags r:id="rId3"/>
            </p:custDataLst>
          </p:nvPr>
        </p:nvSpPr>
        <p:spPr>
          <a:xfrm>
            <a:off x="4076669" y="8517982"/>
            <a:ext cx="3314032"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défi de débogage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Mon défi de débogage » : </a:t>
            </a:r>
            <a:r>
              <a:rPr lang="fr-FR" sz="1200" b="0" i="0" u="none" dirty="0">
                <a:latin typeface="Futura Std Condensed" pitchFamily="34" charset="0"/>
                <a:cs typeface="Futura Condensed"/>
              </a:rPr>
              <a:t>http://scratch.mit.edu/studios/475637</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Échange ton projet contre celui </a:t>
            </a:r>
            <a:r>
              <a:rPr lang="fr-FR" sz="1200" b="0" i="0" u="none" kern="1100" spc="-20" dirty="0" smtClean="0">
                <a:latin typeface="Futura Std Condensed" pitchFamily="34" charset="0"/>
                <a:cs typeface="Futura Condensed"/>
              </a:rPr>
              <a:t>d’un </a:t>
            </a:r>
            <a:r>
              <a:rPr lang="fr-FR" sz="1200" b="0" i="0" u="none" kern="1100" spc="-20" dirty="0">
                <a:latin typeface="Futura Std Condensed" pitchFamily="34" charset="0"/>
                <a:cs typeface="Futura Condensed"/>
              </a:rPr>
              <a:t>voisin et relève son défi de débogage.</a:t>
            </a:r>
          </a:p>
          <a:p>
            <a:pPr marL="171450" indent="-171450" algn="l" rtl="0">
              <a:buFont typeface="Lucida Grande"/>
              <a:buChar char="+"/>
            </a:pPr>
            <a:r>
              <a:rPr lang="fr-FR" sz="1200" b="0" i="0" u="none" kern="1100" spc="-20" dirty="0">
                <a:latin typeface="Futura Std Condensed" pitchFamily="34" charset="0"/>
                <a:cs typeface="Futura Condensed"/>
              </a:rPr>
              <a:t>Aide un voisin.</a:t>
            </a:r>
          </a:p>
          <a:p>
            <a:pPr marL="171450" indent="-171450" algn="l" rtl="0">
              <a:buFont typeface="Lucida Grande"/>
              <a:buChar char="+"/>
            </a:pPr>
            <a:r>
              <a:rPr lang="fr-FR" sz="1200" b="0" i="0" u="none" kern="1100" spc="-20" dirty="0">
                <a:latin typeface="Futura Std Condensed" pitchFamily="34" charset="0"/>
                <a:cs typeface="Futura Condensed"/>
              </a:rPr>
              <a:t>Tente de trouver une solution à </a:t>
            </a:r>
            <a:r>
              <a:rPr lang="fr-FR" sz="1200" b="0" i="0" u="none" kern="1100" spc="-20" dirty="0" smtClean="0">
                <a:latin typeface="Futura Std Condensed" pitchFamily="34" charset="0"/>
                <a:cs typeface="Futura Condensed"/>
              </a:rPr>
              <a:t>d’autres </a:t>
            </a:r>
            <a:r>
              <a:rPr lang="fr-FR" sz="1200" b="0" i="0" u="none" kern="1100" spc="-20" dirty="0">
                <a:latin typeface="Futura Std Condensed" pitchFamily="34" charset="0"/>
                <a:cs typeface="Futura Condensed"/>
              </a:rPr>
              <a:t>défis proposés dans le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Mon défi de débogage ».</a:t>
            </a:r>
            <a:endParaRPr lang="fr-FR" sz="1200" kern="1100" spc="-20" dirty="0">
              <a:latin typeface="Futura Std Condensed" pitchFamily="34" charset="0"/>
              <a:cs typeface="Futura Condensed"/>
            </a:endParaRPr>
          </a:p>
        </p:txBody>
      </p:sp>
      <p:grpSp>
        <p:nvGrpSpPr>
          <p:cNvPr id="7" name="Group 6"/>
          <p:cNvGrpSpPr/>
          <p:nvPr>
            <p:custDataLst>
              <p:tags r:id="rId4"/>
            </p:custDataLst>
          </p:nvPr>
        </p:nvGrpSpPr>
        <p:grpSpPr>
          <a:xfrm>
            <a:off x="0" y="6306616"/>
            <a:ext cx="7772400" cy="2247475"/>
            <a:chOff x="0" y="6306616"/>
            <a:chExt cx="7772400" cy="2247475"/>
          </a:xfrm>
        </p:grpSpPr>
        <p:sp>
          <p:nvSpPr>
            <p:cNvPr id="33" name="Rectangle 32"/>
            <p:cNvSpPr/>
            <p:nvPr/>
          </p:nvSpPr>
          <p:spPr>
            <a:xfrm>
              <a:off x="0" y="7871074"/>
              <a:ext cx="7772400" cy="410457"/>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5" name="Group 4"/>
            <p:cNvGrpSpPr/>
            <p:nvPr/>
          </p:nvGrpSpPr>
          <p:grpSpPr>
            <a:xfrm>
              <a:off x="3962554" y="7884634"/>
              <a:ext cx="3809845" cy="507475"/>
              <a:chOff x="3962554" y="7884634"/>
              <a:chExt cx="3809845" cy="507475"/>
            </a:xfrm>
          </p:grpSpPr>
          <p:sp>
            <p:nvSpPr>
              <p:cNvPr id="35" name="Diamond 34"/>
              <p:cNvSpPr/>
              <p:nvPr/>
            </p:nvSpPr>
            <p:spPr>
              <a:xfrm>
                <a:off x="5676976" y="8066025"/>
                <a:ext cx="381000" cy="326084"/>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7" name="TextBox 66"/>
              <p:cNvSpPr txBox="1"/>
              <p:nvPr/>
            </p:nvSpPr>
            <p:spPr>
              <a:xfrm>
                <a:off x="3962554" y="7884634"/>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56" name="Oval Callout 55"/>
            <p:cNvSpPr/>
            <p:nvPr/>
          </p:nvSpPr>
          <p:spPr>
            <a:xfrm rot="15462013" flipV="1">
              <a:off x="576650" y="6025689"/>
              <a:ext cx="2247475" cy="2809330"/>
            </a:xfrm>
            <a:prstGeom prst="wedgeEllipseCallout">
              <a:avLst>
                <a:gd name="adj1" fmla="val -36970"/>
                <a:gd name="adj2" fmla="val 48187"/>
              </a:avLst>
            </a:prstGeom>
            <a:solidFill>
              <a:schemeClr val="accent6">
                <a:lumMod val="20000"/>
                <a:lumOff val="8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dirty="0">
                  <a:solidFill>
                    <a:srgbClr val="F7A654"/>
                  </a:solidFill>
                  <a:latin typeface="Futura Std Condensed" pitchFamily="34" charset="0"/>
                  <a:cs typeface="Futura Condensed"/>
                </a:rPr>
                <a:t>NOTES </a:t>
              </a:r>
            </a:p>
            <a:p>
              <a:pPr algn="ctr" rtl="0"/>
              <a:r>
                <a:rPr lang="fr-FR" sz="3200" b="0" i="0" u="none" kern="1300" dirty="0">
                  <a:solidFill>
                    <a:srgbClr val="F7A654"/>
                  </a:solidFill>
                  <a:latin typeface="Futura Std Condensed" pitchFamily="34" charset="0"/>
                  <a:cs typeface="Futura Condensed"/>
                </a:rPr>
                <a:t>PERSONNELLES</a:t>
              </a:r>
              <a:endParaRPr lang="fr-FR" sz="1600" kern="1300" baseline="-25000" dirty="0" smtClean="0">
                <a:solidFill>
                  <a:srgbClr val="F7A654"/>
                </a:solidFill>
                <a:latin typeface="Futura Std Condensed" pitchFamily="34" charset="0"/>
                <a:cs typeface="Futura Condensed"/>
              </a:endParaRPr>
            </a:p>
          </p:txBody>
        </p:sp>
      </p:grpSp>
      <p:cxnSp>
        <p:nvCxnSpPr>
          <p:cNvPr id="70" name="Straight Connector 69"/>
          <p:cNvCxnSpPr/>
          <p:nvPr>
            <p:custDataLst>
              <p:tags r:id="rId5"/>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custDataLst>
              <p:tags r:id="rId6"/>
            </p:custDataLst>
          </p:nvPr>
        </p:nvGrpSpPr>
        <p:grpSpPr>
          <a:xfrm>
            <a:off x="425450" y="8506886"/>
            <a:ext cx="3196377" cy="1460400"/>
            <a:chOff x="3746748" y="8217641"/>
            <a:chExt cx="3568452" cy="1460400"/>
          </a:xfrm>
        </p:grpSpPr>
        <p:sp>
          <p:nvSpPr>
            <p:cNvPr id="37" name="TextBox 36"/>
            <p:cNvSpPr txBox="1"/>
            <p:nvPr/>
          </p:nvSpPr>
          <p:spPr>
            <a:xfrm>
              <a:off x="3746748" y="8217641"/>
              <a:ext cx="3466852" cy="1460400"/>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a:latin typeface="Futura Std Condensed" pitchFamily="34" charset="0"/>
                  <a:cs typeface="Futura Condensed"/>
                </a:rPr>
                <a:t> </a:t>
              </a:r>
              <a:endParaRPr lang="fr-FR" sz="1400" dirty="0" smtClean="0">
                <a:latin typeface="Futura Std Condensed" pitchFamily="34" charset="0"/>
                <a:cs typeface="Futura Condensed"/>
              </a:endParaRPr>
            </a:p>
            <a:p>
              <a:pPr marL="171450" indent="-171450" algn="l" rtl="0">
                <a:lnSpc>
                  <a:spcPct val="70000"/>
                </a:lnSpc>
                <a:buFont typeface="Wingdings" charset="2"/>
                <a:buChar char="q"/>
              </a:pPr>
              <a:endParaRPr lang="fr-FR" sz="1400" dirty="0">
                <a:latin typeface="Futura Std Condensed" pitchFamily="34" charset="0"/>
                <a:cs typeface="Futura Condensed"/>
              </a:endParaRPr>
            </a:p>
            <a:p>
              <a:pPr marL="171450" indent="-171450" algn="l" rtl="0">
                <a:lnSpc>
                  <a:spcPct val="70000"/>
                </a:lnSpc>
                <a:buFont typeface="Wingdings" charset="2"/>
                <a:buChar char="q"/>
              </a:pPr>
              <a:r>
                <a:rPr lang="fr-FR" sz="1400" b="0" i="0" u="none">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39" name="Group 38"/>
            <p:cNvGrpSpPr/>
            <p:nvPr/>
          </p:nvGrpSpPr>
          <p:grpSpPr>
            <a:xfrm>
              <a:off x="4076948" y="8385984"/>
              <a:ext cx="3238252" cy="1188172"/>
              <a:chOff x="3891832" y="8385983"/>
              <a:chExt cx="3321768" cy="1188171"/>
            </a:xfrm>
          </p:grpSpPr>
          <p:cxnSp>
            <p:nvCxnSpPr>
              <p:cNvPr id="40" name="Straight Connector 39"/>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3891832" y="9574154"/>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60" name="Rectangle 59"/>
          <p:cNvSpPr/>
          <p:nvPr>
            <p:custDataLst>
              <p:tags r:id="rId7"/>
            </p:custDataLst>
          </p:nvPr>
        </p:nvSpPr>
        <p:spPr>
          <a:xfrm>
            <a:off x="4076669" y="4868899"/>
            <a:ext cx="3402082" cy="2893099"/>
          </a:xfrm>
          <a:prstGeom prst="rect">
            <a:avLst/>
          </a:prstGeom>
          <a:ln w="12700" cmpd="sng">
            <a:solidFill>
              <a:schemeClr val="tx1"/>
            </a:solidFill>
            <a:prstDash val="dash"/>
          </a:ln>
        </p:spPr>
        <p:txBody>
          <a:bodyPr wrap="square" lIns="91440" tIns="91440" bIns="91440">
            <a:spAutoFit/>
          </a:bodyPr>
          <a:lstStyle/>
          <a:p>
            <a:pPr algn="ctr" rtl="0"/>
            <a:endParaRPr lang="fr-FR" sz="1100" dirty="0">
              <a:solidFill>
                <a:schemeClr val="bg1">
                  <a:lumMod val="85000"/>
                </a:schemeClr>
              </a:solidFill>
              <a:latin typeface="Futura Std Condensed" pitchFamily="34" charset="0"/>
              <a:cs typeface="Futura Condensed"/>
            </a:endParaRPr>
          </a:p>
          <a:p>
            <a:pPr algn="ctr" rtl="0"/>
            <a:endParaRPr lang="fr-FR" sz="1100" dirty="0" smtClean="0">
              <a:solidFill>
                <a:schemeClr val="bg1">
                  <a:lumMod val="85000"/>
                </a:schemeClr>
              </a:solidFill>
              <a:latin typeface="Futura Std Condensed" pitchFamily="34" charset="0"/>
              <a:cs typeface="Futura Condensed"/>
            </a:endParaRPr>
          </a:p>
          <a:p>
            <a:pPr algn="ctr" rtl="0"/>
            <a:endParaRPr lang="fr-FR" sz="1100" dirty="0">
              <a:solidFill>
                <a:schemeClr val="bg1">
                  <a:lumMod val="85000"/>
                </a:schemeClr>
              </a:solidFill>
              <a:latin typeface="Futura Std Condensed" pitchFamily="34" charset="0"/>
              <a:cs typeface="Futura Condensed"/>
            </a:endParaRPr>
          </a:p>
          <a:p>
            <a:pPr algn="ctr" rtl="0"/>
            <a:endParaRPr lang="fr-FR" sz="1100" dirty="0" smtClean="0">
              <a:solidFill>
                <a:schemeClr val="bg1">
                  <a:lumMod val="85000"/>
                </a:schemeClr>
              </a:solidFill>
              <a:latin typeface="Futura Std Condensed" pitchFamily="34" charset="0"/>
              <a:cs typeface="Futura Condensed"/>
            </a:endParaRPr>
          </a:p>
          <a:p>
            <a:pPr algn="ctr" rtl="0"/>
            <a:endParaRPr lang="fr-FR" sz="1100" dirty="0">
              <a:solidFill>
                <a:schemeClr val="bg1">
                  <a:lumMod val="85000"/>
                </a:schemeClr>
              </a:solidFill>
              <a:latin typeface="Futura Std Condensed" pitchFamily="34" charset="0"/>
              <a:cs typeface="Futura Condensed"/>
            </a:endParaRPr>
          </a:p>
          <a:p>
            <a:pPr algn="ctr" rtl="0"/>
            <a:endParaRPr lang="fr-FR" sz="1100" dirty="0" smtClean="0">
              <a:solidFill>
                <a:schemeClr val="bg1">
                  <a:lumMod val="85000"/>
                </a:schemeClr>
              </a:solidFill>
              <a:latin typeface="Futura Std Condensed" pitchFamily="34" charset="0"/>
              <a:cs typeface="Futura Condensed"/>
            </a:endParaRPr>
          </a:p>
          <a:p>
            <a:pPr algn="ctr" rtl="0"/>
            <a:endParaRPr lang="fr-FR" sz="1100" dirty="0">
              <a:solidFill>
                <a:schemeClr val="bg1">
                  <a:lumMod val="85000"/>
                </a:schemeClr>
              </a:solidFill>
              <a:latin typeface="Futura Std Condensed" pitchFamily="34" charset="0"/>
              <a:cs typeface="Futura Condensed"/>
            </a:endParaRPr>
          </a:p>
          <a:p>
            <a:pPr algn="ctr" rtl="0"/>
            <a:endParaRPr lang="fr-FR" sz="1100" dirty="0" smtClean="0">
              <a:solidFill>
                <a:schemeClr val="bg1">
                  <a:lumMod val="85000"/>
                </a:schemeClr>
              </a:solidFill>
              <a:latin typeface="Futura Std Condensed" pitchFamily="34" charset="0"/>
              <a:cs typeface="Futura Condensed"/>
            </a:endParaRPr>
          </a:p>
          <a:p>
            <a:pPr algn="ctr" rtl="0"/>
            <a:endParaRPr lang="fr-FR" sz="1100" dirty="0">
              <a:solidFill>
                <a:schemeClr val="bg1">
                  <a:lumMod val="85000"/>
                </a:schemeClr>
              </a:solidFill>
              <a:latin typeface="Futura Std Condensed" pitchFamily="34" charset="0"/>
              <a:cs typeface="Futura Condensed"/>
            </a:endParaRPr>
          </a:p>
          <a:p>
            <a:pPr algn="ctr" rtl="0"/>
            <a:endParaRPr lang="fr-FR" sz="1100" dirty="0" smtClean="0">
              <a:solidFill>
                <a:schemeClr val="bg1">
                  <a:lumMod val="85000"/>
                </a:schemeClr>
              </a:solidFill>
              <a:latin typeface="Futura Std Condensed" pitchFamily="34" charset="0"/>
              <a:cs typeface="Futura Condensed"/>
            </a:endParaRPr>
          </a:p>
          <a:p>
            <a:pPr algn="ctr" rtl="0"/>
            <a:endParaRPr lang="fr-FR" sz="1100" dirty="0">
              <a:solidFill>
                <a:schemeClr val="bg1">
                  <a:lumMod val="85000"/>
                </a:schemeClr>
              </a:solidFill>
              <a:latin typeface="Futura Std Condensed" pitchFamily="34" charset="0"/>
              <a:cs typeface="Futura Condensed"/>
            </a:endParaRPr>
          </a:p>
          <a:p>
            <a:pPr algn="ctr" rtl="0"/>
            <a:endParaRPr lang="fr-FR" sz="1100" dirty="0" smtClean="0">
              <a:solidFill>
                <a:schemeClr val="bg1">
                  <a:lumMod val="85000"/>
                </a:schemeClr>
              </a:solidFill>
              <a:latin typeface="Futura Std Condensed" pitchFamily="34" charset="0"/>
              <a:cs typeface="Futura Condensed"/>
            </a:endParaRPr>
          </a:p>
          <a:p>
            <a:pPr algn="ctr" rtl="0"/>
            <a:endParaRPr lang="fr-FR" sz="1100" dirty="0">
              <a:solidFill>
                <a:schemeClr val="bg1">
                  <a:lumMod val="85000"/>
                </a:schemeClr>
              </a:solidFill>
              <a:latin typeface="Futura Std Condensed" pitchFamily="34" charset="0"/>
              <a:cs typeface="Futura Condensed"/>
            </a:endParaRPr>
          </a:p>
          <a:p>
            <a:pPr algn="ctr" rtl="0"/>
            <a:endParaRPr lang="fr-FR" sz="1100" dirty="0" smtClean="0">
              <a:solidFill>
                <a:schemeClr val="bg1">
                  <a:lumMod val="85000"/>
                </a:schemeClr>
              </a:solidFill>
              <a:latin typeface="Futura Std Condensed" pitchFamily="34" charset="0"/>
              <a:cs typeface="Futura Condensed"/>
            </a:endParaRPr>
          </a:p>
          <a:p>
            <a:pPr algn="ctr" rtl="0"/>
            <a:endParaRPr lang="fr-FR" sz="1100" dirty="0">
              <a:solidFill>
                <a:schemeClr val="bg1">
                  <a:lumMod val="85000"/>
                </a:schemeClr>
              </a:solidFill>
              <a:latin typeface="Futura Std Condensed" pitchFamily="34" charset="0"/>
              <a:cs typeface="Futura Condensed"/>
            </a:endParaRPr>
          </a:p>
          <a:p>
            <a:pPr algn="ctr" rtl="0"/>
            <a:endParaRPr lang="fr-FR" sz="1100" dirty="0">
              <a:solidFill>
                <a:schemeClr val="bg1">
                  <a:lumMod val="85000"/>
                </a:schemeClr>
              </a:solidFill>
              <a:latin typeface="Futura Std Condensed" pitchFamily="34" charset="0"/>
              <a:cs typeface="Futura Condensed"/>
            </a:endParaRPr>
          </a:p>
        </p:txBody>
      </p:sp>
      <p:grpSp>
        <p:nvGrpSpPr>
          <p:cNvPr id="2" name="Group 1"/>
          <p:cNvGrpSpPr/>
          <p:nvPr>
            <p:custDataLst>
              <p:tags r:id="rId8"/>
            </p:custDataLst>
          </p:nvPr>
        </p:nvGrpSpPr>
        <p:grpSpPr>
          <a:xfrm>
            <a:off x="3964988" y="4166169"/>
            <a:ext cx="3807412" cy="523220"/>
            <a:chOff x="3964988" y="4166169"/>
            <a:chExt cx="3807412" cy="523220"/>
          </a:xfrm>
        </p:grpSpPr>
        <p:sp>
          <p:nvSpPr>
            <p:cNvPr id="50" name="Rectangle 49"/>
            <p:cNvSpPr/>
            <p:nvPr/>
          </p:nvSpPr>
          <p:spPr>
            <a:xfrm rot="10800000" flipV="1">
              <a:off x="3964988" y="4194252"/>
              <a:ext cx="3807412" cy="479582"/>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1" name="TextBox 50"/>
            <p:cNvSpPr txBox="1"/>
            <p:nvPr/>
          </p:nvSpPr>
          <p:spPr>
            <a:xfrm rot="10800000" flipV="1">
              <a:off x="4006991" y="4166169"/>
              <a:ext cx="3354718" cy="523220"/>
            </a:xfrm>
            <a:prstGeom prst="rect">
              <a:avLst/>
            </a:prstGeom>
            <a:noFill/>
          </p:spPr>
          <p:txBody>
            <a:bodyPr wrap="square" rtlCol="0" anchor="ctr" anchorCtr="0">
              <a:spAutoFit/>
            </a:bodyPr>
            <a:lstStyle/>
            <a:p>
              <a:pPr algn="r" rtl="0"/>
              <a:r>
                <a:rPr lang="fr-FR" sz="2800" b="0" i="0" u="none" dirty="0">
                  <a:solidFill>
                    <a:schemeClr val="bg1"/>
                  </a:solidFill>
                  <a:latin typeface="Futura Std Condensed" pitchFamily="34" charset="0"/>
                  <a:cs typeface="Futura Condensed"/>
                </a:rPr>
                <a:t>IDÉES POUR MON </a:t>
              </a:r>
              <a:r>
                <a:rPr lang="fr-FR" sz="2800" b="0" i="0" u="none" dirty="0" smtClean="0">
                  <a:solidFill>
                    <a:schemeClr val="bg1"/>
                  </a:solidFill>
                  <a:latin typeface="Futura Std Condensed" pitchFamily="34" charset="0"/>
                  <a:cs typeface="Futura Condensed"/>
                </a:rPr>
                <a:t>DÉFI</a:t>
              </a:r>
              <a:endParaRPr lang="fr-FR" sz="2800" dirty="0">
                <a:solidFill>
                  <a:schemeClr val="bg1"/>
                </a:solidFill>
                <a:latin typeface="Futura Std Condensed" pitchFamily="34" charset="0"/>
                <a:cs typeface="Futura Condensed"/>
              </a:endParaRPr>
            </a:p>
          </p:txBody>
        </p:sp>
      </p:grpSp>
      <p:sp>
        <p:nvSpPr>
          <p:cNvPr id="52" name="Isosceles Triangle 51"/>
          <p:cNvSpPr/>
          <p:nvPr>
            <p:custDataLst>
              <p:tags r:id="rId9"/>
            </p:custDataLst>
          </p:nvPr>
        </p:nvSpPr>
        <p:spPr>
          <a:xfrm rot="16200000" flipV="1">
            <a:off x="3844717" y="4312091"/>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cxnSp>
        <p:nvCxnSpPr>
          <p:cNvPr id="59" name="Straight Connector 58"/>
          <p:cNvCxnSpPr/>
          <p:nvPr>
            <p:custDataLst>
              <p:tags r:id="rId10"/>
            </p:custDataLst>
          </p:nvPr>
        </p:nvCxnSpPr>
        <p:spPr>
          <a:xfrm flipV="1">
            <a:off x="535219" y="400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custDataLst>
              <p:tags r:id="rId11"/>
            </p:custDataLst>
          </p:nvPr>
        </p:nvCxnSpPr>
        <p:spPr>
          <a:xfrm>
            <a:off x="1952550" y="5851620"/>
            <a:ext cx="2020480"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28" name="Picture 27" descr="Screen Shot 2014-06-13 at 7.03.48 PM.png"/>
          <p:cNvPicPr>
            <a:picLocks noChangeAspect="1"/>
          </p:cNvPicPr>
          <p:nvPr>
            <p:custDataLst>
              <p:tags r:id="rId12"/>
            </p:custDataLst>
          </p:nvPr>
        </p:nvPicPr>
        <p:blipFill>
          <a:blip r:embed="rId17">
            <a:extLst>
              <a:ext uri="{28A0092B-C50C-407E-A947-70E740481C1C}">
                <a14:useLocalDpi xmlns:a14="http://schemas.microsoft.com/office/drawing/2010/main" val="0"/>
              </a:ext>
            </a:extLst>
          </a:blip>
          <a:stretch>
            <a:fillRect/>
          </a:stretch>
        </p:blipFill>
        <p:spPr>
          <a:xfrm>
            <a:off x="4076669" y="584222"/>
            <a:ext cx="3053622" cy="2811567"/>
          </a:xfrm>
          <a:prstGeom prst="rect">
            <a:avLst/>
          </a:prstGeom>
        </p:spPr>
      </p:pic>
      <p:sp>
        <p:nvSpPr>
          <p:cNvPr id="44" name="TextBox 43"/>
          <p:cNvSpPr txBox="1"/>
          <p:nvPr>
            <p:custDataLst>
              <p:tags r:id="rId13"/>
            </p:custDataLst>
          </p:nvPr>
        </p:nvSpPr>
        <p:spPr>
          <a:xfrm>
            <a:off x="457995" y="647673"/>
            <a:ext cx="2815942" cy="1323439"/>
          </a:xfrm>
          <a:prstGeom prst="rect">
            <a:avLst/>
          </a:prstGeom>
          <a:noFill/>
        </p:spPr>
        <p:txBody>
          <a:bodyPr wrap="square" rtlCol="0">
            <a:spAutoFit/>
          </a:bodyPr>
          <a:lstStyle/>
          <a:p>
            <a:pPr algn="l" rtl="0"/>
            <a:r>
              <a:rPr lang="fr-FR" sz="4000" b="0" i="0" u="none" dirty="0">
                <a:latin typeface="Futura Std Condensed" pitchFamily="34" charset="0"/>
                <a:cs typeface="Futura Condensed"/>
              </a:rPr>
              <a:t>MON DÉFI DE DÉBOGAGE</a:t>
            </a:r>
          </a:p>
        </p:txBody>
      </p:sp>
      <p:grpSp>
        <p:nvGrpSpPr>
          <p:cNvPr id="48" name="Group 47"/>
          <p:cNvGrpSpPr/>
          <p:nvPr>
            <p:custDataLst>
              <p:tags r:id="rId14"/>
            </p:custDataLst>
          </p:nvPr>
        </p:nvGrpSpPr>
        <p:grpSpPr>
          <a:xfrm>
            <a:off x="2571138" y="443435"/>
            <a:ext cx="651202" cy="1747837"/>
            <a:chOff x="2571138" y="443435"/>
            <a:chExt cx="651202" cy="1336089"/>
          </a:xfrm>
        </p:grpSpPr>
        <p:grpSp>
          <p:nvGrpSpPr>
            <p:cNvPr id="62" name="Group 61"/>
            <p:cNvGrpSpPr/>
            <p:nvPr/>
          </p:nvGrpSpPr>
          <p:grpSpPr>
            <a:xfrm>
              <a:off x="2571138" y="443435"/>
              <a:ext cx="651202" cy="1336089"/>
              <a:chOff x="2169548" y="4643960"/>
              <a:chExt cx="393589" cy="656327"/>
            </a:xfrm>
          </p:grpSpPr>
          <p:cxnSp>
            <p:nvCxnSpPr>
              <p:cNvPr id="65" name="Straight Arrow Connector 64"/>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3" name="Straight Arrow Connector 62"/>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094661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custDataLst>
              <p:tags r:id="rId1"/>
            </p:custDataLst>
          </p:nvPr>
        </p:nvSpPr>
        <p:spPr>
          <a:xfrm>
            <a:off x="142398" y="9519711"/>
            <a:ext cx="1813560" cy="535517"/>
          </a:xfrm>
        </p:spPr>
        <p:txBody>
          <a:bodyPr/>
          <a:lstStyle/>
          <a:p>
            <a:pPr algn="l" rtl="0"/>
            <a:r>
              <a:rPr lang="fr-FR" b="0" i="0" u="none" dirty="0">
                <a:latin typeface="Futura Std Condensed" pitchFamily="34" charset="0"/>
              </a:rPr>
              <a:t>108</a:t>
            </a:r>
            <a:endParaRPr lang="fr-FR" dirty="0">
              <a:latin typeface="Futura Std Condensed" pitchFamily="34" charset="0"/>
            </a:endParaRPr>
          </a:p>
        </p:txBody>
      </p:sp>
    </p:spTree>
    <p:extLst>
      <p:ext uri="{BB962C8B-B14F-4D97-AF65-F5344CB8AC3E}">
        <p14:creationId xmlns:p14="http://schemas.microsoft.com/office/powerpoint/2010/main" val="16936479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6.png"/>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38" name="Slide Number Placeholder 2"/>
          <p:cNvSpPr txBox="1">
            <a:spLocks/>
          </p:cNvSpPr>
          <p:nvPr>
            <p:custDataLst>
              <p:tags r:id="rId2"/>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solidFill>
                  <a:schemeClr val="bg1"/>
                </a:solidFill>
                <a:latin typeface="Futura Std Condensed" pitchFamily="34" charset="0"/>
              </a:rPr>
              <a:t>109</a:t>
            </a:r>
            <a:endParaRPr lang="fr-FR" dirty="0">
              <a:solidFill>
                <a:schemeClr val="bg1"/>
              </a:solidFill>
              <a:latin typeface="Futura Std Condensed" pitchFamily="34" charset="0"/>
            </a:endParaRPr>
          </a:p>
        </p:txBody>
      </p:sp>
      <p:grpSp>
        <p:nvGrpSpPr>
          <p:cNvPr id="39" name="Group 38"/>
          <p:cNvGrpSpPr/>
          <p:nvPr>
            <p:custDataLst>
              <p:tags r:id="rId3"/>
            </p:custDataLst>
          </p:nvPr>
        </p:nvGrpSpPr>
        <p:grpSpPr>
          <a:xfrm>
            <a:off x="742294" y="8604841"/>
            <a:ext cx="3712022" cy="756954"/>
            <a:chOff x="742294" y="8604841"/>
            <a:chExt cx="3712022" cy="756954"/>
          </a:xfrm>
        </p:grpSpPr>
        <p:grpSp>
          <p:nvGrpSpPr>
            <p:cNvPr id="40" name="Group 39"/>
            <p:cNvGrpSpPr/>
            <p:nvPr/>
          </p:nvGrpSpPr>
          <p:grpSpPr>
            <a:xfrm>
              <a:off x="977494" y="8905415"/>
              <a:ext cx="3218710" cy="456380"/>
              <a:chOff x="1699218" y="4842934"/>
              <a:chExt cx="3218710" cy="456380"/>
            </a:xfrm>
            <a:effectLst/>
          </p:grpSpPr>
          <p:cxnSp>
            <p:nvCxnSpPr>
              <p:cNvPr id="49" name="Straight Connector 48"/>
              <p:cNvCxnSpPr/>
              <p:nvPr/>
            </p:nvCxnSpPr>
            <p:spPr>
              <a:xfrm>
                <a:off x="1699218" y="4849283"/>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699218" y="5292964"/>
                <a:ext cx="3218710" cy="0"/>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248625"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777846"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328397"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850843"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394979"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917928" y="4846108"/>
                <a:ext cx="0" cy="452556"/>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p:cNvSpPr/>
            <p:nvPr/>
          </p:nvSpPr>
          <p:spPr>
            <a:xfrm>
              <a:off x="1291701" y="8757571"/>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rtl="0"/>
              <a:r>
                <a:rPr lang="fr-FR" sz="1100" b="0" i="0" u="none">
                  <a:solidFill>
                    <a:schemeClr val="bg1">
                      <a:lumMod val="95000"/>
                    </a:schemeClr>
                  </a:solidFill>
                  <a:latin typeface="Futura Std Condensed" pitchFamily="34" charset="0"/>
                  <a:cs typeface="Futura Condensed"/>
                </a:rPr>
                <a:t>1</a:t>
              </a:r>
            </a:p>
          </p:txBody>
        </p:sp>
        <p:sp>
          <p:nvSpPr>
            <p:cNvPr id="42" name="Teardrop 41"/>
            <p:cNvSpPr/>
            <p:nvPr/>
          </p:nvSpPr>
          <p:spPr>
            <a:xfrm rot="8075815">
              <a:off x="3938093" y="8604841"/>
              <a:ext cx="516223" cy="516223"/>
            </a:xfrm>
            <a:prstGeom prst="teardrop">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43" name="Oval 42"/>
            <p:cNvSpPr/>
            <p:nvPr/>
          </p:nvSpPr>
          <p:spPr>
            <a:xfrm>
              <a:off x="1820484" y="8757570"/>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2</a:t>
              </a:r>
            </a:p>
          </p:txBody>
        </p:sp>
        <p:sp>
          <p:nvSpPr>
            <p:cNvPr id="44" name="Oval 43"/>
            <p:cNvSpPr/>
            <p:nvPr/>
          </p:nvSpPr>
          <p:spPr>
            <a:xfrm>
              <a:off x="2355429" y="8757570"/>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3</a:t>
              </a:r>
            </a:p>
          </p:txBody>
        </p:sp>
        <p:sp>
          <p:nvSpPr>
            <p:cNvPr id="45" name="Oval 44"/>
            <p:cNvSpPr/>
            <p:nvPr/>
          </p:nvSpPr>
          <p:spPr>
            <a:xfrm>
              <a:off x="2890760" y="8757570"/>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4</a:t>
              </a:r>
            </a:p>
          </p:txBody>
        </p:sp>
        <p:sp>
          <p:nvSpPr>
            <p:cNvPr id="46" name="Oval 45"/>
            <p:cNvSpPr/>
            <p:nvPr/>
          </p:nvSpPr>
          <p:spPr>
            <a:xfrm>
              <a:off x="3425705" y="8757570"/>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5</a:t>
              </a:r>
              <a:endParaRPr lang="fr-FR" sz="1100" dirty="0">
                <a:solidFill>
                  <a:schemeClr val="bg1">
                    <a:lumMod val="95000"/>
                  </a:schemeClr>
                </a:solidFill>
                <a:latin typeface="Futura Std Condensed" pitchFamily="34" charset="0"/>
                <a:cs typeface="Futura Condensed"/>
              </a:endParaRPr>
            </a:p>
          </p:txBody>
        </p:sp>
        <p:sp>
          <p:nvSpPr>
            <p:cNvPr id="47" name="Oval 46"/>
            <p:cNvSpPr/>
            <p:nvPr/>
          </p:nvSpPr>
          <p:spPr>
            <a:xfrm>
              <a:off x="742294" y="8757570"/>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0</a:t>
              </a:r>
            </a:p>
          </p:txBody>
        </p:sp>
        <p:sp>
          <p:nvSpPr>
            <p:cNvPr id="48" name="Rectangle 47"/>
            <p:cNvSpPr/>
            <p:nvPr/>
          </p:nvSpPr>
          <p:spPr>
            <a:xfrm>
              <a:off x="4005703" y="8662999"/>
              <a:ext cx="381002" cy="400110"/>
            </a:xfrm>
            <a:prstGeom prst="rect">
              <a:avLst/>
            </a:prstGeom>
          </p:spPr>
          <p:txBody>
            <a:bodyPr wrap="square">
              <a:spAutoFit/>
            </a:bodyPr>
            <a:lstStyle/>
            <a:p>
              <a:pPr algn="ctr" rtl="0"/>
              <a:r>
                <a:rPr lang="fr-FR" sz="2000" b="0" i="0" u="none">
                  <a:solidFill>
                    <a:schemeClr val="bg1"/>
                  </a:solidFill>
                  <a:latin typeface="Futura Std Condensed" pitchFamily="34" charset="0"/>
                  <a:cs typeface="Futura Condensed"/>
                </a:rPr>
                <a:t>6</a:t>
              </a:r>
              <a:endParaRPr lang="fr-FR" sz="4400" dirty="0">
                <a:solidFill>
                  <a:schemeClr val="bg1"/>
                </a:solidFill>
                <a:latin typeface="Futura Std Condensed" pitchFamily="34" charset="0"/>
                <a:cs typeface="Futura Condensed"/>
              </a:endParaRPr>
            </a:p>
          </p:txBody>
        </p:sp>
      </p:grpSp>
      <p:sp>
        <p:nvSpPr>
          <p:cNvPr id="57" name="TextBox 56"/>
          <p:cNvSpPr txBox="1"/>
          <p:nvPr>
            <p:custDataLst>
              <p:tags r:id="rId4"/>
            </p:custDataLst>
          </p:nvPr>
        </p:nvSpPr>
        <p:spPr>
          <a:xfrm>
            <a:off x="609600" y="616406"/>
            <a:ext cx="3052792"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6</a:t>
            </a:r>
            <a:endParaRPr lang="fr-FR" sz="5300" dirty="0" smtClean="0">
              <a:latin typeface="Futura Std Condensed" pitchFamily="34" charset="0"/>
              <a:cs typeface="Futura Condensed"/>
            </a:endParaRPr>
          </a:p>
          <a:p>
            <a:pPr algn="l" rtl="0"/>
            <a:r>
              <a:rPr lang="fr-FR" sz="5300" b="0" i="0" u="none" dirty="0">
                <a:latin typeface="Futura Std Condensed" pitchFamily="34" charset="0"/>
                <a:cs typeface="Futura Condensed"/>
              </a:rPr>
              <a:t>HACKATHON</a:t>
            </a:r>
            <a:endParaRPr lang="fr-FR" sz="5300" dirty="0">
              <a:latin typeface="Futura Std Condensed" pitchFamily="34" charset="0"/>
              <a:cs typeface="Futura Condensed"/>
            </a:endParaRPr>
          </a:p>
        </p:txBody>
      </p:sp>
      <p:sp>
        <p:nvSpPr>
          <p:cNvPr id="58" name="TextBox 57"/>
          <p:cNvSpPr txBox="1"/>
          <p:nvPr>
            <p:custDataLst>
              <p:tags r:id="rId5"/>
            </p:custDataLst>
          </p:nvPr>
        </p:nvSpPr>
        <p:spPr>
          <a:xfrm>
            <a:off x="4885267" y="8361365"/>
            <a:ext cx="2595233" cy="1569660"/>
          </a:xfrm>
          <a:prstGeom prst="rect">
            <a:avLst/>
          </a:prstGeom>
          <a:noFill/>
          <a:ln>
            <a:noFill/>
            <a:prstDash val="dash"/>
          </a:ln>
        </p:spPr>
        <p:txBody>
          <a:bodyPr wrap="square" rtlCol="0">
            <a:spAutoFit/>
          </a:bodyPr>
          <a:lstStyle/>
          <a:p>
            <a:pPr algn="l" rtl="0"/>
            <a:r>
              <a:rPr lang="fr-FR" sz="1200" b="0" i="0" u="none" dirty="0">
                <a:latin typeface="Futura Std Condensed" pitchFamily="34" charset="0"/>
                <a:cs typeface="Futura Condensed"/>
              </a:rPr>
              <a:t>ARGUMENTAIRE DE PROJET		   114</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PLANIFICATION DE PROJET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116</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SPRINT DE CONCEPTION		   120</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RETOUR SUR LE PROJET	      	   122</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LE POINT SUR LE PROJET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124</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GROUPE NON CIBLÉ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126</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PRÉPARATION DE LA PRÉSENTATION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128</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LA GRANDE PRÉSENTATION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130</a:t>
            </a:r>
            <a:endParaRPr lang="fr-FR" sz="1200" dirty="0">
              <a:latin typeface="Futura Std Condensed" pitchFamily="34" charset="0"/>
              <a:cs typeface="Futura Condensed"/>
            </a:endParaRPr>
          </a:p>
        </p:txBody>
      </p:sp>
      <p:grpSp>
        <p:nvGrpSpPr>
          <p:cNvPr id="59" name="Group 58"/>
          <p:cNvGrpSpPr/>
          <p:nvPr>
            <p:custDataLst>
              <p:tags r:id="rId6"/>
            </p:custDataLst>
          </p:nvPr>
        </p:nvGrpSpPr>
        <p:grpSpPr>
          <a:xfrm>
            <a:off x="-1" y="7559351"/>
            <a:ext cx="7772401" cy="666231"/>
            <a:chOff x="-1" y="7378700"/>
            <a:chExt cx="7772401" cy="666231"/>
          </a:xfrm>
        </p:grpSpPr>
        <p:sp>
          <p:nvSpPr>
            <p:cNvPr id="61" name="Rectangle 60"/>
            <p:cNvSpPr/>
            <p:nvPr/>
          </p:nvSpPr>
          <p:spPr>
            <a:xfrm>
              <a:off x="-1" y="7406951"/>
              <a:ext cx="7772401" cy="479582"/>
            </a:xfrm>
            <a:prstGeom prst="rect">
              <a:avLst/>
            </a:prstGeom>
            <a:solidFill>
              <a:srgbClr val="EA6A09"/>
            </a:solidFill>
            <a:ln>
              <a:solidFill>
                <a:srgbClr val="EA6A0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2" name="Diamond 61"/>
            <p:cNvSpPr/>
            <p:nvPr/>
          </p:nvSpPr>
          <p:spPr>
            <a:xfrm>
              <a:off x="2108219" y="7648251"/>
              <a:ext cx="381000" cy="381000"/>
            </a:xfrm>
            <a:prstGeom prst="diamond">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3" name="Diamond 62"/>
            <p:cNvSpPr/>
            <p:nvPr/>
          </p:nvSpPr>
          <p:spPr>
            <a:xfrm>
              <a:off x="5681688" y="7663931"/>
              <a:ext cx="384162" cy="381000"/>
            </a:xfrm>
            <a:prstGeom prst="diamond">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4" name="TextBox 63"/>
            <p:cNvSpPr txBox="1"/>
            <p:nvPr/>
          </p:nvSpPr>
          <p:spPr>
            <a:xfrm>
              <a:off x="4279937" y="7378700"/>
              <a:ext cx="3187664"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SOMMAIRE</a:t>
              </a:r>
              <a:endParaRPr lang="fr-FR" sz="2800" dirty="0">
                <a:solidFill>
                  <a:schemeClr val="bg1"/>
                </a:solidFill>
                <a:latin typeface="Futura Std Condensed" pitchFamily="34" charset="0"/>
                <a:cs typeface="Futura Condensed"/>
              </a:endParaRPr>
            </a:p>
          </p:txBody>
        </p:sp>
        <p:sp>
          <p:nvSpPr>
            <p:cNvPr id="65" name="TextBox 64"/>
            <p:cNvSpPr txBox="1"/>
            <p:nvPr/>
          </p:nvSpPr>
          <p:spPr>
            <a:xfrm>
              <a:off x="317500" y="7378700"/>
              <a:ext cx="3962438"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VOUS ÊTES ICI</a:t>
              </a:r>
              <a:endParaRPr lang="fr-FR" sz="28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41742044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custDataLst>
              <p:tags r:id="rId1"/>
            </p:custDataLst>
          </p:nvPr>
        </p:nvSpPr>
        <p:spPr>
          <a:xfrm>
            <a:off x="457200" y="464006"/>
            <a:ext cx="3226096"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6</a:t>
            </a:r>
            <a:endParaRPr lang="fr-FR" sz="5300" dirty="0" smtClean="0">
              <a:latin typeface="Futura Std Condensed" pitchFamily="34" charset="0"/>
              <a:cs typeface="Futura Condensed"/>
            </a:endParaRPr>
          </a:p>
          <a:p>
            <a:pPr algn="l" rtl="0"/>
            <a:r>
              <a:rPr lang="fr-FR" sz="5300" b="0" i="0" u="none" dirty="0">
                <a:latin typeface="Futura Std Condensed" pitchFamily="34" charset="0"/>
                <a:cs typeface="Futura Condensed"/>
              </a:rPr>
              <a:t>PRÉSENTATION</a:t>
            </a:r>
            <a:endParaRPr lang="fr-FR" sz="5300" dirty="0">
              <a:latin typeface="Futura Std Condensed" pitchFamily="34" charset="0"/>
              <a:cs typeface="Futura Condensed"/>
            </a:endParaRPr>
          </a:p>
        </p:txBody>
      </p:sp>
      <p:sp>
        <p:nvSpPr>
          <p:cNvPr id="31" name="TextBox 30"/>
          <p:cNvSpPr txBox="1"/>
          <p:nvPr>
            <p:custDataLst>
              <p:tags r:id="rId2"/>
            </p:custDataLst>
          </p:nvPr>
        </p:nvSpPr>
        <p:spPr>
          <a:xfrm>
            <a:off x="176378" y="2820643"/>
            <a:ext cx="3528961" cy="1938992"/>
          </a:xfrm>
          <a:prstGeom prst="rect">
            <a:avLst/>
          </a:prstGeom>
          <a:noFill/>
          <a:ln w="6350" cmpd="sng">
            <a:noFill/>
            <a:prstDash val="dash"/>
          </a:ln>
        </p:spPr>
        <p:txBody>
          <a:bodyPr wrap="square" rtlCol="0">
            <a:spAutoFit/>
          </a:bodyPr>
          <a:lstStyle/>
          <a:p>
            <a:pPr algn="just" rtl="0"/>
            <a:r>
              <a:rPr lang="fr-FR" sz="1200" b="0" i="0" u="none" dirty="0">
                <a:latin typeface="Futura Std Condensed" pitchFamily="34" charset="0"/>
                <a:cs typeface="Futura Condensed"/>
              </a:rPr>
              <a:t>Dans le cadre de ce dernier chapitre, les élèves vont </a:t>
            </a:r>
            <a:r>
              <a:rPr lang="fr-FR" sz="1200" b="0" i="0" u="none" dirty="0" smtClean="0">
                <a:latin typeface="Futura Std Condensed" pitchFamily="34" charset="0"/>
                <a:cs typeface="Futura Condensed"/>
              </a:rPr>
              <a:t>s’appuyer </a:t>
            </a:r>
            <a:r>
              <a:rPr lang="fr-FR" sz="1200" b="0" i="0" u="none" dirty="0">
                <a:latin typeface="Futura Std Condensed" pitchFamily="34" charset="0"/>
                <a:cs typeface="Futura Condensed"/>
              </a:rPr>
              <a:t>sur leur expérience en informatique créative pour concevoir un projet ouvert de leur choix. Afin de vous aider, vous et vos élèves, dans cette aventure de conception ouverte, nous avons eu </a:t>
            </a:r>
            <a:r>
              <a:rPr lang="fr-FR" sz="1200" b="0" i="0" u="none" dirty="0" smtClean="0">
                <a:latin typeface="Futura Std Condensed" pitchFamily="34" charset="0"/>
                <a:cs typeface="Futura Condensed"/>
              </a:rPr>
              <a:t>l’idée </a:t>
            </a:r>
            <a:r>
              <a:rPr lang="fr-FR" sz="1200" b="0" i="0" u="none" dirty="0">
                <a:latin typeface="Futura Std Condensed" pitchFamily="34" charset="0"/>
                <a:cs typeface="Futura Condensed"/>
              </a:rPr>
              <a:t>de donner à ce chapitre la structure </a:t>
            </a:r>
            <a:r>
              <a:rPr lang="fr-FR" sz="1200" b="0" i="0" u="none" dirty="0" smtClean="0">
                <a:latin typeface="Futura Std Condensed" pitchFamily="34" charset="0"/>
                <a:cs typeface="Futura Condensed"/>
              </a:rPr>
              <a:t>d’un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Le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est associé à une philosophie </a:t>
            </a:r>
            <a:r>
              <a:rPr lang="fr-FR" sz="1200" b="0" i="0" u="none" dirty="0" smtClean="0">
                <a:latin typeface="Futura Std Condensed" pitchFamily="34" charset="0"/>
                <a:cs typeface="Futura Condensed"/>
              </a:rPr>
              <a:t>d’apprentissage </a:t>
            </a:r>
            <a:r>
              <a:rPr lang="fr-FR" sz="1200" b="0" i="0" u="none" dirty="0">
                <a:latin typeface="Futura Std Condensed" pitchFamily="34" charset="0"/>
                <a:cs typeface="Futura Condensed"/>
              </a:rPr>
              <a:t>et de résolution de problème juste à temps. Il encourage </a:t>
            </a:r>
            <a:r>
              <a:rPr lang="fr-FR" sz="1200" b="0" i="0" u="none" dirty="0" smtClean="0">
                <a:latin typeface="Futura Std Condensed" pitchFamily="34" charset="0"/>
                <a:cs typeface="Futura Condensed"/>
              </a:rPr>
              <a:t>l’itération </a:t>
            </a:r>
            <a:r>
              <a:rPr lang="fr-FR" sz="1200" b="0" i="0" u="none" dirty="0">
                <a:latin typeface="Futura Std Condensed" pitchFamily="34" charset="0"/>
                <a:cs typeface="Futura Condensed"/>
              </a:rPr>
              <a:t>de phases de planification, de réalisation et de partage, et met en avant les mérites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environnement connecté et collaboratif. </a:t>
            </a:r>
            <a:r>
              <a:rPr lang="fr-FR" sz="1200" b="0" i="0" u="none" dirty="0" smtClean="0">
                <a:latin typeface="Futura Std Condensed" pitchFamily="34" charset="0"/>
                <a:cs typeface="Futura Condensed"/>
              </a:rPr>
              <a:t>C’est l’aventure </a:t>
            </a:r>
            <a:r>
              <a:rPr lang="fr-FR" sz="1200" b="0" i="0" u="none" dirty="0">
                <a:latin typeface="Futura Std Condensed" pitchFamily="34" charset="0"/>
                <a:cs typeface="Futura Condensed"/>
              </a:rPr>
              <a:t>idéale avec laquelle clôturer un voyage au cœur de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a:t>
            </a:r>
            <a:endParaRPr lang="fr-FR" sz="1200" dirty="0">
              <a:latin typeface="Futura Std Condensed" pitchFamily="34" charset="0"/>
              <a:cs typeface="Futura Condensed"/>
            </a:endParaRPr>
          </a:p>
        </p:txBody>
      </p:sp>
      <p:grpSp>
        <p:nvGrpSpPr>
          <p:cNvPr id="49" name="Group 48"/>
          <p:cNvGrpSpPr/>
          <p:nvPr>
            <p:custDataLst>
              <p:tags r:id="rId3"/>
            </p:custDataLst>
          </p:nvPr>
        </p:nvGrpSpPr>
        <p:grpSpPr>
          <a:xfrm>
            <a:off x="474134" y="7554431"/>
            <a:ext cx="3307404" cy="2254121"/>
            <a:chOff x="375350" y="7667820"/>
            <a:chExt cx="3307404" cy="2254121"/>
          </a:xfrm>
        </p:grpSpPr>
        <p:sp>
          <p:nvSpPr>
            <p:cNvPr id="50" name="TextBox 49"/>
            <p:cNvSpPr txBox="1"/>
            <p:nvPr/>
          </p:nvSpPr>
          <p:spPr>
            <a:xfrm>
              <a:off x="375350" y="7667820"/>
              <a:ext cx="3307404" cy="307777"/>
            </a:xfrm>
            <a:prstGeom prst="rect">
              <a:avLst/>
            </a:prstGeom>
            <a:noFill/>
          </p:spPr>
          <p:txBody>
            <a:bodyPr wrap="square" rtlCol="0">
              <a:spAutoFit/>
            </a:bodyPr>
            <a:lstStyle/>
            <a:p>
              <a:pPr algn="l" rtl="0"/>
              <a:r>
                <a:rPr lang="fr-FR" sz="1400" b="0" i="0" u="none">
                  <a:latin typeface="Futura Std Condensed" pitchFamily="34" charset="0"/>
                  <a:cs typeface="Futura Condensed"/>
                </a:rPr>
                <a:t>OBJECTIFS PÉDAGOGIQUES</a:t>
              </a:r>
              <a:endParaRPr lang="fr-FR" sz="1400" dirty="0">
                <a:latin typeface="Futura Std Condensed" pitchFamily="34" charset="0"/>
                <a:cs typeface="Futura Condensed"/>
              </a:endParaRPr>
            </a:p>
          </p:txBody>
        </p:sp>
        <p:sp>
          <p:nvSpPr>
            <p:cNvPr id="51" name="TextBox 50"/>
            <p:cNvSpPr txBox="1"/>
            <p:nvPr/>
          </p:nvSpPr>
          <p:spPr>
            <a:xfrm>
              <a:off x="375350" y="7967560"/>
              <a:ext cx="3231204" cy="1954381"/>
            </a:xfrm>
            <a:prstGeom prst="rect">
              <a:avLst/>
            </a:prstGeom>
            <a:noFill/>
            <a:ln w="6350" cmpd="sng">
              <a:noFill/>
              <a:prstDash val="dash"/>
            </a:ln>
          </p:spPr>
          <p:txBody>
            <a:bodyPr wrap="square" rtlCol="0" anchor="t">
              <a:spAutoFit/>
            </a:bodyPr>
            <a:lstStyle/>
            <a:p>
              <a:pPr algn="l" rtl="0"/>
              <a:r>
                <a:rPr lang="fr-FR" sz="1100" b="0" i="0" u="none" dirty="0">
                  <a:latin typeface="Futura Std Condensed" pitchFamily="34" charset="0"/>
                  <a:cs typeface="Futura Condensed"/>
                </a:rPr>
                <a:t>Les élèves :</a:t>
              </a:r>
            </a:p>
            <a:p>
              <a:pPr marL="171450" indent="-171450" algn="l" rtl="0">
                <a:buFont typeface="Lucida Grande"/>
                <a:buChar char="+"/>
              </a:pPr>
              <a:r>
                <a:rPr lang="fr-FR" sz="1100" b="0" i="0" u="none" dirty="0">
                  <a:latin typeface="Futura Std Condensed" pitchFamily="34" charset="0"/>
                  <a:cs typeface="Futura Condensed"/>
                </a:rPr>
                <a:t>découvriront ce </a:t>
              </a:r>
              <a:r>
                <a:rPr lang="fr-FR" sz="1100" b="0" i="0" u="none" dirty="0" smtClean="0">
                  <a:latin typeface="Futura Std Condensed" pitchFamily="34" charset="0"/>
                  <a:cs typeface="Futura Condensed"/>
                </a:rPr>
                <a:t>qu’est </a:t>
              </a:r>
              <a:r>
                <a:rPr lang="fr-FR" sz="1100" b="0" i="0" u="none" dirty="0">
                  <a:latin typeface="Futura Std Condensed" pitchFamily="34" charset="0"/>
                  <a:cs typeface="Futura Condensed"/>
                </a:rPr>
                <a:t>un </a:t>
              </a:r>
              <a:r>
                <a:rPr lang="fr-FR" sz="1100" b="0" i="0" u="none" dirty="0" err="1">
                  <a:latin typeface="Futura Std Condensed" pitchFamily="34" charset="0"/>
                  <a:cs typeface="Futura Condensed"/>
                </a:rPr>
                <a:t>hackathon</a:t>
              </a:r>
              <a:endParaRPr lang="fr-FR" sz="1100" b="0" i="0" u="none"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prouveront leur maîtrise de certains concepts (séquence, boucles, événements, parallélisme, conditions, opérateurs, données) et pratiques (expérimentation et itération, test et débogage, réutilisation et remixage, abstraction et modularisation) informatiques, en définissant, développant, et présentant un projet </a:t>
              </a:r>
              <a:r>
                <a:rPr lang="fr-FR" sz="1100" b="0" i="0" u="none" dirty="0" smtClean="0">
                  <a:latin typeface="Futura Std Condensed" pitchFamily="34" charset="0"/>
                  <a:cs typeface="Futura Condensed"/>
                </a:rPr>
                <a:t>d’intérêt </a:t>
              </a:r>
              <a:r>
                <a:rPr lang="fr-FR" sz="1100" b="0" i="0" u="none" dirty="0">
                  <a:latin typeface="Futura Std Condensed" pitchFamily="34" charset="0"/>
                  <a:cs typeface="Futura Condensed"/>
                </a:rPr>
                <a:t>personnel réalisé de façon autonome</a:t>
              </a:r>
            </a:p>
            <a:p>
              <a:pPr marL="171450" indent="-171450" algn="l" rtl="0">
                <a:buFont typeface="Lucida Grande"/>
                <a:buChar char="+"/>
              </a:pPr>
              <a:r>
                <a:rPr lang="fr-FR" sz="1100" b="0" i="0" u="none" dirty="0">
                  <a:latin typeface="Futura Std Condensed" pitchFamily="34" charset="0"/>
                  <a:cs typeface="Futura Condensed"/>
                </a:rPr>
                <a:t>auront de nombreuses occasions de collaborer, notamment en travaillant en équipe, en partageant des compétences, ainsi </a:t>
              </a:r>
              <a:r>
                <a:rPr lang="fr-FR" sz="1100" b="0" i="0" u="none" dirty="0" smtClean="0">
                  <a:latin typeface="Futura Std Condensed" pitchFamily="34" charset="0"/>
                  <a:cs typeface="Futura Condensed"/>
                </a:rPr>
                <a:t>qu’en </a:t>
              </a:r>
              <a:r>
                <a:rPr lang="fr-FR" sz="1100" b="0" i="0" u="none" dirty="0">
                  <a:latin typeface="Futura Std Condensed" pitchFamily="34" charset="0"/>
                  <a:cs typeface="Futura Condensed"/>
                </a:rPr>
                <a:t>donnant et en recueillant des commentaires à diverses étapes</a:t>
              </a:r>
            </a:p>
          </p:txBody>
        </p:sp>
        <p:cxnSp>
          <p:nvCxnSpPr>
            <p:cNvPr id="52" name="Straight Connector 51"/>
            <p:cNvCxnSpPr/>
            <p:nvPr/>
          </p:nvCxnSpPr>
          <p:spPr>
            <a:xfrm>
              <a:off x="474134" y="7969285"/>
              <a:ext cx="311037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custDataLst>
              <p:tags r:id="rId4"/>
            </p:custDataLst>
          </p:nvPr>
        </p:nvGrpSpPr>
        <p:grpSpPr>
          <a:xfrm>
            <a:off x="4144881" y="8449640"/>
            <a:ext cx="3307404" cy="904552"/>
            <a:chOff x="4023935" y="8555725"/>
            <a:chExt cx="3307404" cy="904552"/>
          </a:xfrm>
        </p:grpSpPr>
        <p:grpSp>
          <p:nvGrpSpPr>
            <p:cNvPr id="54" name="Group 53"/>
            <p:cNvGrpSpPr/>
            <p:nvPr/>
          </p:nvGrpSpPr>
          <p:grpSpPr>
            <a:xfrm>
              <a:off x="4023935" y="8555725"/>
              <a:ext cx="3307404" cy="904552"/>
              <a:chOff x="11663738" y="7649002"/>
              <a:chExt cx="3307404" cy="904552"/>
            </a:xfrm>
          </p:grpSpPr>
          <p:sp>
            <p:nvSpPr>
              <p:cNvPr id="56" name="TextBox 55"/>
              <p:cNvSpPr txBox="1"/>
              <p:nvPr/>
            </p:nvSpPr>
            <p:spPr>
              <a:xfrm>
                <a:off x="11663738" y="7953390"/>
                <a:ext cx="3117153" cy="600164"/>
              </a:xfrm>
              <a:prstGeom prst="rect">
                <a:avLst/>
              </a:prstGeom>
              <a:noFill/>
              <a:ln w="6350" cmpd="sng">
                <a:noFill/>
                <a:prstDash val="dash"/>
              </a:ln>
            </p:spPr>
            <p:txBody>
              <a:bodyPr wrap="square" numCol="1" rtlCol="0" anchor="t">
                <a:spAutoFit/>
              </a:bodyPr>
              <a:lstStyle/>
              <a:p>
                <a:pPr marL="171450" indent="-171450" algn="l" rtl="0">
                  <a:buFont typeface="Lucida Grande"/>
                  <a:buChar char="+"/>
                </a:pPr>
                <a:r>
                  <a:rPr lang="fr-FR" sz="1100" b="0" i="0" u="none">
                    <a:latin typeface="Futura Std Condensed" pitchFamily="34" charset="0"/>
                    <a:cs typeface="Futura Condensed"/>
                  </a:rPr>
                  <a:t>Les projets réalisés dans le cadre de ce chapitre peuvent être individuels ou collaboratifs. Choisissez une option ou laissez le choix aux élèves.</a:t>
                </a:r>
              </a:p>
            </p:txBody>
          </p:sp>
          <p:sp>
            <p:nvSpPr>
              <p:cNvPr id="57" name="TextBox 56"/>
              <p:cNvSpPr txBox="1"/>
              <p:nvPr/>
            </p:nvSpPr>
            <p:spPr>
              <a:xfrm>
                <a:off x="11663738" y="7649002"/>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REMARQUES</a:t>
                </a:r>
                <a:endParaRPr lang="fr-FR" sz="1400" dirty="0">
                  <a:latin typeface="Futura Std Condensed" pitchFamily="34" charset="0"/>
                  <a:cs typeface="Futura Condensed"/>
                </a:endParaRPr>
              </a:p>
            </p:txBody>
          </p:sp>
        </p:grpSp>
        <p:cxnSp>
          <p:nvCxnSpPr>
            <p:cNvPr id="55" name="Straight Connector 54"/>
            <p:cNvCxnSpPr/>
            <p:nvPr/>
          </p:nvCxnSpPr>
          <p:spPr>
            <a:xfrm>
              <a:off x="4100135" y="8858151"/>
              <a:ext cx="311037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custDataLst>
              <p:tags r:id="rId5"/>
            </p:custDataLst>
          </p:nvPr>
        </p:nvGrpSpPr>
        <p:grpSpPr>
          <a:xfrm>
            <a:off x="4144881" y="7554431"/>
            <a:ext cx="3307404" cy="806884"/>
            <a:chOff x="4127947" y="7437357"/>
            <a:chExt cx="3307404" cy="806884"/>
          </a:xfrm>
        </p:grpSpPr>
        <p:grpSp>
          <p:nvGrpSpPr>
            <p:cNvPr id="59" name="Group 58"/>
            <p:cNvGrpSpPr/>
            <p:nvPr/>
          </p:nvGrpSpPr>
          <p:grpSpPr>
            <a:xfrm>
              <a:off x="4127947" y="7437357"/>
              <a:ext cx="3307404" cy="806884"/>
              <a:chOff x="4127947" y="7666859"/>
              <a:chExt cx="3307404" cy="806884"/>
            </a:xfrm>
          </p:grpSpPr>
          <p:sp>
            <p:nvSpPr>
              <p:cNvPr id="61" name="TextBox 60"/>
              <p:cNvSpPr txBox="1"/>
              <p:nvPr/>
            </p:nvSpPr>
            <p:spPr>
              <a:xfrm>
                <a:off x="4127947" y="7971248"/>
                <a:ext cx="3117153" cy="502495"/>
              </a:xfrm>
              <a:prstGeom prst="rect">
                <a:avLst/>
              </a:prstGeom>
              <a:noFill/>
              <a:ln w="6350" cmpd="sng">
                <a:noFill/>
                <a:prstDash val="dash"/>
              </a:ln>
            </p:spPr>
            <p:txBody>
              <a:bodyPr wrap="square" numCol="3" rtlCol="0" anchor="t">
                <a:noAutofit/>
              </a:bodyPr>
              <a:lstStyle/>
              <a:p>
                <a:pPr marL="171450" indent="-171450" algn="l" rtl="0">
                  <a:buFont typeface="Lucida Grande"/>
                  <a:buChar char="+"/>
                </a:pPr>
                <a:r>
                  <a:rPr lang="fr-FR" sz="1100" b="0" i="0" u="none" dirty="0" err="1">
                    <a:latin typeface="Futura Std Condensed" pitchFamily="34" charset="0"/>
                    <a:cs typeface="Futura Condensed"/>
                  </a:rPr>
                  <a:t>hackathon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sprint de conception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argumentaire de projet</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groupe non ciblé</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grande présentation</a:t>
                </a:r>
                <a:endParaRPr lang="fr-FR" sz="1100" dirty="0">
                  <a:latin typeface="Futura Std Condensed" pitchFamily="34" charset="0"/>
                  <a:cs typeface="Futura Condensed"/>
                </a:endParaRPr>
              </a:p>
            </p:txBody>
          </p:sp>
          <p:sp>
            <p:nvSpPr>
              <p:cNvPr id="62" name="TextBox 61"/>
              <p:cNvSpPr txBox="1"/>
              <p:nvPr/>
            </p:nvSpPr>
            <p:spPr>
              <a:xfrm>
                <a:off x="4127947" y="7666859"/>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MOTS-CLÉS, CONCEPTS ET PRATIQUES</a:t>
                </a:r>
                <a:endParaRPr lang="fr-FR" sz="1400" dirty="0">
                  <a:latin typeface="Futura Std Condensed" pitchFamily="34" charset="0"/>
                  <a:cs typeface="Futura Condensed"/>
                </a:endParaRPr>
              </a:p>
            </p:txBody>
          </p:sp>
        </p:grpSp>
        <p:cxnSp>
          <p:nvCxnSpPr>
            <p:cNvPr id="60" name="Straight Connector 59"/>
            <p:cNvCxnSpPr/>
            <p:nvPr/>
          </p:nvCxnSpPr>
          <p:spPr>
            <a:xfrm>
              <a:off x="4204147" y="7738841"/>
              <a:ext cx="310861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custDataLst>
              <p:tags r:id="rId6"/>
            </p:custDataLst>
          </p:nvPr>
        </p:nvGrpSpPr>
        <p:grpSpPr>
          <a:xfrm>
            <a:off x="176378" y="2282383"/>
            <a:ext cx="7596022" cy="484755"/>
            <a:chOff x="176378" y="2282383"/>
            <a:chExt cx="7596022" cy="484755"/>
          </a:xfrm>
        </p:grpSpPr>
        <p:sp>
          <p:nvSpPr>
            <p:cNvPr id="42" name="Rectangle 13"/>
            <p:cNvSpPr/>
            <p:nvPr/>
          </p:nvSpPr>
          <p:spPr>
            <a:xfrm flipH="1">
              <a:off x="176378" y="2287556"/>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37" name="TextBox 36"/>
            <p:cNvSpPr txBox="1"/>
            <p:nvPr/>
          </p:nvSpPr>
          <p:spPr>
            <a:xfrm flipH="1">
              <a:off x="452118" y="2282383"/>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LA « GRANDE IDÉE »</a:t>
              </a:r>
              <a:endParaRPr lang="fr-FR" sz="2400" dirty="0">
                <a:solidFill>
                  <a:schemeClr val="bg1"/>
                </a:solidFill>
                <a:latin typeface="Futura Std Condensed" pitchFamily="34" charset="0"/>
                <a:cs typeface="Futura Condensed"/>
              </a:endParaRPr>
            </a:p>
          </p:txBody>
        </p:sp>
      </p:grpSp>
      <p:sp>
        <p:nvSpPr>
          <p:cNvPr id="3" name="Slide Number Placeholder 2"/>
          <p:cNvSpPr>
            <a:spLocks noGrp="1"/>
          </p:cNvSpPr>
          <p:nvPr>
            <p:ph type="sldNum" sz="quarter" idx="12"/>
            <p:custDataLst>
              <p:tags r:id="rId7"/>
            </p:custDataLst>
          </p:nvPr>
        </p:nvSpPr>
        <p:spPr>
          <a:xfrm>
            <a:off x="142398" y="9519711"/>
            <a:ext cx="1813560" cy="535517"/>
          </a:xfrm>
        </p:spPr>
        <p:txBody>
          <a:bodyPr/>
          <a:lstStyle/>
          <a:p>
            <a:pPr algn="l" rtl="0"/>
            <a:r>
              <a:rPr lang="fr-FR" b="0" i="0" u="none">
                <a:latin typeface="Futura Std Condensed" pitchFamily="34" charset="0"/>
              </a:rPr>
              <a:t>110</a:t>
            </a:r>
            <a:endParaRPr lang="fr-FR" dirty="0">
              <a:latin typeface="Futura Std Condensed" pitchFamily="34" charset="0"/>
            </a:endParaRPr>
          </a:p>
        </p:txBody>
      </p:sp>
      <p:pic>
        <p:nvPicPr>
          <p:cNvPr id="5" name="Picture 4" descr="Unit6overview.png"/>
          <p:cNvPicPr>
            <a:picLocks noChangeAspect="1"/>
          </p:cNvPicPr>
          <p:nvPr>
            <p:custDataLst>
              <p:tags r:id="rId8"/>
            </p:custDataLst>
          </p:nvPr>
        </p:nvPicPr>
        <p:blipFill>
          <a:blip r:embed="rId12">
            <a:extLst>
              <a:ext uri="{28A0092B-C50C-407E-A947-70E740481C1C}">
                <a14:useLocalDpi xmlns:a14="http://schemas.microsoft.com/office/drawing/2010/main" val="0"/>
              </a:ext>
            </a:extLst>
          </a:blip>
          <a:stretch>
            <a:fillRect/>
          </a:stretch>
        </p:blipFill>
        <p:spPr>
          <a:xfrm>
            <a:off x="0" y="4791962"/>
            <a:ext cx="7772400" cy="2590800"/>
          </a:xfrm>
          <a:prstGeom prst="rect">
            <a:avLst/>
          </a:prstGeom>
        </p:spPr>
      </p:pic>
      <p:grpSp>
        <p:nvGrpSpPr>
          <p:cNvPr id="27" name="Group 26"/>
          <p:cNvGrpSpPr/>
          <p:nvPr>
            <p:custDataLst>
              <p:tags r:id="rId9"/>
            </p:custDataLst>
          </p:nvPr>
        </p:nvGrpSpPr>
        <p:grpSpPr>
          <a:xfrm>
            <a:off x="3814753" y="2055619"/>
            <a:ext cx="3654944" cy="3522219"/>
            <a:chOff x="3814753" y="2055619"/>
            <a:chExt cx="3654944" cy="3522219"/>
          </a:xfrm>
        </p:grpSpPr>
        <p:sp>
          <p:nvSpPr>
            <p:cNvPr id="28" name="Oval Callout 27"/>
            <p:cNvSpPr/>
            <p:nvPr/>
          </p:nvSpPr>
          <p:spPr>
            <a:xfrm rot="631125">
              <a:off x="3814753" y="2055619"/>
              <a:ext cx="3654944" cy="3522219"/>
            </a:xfrm>
            <a:prstGeom prst="wedgeEllipseCallout">
              <a:avLst>
                <a:gd name="adj1" fmla="val -38909"/>
                <a:gd name="adj2" fmla="val 47079"/>
              </a:avLst>
            </a:prstGeom>
            <a:solidFill>
              <a:srgbClr val="FFFFFF"/>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rtl="0"/>
              <a:endParaRPr lang="fr-FR" sz="3200" dirty="0">
                <a:solidFill>
                  <a:schemeClr val="bg1"/>
                </a:solidFill>
                <a:latin typeface="Futura Std Condensed" pitchFamily="34" charset="0"/>
                <a:cs typeface="Futura Condensed"/>
              </a:endParaRPr>
            </a:p>
          </p:txBody>
        </p:sp>
        <p:sp>
          <p:nvSpPr>
            <p:cNvPr id="29" name="Oval Callout 28"/>
            <p:cNvSpPr/>
            <p:nvPr/>
          </p:nvSpPr>
          <p:spPr>
            <a:xfrm rot="631125">
              <a:off x="3861926" y="2101079"/>
              <a:ext cx="3560600" cy="3431300"/>
            </a:xfrm>
            <a:prstGeom prst="wedgeEllipseCallout">
              <a:avLst>
                <a:gd name="adj1" fmla="val -38909"/>
                <a:gd name="adj2" fmla="val 47079"/>
              </a:avLst>
            </a:prstGeom>
            <a:noFill/>
            <a:ln w="9525" cmpd="sng">
              <a:solidFill>
                <a:srgbClr val="EA6A09"/>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rtl="0"/>
              <a:r>
                <a:rPr lang="fr-FR" sz="3200" b="0" i="0" u="none" dirty="0" smtClean="0">
                  <a:solidFill>
                    <a:schemeClr val="tx1"/>
                  </a:solidFill>
                  <a:latin typeface="Futura Std Condensed" pitchFamily="34" charset="0"/>
                  <a:cs typeface="Futura Condensed"/>
                </a:rPr>
                <a:t>L’école </a:t>
              </a:r>
              <a:r>
                <a:rPr lang="fr-FR" sz="3200" b="0" i="0" u="none" dirty="0">
                  <a:solidFill>
                    <a:schemeClr val="tx1"/>
                  </a:solidFill>
                  <a:latin typeface="Futura Std Condensed" pitchFamily="34" charset="0"/>
                  <a:cs typeface="Futura Condensed"/>
                </a:rPr>
                <a:t>est finie, mais </a:t>
              </a:r>
            </a:p>
            <a:p>
              <a:pPr algn="ctr" rtl="0"/>
              <a:r>
                <a:rPr lang="fr-FR" sz="3200" b="0" i="0" u="none" dirty="0">
                  <a:solidFill>
                    <a:schemeClr val="tx1"/>
                  </a:solidFill>
                  <a:latin typeface="Futura Std Condensed" pitchFamily="34" charset="0"/>
                  <a:cs typeface="Futura Condensed"/>
                </a:rPr>
                <a:t>certains élèves ne </a:t>
              </a:r>
            </a:p>
            <a:p>
              <a:pPr algn="ctr" rtl="0"/>
              <a:r>
                <a:rPr lang="fr-FR" sz="3200" b="0" i="0" u="none" dirty="0">
                  <a:solidFill>
                    <a:schemeClr val="tx1"/>
                  </a:solidFill>
                  <a:latin typeface="Futura Std Condensed" pitchFamily="34" charset="0"/>
                  <a:cs typeface="Futura Condensed"/>
                </a:rPr>
                <a:t>semblent pas </a:t>
              </a:r>
              <a:r>
                <a:rPr lang="fr-FR" sz="3200" b="0" i="0" u="none" dirty="0" smtClean="0">
                  <a:solidFill>
                    <a:schemeClr val="tx1"/>
                  </a:solidFill>
                  <a:latin typeface="Futura Std Condensed" pitchFamily="34" charset="0"/>
                  <a:cs typeface="Futura Condensed"/>
                </a:rPr>
                <a:t>s’en </a:t>
              </a:r>
              <a:r>
                <a:rPr lang="fr-FR" sz="3200" b="0" i="0" u="none" dirty="0">
                  <a:solidFill>
                    <a:schemeClr val="tx1"/>
                  </a:solidFill>
                  <a:latin typeface="Futura Std Condensed" pitchFamily="34" charset="0"/>
                  <a:cs typeface="Futura Condensed"/>
                </a:rPr>
                <a:t>apercevoir. </a:t>
              </a:r>
            </a:p>
            <a:p>
              <a:pPr algn="ctr" rtl="0"/>
              <a:r>
                <a:rPr lang="fr-FR" sz="3200" b="0" i="0" u="none" dirty="0">
                  <a:solidFill>
                    <a:schemeClr val="tx1"/>
                  </a:solidFill>
                  <a:latin typeface="Futura Std Condensed" pitchFamily="34" charset="0"/>
                  <a:cs typeface="Futura Condensed"/>
                </a:rPr>
                <a:t>Ils sont absorbés par le débogage</a:t>
              </a:r>
            </a:p>
            <a:p>
              <a:pPr algn="ctr" rtl="0"/>
              <a:r>
                <a:rPr lang="fr-FR" sz="3200" b="0" i="0" u="none" dirty="0">
                  <a:solidFill>
                    <a:schemeClr val="tx1"/>
                  </a:solidFill>
                  <a:latin typeface="Futura Std Condensed" pitchFamily="34" charset="0"/>
                  <a:cs typeface="Futura Condensed"/>
                </a:rPr>
                <a:t>de leur jeu #scratch.</a:t>
              </a:r>
              <a:r>
                <a:rPr lang="fr-FR" sz="3200" dirty="0">
                  <a:solidFill>
                    <a:schemeClr val="tx1"/>
                  </a:solidFill>
                  <a:latin typeface="Futura Std Condensed" pitchFamily="34" charset="0"/>
                  <a:cs typeface="Futura Condensed"/>
                </a:rPr>
                <a:t/>
              </a:r>
              <a:br>
                <a:rPr lang="fr-FR" sz="3200" dirty="0">
                  <a:solidFill>
                    <a:schemeClr val="tx1"/>
                  </a:solidFill>
                  <a:latin typeface="Futura Std Condensed" pitchFamily="34" charset="0"/>
                  <a:cs typeface="Futura Condensed"/>
                </a:rPr>
              </a:br>
              <a:r>
                <a:rPr lang="fr-FR" sz="3200" b="0" i="0" u="none" dirty="0">
                  <a:solidFill>
                    <a:schemeClr val="tx1"/>
                  </a:solidFill>
                  <a:latin typeface="Futura Std Condensed" pitchFamily="34" charset="0"/>
                  <a:cs typeface="Futura Condensed"/>
                </a:rPr>
                <a:t>Un travail </a:t>
              </a:r>
              <a:r>
                <a:rPr lang="fr-FR" sz="3200" b="0" i="0" u="none" dirty="0" smtClean="0">
                  <a:solidFill>
                    <a:schemeClr val="tx1"/>
                  </a:solidFill>
                  <a:latin typeface="Futura Std Condensed" pitchFamily="34" charset="0"/>
                  <a:cs typeface="Futura Condensed"/>
                </a:rPr>
                <a:t>d’équipe</a:t>
              </a:r>
              <a:r>
                <a:rPr lang="fr-FR" sz="3200" b="0" i="0" u="none" dirty="0">
                  <a:solidFill>
                    <a:schemeClr val="tx1"/>
                  </a:solidFill>
                  <a:latin typeface="Futura Std Condensed" pitchFamily="34" charset="0"/>
                  <a:cs typeface="Futura Condensed"/>
                </a:rPr>
                <a:t>. </a:t>
              </a:r>
            </a:p>
            <a:p>
              <a:pPr algn="ctr" rtl="0"/>
              <a:r>
                <a:rPr lang="fr-FR" sz="3200" b="0" i="0" u="none" dirty="0">
                  <a:solidFill>
                    <a:schemeClr val="tx1"/>
                  </a:solidFill>
                  <a:latin typeface="Futura Std Condensed" pitchFamily="34" charset="0"/>
                  <a:cs typeface="Futura Condensed"/>
                </a:rPr>
                <a:t>@Sheena1010</a:t>
              </a:r>
            </a:p>
          </p:txBody>
        </p:sp>
      </p:grpSp>
    </p:spTree>
    <p:extLst>
      <p:ext uri="{BB962C8B-B14F-4D97-AF65-F5344CB8AC3E}">
        <p14:creationId xmlns:p14="http://schemas.microsoft.com/office/powerpoint/2010/main" val="31258016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custDataLst>
              <p:tags r:id="rId1"/>
            </p:custDataLst>
          </p:nvPr>
        </p:nvSpPr>
        <p:spPr>
          <a:xfrm>
            <a:off x="474134" y="2354968"/>
            <a:ext cx="2874286" cy="523220"/>
          </a:xfrm>
          <a:prstGeom prst="rect">
            <a:avLst/>
          </a:prstGeom>
          <a:noFill/>
        </p:spPr>
        <p:txBody>
          <a:bodyPr wrap="square" rtlCol="0" anchor="ctr" anchorCtr="0">
            <a:spAutoFit/>
          </a:bodyPr>
          <a:lstStyle/>
          <a:p>
            <a:pPr algn="l" rtl="0"/>
            <a:r>
              <a:rPr lang="fr-FR" sz="2800" b="0" i="0" u="none">
                <a:solidFill>
                  <a:schemeClr val="bg1"/>
                </a:solidFill>
                <a:latin typeface="Futura Std Condensed" pitchFamily="34" charset="0"/>
                <a:cs typeface="Arial Narrow"/>
              </a:rPr>
              <a:t>LA « GRANDE IDÉE »</a:t>
            </a:r>
            <a:endParaRPr lang="fr-FR" sz="2800" dirty="0">
              <a:solidFill>
                <a:schemeClr val="bg1"/>
              </a:solidFill>
              <a:latin typeface="Futura Std Condensed" pitchFamily="34" charset="0"/>
              <a:cs typeface="Arial Narrow"/>
            </a:endParaRPr>
          </a:p>
        </p:txBody>
      </p:sp>
      <p:sp>
        <p:nvSpPr>
          <p:cNvPr id="23" name="TextBox 22"/>
          <p:cNvSpPr txBox="1"/>
          <p:nvPr>
            <p:custDataLst>
              <p:tags r:id="rId2"/>
            </p:custDataLst>
          </p:nvPr>
        </p:nvSpPr>
        <p:spPr>
          <a:xfrm>
            <a:off x="4669685" y="4728847"/>
            <a:ext cx="2659598" cy="2031325"/>
          </a:xfrm>
          <a:prstGeom prst="rect">
            <a:avLst/>
          </a:prstGeom>
          <a:noFill/>
          <a:ln w="6350" cmpd="sng">
            <a:noFill/>
            <a:prstDash val="dash"/>
          </a:ln>
        </p:spPr>
        <p:txBody>
          <a:bodyPr wrap="square" rtlCol="0">
            <a:spAutoFit/>
          </a:bodyPr>
          <a:lstStyle/>
          <a:p>
            <a:pPr algn="just" rtl="0"/>
            <a:r>
              <a:rPr lang="fr-FR" b="0" i="0" u="none" kern="1100" spc="-10">
                <a:latin typeface="Futura Std Condensed" pitchFamily="34" charset="0"/>
                <a:cs typeface="Futura Condensed"/>
              </a:rPr>
              <a:t>Tant que durera le hackathon, les élèves passeront par plusieurs cycles de PLANIFICATION, de RÉALISATION et de PARTAGE. Ces cycles aident les élèves à pratiquer la conceptualisation, la création et la réflexion de façon pertinente.</a:t>
            </a:r>
            <a:endParaRPr lang="fr-FR" kern="1100" spc="-10" dirty="0" smtClean="0">
              <a:latin typeface="Futura Std Condensed" pitchFamily="34" charset="0"/>
              <a:cs typeface="Futura Condensed"/>
            </a:endParaRPr>
          </a:p>
        </p:txBody>
      </p:sp>
      <p:pic>
        <p:nvPicPr>
          <p:cNvPr id="88" name="Picture 87" descr="Screen Shot 2014-05-27 at 11.26.08 AM.png"/>
          <p:cNvPicPr>
            <a:picLocks noChangeAspect="1"/>
          </p:cNvPicPr>
          <p:nvPr>
            <p:custDataLst>
              <p:tags r:id="rId3"/>
            </p:custDataLst>
          </p:nvPr>
        </p:nvPicPr>
        <p:blipFill rotWithShape="1">
          <a:blip r:embed="rId26">
            <a:extLst>
              <a:ext uri="{28A0092B-C50C-407E-A947-70E740481C1C}">
                <a14:useLocalDpi xmlns:a14="http://schemas.microsoft.com/office/drawing/2010/main" val="0"/>
              </a:ext>
            </a:extLst>
          </a:blip>
          <a:srcRect l="-5877" t="2571" r="9812" b="8626"/>
          <a:stretch/>
        </p:blipFill>
        <p:spPr>
          <a:xfrm>
            <a:off x="2802888" y="7241549"/>
            <a:ext cx="2058726" cy="1259563"/>
          </a:xfrm>
          <a:prstGeom prst="rect">
            <a:avLst/>
          </a:prstGeom>
        </p:spPr>
      </p:pic>
      <p:grpSp>
        <p:nvGrpSpPr>
          <p:cNvPr id="25" name="Group 24"/>
          <p:cNvGrpSpPr/>
          <p:nvPr>
            <p:custDataLst>
              <p:tags r:id="rId4"/>
            </p:custDataLst>
          </p:nvPr>
        </p:nvGrpSpPr>
        <p:grpSpPr>
          <a:xfrm>
            <a:off x="2901460" y="8514611"/>
            <a:ext cx="1995144" cy="1047320"/>
            <a:chOff x="3152662" y="5195481"/>
            <a:chExt cx="1995144" cy="1047320"/>
          </a:xfrm>
        </p:grpSpPr>
        <p:grpSp>
          <p:nvGrpSpPr>
            <p:cNvPr id="41" name="Group 40"/>
            <p:cNvGrpSpPr/>
            <p:nvPr/>
          </p:nvGrpSpPr>
          <p:grpSpPr>
            <a:xfrm>
              <a:off x="3152662" y="5195481"/>
              <a:ext cx="1995144" cy="1047320"/>
              <a:chOff x="3152662" y="5210292"/>
              <a:chExt cx="1995144" cy="1047320"/>
            </a:xfrm>
          </p:grpSpPr>
          <p:sp>
            <p:nvSpPr>
              <p:cNvPr id="48" name="TextBox 47"/>
              <p:cNvSpPr txBox="1"/>
              <p:nvPr/>
            </p:nvSpPr>
            <p:spPr>
              <a:xfrm>
                <a:off x="3690629" y="5210292"/>
                <a:ext cx="1457177" cy="523220"/>
              </a:xfrm>
              <a:prstGeom prst="rect">
                <a:avLst/>
              </a:prstGeom>
              <a:noFill/>
              <a:ln w="6350" cmpd="sng">
                <a:noFill/>
                <a:prstDash val="dash"/>
              </a:ln>
            </p:spPr>
            <p:txBody>
              <a:bodyPr wrap="square" rtlCol="0">
                <a:spAutoFit/>
              </a:bodyPr>
              <a:lstStyle/>
              <a:p>
                <a:pPr algn="dist" rtl="0"/>
                <a:r>
                  <a:rPr lang="fr-FR" sz="2800" b="0" i="0" u="none" kern="600" spc="-300" dirty="0" smtClean="0">
                    <a:latin typeface="Futura Std Condensed" pitchFamily="34" charset="0"/>
                    <a:cs typeface="Futura Condensed"/>
                  </a:rPr>
                  <a:t>RÉALISE</a:t>
                </a:r>
                <a:endParaRPr lang="fr-FR" sz="600" kern="600" spc="-300" dirty="0">
                  <a:latin typeface="Futura Std Condensed" pitchFamily="34" charset="0"/>
                  <a:cs typeface="Futura Condensed"/>
                </a:endParaRPr>
              </a:p>
            </p:txBody>
          </p:sp>
          <p:sp>
            <p:nvSpPr>
              <p:cNvPr id="49" name="TextBox 48"/>
              <p:cNvSpPr txBox="1"/>
              <p:nvPr/>
            </p:nvSpPr>
            <p:spPr>
              <a:xfrm>
                <a:off x="3152662" y="5657448"/>
                <a:ext cx="1995144" cy="600164"/>
              </a:xfrm>
              <a:prstGeom prst="rect">
                <a:avLst/>
              </a:prstGeom>
              <a:noFill/>
            </p:spPr>
            <p:txBody>
              <a:bodyPr wrap="square" rtlCol="0">
                <a:spAutoFit/>
              </a:bodyPr>
              <a:lstStyle/>
              <a:p>
                <a:pPr algn="ctr" rtl="0"/>
                <a:r>
                  <a:rPr lang="fr-FR" sz="1100" b="0" i="0" u="none" kern="1100" spc="-10" dirty="0">
                    <a:latin typeface="Futura Std Condensed" pitchFamily="34" charset="0"/>
                    <a:cs typeface="Futura Condensed"/>
                  </a:rPr>
                  <a:t>Conçois et développe des projets en mettant à profit </a:t>
                </a:r>
                <a:r>
                  <a:rPr lang="fr-FR" sz="1100" b="0" i="0" u="none" kern="1100" spc="-10" dirty="0" smtClean="0">
                    <a:latin typeface="Futura Std Condensed" pitchFamily="34" charset="0"/>
                    <a:cs typeface="Futura Condensed"/>
                  </a:rPr>
                  <a:t>les </a:t>
                </a:r>
                <a:r>
                  <a:rPr lang="fr-FR" sz="1100" b="0" i="0" u="none" kern="1100" spc="-10" dirty="0">
                    <a:latin typeface="Futura Std Condensed" pitchFamily="34" charset="0"/>
                    <a:cs typeface="Futura Condensed"/>
                  </a:rPr>
                  <a:t>ressources disponibles et </a:t>
                </a:r>
                <a:r>
                  <a:rPr lang="fr-FR" sz="1100" b="0" i="0" u="none" kern="1100" spc="-10" dirty="0" smtClean="0">
                    <a:latin typeface="Futura Std Condensed" pitchFamily="34" charset="0"/>
                    <a:cs typeface="Futura Condensed"/>
                  </a:rPr>
                  <a:t>l’aide </a:t>
                </a:r>
                <a:r>
                  <a:rPr lang="fr-FR" sz="1100" b="0" i="0" u="none" kern="1100" spc="-10" dirty="0">
                    <a:latin typeface="Futura Std Condensed" pitchFamily="34" charset="0"/>
                    <a:cs typeface="Futura Condensed"/>
                  </a:rPr>
                  <a:t>des autres.</a:t>
                </a:r>
                <a:endParaRPr lang="fr-FR" sz="1100" kern="1100" spc="-10" dirty="0">
                  <a:latin typeface="Futura Std Condensed" pitchFamily="34" charset="0"/>
                  <a:cs typeface="Futura Condensed"/>
                </a:endParaRPr>
              </a:p>
            </p:txBody>
          </p:sp>
        </p:grpSp>
        <p:pic>
          <p:nvPicPr>
            <p:cNvPr id="42" name="Picture 41" descr="Star_Orange.png"/>
            <p:cNvPicPr>
              <a:picLocks noChangeAspect="1"/>
            </p:cNvPicPr>
            <p:nvPr/>
          </p:nvPicPr>
          <p:blipFill>
            <a:blip r:embed="rId27">
              <a:biLevel thresh="75000"/>
              <a:extLst>
                <a:ext uri="{BEBA8EAE-BF5A-486C-A8C5-ECC9F3942E4B}">
                  <a14:imgProps xmlns:a14="http://schemas.microsoft.com/office/drawing/2010/main">
                    <a14:imgLayer r:embed="rId2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226496" y="5256376"/>
              <a:ext cx="381095" cy="381095"/>
            </a:xfrm>
            <a:prstGeom prst="rect">
              <a:avLst/>
            </a:prstGeom>
            <a:noFill/>
            <a:ln>
              <a:noFill/>
            </a:ln>
          </p:spPr>
        </p:pic>
      </p:grpSp>
      <p:pic>
        <p:nvPicPr>
          <p:cNvPr id="36" name="Picture 35" descr="Screen Shot 2014-05-27 at 11.37.05 AM.png"/>
          <p:cNvPicPr>
            <a:picLocks noChangeAspect="1"/>
          </p:cNvPicPr>
          <p:nvPr>
            <p:custDataLst>
              <p:tags r:id="rId5"/>
            </p:custDataLst>
          </p:nvPr>
        </p:nvPicPr>
        <p:blipFill rotWithShape="1">
          <a:blip r:embed="rId29">
            <a:extLst>
              <a:ext uri="{28A0092B-C50C-407E-A947-70E740481C1C}">
                <a14:useLocalDpi xmlns:a14="http://schemas.microsoft.com/office/drawing/2010/main" val="0"/>
              </a:ext>
            </a:extLst>
          </a:blip>
          <a:srcRect l="3890" t="10740" r="26214" b="15198"/>
          <a:stretch/>
        </p:blipFill>
        <p:spPr>
          <a:xfrm>
            <a:off x="572539" y="7241548"/>
            <a:ext cx="1912377" cy="1259563"/>
          </a:xfrm>
          <a:prstGeom prst="rect">
            <a:avLst/>
          </a:prstGeom>
          <a:ln>
            <a:noFill/>
          </a:ln>
        </p:spPr>
      </p:pic>
      <p:pic>
        <p:nvPicPr>
          <p:cNvPr id="37" name="Picture 36" descr="Light_Orange.png"/>
          <p:cNvPicPr>
            <a:picLocks noChangeAspect="1"/>
          </p:cNvPicPr>
          <p:nvPr>
            <p:custDataLst>
              <p:tags r:id="rId6"/>
            </p:custDataLst>
          </p:nvPr>
        </p:nvPicPr>
        <p:blipFill>
          <a:blip r:embed="rId30">
            <a:biLevel thresh="75000"/>
            <a:extLst>
              <a:ext uri="{BEBA8EAE-BF5A-486C-A8C5-ECC9F3942E4B}">
                <a14:imgProps xmlns:a14="http://schemas.microsoft.com/office/drawing/2010/main">
                  <a14:imgLayer r:embed="rId31">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95992" y="8571248"/>
            <a:ext cx="411723" cy="411723"/>
          </a:xfrm>
          <a:prstGeom prst="rect">
            <a:avLst/>
          </a:prstGeom>
          <a:noFill/>
          <a:ln>
            <a:noFill/>
          </a:ln>
        </p:spPr>
      </p:pic>
      <p:grpSp>
        <p:nvGrpSpPr>
          <p:cNvPr id="38" name="Group 37"/>
          <p:cNvGrpSpPr/>
          <p:nvPr>
            <p:custDataLst>
              <p:tags r:id="rId7"/>
            </p:custDataLst>
          </p:nvPr>
        </p:nvGrpSpPr>
        <p:grpSpPr>
          <a:xfrm>
            <a:off x="482410" y="8522030"/>
            <a:ext cx="2192506" cy="879570"/>
            <a:chOff x="528701" y="5216184"/>
            <a:chExt cx="2192506" cy="879570"/>
          </a:xfrm>
        </p:grpSpPr>
        <p:sp>
          <p:nvSpPr>
            <p:cNvPr id="39" name="TextBox 38"/>
            <p:cNvSpPr txBox="1"/>
            <p:nvPr/>
          </p:nvSpPr>
          <p:spPr>
            <a:xfrm>
              <a:off x="770881" y="5216184"/>
              <a:ext cx="1950326" cy="523220"/>
            </a:xfrm>
            <a:prstGeom prst="rect">
              <a:avLst/>
            </a:prstGeom>
            <a:noFill/>
            <a:ln w="6350" cmpd="sng">
              <a:noFill/>
              <a:prstDash val="dash"/>
            </a:ln>
          </p:spPr>
          <p:txBody>
            <a:bodyPr wrap="square" rtlCol="0">
              <a:spAutoFit/>
            </a:bodyPr>
            <a:lstStyle/>
            <a:p>
              <a:pPr algn="dist" rtl="0"/>
              <a:r>
                <a:rPr lang="fr-FR" sz="2800" b="0" i="0" u="none" kern="1100" spc="300" dirty="0" smtClean="0">
                  <a:latin typeface="Futura Std Condensed" pitchFamily="34" charset="0"/>
                  <a:cs typeface="Futura Condensed"/>
                </a:rPr>
                <a:t>PLANIFIE</a:t>
              </a:r>
              <a:endParaRPr lang="fr-FR" sz="600" kern="1100" spc="300" dirty="0">
                <a:latin typeface="Futura Std Condensed" pitchFamily="34" charset="0"/>
                <a:cs typeface="Futura Condensed"/>
              </a:endParaRPr>
            </a:p>
          </p:txBody>
        </p:sp>
        <p:sp>
          <p:nvSpPr>
            <p:cNvPr id="40" name="TextBox 39"/>
            <p:cNvSpPr txBox="1"/>
            <p:nvPr/>
          </p:nvSpPr>
          <p:spPr>
            <a:xfrm>
              <a:off x="528701" y="5664867"/>
              <a:ext cx="2002506" cy="430887"/>
            </a:xfrm>
            <a:prstGeom prst="rect">
              <a:avLst/>
            </a:prstGeom>
            <a:noFill/>
          </p:spPr>
          <p:txBody>
            <a:bodyPr wrap="square" rtlCol="0">
              <a:spAutoFit/>
            </a:bodyPr>
            <a:lstStyle/>
            <a:p>
              <a:pPr algn="ctr" rtl="0"/>
              <a:r>
                <a:rPr lang="fr-FR" sz="1100" b="0" i="0" u="none" kern="1100" spc="-10" dirty="0">
                  <a:latin typeface="Futura Std Condensed" pitchFamily="34" charset="0"/>
                  <a:cs typeface="Futura Condensed"/>
                </a:rPr>
                <a:t>Sur quoi veux-tu travailler ? Réfléchis à des idées et prépare un plan </a:t>
              </a:r>
              <a:r>
                <a:rPr lang="fr-FR" sz="1100" b="0" i="0" u="none" kern="1100" spc="-10" dirty="0" smtClean="0">
                  <a:latin typeface="Futura Std Condensed" pitchFamily="34" charset="0"/>
                  <a:cs typeface="Futura Condensed"/>
                </a:rPr>
                <a:t>d’action</a:t>
              </a:r>
              <a:r>
                <a:rPr lang="fr-FR" sz="1100" b="0" i="0" u="none" kern="1100" spc="-10" dirty="0">
                  <a:latin typeface="Futura Std Condensed" pitchFamily="34" charset="0"/>
                  <a:cs typeface="Futura Condensed"/>
                </a:rPr>
                <a:t> !</a:t>
              </a:r>
              <a:endParaRPr lang="fr-FR" sz="1100" kern="1100" spc="-10" dirty="0">
                <a:latin typeface="Futura Std Condensed" pitchFamily="34" charset="0"/>
                <a:cs typeface="Futura Condensed"/>
              </a:endParaRPr>
            </a:p>
          </p:txBody>
        </p:sp>
      </p:grpSp>
      <p:grpSp>
        <p:nvGrpSpPr>
          <p:cNvPr id="27" name="Group 26"/>
          <p:cNvGrpSpPr/>
          <p:nvPr>
            <p:custDataLst>
              <p:tags r:id="rId8"/>
            </p:custDataLst>
          </p:nvPr>
        </p:nvGrpSpPr>
        <p:grpSpPr>
          <a:xfrm>
            <a:off x="5231442" y="8511066"/>
            <a:ext cx="2136976" cy="1047320"/>
            <a:chOff x="5277716" y="5191936"/>
            <a:chExt cx="1907103" cy="1047320"/>
          </a:xfrm>
        </p:grpSpPr>
        <p:sp>
          <p:nvSpPr>
            <p:cNvPr id="35" name="Oval Callout 34"/>
            <p:cNvSpPr/>
            <p:nvPr/>
          </p:nvSpPr>
          <p:spPr>
            <a:xfrm>
              <a:off x="5291203" y="5299748"/>
              <a:ext cx="362983" cy="272186"/>
            </a:xfrm>
            <a:prstGeom prst="wedgeEllipseCallout">
              <a:avLst>
                <a:gd name="adj1" fmla="val -24354"/>
                <a:gd name="adj2" fmla="val 64848"/>
              </a:avLst>
            </a:prstGeom>
            <a:no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n>
                  <a:solidFill>
                    <a:schemeClr val="tx1"/>
                  </a:solidFill>
                </a:ln>
                <a:noFill/>
                <a:latin typeface="Futura Std Condensed" pitchFamily="34" charset="0"/>
              </a:endParaRPr>
            </a:p>
          </p:txBody>
        </p:sp>
        <p:grpSp>
          <p:nvGrpSpPr>
            <p:cNvPr id="29" name="Group 28"/>
            <p:cNvGrpSpPr/>
            <p:nvPr/>
          </p:nvGrpSpPr>
          <p:grpSpPr>
            <a:xfrm>
              <a:off x="5277716" y="5191936"/>
              <a:ext cx="1907103" cy="1047320"/>
              <a:chOff x="5277716" y="5191936"/>
              <a:chExt cx="1907103" cy="1047320"/>
            </a:xfrm>
          </p:grpSpPr>
          <p:sp>
            <p:nvSpPr>
              <p:cNvPr id="30" name="TextBox 29"/>
              <p:cNvSpPr txBox="1"/>
              <p:nvPr/>
            </p:nvSpPr>
            <p:spPr>
              <a:xfrm>
                <a:off x="5726451" y="5191936"/>
                <a:ext cx="1458368" cy="523220"/>
              </a:xfrm>
              <a:prstGeom prst="rect">
                <a:avLst/>
              </a:prstGeom>
              <a:noFill/>
              <a:ln w="6350" cmpd="sng">
                <a:noFill/>
                <a:prstDash val="dash"/>
              </a:ln>
            </p:spPr>
            <p:txBody>
              <a:bodyPr wrap="square" rtlCol="0">
                <a:spAutoFit/>
              </a:bodyPr>
              <a:lstStyle/>
              <a:p>
                <a:pPr algn="dist" rtl="0"/>
                <a:r>
                  <a:rPr lang="fr-FR" sz="2800" b="0" i="0" u="none" kern="1100" spc="300" dirty="0" smtClean="0">
                    <a:latin typeface="Futura Std Condensed" pitchFamily="34" charset="0"/>
                    <a:cs typeface="Futura Condensed"/>
                  </a:rPr>
                  <a:t>PARTAGE</a:t>
                </a:r>
                <a:endParaRPr lang="fr-FR" sz="600" kern="1100" spc="300" dirty="0">
                  <a:latin typeface="Futura Std Condensed" pitchFamily="34" charset="0"/>
                  <a:cs typeface="Futura Condensed"/>
                </a:endParaRPr>
              </a:p>
            </p:txBody>
          </p:sp>
          <p:sp>
            <p:nvSpPr>
              <p:cNvPr id="33" name="TextBox 32"/>
              <p:cNvSpPr txBox="1"/>
              <p:nvPr/>
            </p:nvSpPr>
            <p:spPr>
              <a:xfrm>
                <a:off x="5277716" y="5639092"/>
                <a:ext cx="1765489" cy="600164"/>
              </a:xfrm>
              <a:prstGeom prst="rect">
                <a:avLst/>
              </a:prstGeom>
              <a:noFill/>
            </p:spPr>
            <p:txBody>
              <a:bodyPr wrap="square" rtlCol="0">
                <a:spAutoFit/>
              </a:bodyPr>
              <a:lstStyle/>
              <a:p>
                <a:pPr algn="ctr" rtl="0"/>
                <a:r>
                  <a:rPr lang="fr-FR" sz="1100" b="0" i="0" u="none" kern="1100" spc="-10" dirty="0">
                    <a:latin typeface="Futura Std Condensed" pitchFamily="34" charset="0"/>
                    <a:cs typeface="Futura Condensed"/>
                  </a:rPr>
                  <a:t>Partage ton projet avec </a:t>
                </a:r>
                <a:r>
                  <a:rPr lang="fr-FR" sz="1100" b="0" i="0" u="none" kern="1100" spc="-10" dirty="0" smtClean="0">
                    <a:latin typeface="Futura Std Condensed" pitchFamily="34" charset="0"/>
                    <a:cs typeface="Futura Condensed"/>
                  </a:rPr>
                  <a:t>d’autres </a:t>
                </a:r>
                <a:r>
                  <a:rPr lang="fr-FR" sz="1100" b="0" i="0" u="none" kern="1100" spc="-10" dirty="0">
                    <a:latin typeface="Futura Std Condensed" pitchFamily="34" charset="0"/>
                    <a:cs typeface="Futura Condensed"/>
                  </a:rPr>
                  <a:t>et recueille des commentaires pour </a:t>
                </a:r>
                <a:r>
                  <a:rPr lang="fr-FR" sz="1100" b="0" i="0" u="none" kern="1100" spc="-10" dirty="0" smtClean="0">
                    <a:latin typeface="Futura Std Condensed" pitchFamily="34" charset="0"/>
                    <a:cs typeface="Futura Condensed"/>
                  </a:rPr>
                  <a:t>t’aider </a:t>
                </a:r>
                <a:r>
                  <a:rPr lang="fr-FR" sz="1100" b="0" i="0" u="none" kern="1100" spc="-10" dirty="0">
                    <a:latin typeface="Futura Std Condensed" pitchFamily="34" charset="0"/>
                    <a:cs typeface="Futura Condensed"/>
                  </a:rPr>
                  <a:t>à planifier les prochaines étapes !</a:t>
                </a:r>
                <a:endParaRPr lang="fr-FR" sz="1100" kern="1100" spc="-10" dirty="0">
                  <a:latin typeface="Futura Std Condensed" pitchFamily="34" charset="0"/>
                  <a:cs typeface="Futura Condensed"/>
                </a:endParaRPr>
              </a:p>
            </p:txBody>
          </p:sp>
        </p:grpSp>
      </p:grpSp>
      <p:pic>
        <p:nvPicPr>
          <p:cNvPr id="89" name="Picture 88" descr="Screen Shot 2014-05-27 at 11.27.36 AM.png"/>
          <p:cNvPicPr>
            <a:picLocks noChangeAspect="1"/>
          </p:cNvPicPr>
          <p:nvPr>
            <p:custDataLst>
              <p:tags r:id="rId9"/>
            </p:custDataLst>
          </p:nvPr>
        </p:nvPicPr>
        <p:blipFill rotWithShape="1">
          <a:blip r:embed="rId32">
            <a:alphaModFix/>
            <a:extLst>
              <a:ext uri="{28A0092B-C50C-407E-A947-70E740481C1C}">
                <a14:useLocalDpi xmlns:a14="http://schemas.microsoft.com/office/drawing/2010/main" val="0"/>
              </a:ext>
            </a:extLst>
          </a:blip>
          <a:srcRect t="5339" b="532"/>
          <a:stretch/>
        </p:blipFill>
        <p:spPr>
          <a:xfrm>
            <a:off x="5277406" y="7241549"/>
            <a:ext cx="1932305" cy="1259562"/>
          </a:xfrm>
          <a:prstGeom prst="rect">
            <a:avLst/>
          </a:prstGeom>
        </p:spPr>
      </p:pic>
      <p:sp>
        <p:nvSpPr>
          <p:cNvPr id="90" name="TextBox 89"/>
          <p:cNvSpPr txBox="1"/>
          <p:nvPr>
            <p:custDataLst>
              <p:tags r:id="rId10"/>
            </p:custDataLst>
          </p:nvPr>
        </p:nvSpPr>
        <p:spPr>
          <a:xfrm>
            <a:off x="472493" y="1327883"/>
            <a:ext cx="6856790" cy="2308324"/>
          </a:xfrm>
          <a:prstGeom prst="rect">
            <a:avLst/>
          </a:prstGeom>
          <a:noFill/>
          <a:ln w="6350" cmpd="sng">
            <a:noFill/>
            <a:prstDash val="dash"/>
          </a:ln>
        </p:spPr>
        <p:txBody>
          <a:bodyPr wrap="square" rtlCol="0">
            <a:spAutoFit/>
          </a:bodyPr>
          <a:lstStyle/>
          <a:p>
            <a:pPr algn="just" rtl="0"/>
            <a:r>
              <a:rPr lang="fr-FR" sz="1200" b="0" i="0" u="none" dirty="0">
                <a:latin typeface="Futura Std Condensed" pitchFamily="34" charset="0"/>
                <a:cs typeface="Futura Condensed"/>
              </a:rPr>
              <a:t>Pour certains, le terme anglais « hack » a une connotation négative, mais </a:t>
            </a:r>
            <a:r>
              <a:rPr lang="fr-FR" sz="1200" b="0" i="0" u="none" dirty="0" smtClean="0">
                <a:latin typeface="Futura Std Condensed" pitchFamily="34" charset="0"/>
                <a:cs typeface="Futura Condensed"/>
              </a:rPr>
              <a:t>c’est </a:t>
            </a:r>
            <a:r>
              <a:rPr lang="fr-FR" sz="1200" b="0" i="0" u="none" dirty="0">
                <a:latin typeface="Futura Std Condensed" pitchFamily="34" charset="0"/>
                <a:cs typeface="Futura Condensed"/>
              </a:rPr>
              <a:t>un terme qui à la base renvoie à un esprit ludique, à la curiosité, à la ténacité et à la créativité. Selon une de nos définitions préférées, en anglais le terme « hacking » peut signifier « de </a:t>
            </a:r>
            <a:r>
              <a:rPr lang="fr-FR" sz="1200" b="0" i="0" u="none" dirty="0" smtClean="0">
                <a:latin typeface="Futura Std Condensed" pitchFamily="34" charset="0"/>
                <a:cs typeface="Futura Condensed"/>
              </a:rPr>
              <a:t>l’ingéniosité </a:t>
            </a:r>
            <a:r>
              <a:rPr lang="fr-FR" sz="1200" b="0" i="0" u="none" dirty="0">
                <a:latin typeface="Futura Std Condensed" pitchFamily="34" charset="0"/>
                <a:cs typeface="Futura Condensed"/>
              </a:rPr>
              <a:t>bien placée ». Si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considère cette définition, quelle meilleure compétence les élèves pourraient-ils apprendre ?</a:t>
            </a:r>
          </a:p>
          <a:p>
            <a:pPr algn="just" rtl="0"/>
            <a:endParaRPr lang="fr-FR" sz="1200" dirty="0">
              <a:latin typeface="Futura Std Condensed" pitchFamily="34" charset="0"/>
              <a:cs typeface="Futura Condensed"/>
            </a:endParaRPr>
          </a:p>
          <a:p>
            <a:pPr algn="just" rtl="0"/>
            <a:r>
              <a:rPr lang="fr-FR" sz="1200" b="0" i="0" u="none" dirty="0">
                <a:latin typeface="Futura Std Condensed" pitchFamily="34" charset="0"/>
                <a:cs typeface="Futura Condensed"/>
              </a:rPr>
              <a:t>Un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reprend la notion </a:t>
            </a:r>
            <a:r>
              <a:rPr lang="fr-FR" sz="1200" b="0" i="0" u="none" dirty="0" smtClean="0">
                <a:latin typeface="Futura Std Condensed" pitchFamily="34" charset="0"/>
                <a:cs typeface="Futura Condensed"/>
              </a:rPr>
              <a:t>d’ingéniosité </a:t>
            </a:r>
            <a:r>
              <a:rPr lang="fr-FR" sz="1200" b="0" i="0" u="none" dirty="0">
                <a:latin typeface="Futura Std Condensed" pitchFamily="34" charset="0"/>
                <a:cs typeface="Futura Condensed"/>
              </a:rPr>
              <a:t>ludique et </a:t>
            </a:r>
            <a:r>
              <a:rPr lang="fr-FR" sz="1200" b="0" i="0" u="none" dirty="0" smtClean="0">
                <a:latin typeface="Futura Std Condensed" pitchFamily="34" charset="0"/>
                <a:cs typeface="Futura Condensed"/>
              </a:rPr>
              <a:t>l’intègre </a:t>
            </a:r>
            <a:r>
              <a:rPr lang="fr-FR" sz="1200" b="0" i="0" u="none" dirty="0">
                <a:latin typeface="Futura Std Condensed" pitchFamily="34" charset="0"/>
                <a:cs typeface="Futura Condensed"/>
              </a:rPr>
              <a:t>à un contexte </a:t>
            </a:r>
            <a:r>
              <a:rPr lang="fr-FR" sz="1200" b="0" i="0" u="none" dirty="0" smtClean="0">
                <a:latin typeface="Futura Std Condensed" pitchFamily="34" charset="0"/>
                <a:cs typeface="Futura Condensed"/>
              </a:rPr>
              <a:t>d’intense </a:t>
            </a:r>
            <a:r>
              <a:rPr lang="fr-FR" sz="1200" b="0" i="0" u="none" dirty="0">
                <a:latin typeface="Futura Std Condensed" pitchFamily="34" charset="0"/>
                <a:cs typeface="Futura Condensed"/>
              </a:rPr>
              <a:t>concentration et de temps limité. Dans ce chapitre, les élèves rechercheront une idée, développeront un projet et présenteront un prototype final en passant par plusieurs cycles de planification, de réalisation et de partage.</a:t>
            </a:r>
          </a:p>
          <a:p>
            <a:pPr algn="just" rtl="0"/>
            <a:endParaRPr lang="fr-FR" sz="1200" dirty="0">
              <a:latin typeface="Futura Std Condensed" pitchFamily="34" charset="0"/>
              <a:cs typeface="Futura Condensed"/>
            </a:endParaRPr>
          </a:p>
          <a:p>
            <a:pPr algn="just" rtl="0"/>
            <a:r>
              <a:rPr lang="fr-FR" sz="1200" b="0" i="0" u="none" dirty="0">
                <a:latin typeface="Futura Std Condensed" pitchFamily="34" charset="0"/>
                <a:cs typeface="Futura Condensed"/>
              </a:rPr>
              <a:t>Un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est une excellente occasion pour les élèves </a:t>
            </a:r>
            <a:r>
              <a:rPr lang="fr-FR" sz="1200" b="0" i="0" u="none" dirty="0" smtClean="0">
                <a:latin typeface="Futura Std Condensed" pitchFamily="34" charset="0"/>
                <a:cs typeface="Futura Condensed"/>
              </a:rPr>
              <a:t>d’inventer </a:t>
            </a:r>
            <a:r>
              <a:rPr lang="fr-FR" sz="1200" b="0" i="0" u="none" dirty="0">
                <a:latin typeface="Futura Std Condensed" pitchFamily="34" charset="0"/>
                <a:cs typeface="Futura Condensed"/>
              </a:rPr>
              <a:t>et de travailler sur des projets pertinents et </a:t>
            </a:r>
            <a:r>
              <a:rPr lang="fr-FR" sz="1200" b="0" i="0" u="none" dirty="0" smtClean="0">
                <a:latin typeface="Futura Std Condensed" pitchFamily="34" charset="0"/>
                <a:cs typeface="Futura Condensed"/>
              </a:rPr>
              <a:t>d’intérêt </a:t>
            </a:r>
            <a:r>
              <a:rPr lang="fr-FR" sz="1200" b="0" i="0" u="none" dirty="0">
                <a:latin typeface="Futura Std Condensed" pitchFamily="34" charset="0"/>
                <a:cs typeface="Futura Condensed"/>
              </a:rPr>
              <a:t>personnel. Ces projets peuvent être développés de façon indépendante ou en équipe. Un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permet aux élèves de montrer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savent de Scratch, de développer les compétences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possèdent déjà et de concevoir et de tester des idées au sein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environnement </a:t>
            </a:r>
            <a:r>
              <a:rPr lang="fr-FR" sz="1200" b="0" i="0" u="none" dirty="0" smtClean="0">
                <a:latin typeface="Futura Std Condensed" pitchFamily="34" charset="0"/>
                <a:cs typeface="Futura Condensed"/>
              </a:rPr>
              <a:t>pédagogique </a:t>
            </a:r>
            <a:r>
              <a:rPr lang="fr-FR" sz="1200" b="0" i="0" u="none" dirty="0">
                <a:latin typeface="Futura Std Condensed" pitchFamily="34" charset="0"/>
                <a:cs typeface="Futura Condensed"/>
              </a:rPr>
              <a:t>collaboratif, créatif, flexible et ludique. </a:t>
            </a:r>
          </a:p>
        </p:txBody>
      </p:sp>
      <p:sp>
        <p:nvSpPr>
          <p:cNvPr id="93" name="Slide Number Placeholder 2"/>
          <p:cNvSpPr txBox="1">
            <a:spLocks/>
          </p:cNvSpPr>
          <p:nvPr>
            <p:custDataLst>
              <p:tags r:id="rId11"/>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111</a:t>
            </a:r>
            <a:endParaRPr lang="fr-FR" dirty="0">
              <a:latin typeface="Futura Std Condensed" pitchFamily="34" charset="0"/>
            </a:endParaRPr>
          </a:p>
        </p:txBody>
      </p:sp>
      <p:grpSp>
        <p:nvGrpSpPr>
          <p:cNvPr id="152" name="Group 151"/>
          <p:cNvGrpSpPr/>
          <p:nvPr>
            <p:custDataLst>
              <p:tags r:id="rId12"/>
            </p:custDataLst>
          </p:nvPr>
        </p:nvGrpSpPr>
        <p:grpSpPr>
          <a:xfrm>
            <a:off x="727169" y="3781096"/>
            <a:ext cx="3053854" cy="2977272"/>
            <a:chOff x="1843025" y="1874137"/>
            <a:chExt cx="3687757" cy="3595286"/>
          </a:xfrm>
        </p:grpSpPr>
        <p:grpSp>
          <p:nvGrpSpPr>
            <p:cNvPr id="153" name="Group 152"/>
            <p:cNvGrpSpPr/>
            <p:nvPr/>
          </p:nvGrpSpPr>
          <p:grpSpPr>
            <a:xfrm>
              <a:off x="1843025" y="1874137"/>
              <a:ext cx="3595288" cy="3595286"/>
              <a:chOff x="1843025" y="1874137"/>
              <a:chExt cx="3595288" cy="3595286"/>
            </a:xfrm>
          </p:grpSpPr>
          <p:grpSp>
            <p:nvGrpSpPr>
              <p:cNvPr id="157" name="Group 156"/>
              <p:cNvGrpSpPr/>
              <p:nvPr/>
            </p:nvGrpSpPr>
            <p:grpSpPr>
              <a:xfrm>
                <a:off x="1843025" y="1874137"/>
                <a:ext cx="3595288" cy="3595286"/>
                <a:chOff x="1843025" y="1874137"/>
                <a:chExt cx="3595288" cy="3595286"/>
              </a:xfrm>
            </p:grpSpPr>
            <p:sp>
              <p:nvSpPr>
                <p:cNvPr id="161" name="Oval 160"/>
                <p:cNvSpPr/>
                <p:nvPr/>
              </p:nvSpPr>
              <p:spPr>
                <a:xfrm rot="331695">
                  <a:off x="1843025" y="1874137"/>
                  <a:ext cx="3595288" cy="3595286"/>
                </a:xfrm>
                <a:prstGeom prst="ellipse">
                  <a:avLst/>
                </a:prstGeom>
                <a:noFill/>
                <a:ln>
                  <a:solidFill>
                    <a:schemeClr val="bg1">
                      <a:lumMod val="65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solidFill>
                      <a:srgbClr val="EA6A09"/>
                    </a:solidFill>
                    <a:latin typeface="Futura Std Condensed" pitchFamily="34" charset="0"/>
                  </a:endParaRPr>
                </a:p>
              </p:txBody>
            </p:sp>
            <p:grpSp>
              <p:nvGrpSpPr>
                <p:cNvPr id="162" name="Group 161"/>
                <p:cNvGrpSpPr/>
                <p:nvPr/>
              </p:nvGrpSpPr>
              <p:grpSpPr>
                <a:xfrm>
                  <a:off x="2730100" y="2037564"/>
                  <a:ext cx="158635" cy="119556"/>
                  <a:chOff x="2730100" y="2037564"/>
                  <a:chExt cx="158635" cy="119556"/>
                </a:xfrm>
              </p:grpSpPr>
              <p:sp>
                <p:nvSpPr>
                  <p:cNvPr id="163" name="Rectangle 162"/>
                  <p:cNvSpPr/>
                  <p:nvPr/>
                </p:nvSpPr>
                <p:spPr>
                  <a:xfrm>
                    <a:off x="2759075" y="2037564"/>
                    <a:ext cx="129660" cy="119556"/>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cxnSp>
                <p:nvCxnSpPr>
                  <p:cNvPr id="164" name="Straight Connector 163"/>
                  <p:cNvCxnSpPr/>
                  <p:nvPr/>
                </p:nvCxnSpPr>
                <p:spPr>
                  <a:xfrm flipV="1">
                    <a:off x="2730100" y="2061816"/>
                    <a:ext cx="121449" cy="71052"/>
                  </a:xfrm>
                  <a:prstGeom prst="line">
                    <a:avLst/>
                  </a:prstGeom>
                  <a:ln w="57150" cmpd="sng">
                    <a:solidFill>
                      <a:srgbClr val="A6A6A6"/>
                    </a:solidFill>
                    <a:headEnd type="none"/>
                    <a:tailEnd type="triangle"/>
                  </a:ln>
                </p:spPr>
                <p:style>
                  <a:lnRef idx="1">
                    <a:schemeClr val="dk1"/>
                  </a:lnRef>
                  <a:fillRef idx="0">
                    <a:schemeClr val="dk1"/>
                  </a:fillRef>
                  <a:effectRef idx="0">
                    <a:schemeClr val="dk1"/>
                  </a:effectRef>
                  <a:fontRef idx="minor">
                    <a:schemeClr val="tx1"/>
                  </a:fontRef>
                </p:style>
              </p:cxnSp>
            </p:grpSp>
          </p:grpSp>
          <p:grpSp>
            <p:nvGrpSpPr>
              <p:cNvPr id="158" name="Group 157"/>
              <p:cNvGrpSpPr/>
              <p:nvPr/>
            </p:nvGrpSpPr>
            <p:grpSpPr>
              <a:xfrm>
                <a:off x="2629415" y="5149850"/>
                <a:ext cx="203356" cy="119556"/>
                <a:chOff x="2629415" y="5149850"/>
                <a:chExt cx="203356" cy="119556"/>
              </a:xfrm>
            </p:grpSpPr>
            <p:sp>
              <p:nvSpPr>
                <p:cNvPr id="159" name="Rectangle 158"/>
                <p:cNvSpPr/>
                <p:nvPr/>
              </p:nvSpPr>
              <p:spPr>
                <a:xfrm>
                  <a:off x="2629415" y="5149850"/>
                  <a:ext cx="129660" cy="119556"/>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cxnSp>
              <p:nvCxnSpPr>
                <p:cNvPr id="160" name="Straight Connector 159"/>
                <p:cNvCxnSpPr/>
                <p:nvPr/>
              </p:nvCxnSpPr>
              <p:spPr>
                <a:xfrm flipH="1" flipV="1">
                  <a:off x="2699421" y="5206635"/>
                  <a:ext cx="133350" cy="62771"/>
                </a:xfrm>
                <a:prstGeom prst="line">
                  <a:avLst/>
                </a:prstGeom>
                <a:ln w="57150" cmpd="sng">
                  <a:solidFill>
                    <a:srgbClr val="A6A6A6"/>
                  </a:solidFill>
                  <a:headEnd type="none"/>
                  <a:tailEnd type="triangle"/>
                </a:ln>
              </p:spPr>
              <p:style>
                <a:lnRef idx="1">
                  <a:schemeClr val="dk1"/>
                </a:lnRef>
                <a:fillRef idx="0">
                  <a:schemeClr val="dk1"/>
                </a:fillRef>
                <a:effectRef idx="0">
                  <a:schemeClr val="dk1"/>
                </a:effectRef>
                <a:fontRef idx="minor">
                  <a:schemeClr val="tx1"/>
                </a:fontRef>
              </p:style>
            </p:cxnSp>
          </p:grpSp>
        </p:grpSp>
        <p:grpSp>
          <p:nvGrpSpPr>
            <p:cNvPr id="154" name="Group 153"/>
            <p:cNvGrpSpPr/>
            <p:nvPr/>
          </p:nvGrpSpPr>
          <p:grpSpPr>
            <a:xfrm>
              <a:off x="5401122" y="3565310"/>
              <a:ext cx="129660" cy="213897"/>
              <a:chOff x="5401122" y="3565310"/>
              <a:chExt cx="129660" cy="213897"/>
            </a:xfrm>
          </p:grpSpPr>
          <p:sp>
            <p:nvSpPr>
              <p:cNvPr id="155" name="Rectangle 154"/>
              <p:cNvSpPr/>
              <p:nvPr/>
            </p:nvSpPr>
            <p:spPr>
              <a:xfrm>
                <a:off x="5401122" y="3659651"/>
                <a:ext cx="129660" cy="119556"/>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cxnSp>
            <p:nvCxnSpPr>
              <p:cNvPr id="156" name="Straight Connector 155"/>
              <p:cNvCxnSpPr/>
              <p:nvPr/>
            </p:nvCxnSpPr>
            <p:spPr>
              <a:xfrm>
                <a:off x="5441288" y="3565310"/>
                <a:ext cx="0" cy="112820"/>
              </a:xfrm>
              <a:prstGeom prst="line">
                <a:avLst/>
              </a:prstGeom>
              <a:ln w="57150" cmpd="sng">
                <a:solidFill>
                  <a:srgbClr val="A6A6A6"/>
                </a:solidFill>
                <a:headEnd type="none"/>
                <a:tailEnd type="triangle"/>
              </a:ln>
            </p:spPr>
            <p:style>
              <a:lnRef idx="1">
                <a:schemeClr val="dk1"/>
              </a:lnRef>
              <a:fillRef idx="0">
                <a:schemeClr val="dk1"/>
              </a:fillRef>
              <a:effectRef idx="0">
                <a:schemeClr val="dk1"/>
              </a:effectRef>
              <a:fontRef idx="minor">
                <a:schemeClr val="tx1"/>
              </a:fontRef>
            </p:style>
          </p:cxnSp>
        </p:grpSp>
      </p:grpSp>
      <p:sp>
        <p:nvSpPr>
          <p:cNvPr id="165" name="Teardrop 164"/>
          <p:cNvSpPr/>
          <p:nvPr>
            <p:custDataLst>
              <p:tags r:id="rId13"/>
            </p:custDataLst>
          </p:nvPr>
        </p:nvSpPr>
        <p:spPr>
          <a:xfrm rot="8075815">
            <a:off x="1561608" y="3486264"/>
            <a:ext cx="1323403" cy="1323405"/>
          </a:xfrm>
          <a:prstGeom prst="teardrop">
            <a:avLst/>
          </a:prstGeom>
          <a:solidFill>
            <a:srgbClr val="EA6A09"/>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66" name="Teardrop 165"/>
          <p:cNvSpPr/>
          <p:nvPr>
            <p:custDataLst>
              <p:tags r:id="rId14"/>
            </p:custDataLst>
          </p:nvPr>
        </p:nvSpPr>
        <p:spPr>
          <a:xfrm rot="8075815">
            <a:off x="513609" y="5162705"/>
            <a:ext cx="1323402" cy="1323405"/>
          </a:xfrm>
          <a:prstGeom prst="teardrop">
            <a:avLst/>
          </a:prstGeom>
          <a:solidFill>
            <a:srgbClr val="EA6A09"/>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67" name="TextBox 166"/>
          <p:cNvSpPr txBox="1"/>
          <p:nvPr>
            <p:custDataLst>
              <p:tags r:id="rId15"/>
            </p:custDataLst>
          </p:nvPr>
        </p:nvSpPr>
        <p:spPr>
          <a:xfrm>
            <a:off x="1569377" y="3682062"/>
            <a:ext cx="1332083" cy="369332"/>
          </a:xfrm>
          <a:prstGeom prst="rect">
            <a:avLst/>
          </a:prstGeom>
          <a:noFill/>
          <a:ln w="6350" cmpd="sng">
            <a:noFill/>
            <a:prstDash val="dash"/>
          </a:ln>
        </p:spPr>
        <p:txBody>
          <a:bodyPr wrap="square" numCol="1" rtlCol="0">
            <a:spAutoFit/>
          </a:bodyPr>
          <a:lstStyle/>
          <a:p>
            <a:pPr algn="ctr" rtl="0"/>
            <a:r>
              <a:rPr lang="fr-FR" b="0" i="0" u="none" dirty="0">
                <a:solidFill>
                  <a:srgbClr val="FFFFFF"/>
                </a:solidFill>
                <a:latin typeface="Futura Std Condensed" pitchFamily="34" charset="0"/>
                <a:cs typeface="Futura Condensed"/>
              </a:rPr>
              <a:t>PLANIFICATION</a:t>
            </a:r>
          </a:p>
        </p:txBody>
      </p:sp>
      <p:sp>
        <p:nvSpPr>
          <p:cNvPr id="168" name="TextBox 167"/>
          <p:cNvSpPr txBox="1"/>
          <p:nvPr>
            <p:custDataLst>
              <p:tags r:id="rId16"/>
            </p:custDataLst>
          </p:nvPr>
        </p:nvSpPr>
        <p:spPr>
          <a:xfrm>
            <a:off x="641765" y="5313601"/>
            <a:ext cx="1067090" cy="369333"/>
          </a:xfrm>
          <a:prstGeom prst="rect">
            <a:avLst/>
          </a:prstGeom>
          <a:noFill/>
          <a:ln w="6350" cmpd="sng">
            <a:noFill/>
            <a:prstDash val="dash"/>
          </a:ln>
        </p:spPr>
        <p:txBody>
          <a:bodyPr wrap="square" numCol="1" rtlCol="0">
            <a:spAutoFit/>
          </a:bodyPr>
          <a:lstStyle/>
          <a:p>
            <a:pPr algn="ctr" rtl="0"/>
            <a:r>
              <a:rPr lang="fr-FR" b="0" i="0" u="none">
                <a:solidFill>
                  <a:srgbClr val="FFFFFF"/>
                </a:solidFill>
                <a:latin typeface="Futura Std Condensed" pitchFamily="34" charset="0"/>
                <a:cs typeface="Futura Condensed"/>
              </a:rPr>
              <a:t>PARTAGE</a:t>
            </a:r>
          </a:p>
        </p:txBody>
      </p:sp>
      <p:sp>
        <p:nvSpPr>
          <p:cNvPr id="169" name="Oval Callout 168"/>
          <p:cNvSpPr/>
          <p:nvPr>
            <p:custDataLst>
              <p:tags r:id="rId17"/>
            </p:custDataLst>
          </p:nvPr>
        </p:nvSpPr>
        <p:spPr>
          <a:xfrm>
            <a:off x="811756" y="5754613"/>
            <a:ext cx="727108" cy="545229"/>
          </a:xfrm>
          <a:prstGeom prst="wedgeEllipseCallout">
            <a:avLst>
              <a:gd name="adj1" fmla="val -24354"/>
              <a:gd name="adj2" fmla="val 64848"/>
            </a:avLst>
          </a:prstGeom>
          <a:no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170" name="Teardrop 169"/>
          <p:cNvSpPr/>
          <p:nvPr>
            <p:custDataLst>
              <p:tags r:id="rId18"/>
            </p:custDataLst>
          </p:nvPr>
        </p:nvSpPr>
        <p:spPr>
          <a:xfrm rot="8075815">
            <a:off x="2578971" y="5162704"/>
            <a:ext cx="1323403" cy="1323405"/>
          </a:xfrm>
          <a:prstGeom prst="teardrop">
            <a:avLst/>
          </a:prstGeom>
          <a:solidFill>
            <a:srgbClr val="EA6A09"/>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71" name="TextBox 170"/>
          <p:cNvSpPr txBox="1"/>
          <p:nvPr>
            <p:custDataLst>
              <p:tags r:id="rId19"/>
            </p:custDataLst>
          </p:nvPr>
        </p:nvSpPr>
        <p:spPr>
          <a:xfrm>
            <a:off x="2660071" y="5355273"/>
            <a:ext cx="1173520" cy="369332"/>
          </a:xfrm>
          <a:prstGeom prst="rect">
            <a:avLst/>
          </a:prstGeom>
          <a:noFill/>
          <a:ln w="6350" cmpd="sng">
            <a:noFill/>
            <a:prstDash val="dash"/>
          </a:ln>
        </p:spPr>
        <p:txBody>
          <a:bodyPr wrap="square" numCol="1" rtlCol="0">
            <a:spAutoFit/>
          </a:bodyPr>
          <a:lstStyle/>
          <a:p>
            <a:pPr algn="ctr" rtl="0"/>
            <a:r>
              <a:rPr lang="fr-FR" b="0" i="0" u="none" dirty="0">
                <a:solidFill>
                  <a:srgbClr val="FFFFFF"/>
                </a:solidFill>
                <a:latin typeface="Futura Std Condensed" pitchFamily="34" charset="0"/>
                <a:cs typeface="Futura Condensed"/>
              </a:rPr>
              <a:t>RÉALISATION</a:t>
            </a:r>
          </a:p>
        </p:txBody>
      </p:sp>
      <p:grpSp>
        <p:nvGrpSpPr>
          <p:cNvPr id="172" name="Group 171"/>
          <p:cNvGrpSpPr/>
          <p:nvPr>
            <p:custDataLst>
              <p:tags r:id="rId20"/>
            </p:custDataLst>
          </p:nvPr>
        </p:nvGrpSpPr>
        <p:grpSpPr>
          <a:xfrm>
            <a:off x="2020360" y="4066541"/>
            <a:ext cx="405899" cy="734695"/>
            <a:chOff x="2233642" y="4295141"/>
            <a:chExt cx="405899" cy="734695"/>
          </a:xfrm>
        </p:grpSpPr>
        <p:sp>
          <p:nvSpPr>
            <p:cNvPr id="173" name="Freeform 172"/>
            <p:cNvSpPr/>
            <p:nvPr/>
          </p:nvSpPr>
          <p:spPr>
            <a:xfrm>
              <a:off x="2233642" y="4295141"/>
              <a:ext cx="405899" cy="574531"/>
            </a:xfrm>
            <a:custGeom>
              <a:avLst/>
              <a:gdLst>
                <a:gd name="connsiteX0" fmla="*/ 514350 w 2457450"/>
                <a:gd name="connsiteY0" fmla="*/ 2876550 h 2876550"/>
                <a:gd name="connsiteX1" fmla="*/ 419100 w 2457450"/>
                <a:gd name="connsiteY1" fmla="*/ 2752725 h 2876550"/>
                <a:gd name="connsiteX2" fmla="*/ 390525 w 2457450"/>
                <a:gd name="connsiteY2" fmla="*/ 2438400 h 2876550"/>
                <a:gd name="connsiteX3" fmla="*/ 152400 w 2457450"/>
                <a:gd name="connsiteY3" fmla="*/ 1724025 h 2876550"/>
                <a:gd name="connsiteX4" fmla="*/ 0 w 2457450"/>
                <a:gd name="connsiteY4" fmla="*/ 1076325 h 2876550"/>
                <a:gd name="connsiteX5" fmla="*/ 1266825 w 2457450"/>
                <a:gd name="connsiteY5" fmla="*/ 0 h 2876550"/>
                <a:gd name="connsiteX6" fmla="*/ 2457450 w 2457450"/>
                <a:gd name="connsiteY6" fmla="*/ 1019175 h 2876550"/>
                <a:gd name="connsiteX7" fmla="*/ 2247900 w 2457450"/>
                <a:gd name="connsiteY7" fmla="*/ 1724025 h 2876550"/>
                <a:gd name="connsiteX8" fmla="*/ 1971675 w 2457450"/>
                <a:gd name="connsiteY8" fmla="*/ 2428875 h 2876550"/>
                <a:gd name="connsiteX9" fmla="*/ 1943100 w 2457450"/>
                <a:gd name="connsiteY9" fmla="*/ 2733675 h 2876550"/>
                <a:gd name="connsiteX10" fmla="*/ 1857375 w 2457450"/>
                <a:gd name="connsiteY10" fmla="*/ 2876550 h 2876550"/>
                <a:gd name="connsiteX11" fmla="*/ 514350 w 2457450"/>
                <a:gd name="connsiteY11" fmla="*/ 2876550 h 2876550"/>
                <a:gd name="connsiteX0" fmla="*/ 514350 w 2457450"/>
                <a:gd name="connsiteY0" fmla="*/ 2876640 h 2876640"/>
                <a:gd name="connsiteX1" fmla="*/ 419100 w 2457450"/>
                <a:gd name="connsiteY1" fmla="*/ 2752815 h 2876640"/>
                <a:gd name="connsiteX2" fmla="*/ 390525 w 2457450"/>
                <a:gd name="connsiteY2" fmla="*/ 2438490 h 2876640"/>
                <a:gd name="connsiteX3" fmla="*/ 152400 w 2457450"/>
                <a:gd name="connsiteY3" fmla="*/ 1724115 h 2876640"/>
                <a:gd name="connsiteX4" fmla="*/ 0 w 2457450"/>
                <a:gd name="connsiteY4" fmla="*/ 1076415 h 2876640"/>
                <a:gd name="connsiteX5" fmla="*/ 1266825 w 2457450"/>
                <a:gd name="connsiteY5" fmla="*/ 90 h 2876640"/>
                <a:gd name="connsiteX6" fmla="*/ 2457450 w 2457450"/>
                <a:gd name="connsiteY6" fmla="*/ 1019265 h 2876640"/>
                <a:gd name="connsiteX7" fmla="*/ 2247900 w 2457450"/>
                <a:gd name="connsiteY7" fmla="*/ 1724115 h 2876640"/>
                <a:gd name="connsiteX8" fmla="*/ 1971675 w 2457450"/>
                <a:gd name="connsiteY8" fmla="*/ 2428965 h 2876640"/>
                <a:gd name="connsiteX9" fmla="*/ 1943100 w 2457450"/>
                <a:gd name="connsiteY9" fmla="*/ 2733765 h 2876640"/>
                <a:gd name="connsiteX10" fmla="*/ 1857375 w 2457450"/>
                <a:gd name="connsiteY10" fmla="*/ 2876640 h 2876640"/>
                <a:gd name="connsiteX11" fmla="*/ 514350 w 2457450"/>
                <a:gd name="connsiteY11" fmla="*/ 2876640 h 2876640"/>
                <a:gd name="connsiteX0" fmla="*/ 578058 w 2521158"/>
                <a:gd name="connsiteY0" fmla="*/ 2876640 h 2876640"/>
                <a:gd name="connsiteX1" fmla="*/ 482808 w 2521158"/>
                <a:gd name="connsiteY1" fmla="*/ 2752815 h 2876640"/>
                <a:gd name="connsiteX2" fmla="*/ 454233 w 2521158"/>
                <a:gd name="connsiteY2" fmla="*/ 2438490 h 2876640"/>
                <a:gd name="connsiteX3" fmla="*/ 216108 w 2521158"/>
                <a:gd name="connsiteY3" fmla="*/ 1724115 h 2876640"/>
                <a:gd name="connsiteX4" fmla="*/ 63708 w 2521158"/>
                <a:gd name="connsiteY4" fmla="*/ 1076415 h 2876640"/>
                <a:gd name="connsiteX5" fmla="*/ 1330533 w 2521158"/>
                <a:gd name="connsiteY5" fmla="*/ 90 h 2876640"/>
                <a:gd name="connsiteX6" fmla="*/ 2521158 w 2521158"/>
                <a:gd name="connsiteY6" fmla="*/ 1019265 h 2876640"/>
                <a:gd name="connsiteX7" fmla="*/ 2311608 w 2521158"/>
                <a:gd name="connsiteY7" fmla="*/ 1724115 h 2876640"/>
                <a:gd name="connsiteX8" fmla="*/ 2035383 w 2521158"/>
                <a:gd name="connsiteY8" fmla="*/ 2428965 h 2876640"/>
                <a:gd name="connsiteX9" fmla="*/ 2006808 w 2521158"/>
                <a:gd name="connsiteY9" fmla="*/ 2733765 h 2876640"/>
                <a:gd name="connsiteX10" fmla="*/ 1921083 w 2521158"/>
                <a:gd name="connsiteY10" fmla="*/ 2876640 h 2876640"/>
                <a:gd name="connsiteX11" fmla="*/ 578058 w 2521158"/>
                <a:gd name="connsiteY11" fmla="*/ 2876640 h 2876640"/>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373469"/>
                <a:gd name="connsiteY0" fmla="*/ 2877203 h 2877203"/>
                <a:gd name="connsiteX1" fmla="*/ 482808 w 2373469"/>
                <a:gd name="connsiteY1" fmla="*/ 2753378 h 2877203"/>
                <a:gd name="connsiteX2" fmla="*/ 454233 w 2373469"/>
                <a:gd name="connsiteY2" fmla="*/ 2439053 h 2877203"/>
                <a:gd name="connsiteX3" fmla="*/ 216108 w 2373469"/>
                <a:gd name="connsiteY3" fmla="*/ 1724678 h 2877203"/>
                <a:gd name="connsiteX4" fmla="*/ 63708 w 2373469"/>
                <a:gd name="connsiteY4" fmla="*/ 1076978 h 2877203"/>
                <a:gd name="connsiteX5" fmla="*/ 1330533 w 2373469"/>
                <a:gd name="connsiteY5" fmla="*/ 653 h 2877203"/>
                <a:gd name="connsiteX6" fmla="*/ 2368758 w 2373469"/>
                <a:gd name="connsiteY6" fmla="*/ 1238903 h 2877203"/>
                <a:gd name="connsiteX7" fmla="*/ 2311608 w 2373469"/>
                <a:gd name="connsiteY7" fmla="*/ 1724678 h 2877203"/>
                <a:gd name="connsiteX8" fmla="*/ 2035383 w 2373469"/>
                <a:gd name="connsiteY8" fmla="*/ 2429528 h 2877203"/>
                <a:gd name="connsiteX9" fmla="*/ 2006808 w 2373469"/>
                <a:gd name="connsiteY9" fmla="*/ 2734328 h 2877203"/>
                <a:gd name="connsiteX10" fmla="*/ 1921083 w 2373469"/>
                <a:gd name="connsiteY10" fmla="*/ 2877203 h 2877203"/>
                <a:gd name="connsiteX11" fmla="*/ 578058 w 2373469"/>
                <a:gd name="connsiteY11" fmla="*/ 2877203 h 2877203"/>
                <a:gd name="connsiteX0" fmla="*/ 578058 w 2386537"/>
                <a:gd name="connsiteY0" fmla="*/ 2876552 h 2876552"/>
                <a:gd name="connsiteX1" fmla="*/ 482808 w 2386537"/>
                <a:gd name="connsiteY1" fmla="*/ 2752727 h 2876552"/>
                <a:gd name="connsiteX2" fmla="*/ 454233 w 2386537"/>
                <a:gd name="connsiteY2" fmla="*/ 2438402 h 2876552"/>
                <a:gd name="connsiteX3" fmla="*/ 216108 w 2386537"/>
                <a:gd name="connsiteY3" fmla="*/ 1724027 h 2876552"/>
                <a:gd name="connsiteX4" fmla="*/ 63708 w 2386537"/>
                <a:gd name="connsiteY4" fmla="*/ 1076327 h 2876552"/>
                <a:gd name="connsiteX5" fmla="*/ 1330533 w 2386537"/>
                <a:gd name="connsiteY5" fmla="*/ 2 h 2876552"/>
                <a:gd name="connsiteX6" fmla="*/ 2368758 w 2386537"/>
                <a:gd name="connsiteY6" fmla="*/ 1238252 h 2876552"/>
                <a:gd name="connsiteX7" fmla="*/ 2311608 w 2386537"/>
                <a:gd name="connsiteY7" fmla="*/ 1724027 h 2876552"/>
                <a:gd name="connsiteX8" fmla="*/ 2035383 w 2386537"/>
                <a:gd name="connsiteY8" fmla="*/ 2428877 h 2876552"/>
                <a:gd name="connsiteX9" fmla="*/ 2006808 w 2386537"/>
                <a:gd name="connsiteY9" fmla="*/ 2733677 h 2876552"/>
                <a:gd name="connsiteX10" fmla="*/ 1921083 w 2386537"/>
                <a:gd name="connsiteY10" fmla="*/ 2876552 h 2876552"/>
                <a:gd name="connsiteX11" fmla="*/ 578058 w 2386537"/>
                <a:gd name="connsiteY11"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2276033 w 2350962"/>
                <a:gd name="connsiteY6" fmla="*/ 1724027 h 2876552"/>
                <a:gd name="connsiteX7" fmla="*/ 1999808 w 2350962"/>
                <a:gd name="connsiteY7" fmla="*/ 2428877 h 2876552"/>
                <a:gd name="connsiteX8" fmla="*/ 1971233 w 2350962"/>
                <a:gd name="connsiteY8" fmla="*/ 2733677 h 2876552"/>
                <a:gd name="connsiteX9" fmla="*/ 1885508 w 2350962"/>
                <a:gd name="connsiteY9" fmla="*/ 2876552 h 2876552"/>
                <a:gd name="connsiteX10" fmla="*/ 542483 w 2350962"/>
                <a:gd name="connsiteY10"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1999808 w 2350962"/>
                <a:gd name="connsiteY6" fmla="*/ 2428877 h 2876552"/>
                <a:gd name="connsiteX7" fmla="*/ 1971233 w 2350962"/>
                <a:gd name="connsiteY7" fmla="*/ 2733677 h 2876552"/>
                <a:gd name="connsiteX8" fmla="*/ 1885508 w 2350962"/>
                <a:gd name="connsiteY8" fmla="*/ 2876552 h 2876552"/>
                <a:gd name="connsiteX9" fmla="*/ 542483 w 2350962"/>
                <a:gd name="connsiteY9" fmla="*/ 2876552 h 2876552"/>
                <a:gd name="connsiteX0" fmla="*/ 542483 w 2347372"/>
                <a:gd name="connsiteY0" fmla="*/ 2876561 h 2876561"/>
                <a:gd name="connsiteX1" fmla="*/ 447233 w 2347372"/>
                <a:gd name="connsiteY1" fmla="*/ 2752736 h 2876561"/>
                <a:gd name="connsiteX2" fmla="*/ 418658 w 2347372"/>
                <a:gd name="connsiteY2" fmla="*/ 2438411 h 2876561"/>
                <a:gd name="connsiteX3" fmla="*/ 28133 w 2347372"/>
                <a:gd name="connsiteY3" fmla="*/ 1076336 h 2876561"/>
                <a:gd name="connsiteX4" fmla="*/ 1294958 w 2347372"/>
                <a:gd name="connsiteY4" fmla="*/ 11 h 2876561"/>
                <a:gd name="connsiteX5" fmla="*/ 2342708 w 2347372"/>
                <a:gd name="connsiteY5" fmla="*/ 1095386 h 2876561"/>
                <a:gd name="connsiteX6" fmla="*/ 1999808 w 2347372"/>
                <a:gd name="connsiteY6" fmla="*/ 2428886 h 2876561"/>
                <a:gd name="connsiteX7" fmla="*/ 1971233 w 2347372"/>
                <a:gd name="connsiteY7" fmla="*/ 2733686 h 2876561"/>
                <a:gd name="connsiteX8" fmla="*/ 1885508 w 2347372"/>
                <a:gd name="connsiteY8" fmla="*/ 2876561 h 2876561"/>
                <a:gd name="connsiteX9" fmla="*/ 542483 w 2347372"/>
                <a:gd name="connsiteY9" fmla="*/ 2876561 h 2876561"/>
                <a:gd name="connsiteX0" fmla="*/ 461688 w 2266495"/>
                <a:gd name="connsiteY0" fmla="*/ 2876559 h 2876559"/>
                <a:gd name="connsiteX1" fmla="*/ 366438 w 2266495"/>
                <a:gd name="connsiteY1" fmla="*/ 2752734 h 2876559"/>
                <a:gd name="connsiteX2" fmla="*/ 337863 w 2266495"/>
                <a:gd name="connsiteY2" fmla="*/ 2438409 h 2876559"/>
                <a:gd name="connsiteX3" fmla="*/ 33063 w 2266495"/>
                <a:gd name="connsiteY3" fmla="*/ 1114434 h 2876559"/>
                <a:gd name="connsiteX4" fmla="*/ 1214163 w 2266495"/>
                <a:gd name="connsiteY4" fmla="*/ 9 h 2876559"/>
                <a:gd name="connsiteX5" fmla="*/ 2261913 w 2266495"/>
                <a:gd name="connsiteY5" fmla="*/ 1095384 h 2876559"/>
                <a:gd name="connsiteX6" fmla="*/ 1919013 w 2266495"/>
                <a:gd name="connsiteY6" fmla="*/ 2428884 h 2876559"/>
                <a:gd name="connsiteX7" fmla="*/ 1890438 w 2266495"/>
                <a:gd name="connsiteY7" fmla="*/ 2733684 h 2876559"/>
                <a:gd name="connsiteX8" fmla="*/ 1804713 w 2266495"/>
                <a:gd name="connsiteY8" fmla="*/ 2876559 h 2876559"/>
                <a:gd name="connsiteX9" fmla="*/ 461688 w 2266495"/>
                <a:gd name="connsiteY9" fmla="*/ 2876559 h 2876559"/>
                <a:gd name="connsiteX0" fmla="*/ 428657 w 2233464"/>
                <a:gd name="connsiteY0" fmla="*/ 2876559 h 2876559"/>
                <a:gd name="connsiteX1" fmla="*/ 333407 w 2233464"/>
                <a:gd name="connsiteY1" fmla="*/ 2752734 h 2876559"/>
                <a:gd name="connsiteX2" fmla="*/ 304832 w 2233464"/>
                <a:gd name="connsiteY2" fmla="*/ 2438409 h 2876559"/>
                <a:gd name="connsiteX3" fmla="*/ 32 w 2233464"/>
                <a:gd name="connsiteY3" fmla="*/ 1114434 h 2876559"/>
                <a:gd name="connsiteX4" fmla="*/ 1181132 w 2233464"/>
                <a:gd name="connsiteY4" fmla="*/ 9 h 2876559"/>
                <a:gd name="connsiteX5" fmla="*/ 2228882 w 2233464"/>
                <a:gd name="connsiteY5" fmla="*/ 1095384 h 2876559"/>
                <a:gd name="connsiteX6" fmla="*/ 1885982 w 2233464"/>
                <a:gd name="connsiteY6" fmla="*/ 2428884 h 2876559"/>
                <a:gd name="connsiteX7" fmla="*/ 1857407 w 2233464"/>
                <a:gd name="connsiteY7" fmla="*/ 2733684 h 2876559"/>
                <a:gd name="connsiteX8" fmla="*/ 1771682 w 2233464"/>
                <a:gd name="connsiteY8" fmla="*/ 2876559 h 2876559"/>
                <a:gd name="connsiteX9" fmla="*/ 428657 w 2233464"/>
                <a:gd name="connsiteY9" fmla="*/ 2876559 h 2876559"/>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495332 w 2229008"/>
                <a:gd name="connsiteY1" fmla="*/ 28289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63894 w 2254695"/>
                <a:gd name="connsiteY0" fmla="*/ 2876560 h 2876560"/>
                <a:gd name="connsiteX1" fmla="*/ 521019 w 2254695"/>
                <a:gd name="connsiteY1" fmla="*/ 2828935 h 2876560"/>
                <a:gd name="connsiteX2" fmla="*/ 397194 w 2254695"/>
                <a:gd name="connsiteY2" fmla="*/ 2428885 h 2876560"/>
                <a:gd name="connsiteX3" fmla="*/ 25719 w 2254695"/>
                <a:gd name="connsiteY3" fmla="*/ 1114435 h 2876560"/>
                <a:gd name="connsiteX4" fmla="*/ 1206819 w 2254695"/>
                <a:gd name="connsiteY4" fmla="*/ 10 h 2876560"/>
                <a:gd name="connsiteX5" fmla="*/ 2254569 w 2254695"/>
                <a:gd name="connsiteY5" fmla="*/ 1095385 h 2876560"/>
                <a:gd name="connsiteX6" fmla="*/ 1911669 w 2254695"/>
                <a:gd name="connsiteY6" fmla="*/ 2428885 h 2876560"/>
                <a:gd name="connsiteX7" fmla="*/ 1711644 w 2254695"/>
                <a:gd name="connsiteY7" fmla="*/ 2762260 h 2876560"/>
                <a:gd name="connsiteX8" fmla="*/ 1597344 w 2254695"/>
                <a:gd name="connsiteY8" fmla="*/ 2876560 h 2876560"/>
                <a:gd name="connsiteX9" fmla="*/ 663894 w 2254695"/>
                <a:gd name="connsiteY9" fmla="*/ 2876560 h 2876560"/>
                <a:gd name="connsiteX0" fmla="*/ 638464 w 2229265"/>
                <a:gd name="connsiteY0" fmla="*/ 2876560 h 2876560"/>
                <a:gd name="connsiteX1" fmla="*/ 495589 w 2229265"/>
                <a:gd name="connsiteY1" fmla="*/ 2828935 h 2876560"/>
                <a:gd name="connsiteX2" fmla="*/ 371764 w 2229265"/>
                <a:gd name="connsiteY2" fmla="*/ 2428885 h 2876560"/>
                <a:gd name="connsiteX3" fmla="*/ 289 w 2229265"/>
                <a:gd name="connsiteY3" fmla="*/ 1114435 h 2876560"/>
                <a:gd name="connsiteX4" fmla="*/ 1181389 w 2229265"/>
                <a:gd name="connsiteY4" fmla="*/ 10 h 2876560"/>
                <a:gd name="connsiteX5" fmla="*/ 2229139 w 2229265"/>
                <a:gd name="connsiteY5" fmla="*/ 1095385 h 2876560"/>
                <a:gd name="connsiteX6" fmla="*/ 1886239 w 2229265"/>
                <a:gd name="connsiteY6" fmla="*/ 2428885 h 2876560"/>
                <a:gd name="connsiteX7" fmla="*/ 1686214 w 2229265"/>
                <a:gd name="connsiteY7" fmla="*/ 2762260 h 2876560"/>
                <a:gd name="connsiteX8" fmla="*/ 1571914 w 2229265"/>
                <a:gd name="connsiteY8" fmla="*/ 2876560 h 2876560"/>
                <a:gd name="connsiteX9" fmla="*/ 638464 w 2229265"/>
                <a:gd name="connsiteY9" fmla="*/ 2876560 h 2876560"/>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809965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809965 w 2181691"/>
                <a:gd name="connsiteY9" fmla="*/ 2876572 h 2876572"/>
                <a:gd name="connsiteX0" fmla="*/ 71471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714715 w 2181691"/>
                <a:gd name="connsiteY9" fmla="*/ 2876572 h 2876572"/>
                <a:gd name="connsiteX0" fmla="*/ 1238366 w 2705342"/>
                <a:gd name="connsiteY0" fmla="*/ 2882562 h 2882562"/>
                <a:gd name="connsiteX1" fmla="*/ 971666 w 2705342"/>
                <a:gd name="connsiteY1" fmla="*/ 2834937 h 2882562"/>
                <a:gd name="connsiteX2" fmla="*/ 847841 w 2705342"/>
                <a:gd name="connsiteY2" fmla="*/ 2434887 h 2882562"/>
                <a:gd name="connsiteX3" fmla="*/ 116 w 2705342"/>
                <a:gd name="connsiteY3" fmla="*/ 1606212 h 2882562"/>
                <a:gd name="connsiteX4" fmla="*/ 1657466 w 2705342"/>
                <a:gd name="connsiteY4" fmla="*/ 6012 h 2882562"/>
                <a:gd name="connsiteX5" fmla="*/ 2705216 w 2705342"/>
                <a:gd name="connsiteY5" fmla="*/ 1101387 h 2882562"/>
                <a:gd name="connsiteX6" fmla="*/ 2362316 w 2705342"/>
                <a:gd name="connsiteY6" fmla="*/ 2434887 h 2882562"/>
                <a:gd name="connsiteX7" fmla="*/ 2162291 w 2705342"/>
                <a:gd name="connsiteY7" fmla="*/ 2768262 h 2882562"/>
                <a:gd name="connsiteX8" fmla="*/ 1914641 w 2705342"/>
                <a:gd name="connsiteY8" fmla="*/ 2882562 h 2882562"/>
                <a:gd name="connsiteX9" fmla="*/ 1238366 w 2705342"/>
                <a:gd name="connsiteY9" fmla="*/ 2882562 h 2882562"/>
                <a:gd name="connsiteX0" fmla="*/ 1238366 w 3181508"/>
                <a:gd name="connsiteY0" fmla="*/ 2876575 h 2876575"/>
                <a:gd name="connsiteX1" fmla="*/ 971666 w 3181508"/>
                <a:gd name="connsiteY1" fmla="*/ 2828950 h 2876575"/>
                <a:gd name="connsiteX2" fmla="*/ 847841 w 3181508"/>
                <a:gd name="connsiteY2" fmla="*/ 2428900 h 2876575"/>
                <a:gd name="connsiteX3" fmla="*/ 116 w 3181508"/>
                <a:gd name="connsiteY3" fmla="*/ 1600225 h 2876575"/>
                <a:gd name="connsiteX4" fmla="*/ 1657466 w 3181508"/>
                <a:gd name="connsiteY4" fmla="*/ 25 h 2876575"/>
                <a:gd name="connsiteX5" fmla="*/ 3181466 w 3181508"/>
                <a:gd name="connsiteY5" fmla="*/ 1562125 h 2876575"/>
                <a:gd name="connsiteX6" fmla="*/ 2362316 w 3181508"/>
                <a:gd name="connsiteY6" fmla="*/ 2428900 h 2876575"/>
                <a:gd name="connsiteX7" fmla="*/ 2162291 w 3181508"/>
                <a:gd name="connsiteY7" fmla="*/ 2762275 h 2876575"/>
                <a:gd name="connsiteX8" fmla="*/ 1914641 w 3181508"/>
                <a:gd name="connsiteY8" fmla="*/ 2876575 h 2876575"/>
                <a:gd name="connsiteX9" fmla="*/ 1238366 w 3181508"/>
                <a:gd name="connsiteY9" fmla="*/ 2876575 h 2876575"/>
                <a:gd name="connsiteX0" fmla="*/ 1249118 w 3206549"/>
                <a:gd name="connsiteY0" fmla="*/ 2876575 h 2876575"/>
                <a:gd name="connsiteX1" fmla="*/ 982418 w 3206549"/>
                <a:gd name="connsiteY1" fmla="*/ 2828950 h 2876575"/>
                <a:gd name="connsiteX2" fmla="*/ 858593 w 3206549"/>
                <a:gd name="connsiteY2" fmla="*/ 2428900 h 2876575"/>
                <a:gd name="connsiteX3" fmla="*/ 10868 w 3206549"/>
                <a:gd name="connsiteY3" fmla="*/ 1600225 h 2876575"/>
                <a:gd name="connsiteX4" fmla="*/ 1572968 w 3206549"/>
                <a:gd name="connsiteY4" fmla="*/ 25 h 2876575"/>
                <a:gd name="connsiteX5" fmla="*/ 3192218 w 3206549"/>
                <a:gd name="connsiteY5" fmla="*/ 1562125 h 2876575"/>
                <a:gd name="connsiteX6" fmla="*/ 2373068 w 3206549"/>
                <a:gd name="connsiteY6" fmla="*/ 2428900 h 2876575"/>
                <a:gd name="connsiteX7" fmla="*/ 2173043 w 3206549"/>
                <a:gd name="connsiteY7" fmla="*/ 2762275 h 2876575"/>
                <a:gd name="connsiteX8" fmla="*/ 1925393 w 3206549"/>
                <a:gd name="connsiteY8" fmla="*/ 2876575 h 2876575"/>
                <a:gd name="connsiteX9" fmla="*/ 1249118 w 3206549"/>
                <a:gd name="connsiteY9" fmla="*/ 2876575 h 2876575"/>
                <a:gd name="connsiteX0" fmla="*/ 1274620 w 3232051"/>
                <a:gd name="connsiteY0" fmla="*/ 2876575 h 2914675"/>
                <a:gd name="connsiteX1" fmla="*/ 1007920 w 3232051"/>
                <a:gd name="connsiteY1" fmla="*/ 2828950 h 2914675"/>
                <a:gd name="connsiteX2" fmla="*/ 493570 w 3232051"/>
                <a:gd name="connsiteY2" fmla="*/ 2914675 h 2914675"/>
                <a:gd name="connsiteX3" fmla="*/ 36370 w 3232051"/>
                <a:gd name="connsiteY3" fmla="*/ 1600225 h 2914675"/>
                <a:gd name="connsiteX4" fmla="*/ 1598470 w 3232051"/>
                <a:gd name="connsiteY4" fmla="*/ 25 h 2914675"/>
                <a:gd name="connsiteX5" fmla="*/ 3217720 w 3232051"/>
                <a:gd name="connsiteY5" fmla="*/ 1562125 h 2914675"/>
                <a:gd name="connsiteX6" fmla="*/ 2398570 w 3232051"/>
                <a:gd name="connsiteY6" fmla="*/ 2428900 h 2914675"/>
                <a:gd name="connsiteX7" fmla="*/ 2198545 w 3232051"/>
                <a:gd name="connsiteY7" fmla="*/ 2762275 h 2914675"/>
                <a:gd name="connsiteX8" fmla="*/ 1950895 w 3232051"/>
                <a:gd name="connsiteY8" fmla="*/ 2876575 h 2914675"/>
                <a:gd name="connsiteX9" fmla="*/ 1274620 w 3232051"/>
                <a:gd name="connsiteY9" fmla="*/ 2876575 h 2914675"/>
                <a:gd name="connsiteX0" fmla="*/ 1274620 w 3232051"/>
                <a:gd name="connsiteY0" fmla="*/ 2876575 h 4372000"/>
                <a:gd name="connsiteX1" fmla="*/ 1007920 w 3232051"/>
                <a:gd name="connsiteY1" fmla="*/ 4372000 h 4372000"/>
                <a:gd name="connsiteX2" fmla="*/ 493570 w 3232051"/>
                <a:gd name="connsiteY2" fmla="*/ 2914675 h 4372000"/>
                <a:gd name="connsiteX3" fmla="*/ 36370 w 3232051"/>
                <a:gd name="connsiteY3" fmla="*/ 1600225 h 4372000"/>
                <a:gd name="connsiteX4" fmla="*/ 1598470 w 3232051"/>
                <a:gd name="connsiteY4" fmla="*/ 25 h 4372000"/>
                <a:gd name="connsiteX5" fmla="*/ 3217720 w 3232051"/>
                <a:gd name="connsiteY5" fmla="*/ 1562125 h 4372000"/>
                <a:gd name="connsiteX6" fmla="*/ 2398570 w 3232051"/>
                <a:gd name="connsiteY6" fmla="*/ 2428900 h 4372000"/>
                <a:gd name="connsiteX7" fmla="*/ 2198545 w 3232051"/>
                <a:gd name="connsiteY7" fmla="*/ 2762275 h 4372000"/>
                <a:gd name="connsiteX8" fmla="*/ 1950895 w 3232051"/>
                <a:gd name="connsiteY8" fmla="*/ 2876575 h 4372000"/>
                <a:gd name="connsiteX9" fmla="*/ 1274620 w 3232051"/>
                <a:gd name="connsiteY9" fmla="*/ 2876575 h 4372000"/>
                <a:gd name="connsiteX0" fmla="*/ 1274620 w 3232051"/>
                <a:gd name="connsiteY0" fmla="*/ 2876575 h 4486300"/>
                <a:gd name="connsiteX1" fmla="*/ 903145 w 3232051"/>
                <a:gd name="connsiteY1" fmla="*/ 4486300 h 4486300"/>
                <a:gd name="connsiteX2" fmla="*/ 493570 w 3232051"/>
                <a:gd name="connsiteY2" fmla="*/ 2914675 h 4486300"/>
                <a:gd name="connsiteX3" fmla="*/ 36370 w 3232051"/>
                <a:gd name="connsiteY3" fmla="*/ 1600225 h 4486300"/>
                <a:gd name="connsiteX4" fmla="*/ 1598470 w 3232051"/>
                <a:gd name="connsiteY4" fmla="*/ 25 h 4486300"/>
                <a:gd name="connsiteX5" fmla="*/ 3217720 w 3232051"/>
                <a:gd name="connsiteY5" fmla="*/ 1562125 h 4486300"/>
                <a:gd name="connsiteX6" fmla="*/ 2398570 w 3232051"/>
                <a:gd name="connsiteY6" fmla="*/ 2428900 h 4486300"/>
                <a:gd name="connsiteX7" fmla="*/ 2198545 w 3232051"/>
                <a:gd name="connsiteY7" fmla="*/ 2762275 h 4486300"/>
                <a:gd name="connsiteX8" fmla="*/ 1950895 w 3232051"/>
                <a:gd name="connsiteY8" fmla="*/ 2876575 h 4486300"/>
                <a:gd name="connsiteX9" fmla="*/ 1274620 w 3232051"/>
                <a:gd name="connsiteY9" fmla="*/ 2876575 h 4486300"/>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1950895 w 3232051"/>
                <a:gd name="connsiteY8" fmla="*/ 287657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2741470 w 3232051"/>
                <a:gd name="connsiteY8" fmla="*/ 297182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741470 w 3232051"/>
                <a:gd name="connsiteY7" fmla="*/ 2971825 h 4495825"/>
                <a:gd name="connsiteX8" fmla="*/ 2265220 w 3232051"/>
                <a:gd name="connsiteY8" fmla="*/ 4495825 h 4495825"/>
                <a:gd name="connsiteX0" fmla="*/ 2265220 w 3259860"/>
                <a:gd name="connsiteY0" fmla="*/ 4495828 h 4495828"/>
                <a:gd name="connsiteX1" fmla="*/ 903145 w 3259860"/>
                <a:gd name="connsiteY1" fmla="*/ 4486303 h 4495828"/>
                <a:gd name="connsiteX2" fmla="*/ 493570 w 3259860"/>
                <a:gd name="connsiteY2" fmla="*/ 2914678 h 4495828"/>
                <a:gd name="connsiteX3" fmla="*/ 36370 w 3259860"/>
                <a:gd name="connsiteY3" fmla="*/ 1600228 h 4495828"/>
                <a:gd name="connsiteX4" fmla="*/ 1598470 w 3259860"/>
                <a:gd name="connsiteY4" fmla="*/ 28 h 4495828"/>
                <a:gd name="connsiteX5" fmla="*/ 3217720 w 3259860"/>
                <a:gd name="connsiteY5" fmla="*/ 1562128 h 4495828"/>
                <a:gd name="connsiteX6" fmla="*/ 2741470 w 3259860"/>
                <a:gd name="connsiteY6" fmla="*/ 2971828 h 4495828"/>
                <a:gd name="connsiteX7" fmla="*/ 2265220 w 3259860"/>
                <a:gd name="connsiteY7" fmla="*/ 4495828 h 4495828"/>
                <a:gd name="connsiteX0" fmla="*/ 2265220 w 3259860"/>
                <a:gd name="connsiteY0" fmla="*/ 4495807 h 4495807"/>
                <a:gd name="connsiteX1" fmla="*/ 903145 w 3259860"/>
                <a:gd name="connsiteY1" fmla="*/ 4486282 h 4495807"/>
                <a:gd name="connsiteX2" fmla="*/ 493570 w 3259860"/>
                <a:gd name="connsiteY2" fmla="*/ 2914657 h 4495807"/>
                <a:gd name="connsiteX3" fmla="*/ 36370 w 3259860"/>
                <a:gd name="connsiteY3" fmla="*/ 1600207 h 4495807"/>
                <a:gd name="connsiteX4" fmla="*/ 1598470 w 3259860"/>
                <a:gd name="connsiteY4" fmla="*/ 7 h 4495807"/>
                <a:gd name="connsiteX5" fmla="*/ 3217720 w 3259860"/>
                <a:gd name="connsiteY5" fmla="*/ 1562107 h 4495807"/>
                <a:gd name="connsiteX6" fmla="*/ 2741470 w 3259860"/>
                <a:gd name="connsiteY6" fmla="*/ 2971807 h 4495807"/>
                <a:gd name="connsiteX7" fmla="*/ 2265220 w 3259860"/>
                <a:gd name="connsiteY7" fmla="*/ 4495807 h 4495807"/>
                <a:gd name="connsiteX0" fmla="*/ 2265220 w 3219387"/>
                <a:gd name="connsiteY0" fmla="*/ 4495807 h 4495807"/>
                <a:gd name="connsiteX1" fmla="*/ 903145 w 3219387"/>
                <a:gd name="connsiteY1" fmla="*/ 4486282 h 4495807"/>
                <a:gd name="connsiteX2" fmla="*/ 493570 w 3219387"/>
                <a:gd name="connsiteY2" fmla="*/ 2914657 h 4495807"/>
                <a:gd name="connsiteX3" fmla="*/ 36370 w 3219387"/>
                <a:gd name="connsiteY3" fmla="*/ 1600207 h 4495807"/>
                <a:gd name="connsiteX4" fmla="*/ 1598470 w 3219387"/>
                <a:gd name="connsiteY4" fmla="*/ 7 h 4495807"/>
                <a:gd name="connsiteX5" fmla="*/ 3217720 w 3219387"/>
                <a:gd name="connsiteY5" fmla="*/ 1562107 h 4495807"/>
                <a:gd name="connsiteX6" fmla="*/ 2741470 w 3219387"/>
                <a:gd name="connsiteY6" fmla="*/ 2971807 h 4495807"/>
                <a:gd name="connsiteX7" fmla="*/ 2265220 w 321938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942"/>
                <a:gd name="connsiteY0" fmla="*/ 4495807 h 4495807"/>
                <a:gd name="connsiteX1" fmla="*/ 866795 w 3183942"/>
                <a:gd name="connsiteY1" fmla="*/ 4486282 h 4495807"/>
                <a:gd name="connsiteX2" fmla="*/ 457220 w 3183942"/>
                <a:gd name="connsiteY2" fmla="*/ 2914657 h 4495807"/>
                <a:gd name="connsiteX3" fmla="*/ 20 w 3183942"/>
                <a:gd name="connsiteY3" fmla="*/ 1600207 h 4495807"/>
                <a:gd name="connsiteX4" fmla="*/ 1562120 w 3183942"/>
                <a:gd name="connsiteY4" fmla="*/ 7 h 4495807"/>
                <a:gd name="connsiteX5" fmla="*/ 3181370 w 3183942"/>
                <a:gd name="connsiteY5" fmla="*/ 1562107 h 4495807"/>
                <a:gd name="connsiteX6" fmla="*/ 2705120 w 3183942"/>
                <a:gd name="connsiteY6" fmla="*/ 2971807 h 4495807"/>
                <a:gd name="connsiteX7" fmla="*/ 2228870 w 3183942"/>
                <a:gd name="connsiteY7" fmla="*/ 4495807 h 4495807"/>
                <a:gd name="connsiteX0" fmla="*/ 2228870 w 3183600"/>
                <a:gd name="connsiteY0" fmla="*/ 4495807 h 4495807"/>
                <a:gd name="connsiteX1" fmla="*/ 866795 w 3183600"/>
                <a:gd name="connsiteY1" fmla="*/ 4486282 h 4495807"/>
                <a:gd name="connsiteX2" fmla="*/ 457220 w 3183600"/>
                <a:gd name="connsiteY2" fmla="*/ 2914657 h 4495807"/>
                <a:gd name="connsiteX3" fmla="*/ 20 w 3183600"/>
                <a:gd name="connsiteY3" fmla="*/ 1600207 h 4495807"/>
                <a:gd name="connsiteX4" fmla="*/ 1562120 w 3183600"/>
                <a:gd name="connsiteY4" fmla="*/ 7 h 4495807"/>
                <a:gd name="connsiteX5" fmla="*/ 3181370 w 3183600"/>
                <a:gd name="connsiteY5" fmla="*/ 1562107 h 4495807"/>
                <a:gd name="connsiteX6" fmla="*/ 2705120 w 3183600"/>
                <a:gd name="connsiteY6" fmla="*/ 2971807 h 4495807"/>
                <a:gd name="connsiteX7" fmla="*/ 2228870 w 3183600"/>
                <a:gd name="connsiteY7" fmla="*/ 4495807 h 4495807"/>
                <a:gd name="connsiteX0" fmla="*/ 2269249 w 3223979"/>
                <a:gd name="connsiteY0" fmla="*/ 4495807 h 4495807"/>
                <a:gd name="connsiteX1" fmla="*/ 907174 w 3223979"/>
                <a:gd name="connsiteY1" fmla="*/ 4486282 h 4495807"/>
                <a:gd name="connsiteX2" fmla="*/ 497599 w 3223979"/>
                <a:gd name="connsiteY2" fmla="*/ 2914657 h 4495807"/>
                <a:gd name="connsiteX3" fmla="*/ 40399 w 3223979"/>
                <a:gd name="connsiteY3" fmla="*/ 1600207 h 4495807"/>
                <a:gd name="connsiteX4" fmla="*/ 1602499 w 3223979"/>
                <a:gd name="connsiteY4" fmla="*/ 7 h 4495807"/>
                <a:gd name="connsiteX5" fmla="*/ 3221749 w 3223979"/>
                <a:gd name="connsiteY5" fmla="*/ 1562107 h 4495807"/>
                <a:gd name="connsiteX6" fmla="*/ 2745499 w 3223979"/>
                <a:gd name="connsiteY6" fmla="*/ 2971807 h 4495807"/>
                <a:gd name="connsiteX7" fmla="*/ 2269249 w 3223979"/>
                <a:gd name="connsiteY7" fmla="*/ 4495807 h 4495807"/>
                <a:gd name="connsiteX0" fmla="*/ 2274286 w 3229016"/>
                <a:gd name="connsiteY0" fmla="*/ 4495807 h 4495807"/>
                <a:gd name="connsiteX1" fmla="*/ 912211 w 3229016"/>
                <a:gd name="connsiteY1" fmla="*/ 4486282 h 4495807"/>
                <a:gd name="connsiteX2" fmla="*/ 502636 w 3229016"/>
                <a:gd name="connsiteY2" fmla="*/ 2914657 h 4495807"/>
                <a:gd name="connsiteX3" fmla="*/ 45436 w 3229016"/>
                <a:gd name="connsiteY3" fmla="*/ 1600207 h 4495807"/>
                <a:gd name="connsiteX4" fmla="*/ 1607536 w 3229016"/>
                <a:gd name="connsiteY4" fmla="*/ 7 h 4495807"/>
                <a:gd name="connsiteX5" fmla="*/ 3226786 w 3229016"/>
                <a:gd name="connsiteY5" fmla="*/ 1562107 h 4495807"/>
                <a:gd name="connsiteX6" fmla="*/ 2750536 w 3229016"/>
                <a:gd name="connsiteY6" fmla="*/ 2971807 h 4495807"/>
                <a:gd name="connsiteX7" fmla="*/ 2274286 w 3229016"/>
                <a:gd name="connsiteY7" fmla="*/ 4495807 h 4495807"/>
                <a:gd name="connsiteX0" fmla="*/ 2228882 w 3183612"/>
                <a:gd name="connsiteY0" fmla="*/ 4495807 h 4495807"/>
                <a:gd name="connsiteX1" fmla="*/ 866807 w 3183612"/>
                <a:gd name="connsiteY1" fmla="*/ 4486282 h 4495807"/>
                <a:gd name="connsiteX2" fmla="*/ 457232 w 3183612"/>
                <a:gd name="connsiteY2" fmla="*/ 2914657 h 4495807"/>
                <a:gd name="connsiteX3" fmla="*/ 32 w 3183612"/>
                <a:gd name="connsiteY3" fmla="*/ 1600207 h 4495807"/>
                <a:gd name="connsiteX4" fmla="*/ 1562132 w 3183612"/>
                <a:gd name="connsiteY4" fmla="*/ 7 h 4495807"/>
                <a:gd name="connsiteX5" fmla="*/ 3181382 w 3183612"/>
                <a:gd name="connsiteY5" fmla="*/ 1562107 h 4495807"/>
                <a:gd name="connsiteX6" fmla="*/ 2705132 w 3183612"/>
                <a:gd name="connsiteY6" fmla="*/ 2971807 h 4495807"/>
                <a:gd name="connsiteX7" fmla="*/ 2228882 w 3183612"/>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14"/>
                <a:gd name="connsiteX1" fmla="*/ 866858 w 3183663"/>
                <a:gd name="connsiteY1" fmla="*/ 4486282 h 4495814"/>
                <a:gd name="connsiteX2" fmla="*/ 457283 w 3183663"/>
                <a:gd name="connsiteY2" fmla="*/ 2914657 h 4495814"/>
                <a:gd name="connsiteX3" fmla="*/ 83 w 3183663"/>
                <a:gd name="connsiteY3" fmla="*/ 1600207 h 4495814"/>
                <a:gd name="connsiteX4" fmla="*/ 1562183 w 3183663"/>
                <a:gd name="connsiteY4" fmla="*/ 7 h 4495814"/>
                <a:gd name="connsiteX5" fmla="*/ 3181433 w 3183663"/>
                <a:gd name="connsiteY5" fmla="*/ 1562107 h 4495814"/>
                <a:gd name="connsiteX6" fmla="*/ 2705183 w 3183663"/>
                <a:gd name="connsiteY6" fmla="*/ 2971807 h 4495814"/>
                <a:gd name="connsiteX7" fmla="*/ 2228933 w 3183663"/>
                <a:gd name="connsiteY7" fmla="*/ 4495807 h 4495814"/>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506326"/>
                <a:gd name="connsiteX1" fmla="*/ 933533 w 3183663"/>
                <a:gd name="connsiteY1" fmla="*/ 4505332 h 4506326"/>
                <a:gd name="connsiteX2" fmla="*/ 457283 w 3183663"/>
                <a:gd name="connsiteY2" fmla="*/ 2914657 h 4506326"/>
                <a:gd name="connsiteX3" fmla="*/ 83 w 3183663"/>
                <a:gd name="connsiteY3" fmla="*/ 1600207 h 4506326"/>
                <a:gd name="connsiteX4" fmla="*/ 1562183 w 3183663"/>
                <a:gd name="connsiteY4" fmla="*/ 7 h 4506326"/>
                <a:gd name="connsiteX5" fmla="*/ 3181433 w 3183663"/>
                <a:gd name="connsiteY5" fmla="*/ 1562107 h 4506326"/>
                <a:gd name="connsiteX6" fmla="*/ 2705183 w 3183663"/>
                <a:gd name="connsiteY6" fmla="*/ 2971807 h 4506326"/>
                <a:gd name="connsiteX7" fmla="*/ 2228933 w 3183663"/>
                <a:gd name="connsiteY7" fmla="*/ 4495807 h 450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3663" h="4506326">
                  <a:moveTo>
                    <a:pt x="2228933" y="4495807"/>
                  </a:moveTo>
                  <a:cubicBezTo>
                    <a:pt x="1933658" y="4503744"/>
                    <a:pt x="1187533" y="4508507"/>
                    <a:pt x="933533" y="4505332"/>
                  </a:cubicBezTo>
                  <a:cubicBezTo>
                    <a:pt x="679533" y="4502157"/>
                    <a:pt x="612858" y="3398845"/>
                    <a:pt x="457283" y="2914657"/>
                  </a:cubicBezTo>
                  <a:cubicBezTo>
                    <a:pt x="301708" y="2430470"/>
                    <a:pt x="6433" y="2171707"/>
                    <a:pt x="83" y="1600207"/>
                  </a:cubicBezTo>
                  <a:cubicBezTo>
                    <a:pt x="-6267" y="1028707"/>
                    <a:pt x="346158" y="-3168"/>
                    <a:pt x="1562183" y="7"/>
                  </a:cubicBezTo>
                  <a:cubicBezTo>
                    <a:pt x="2778208" y="3182"/>
                    <a:pt x="3152858" y="971557"/>
                    <a:pt x="3181433" y="1562107"/>
                  </a:cubicBezTo>
                  <a:cubicBezTo>
                    <a:pt x="3210008" y="2152657"/>
                    <a:pt x="2959183" y="2454282"/>
                    <a:pt x="2705183" y="2971807"/>
                  </a:cubicBezTo>
                  <a:cubicBezTo>
                    <a:pt x="2451183" y="3489332"/>
                    <a:pt x="2524208" y="4487870"/>
                    <a:pt x="2228933" y="4495807"/>
                  </a:cubicBezTo>
                  <a:close/>
                </a:path>
              </a:pathLst>
            </a:custGeom>
            <a:noFill/>
            <a:ln w="19050" cmpd="sng">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rtl="0"/>
              <a:endParaRPr lang="fr-FR" dirty="0">
                <a:latin typeface="Futura Std Condensed" pitchFamily="34" charset="0"/>
              </a:endParaRPr>
            </a:p>
          </p:txBody>
        </p:sp>
        <p:sp>
          <p:nvSpPr>
            <p:cNvPr id="174" name="Freeform 173"/>
            <p:cNvSpPr/>
            <p:nvPr/>
          </p:nvSpPr>
          <p:spPr>
            <a:xfrm>
              <a:off x="2344786" y="4546595"/>
              <a:ext cx="183611" cy="323077"/>
            </a:xfrm>
            <a:custGeom>
              <a:avLst/>
              <a:gdLst>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66 w 1162527"/>
                <a:gd name="connsiteY0" fmla="*/ 2486027 h 2486027"/>
                <a:gd name="connsiteX1" fmla="*/ 467016 w 1162527"/>
                <a:gd name="connsiteY1" fmla="*/ 981077 h 2486027"/>
                <a:gd name="connsiteX2" fmla="*/ 291 w 1162527"/>
                <a:gd name="connsiteY2" fmla="*/ 85727 h 2486027"/>
                <a:gd name="connsiteX3" fmla="*/ 409866 w 1162527"/>
                <a:gd name="connsiteY3" fmla="*/ 1104902 h 2486027"/>
                <a:gd name="connsiteX4" fmla="*/ 1162341 w 1162527"/>
                <a:gd name="connsiteY4" fmla="*/ 2 h 2486027"/>
                <a:gd name="connsiteX5" fmla="*/ 486066 w 1162527"/>
                <a:gd name="connsiteY5" fmla="*/ 1114427 h 2486027"/>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591228 w 1286733"/>
                <a:gd name="connsiteY0" fmla="*/ 2495551 h 2495551"/>
                <a:gd name="connsiteX1" fmla="*/ 572178 w 1286733"/>
                <a:gd name="connsiteY1" fmla="*/ 990601 h 2495551"/>
                <a:gd name="connsiteX2" fmla="*/ 105453 w 1286733"/>
                <a:gd name="connsiteY2" fmla="*/ 95251 h 2495551"/>
                <a:gd name="connsiteX3" fmla="*/ 515028 w 1286733"/>
                <a:gd name="connsiteY3" fmla="*/ 1114426 h 2495551"/>
                <a:gd name="connsiteX4" fmla="*/ 1286553 w 1286733"/>
                <a:gd name="connsiteY4" fmla="*/ 1 h 2495551"/>
                <a:gd name="connsiteX5" fmla="*/ 591228 w 1286733"/>
                <a:gd name="connsiteY5" fmla="*/ 1123951 h 2495551"/>
                <a:gd name="connsiteX0" fmla="*/ 591228 w 1409595"/>
                <a:gd name="connsiteY0" fmla="*/ 2542318 h 2542318"/>
                <a:gd name="connsiteX1" fmla="*/ 572178 w 1409595"/>
                <a:gd name="connsiteY1" fmla="*/ 1037368 h 2542318"/>
                <a:gd name="connsiteX2" fmla="*/ 105453 w 1409595"/>
                <a:gd name="connsiteY2" fmla="*/ 142018 h 2542318"/>
                <a:gd name="connsiteX3" fmla="*/ 515028 w 1409595"/>
                <a:gd name="connsiteY3" fmla="*/ 1161193 h 2542318"/>
                <a:gd name="connsiteX4" fmla="*/ 1286553 w 1409595"/>
                <a:gd name="connsiteY4" fmla="*/ 46768 h 2542318"/>
                <a:gd name="connsiteX5" fmla="*/ 591228 w 1409595"/>
                <a:gd name="connsiteY5" fmla="*/ 1170718 h 2542318"/>
                <a:gd name="connsiteX0" fmla="*/ 485810 w 1181136"/>
                <a:gd name="connsiteY0" fmla="*/ 2495551 h 2495551"/>
                <a:gd name="connsiteX1" fmla="*/ 466760 w 1181136"/>
                <a:gd name="connsiteY1" fmla="*/ 990601 h 2495551"/>
                <a:gd name="connsiteX2" fmla="*/ 35 w 1181136"/>
                <a:gd name="connsiteY2" fmla="*/ 95251 h 2495551"/>
                <a:gd name="connsiteX3" fmla="*/ 492160 w 1181136"/>
                <a:gd name="connsiteY3" fmla="*/ 1117601 h 2495551"/>
                <a:gd name="connsiteX4" fmla="*/ 1181135 w 1181136"/>
                <a:gd name="connsiteY4" fmla="*/ 1 h 2495551"/>
                <a:gd name="connsiteX5" fmla="*/ 485810 w 1181136"/>
                <a:gd name="connsiteY5" fmla="*/ 1123951 h 2495551"/>
                <a:gd name="connsiteX0" fmla="*/ 485775 w 1181101"/>
                <a:gd name="connsiteY0" fmla="*/ 2495551 h 2495551"/>
                <a:gd name="connsiteX1" fmla="*/ 492125 w 1181101"/>
                <a:gd name="connsiteY1" fmla="*/ 1120776 h 2495551"/>
                <a:gd name="connsiteX2" fmla="*/ 0 w 1181101"/>
                <a:gd name="connsiteY2" fmla="*/ 95251 h 2495551"/>
                <a:gd name="connsiteX3" fmla="*/ 492125 w 1181101"/>
                <a:gd name="connsiteY3" fmla="*/ 1117601 h 2495551"/>
                <a:gd name="connsiteX4" fmla="*/ 1181100 w 1181101"/>
                <a:gd name="connsiteY4" fmla="*/ 1 h 2495551"/>
                <a:gd name="connsiteX5" fmla="*/ 485775 w 1181101"/>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541931 w 1237257"/>
                <a:gd name="connsiteY0" fmla="*/ 2522958 h 2522958"/>
                <a:gd name="connsiteX1" fmla="*/ 548281 w 1237257"/>
                <a:gd name="connsiteY1" fmla="*/ 1148183 h 2522958"/>
                <a:gd name="connsiteX2" fmla="*/ 60919 w 1237257"/>
                <a:gd name="connsiteY2" fmla="*/ 125039 h 2522958"/>
                <a:gd name="connsiteX3" fmla="*/ 60920 w 1237257"/>
                <a:gd name="connsiteY3" fmla="*/ 129802 h 2522958"/>
                <a:gd name="connsiteX4" fmla="*/ 548281 w 1237257"/>
                <a:gd name="connsiteY4" fmla="*/ 1145008 h 2522958"/>
                <a:gd name="connsiteX5" fmla="*/ 1237256 w 1237257"/>
                <a:gd name="connsiteY5" fmla="*/ 27408 h 2522958"/>
                <a:gd name="connsiteX6" fmla="*/ 541931 w 1237257"/>
                <a:gd name="connsiteY6" fmla="*/ 1151358 h 2522958"/>
                <a:gd name="connsiteX0" fmla="*/ 498427 w 1193753"/>
                <a:gd name="connsiteY0" fmla="*/ 2512648 h 2512648"/>
                <a:gd name="connsiteX1" fmla="*/ 504777 w 1193753"/>
                <a:gd name="connsiteY1" fmla="*/ 1137873 h 2512648"/>
                <a:gd name="connsiteX2" fmla="*/ 17415 w 1193753"/>
                <a:gd name="connsiteY2" fmla="*/ 114729 h 2512648"/>
                <a:gd name="connsiteX3" fmla="*/ 17416 w 1193753"/>
                <a:gd name="connsiteY3" fmla="*/ 119492 h 2512648"/>
                <a:gd name="connsiteX4" fmla="*/ 504777 w 1193753"/>
                <a:gd name="connsiteY4" fmla="*/ 1134698 h 2512648"/>
                <a:gd name="connsiteX5" fmla="*/ 1193752 w 1193753"/>
                <a:gd name="connsiteY5" fmla="*/ 17098 h 2512648"/>
                <a:gd name="connsiteX6" fmla="*/ 498427 w 1193753"/>
                <a:gd name="connsiteY6" fmla="*/ 1141048 h 2512648"/>
                <a:gd name="connsiteX0" fmla="*/ 492028 w 1187354"/>
                <a:gd name="connsiteY0" fmla="*/ 2515151 h 2515151"/>
                <a:gd name="connsiteX1" fmla="*/ 498378 w 1187354"/>
                <a:gd name="connsiteY1" fmla="*/ 1140376 h 2515151"/>
                <a:gd name="connsiteX2" fmla="*/ 11016 w 1187354"/>
                <a:gd name="connsiteY2" fmla="*/ 117232 h 2515151"/>
                <a:gd name="connsiteX3" fmla="*/ 77692 w 1187354"/>
                <a:gd name="connsiteY3" fmla="*/ 117233 h 2515151"/>
                <a:gd name="connsiteX4" fmla="*/ 498378 w 1187354"/>
                <a:gd name="connsiteY4" fmla="*/ 1137201 h 2515151"/>
                <a:gd name="connsiteX5" fmla="*/ 1187353 w 1187354"/>
                <a:gd name="connsiteY5" fmla="*/ 19601 h 2515151"/>
                <a:gd name="connsiteX6" fmla="*/ 492028 w 1187354"/>
                <a:gd name="connsiteY6" fmla="*/ 1143551 h 2515151"/>
                <a:gd name="connsiteX0" fmla="*/ 532325 w 1227651"/>
                <a:gd name="connsiteY0" fmla="*/ 2533284 h 2533284"/>
                <a:gd name="connsiteX1" fmla="*/ 538675 w 1227651"/>
                <a:gd name="connsiteY1" fmla="*/ 1158509 h 2533284"/>
                <a:gd name="connsiteX2" fmla="*/ 51313 w 1227651"/>
                <a:gd name="connsiteY2" fmla="*/ 135365 h 2533284"/>
                <a:gd name="connsiteX3" fmla="*/ 117989 w 1227651"/>
                <a:gd name="connsiteY3" fmla="*/ 135366 h 2533284"/>
                <a:gd name="connsiteX4" fmla="*/ 538675 w 1227651"/>
                <a:gd name="connsiteY4" fmla="*/ 1155334 h 2533284"/>
                <a:gd name="connsiteX5" fmla="*/ 1227650 w 1227651"/>
                <a:gd name="connsiteY5" fmla="*/ 37734 h 2533284"/>
                <a:gd name="connsiteX6" fmla="*/ 532325 w 1227651"/>
                <a:gd name="connsiteY6" fmla="*/ 1161684 h 2533284"/>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481012 w 1176342"/>
                <a:gd name="connsiteY0" fmla="*/ 2496877 h 2496877"/>
                <a:gd name="connsiteX1" fmla="*/ 487362 w 1176342"/>
                <a:gd name="connsiteY1" fmla="*/ 1122102 h 2496877"/>
                <a:gd name="connsiteX2" fmla="*/ 0 w 1176342"/>
                <a:gd name="connsiteY2" fmla="*/ 98958 h 2496877"/>
                <a:gd name="connsiteX3" fmla="*/ 487362 w 1176342"/>
                <a:gd name="connsiteY3" fmla="*/ 1118927 h 2496877"/>
                <a:gd name="connsiteX4" fmla="*/ 1176337 w 1176342"/>
                <a:gd name="connsiteY4" fmla="*/ 1327 h 2496877"/>
                <a:gd name="connsiteX5" fmla="*/ 476249 w 1176342"/>
                <a:gd name="connsiteY5" fmla="*/ 899058 h 2496877"/>
                <a:gd name="connsiteX0" fmla="*/ 481012 w 1176361"/>
                <a:gd name="connsiteY0" fmla="*/ 2495896 h 2495896"/>
                <a:gd name="connsiteX1" fmla="*/ 487362 w 1176361"/>
                <a:gd name="connsiteY1" fmla="*/ 1121121 h 2495896"/>
                <a:gd name="connsiteX2" fmla="*/ 0 w 1176361"/>
                <a:gd name="connsiteY2" fmla="*/ 97977 h 2495896"/>
                <a:gd name="connsiteX3" fmla="*/ 487362 w 1176361"/>
                <a:gd name="connsiteY3" fmla="*/ 1117946 h 2495896"/>
                <a:gd name="connsiteX4" fmla="*/ 1176337 w 1176361"/>
                <a:gd name="connsiteY4" fmla="*/ 346 h 2495896"/>
                <a:gd name="connsiteX5" fmla="*/ 514349 w 1176361"/>
                <a:gd name="connsiteY5" fmla="*/ 1000471 h 2495896"/>
                <a:gd name="connsiteX0" fmla="*/ 481012 w 1262272"/>
                <a:gd name="connsiteY0" fmla="*/ 2531587 h 2531587"/>
                <a:gd name="connsiteX1" fmla="*/ 487362 w 1262272"/>
                <a:gd name="connsiteY1" fmla="*/ 1156812 h 2531587"/>
                <a:gd name="connsiteX2" fmla="*/ 0 w 1262272"/>
                <a:gd name="connsiteY2" fmla="*/ 133668 h 2531587"/>
                <a:gd name="connsiteX3" fmla="*/ 487362 w 1262272"/>
                <a:gd name="connsiteY3" fmla="*/ 1153637 h 2531587"/>
                <a:gd name="connsiteX4" fmla="*/ 1176337 w 1262272"/>
                <a:gd name="connsiteY4" fmla="*/ 36037 h 2531587"/>
                <a:gd name="connsiteX5" fmla="*/ 514349 w 1262272"/>
                <a:gd name="connsiteY5" fmla="*/ 1036162 h 2531587"/>
                <a:gd name="connsiteX0" fmla="*/ 481012 w 1176357"/>
                <a:gd name="connsiteY0" fmla="*/ 2495651 h 2495651"/>
                <a:gd name="connsiteX1" fmla="*/ 487362 w 1176357"/>
                <a:gd name="connsiteY1" fmla="*/ 1120876 h 2495651"/>
                <a:gd name="connsiteX2" fmla="*/ 0 w 1176357"/>
                <a:gd name="connsiteY2" fmla="*/ 97732 h 2495651"/>
                <a:gd name="connsiteX3" fmla="*/ 489743 w 1176357"/>
                <a:gd name="connsiteY3" fmla="*/ 1062932 h 2495651"/>
                <a:gd name="connsiteX4" fmla="*/ 1176337 w 1176357"/>
                <a:gd name="connsiteY4" fmla="*/ 101 h 2495651"/>
                <a:gd name="connsiteX5" fmla="*/ 514349 w 1176357"/>
                <a:gd name="connsiteY5" fmla="*/ 1000226 h 2495651"/>
                <a:gd name="connsiteX0" fmla="*/ 481376 w 1176721"/>
                <a:gd name="connsiteY0" fmla="*/ 2495651 h 2495651"/>
                <a:gd name="connsiteX1" fmla="*/ 411526 w 1176721"/>
                <a:gd name="connsiteY1" fmla="*/ 1087538 h 2495651"/>
                <a:gd name="connsiteX2" fmla="*/ 364 w 1176721"/>
                <a:gd name="connsiteY2" fmla="*/ 97732 h 2495651"/>
                <a:gd name="connsiteX3" fmla="*/ 490107 w 1176721"/>
                <a:gd name="connsiteY3" fmla="*/ 1062932 h 2495651"/>
                <a:gd name="connsiteX4" fmla="*/ 1176701 w 1176721"/>
                <a:gd name="connsiteY4" fmla="*/ 101 h 2495651"/>
                <a:gd name="connsiteX5" fmla="*/ 514713 w 1176721"/>
                <a:gd name="connsiteY5" fmla="*/ 1000226 h 2495651"/>
                <a:gd name="connsiteX0" fmla="*/ 481043 w 1176388"/>
                <a:gd name="connsiteY0" fmla="*/ 2495651 h 2495651"/>
                <a:gd name="connsiteX1" fmla="*/ 465962 w 1176388"/>
                <a:gd name="connsiteY1" fmla="*/ 1094682 h 2495651"/>
                <a:gd name="connsiteX2" fmla="*/ 31 w 1176388"/>
                <a:gd name="connsiteY2" fmla="*/ 97732 h 2495651"/>
                <a:gd name="connsiteX3" fmla="*/ 489774 w 1176388"/>
                <a:gd name="connsiteY3" fmla="*/ 1062932 h 2495651"/>
                <a:gd name="connsiteX4" fmla="*/ 1176368 w 1176388"/>
                <a:gd name="connsiteY4" fmla="*/ 101 h 2495651"/>
                <a:gd name="connsiteX5" fmla="*/ 514380 w 1176388"/>
                <a:gd name="connsiteY5" fmla="*/ 1000226 h 2495651"/>
                <a:gd name="connsiteX0" fmla="*/ 481281 w 1176950"/>
                <a:gd name="connsiteY0" fmla="*/ 2495760 h 2495760"/>
                <a:gd name="connsiteX1" fmla="*/ 466200 w 1176950"/>
                <a:gd name="connsiteY1" fmla="*/ 1094791 h 2495760"/>
                <a:gd name="connsiteX2" fmla="*/ 269 w 1176950"/>
                <a:gd name="connsiteY2" fmla="*/ 97841 h 2495760"/>
                <a:gd name="connsiteX3" fmla="*/ 411430 w 1176950"/>
                <a:gd name="connsiteY3" fmla="*/ 1091616 h 2495760"/>
                <a:gd name="connsiteX4" fmla="*/ 1176606 w 1176950"/>
                <a:gd name="connsiteY4" fmla="*/ 210 h 2495760"/>
                <a:gd name="connsiteX5" fmla="*/ 514618 w 1176950"/>
                <a:gd name="connsiteY5" fmla="*/ 1000335 h 2495760"/>
                <a:gd name="connsiteX0" fmla="*/ 595689 w 1291358"/>
                <a:gd name="connsiteY0" fmla="*/ 2495760 h 2495760"/>
                <a:gd name="connsiteX1" fmla="*/ 580608 w 1291358"/>
                <a:gd name="connsiteY1" fmla="*/ 1094791 h 2495760"/>
                <a:gd name="connsiteX2" fmla="*/ 114677 w 1291358"/>
                <a:gd name="connsiteY2" fmla="*/ 97841 h 2495760"/>
                <a:gd name="connsiteX3" fmla="*/ 525838 w 1291358"/>
                <a:gd name="connsiteY3" fmla="*/ 1091616 h 2495760"/>
                <a:gd name="connsiteX4" fmla="*/ 1291014 w 1291358"/>
                <a:gd name="connsiteY4" fmla="*/ 210 h 2495760"/>
                <a:gd name="connsiteX5" fmla="*/ 629026 w 1291358"/>
                <a:gd name="connsiteY5" fmla="*/ 1000335 h 2495760"/>
                <a:gd name="connsiteX0" fmla="*/ 595689 w 1402758"/>
                <a:gd name="connsiteY0" fmla="*/ 2548777 h 2548777"/>
                <a:gd name="connsiteX1" fmla="*/ 580608 w 1402758"/>
                <a:gd name="connsiteY1" fmla="*/ 1147808 h 2548777"/>
                <a:gd name="connsiteX2" fmla="*/ 114677 w 1402758"/>
                <a:gd name="connsiteY2" fmla="*/ 150858 h 2548777"/>
                <a:gd name="connsiteX3" fmla="*/ 525838 w 1402758"/>
                <a:gd name="connsiteY3" fmla="*/ 1144633 h 2548777"/>
                <a:gd name="connsiteX4" fmla="*/ 1291014 w 1402758"/>
                <a:gd name="connsiteY4" fmla="*/ 53227 h 2548777"/>
                <a:gd name="connsiteX5" fmla="*/ 629026 w 1402758"/>
                <a:gd name="connsiteY5" fmla="*/ 1053352 h 2548777"/>
                <a:gd name="connsiteX0" fmla="*/ 595689 w 1291765"/>
                <a:gd name="connsiteY0" fmla="*/ 2495620 h 2495620"/>
                <a:gd name="connsiteX1" fmla="*/ 580608 w 1291765"/>
                <a:gd name="connsiteY1" fmla="*/ 1094651 h 2495620"/>
                <a:gd name="connsiteX2" fmla="*/ 114677 w 1291765"/>
                <a:gd name="connsiteY2" fmla="*/ 97701 h 2495620"/>
                <a:gd name="connsiteX3" fmla="*/ 525838 w 1291765"/>
                <a:gd name="connsiteY3" fmla="*/ 1091476 h 2495620"/>
                <a:gd name="connsiteX4" fmla="*/ 1291014 w 1291765"/>
                <a:gd name="connsiteY4" fmla="*/ 70 h 2495620"/>
                <a:gd name="connsiteX5" fmla="*/ 674270 w 1291765"/>
                <a:gd name="connsiteY5" fmla="*/ 1038295 h 2495620"/>
                <a:gd name="connsiteX0" fmla="*/ 595689 w 1291602"/>
                <a:gd name="connsiteY0" fmla="*/ 2496473 h 2496473"/>
                <a:gd name="connsiteX1" fmla="*/ 580608 w 1291602"/>
                <a:gd name="connsiteY1" fmla="*/ 1095504 h 2496473"/>
                <a:gd name="connsiteX2" fmla="*/ 114677 w 1291602"/>
                <a:gd name="connsiteY2" fmla="*/ 98554 h 2496473"/>
                <a:gd name="connsiteX3" fmla="*/ 525838 w 1291602"/>
                <a:gd name="connsiteY3" fmla="*/ 1092329 h 2496473"/>
                <a:gd name="connsiteX4" fmla="*/ 1291014 w 1291602"/>
                <a:gd name="connsiteY4" fmla="*/ 923 h 2496473"/>
                <a:gd name="connsiteX5" fmla="*/ 652840 w 1291602"/>
                <a:gd name="connsiteY5" fmla="*/ 905799 h 2496473"/>
                <a:gd name="connsiteX6" fmla="*/ 674270 w 1291602"/>
                <a:gd name="connsiteY6" fmla="*/ 1039148 h 2496473"/>
                <a:gd name="connsiteX0" fmla="*/ 595689 w 1291879"/>
                <a:gd name="connsiteY0" fmla="*/ 2495621 h 2495621"/>
                <a:gd name="connsiteX1" fmla="*/ 580608 w 1291879"/>
                <a:gd name="connsiteY1" fmla="*/ 1094652 h 2495621"/>
                <a:gd name="connsiteX2" fmla="*/ 114677 w 1291879"/>
                <a:gd name="connsiteY2" fmla="*/ 97702 h 2495621"/>
                <a:gd name="connsiteX3" fmla="*/ 525838 w 1291879"/>
                <a:gd name="connsiteY3" fmla="*/ 1091477 h 2495621"/>
                <a:gd name="connsiteX4" fmla="*/ 1291014 w 1291879"/>
                <a:gd name="connsiteY4" fmla="*/ 71 h 2495621"/>
                <a:gd name="connsiteX5" fmla="*/ 674270 w 1291879"/>
                <a:gd name="connsiteY5" fmla="*/ 1038296 h 2495621"/>
                <a:gd name="connsiteX0" fmla="*/ 595689 w 1295478"/>
                <a:gd name="connsiteY0" fmla="*/ 2495606 h 2495606"/>
                <a:gd name="connsiteX1" fmla="*/ 580608 w 1295478"/>
                <a:gd name="connsiteY1" fmla="*/ 1094637 h 2495606"/>
                <a:gd name="connsiteX2" fmla="*/ 114677 w 1295478"/>
                <a:gd name="connsiteY2" fmla="*/ 97687 h 2495606"/>
                <a:gd name="connsiteX3" fmla="*/ 525838 w 1295478"/>
                <a:gd name="connsiteY3" fmla="*/ 1091462 h 2495606"/>
                <a:gd name="connsiteX4" fmla="*/ 1291014 w 1295478"/>
                <a:gd name="connsiteY4" fmla="*/ 56 h 2495606"/>
                <a:gd name="connsiteX5" fmla="*/ 826670 w 1295478"/>
                <a:gd name="connsiteY5" fmla="*/ 1145437 h 2495606"/>
                <a:gd name="connsiteX0" fmla="*/ 595689 w 1291734"/>
                <a:gd name="connsiteY0" fmla="*/ 2495579 h 2495579"/>
                <a:gd name="connsiteX1" fmla="*/ 580608 w 1291734"/>
                <a:gd name="connsiteY1" fmla="*/ 1094610 h 2495579"/>
                <a:gd name="connsiteX2" fmla="*/ 114677 w 1291734"/>
                <a:gd name="connsiteY2" fmla="*/ 97660 h 2495579"/>
                <a:gd name="connsiteX3" fmla="*/ 525838 w 1291734"/>
                <a:gd name="connsiteY3" fmla="*/ 1091435 h 2495579"/>
                <a:gd name="connsiteX4" fmla="*/ 1291014 w 1291734"/>
                <a:gd name="connsiteY4" fmla="*/ 29 h 2495579"/>
                <a:gd name="connsiteX5" fmla="*/ 662364 w 1291734"/>
                <a:gd name="connsiteY5" fmla="*/ 1057304 h 2495579"/>
                <a:gd name="connsiteX0" fmla="*/ 482512 w 1179310"/>
                <a:gd name="connsiteY0" fmla="*/ 2495556 h 2495556"/>
                <a:gd name="connsiteX1" fmla="*/ 467431 w 1179310"/>
                <a:gd name="connsiteY1" fmla="*/ 1094587 h 2495556"/>
                <a:gd name="connsiteX2" fmla="*/ 1500 w 1179310"/>
                <a:gd name="connsiteY2" fmla="*/ 97637 h 2495556"/>
                <a:gd name="connsiteX3" fmla="*/ 350749 w 1179310"/>
                <a:gd name="connsiteY3" fmla="*/ 1072362 h 2495556"/>
                <a:gd name="connsiteX4" fmla="*/ 1177837 w 1179310"/>
                <a:gd name="connsiteY4" fmla="*/ 6 h 2495556"/>
                <a:gd name="connsiteX5" fmla="*/ 549187 w 1179310"/>
                <a:gd name="connsiteY5" fmla="*/ 1057281 h 2495556"/>
                <a:gd name="connsiteX0" fmla="*/ 482858 w 1179656"/>
                <a:gd name="connsiteY0" fmla="*/ 2495556 h 2495556"/>
                <a:gd name="connsiteX1" fmla="*/ 482065 w 1179656"/>
                <a:gd name="connsiteY1" fmla="*/ 1004099 h 2495556"/>
                <a:gd name="connsiteX2" fmla="*/ 1846 w 1179656"/>
                <a:gd name="connsiteY2" fmla="*/ 97637 h 2495556"/>
                <a:gd name="connsiteX3" fmla="*/ 351095 w 1179656"/>
                <a:gd name="connsiteY3" fmla="*/ 1072362 h 2495556"/>
                <a:gd name="connsiteX4" fmla="*/ 1178183 w 1179656"/>
                <a:gd name="connsiteY4" fmla="*/ 6 h 2495556"/>
                <a:gd name="connsiteX5" fmla="*/ 549533 w 1179656"/>
                <a:gd name="connsiteY5" fmla="*/ 1057281 h 2495556"/>
                <a:gd name="connsiteX0" fmla="*/ 482858 w 1180436"/>
                <a:gd name="connsiteY0" fmla="*/ 2495588 h 2495588"/>
                <a:gd name="connsiteX1" fmla="*/ 482065 w 1180436"/>
                <a:gd name="connsiteY1" fmla="*/ 1004131 h 2495588"/>
                <a:gd name="connsiteX2" fmla="*/ 1846 w 1180436"/>
                <a:gd name="connsiteY2" fmla="*/ 97669 h 2495588"/>
                <a:gd name="connsiteX3" fmla="*/ 351095 w 1180436"/>
                <a:gd name="connsiteY3" fmla="*/ 1072394 h 2495588"/>
                <a:gd name="connsiteX4" fmla="*/ 1178183 w 1180436"/>
                <a:gd name="connsiteY4" fmla="*/ 38 h 2495588"/>
                <a:gd name="connsiteX5" fmla="*/ 590015 w 1180436"/>
                <a:gd name="connsiteY5" fmla="*/ 1033500 h 2495588"/>
                <a:gd name="connsiteX0" fmla="*/ 482549 w 1179961"/>
                <a:gd name="connsiteY0" fmla="*/ 2495566 h 2495566"/>
                <a:gd name="connsiteX1" fmla="*/ 481756 w 1179961"/>
                <a:gd name="connsiteY1" fmla="*/ 1004109 h 2495566"/>
                <a:gd name="connsiteX2" fmla="*/ 1537 w 1179961"/>
                <a:gd name="connsiteY2" fmla="*/ 97647 h 2495566"/>
                <a:gd name="connsiteX3" fmla="*/ 360311 w 1179961"/>
                <a:gd name="connsiteY3" fmla="*/ 1058085 h 2495566"/>
                <a:gd name="connsiteX4" fmla="*/ 1177874 w 1179961"/>
                <a:gd name="connsiteY4" fmla="*/ 16 h 2495566"/>
                <a:gd name="connsiteX5" fmla="*/ 589706 w 1179961"/>
                <a:gd name="connsiteY5" fmla="*/ 1033478 h 2495566"/>
                <a:gd name="connsiteX0" fmla="*/ 590850 w 1288262"/>
                <a:gd name="connsiteY0" fmla="*/ 2495566 h 2495566"/>
                <a:gd name="connsiteX1" fmla="*/ 590057 w 1288262"/>
                <a:gd name="connsiteY1" fmla="*/ 1004109 h 2495566"/>
                <a:gd name="connsiteX2" fmla="*/ 109838 w 1288262"/>
                <a:gd name="connsiteY2" fmla="*/ 97647 h 2495566"/>
                <a:gd name="connsiteX3" fmla="*/ 468612 w 1288262"/>
                <a:gd name="connsiteY3" fmla="*/ 1058085 h 2495566"/>
                <a:gd name="connsiteX4" fmla="*/ 1286175 w 1288262"/>
                <a:gd name="connsiteY4" fmla="*/ 16 h 2495566"/>
                <a:gd name="connsiteX5" fmla="*/ 698007 w 1288262"/>
                <a:gd name="connsiteY5" fmla="*/ 1033478 h 2495566"/>
                <a:gd name="connsiteX0" fmla="*/ 673392 w 1370804"/>
                <a:gd name="connsiteY0" fmla="*/ 2495566 h 2495566"/>
                <a:gd name="connsiteX1" fmla="*/ 672599 w 1370804"/>
                <a:gd name="connsiteY1" fmla="*/ 1004109 h 2495566"/>
                <a:gd name="connsiteX2" fmla="*/ 99512 w 1370804"/>
                <a:gd name="connsiteY2" fmla="*/ 133366 h 2495566"/>
                <a:gd name="connsiteX3" fmla="*/ 551154 w 1370804"/>
                <a:gd name="connsiteY3" fmla="*/ 1058085 h 2495566"/>
                <a:gd name="connsiteX4" fmla="*/ 1368717 w 1370804"/>
                <a:gd name="connsiteY4" fmla="*/ 16 h 2495566"/>
                <a:gd name="connsiteX5" fmla="*/ 780549 w 1370804"/>
                <a:gd name="connsiteY5" fmla="*/ 1033478 h 2495566"/>
                <a:gd name="connsiteX0" fmla="*/ 647787 w 1345199"/>
                <a:gd name="connsiteY0" fmla="*/ 2495566 h 2495566"/>
                <a:gd name="connsiteX1" fmla="*/ 646994 w 1345199"/>
                <a:gd name="connsiteY1" fmla="*/ 1004109 h 2495566"/>
                <a:gd name="connsiteX2" fmla="*/ 102482 w 1345199"/>
                <a:gd name="connsiteY2" fmla="*/ 111934 h 2495566"/>
                <a:gd name="connsiteX3" fmla="*/ 525549 w 1345199"/>
                <a:gd name="connsiteY3" fmla="*/ 1058085 h 2495566"/>
                <a:gd name="connsiteX4" fmla="*/ 1343112 w 1345199"/>
                <a:gd name="connsiteY4" fmla="*/ 16 h 2495566"/>
                <a:gd name="connsiteX5" fmla="*/ 754944 w 1345199"/>
                <a:gd name="connsiteY5" fmla="*/ 1033478 h 2495566"/>
                <a:gd name="connsiteX0" fmla="*/ 629733 w 1327145"/>
                <a:gd name="connsiteY0" fmla="*/ 2495566 h 2495566"/>
                <a:gd name="connsiteX1" fmla="*/ 628940 w 1327145"/>
                <a:gd name="connsiteY1" fmla="*/ 1004109 h 2495566"/>
                <a:gd name="connsiteX2" fmla="*/ 84428 w 1327145"/>
                <a:gd name="connsiteY2" fmla="*/ 111934 h 2495566"/>
                <a:gd name="connsiteX3" fmla="*/ 507495 w 1327145"/>
                <a:gd name="connsiteY3" fmla="*/ 1058085 h 2495566"/>
                <a:gd name="connsiteX4" fmla="*/ 1325058 w 1327145"/>
                <a:gd name="connsiteY4" fmla="*/ 16 h 2495566"/>
                <a:gd name="connsiteX5" fmla="*/ 736890 w 1327145"/>
                <a:gd name="connsiteY5" fmla="*/ 1033478 h 2495566"/>
                <a:gd name="connsiteX0" fmla="*/ 647786 w 1345198"/>
                <a:gd name="connsiteY0" fmla="*/ 2495566 h 2495566"/>
                <a:gd name="connsiteX1" fmla="*/ 646993 w 1345198"/>
                <a:gd name="connsiteY1" fmla="*/ 1004109 h 2495566"/>
                <a:gd name="connsiteX2" fmla="*/ 102481 w 1345198"/>
                <a:gd name="connsiteY2" fmla="*/ 111934 h 2495566"/>
                <a:gd name="connsiteX3" fmla="*/ 525548 w 1345198"/>
                <a:gd name="connsiteY3" fmla="*/ 1058085 h 2495566"/>
                <a:gd name="connsiteX4" fmla="*/ 1343111 w 1345198"/>
                <a:gd name="connsiteY4" fmla="*/ 16 h 2495566"/>
                <a:gd name="connsiteX5" fmla="*/ 754943 w 1345198"/>
                <a:gd name="connsiteY5" fmla="*/ 1033478 h 2495566"/>
                <a:gd name="connsiteX0" fmla="*/ 687819 w 1385231"/>
                <a:gd name="connsiteY0" fmla="*/ 2495566 h 2495566"/>
                <a:gd name="connsiteX1" fmla="*/ 687026 w 1385231"/>
                <a:gd name="connsiteY1" fmla="*/ 1004109 h 2495566"/>
                <a:gd name="connsiteX2" fmla="*/ 142514 w 1385231"/>
                <a:gd name="connsiteY2" fmla="*/ 111934 h 2495566"/>
                <a:gd name="connsiteX3" fmla="*/ 565581 w 1385231"/>
                <a:gd name="connsiteY3" fmla="*/ 1058085 h 2495566"/>
                <a:gd name="connsiteX4" fmla="*/ 1383144 w 1385231"/>
                <a:gd name="connsiteY4" fmla="*/ 16 h 2495566"/>
                <a:gd name="connsiteX5" fmla="*/ 794976 w 1385231"/>
                <a:gd name="connsiteY5" fmla="*/ 1033478 h 2495566"/>
                <a:gd name="connsiteX0" fmla="*/ 675000 w 1372412"/>
                <a:gd name="connsiteY0" fmla="*/ 2495566 h 2495566"/>
                <a:gd name="connsiteX1" fmla="*/ 674207 w 1372412"/>
                <a:gd name="connsiteY1" fmla="*/ 1004109 h 2495566"/>
                <a:gd name="connsiteX2" fmla="*/ 129695 w 1372412"/>
                <a:gd name="connsiteY2" fmla="*/ 111934 h 2495566"/>
                <a:gd name="connsiteX3" fmla="*/ 552762 w 1372412"/>
                <a:gd name="connsiteY3" fmla="*/ 1058085 h 2495566"/>
                <a:gd name="connsiteX4" fmla="*/ 1370325 w 1372412"/>
                <a:gd name="connsiteY4" fmla="*/ 16 h 2495566"/>
                <a:gd name="connsiteX5" fmla="*/ 782157 w 1372412"/>
                <a:gd name="connsiteY5" fmla="*/ 1033478 h 2495566"/>
                <a:gd name="connsiteX0" fmla="*/ 675000 w 1502594"/>
                <a:gd name="connsiteY0" fmla="*/ 2546661 h 2546661"/>
                <a:gd name="connsiteX1" fmla="*/ 674207 w 1502594"/>
                <a:gd name="connsiteY1" fmla="*/ 1055204 h 2546661"/>
                <a:gd name="connsiteX2" fmla="*/ 129695 w 1502594"/>
                <a:gd name="connsiteY2" fmla="*/ 163029 h 2546661"/>
                <a:gd name="connsiteX3" fmla="*/ 552762 w 1502594"/>
                <a:gd name="connsiteY3" fmla="*/ 1109180 h 2546661"/>
                <a:gd name="connsiteX4" fmla="*/ 1370325 w 1502594"/>
                <a:gd name="connsiteY4" fmla="*/ 51111 h 2546661"/>
                <a:gd name="connsiteX5" fmla="*/ 782157 w 1502594"/>
                <a:gd name="connsiteY5" fmla="*/ 1084573 h 2546661"/>
                <a:gd name="connsiteX0" fmla="*/ 645869 w 1473463"/>
                <a:gd name="connsiteY0" fmla="*/ 2546661 h 2546661"/>
                <a:gd name="connsiteX1" fmla="*/ 645076 w 1473463"/>
                <a:gd name="connsiteY1" fmla="*/ 1055204 h 2546661"/>
                <a:gd name="connsiteX2" fmla="*/ 100564 w 1473463"/>
                <a:gd name="connsiteY2" fmla="*/ 163029 h 2546661"/>
                <a:gd name="connsiteX3" fmla="*/ 523631 w 1473463"/>
                <a:gd name="connsiteY3" fmla="*/ 1109180 h 2546661"/>
                <a:gd name="connsiteX4" fmla="*/ 1341194 w 1473463"/>
                <a:gd name="connsiteY4" fmla="*/ 51111 h 2546661"/>
                <a:gd name="connsiteX5" fmla="*/ 753026 w 1473463"/>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755903 w 1476341"/>
                <a:gd name="connsiteY6" fmla="*/ 1079812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65416 w 1476341"/>
                <a:gd name="connsiteY6" fmla="*/ 1153630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24935 w 1476341"/>
                <a:gd name="connsiteY6" fmla="*/ 948843 h 2546661"/>
                <a:gd name="connsiteX0" fmla="*/ 648747 w 1473490"/>
                <a:gd name="connsiteY0" fmla="*/ 2546661 h 2546661"/>
                <a:gd name="connsiteX1" fmla="*/ 647954 w 1473490"/>
                <a:gd name="connsiteY1" fmla="*/ 1055204 h 2546661"/>
                <a:gd name="connsiteX2" fmla="*/ 103442 w 1473490"/>
                <a:gd name="connsiteY2" fmla="*/ 163029 h 2546661"/>
                <a:gd name="connsiteX3" fmla="*/ 526509 w 1473490"/>
                <a:gd name="connsiteY3" fmla="*/ 1109180 h 2546661"/>
                <a:gd name="connsiteX4" fmla="*/ 1344072 w 1473490"/>
                <a:gd name="connsiteY4" fmla="*/ 51111 h 2546661"/>
                <a:gd name="connsiteX5" fmla="*/ 755904 w 1473490"/>
                <a:gd name="connsiteY5" fmla="*/ 1084573 h 2546661"/>
                <a:gd name="connsiteX6" fmla="*/ 624935 w 1473490"/>
                <a:gd name="connsiteY6" fmla="*/ 948843 h 2546661"/>
                <a:gd name="connsiteX0" fmla="*/ 648747 w 1477073"/>
                <a:gd name="connsiteY0" fmla="*/ 2546661 h 2546661"/>
                <a:gd name="connsiteX1" fmla="*/ 647954 w 1477073"/>
                <a:gd name="connsiteY1" fmla="*/ 1055204 h 2546661"/>
                <a:gd name="connsiteX2" fmla="*/ 103442 w 1477073"/>
                <a:gd name="connsiteY2" fmla="*/ 163029 h 2546661"/>
                <a:gd name="connsiteX3" fmla="*/ 526509 w 1477073"/>
                <a:gd name="connsiteY3" fmla="*/ 1109180 h 2546661"/>
                <a:gd name="connsiteX4" fmla="*/ 1344072 w 1477073"/>
                <a:gd name="connsiteY4" fmla="*/ 51111 h 2546661"/>
                <a:gd name="connsiteX5" fmla="*/ 755904 w 1477073"/>
                <a:gd name="connsiteY5" fmla="*/ 1084573 h 2546661"/>
                <a:gd name="connsiteX6" fmla="*/ 624935 w 1477073"/>
                <a:gd name="connsiteY6" fmla="*/ 948843 h 2546661"/>
                <a:gd name="connsiteX0" fmla="*/ 648747 w 1467966"/>
                <a:gd name="connsiteY0" fmla="*/ 2534924 h 2534924"/>
                <a:gd name="connsiteX1" fmla="*/ 647954 w 1467966"/>
                <a:gd name="connsiteY1" fmla="*/ 1043467 h 2534924"/>
                <a:gd name="connsiteX2" fmla="*/ 103442 w 1467966"/>
                <a:gd name="connsiteY2" fmla="*/ 151292 h 2534924"/>
                <a:gd name="connsiteX3" fmla="*/ 526509 w 1467966"/>
                <a:gd name="connsiteY3" fmla="*/ 1097443 h 2534924"/>
                <a:gd name="connsiteX4" fmla="*/ 1344072 w 1467966"/>
                <a:gd name="connsiteY4" fmla="*/ 39374 h 2534924"/>
                <a:gd name="connsiteX5" fmla="*/ 755904 w 1467966"/>
                <a:gd name="connsiteY5" fmla="*/ 1072836 h 2534924"/>
                <a:gd name="connsiteX6" fmla="*/ 624935 w 1467966"/>
                <a:gd name="connsiteY6" fmla="*/ 937106 h 2534924"/>
                <a:gd name="connsiteX0" fmla="*/ 631614 w 1450833"/>
                <a:gd name="connsiteY0" fmla="*/ 2534924 h 2534924"/>
                <a:gd name="connsiteX1" fmla="*/ 630821 w 1450833"/>
                <a:gd name="connsiteY1" fmla="*/ 1043467 h 2534924"/>
                <a:gd name="connsiteX2" fmla="*/ 86309 w 1450833"/>
                <a:gd name="connsiteY2" fmla="*/ 151292 h 2534924"/>
                <a:gd name="connsiteX3" fmla="*/ 509376 w 1450833"/>
                <a:gd name="connsiteY3" fmla="*/ 1097443 h 2534924"/>
                <a:gd name="connsiteX4" fmla="*/ 1326939 w 1450833"/>
                <a:gd name="connsiteY4" fmla="*/ 39374 h 2534924"/>
                <a:gd name="connsiteX5" fmla="*/ 738771 w 1450833"/>
                <a:gd name="connsiteY5" fmla="*/ 1072836 h 2534924"/>
                <a:gd name="connsiteX6" fmla="*/ 607802 w 1450833"/>
                <a:gd name="connsiteY6" fmla="*/ 937106 h 2534924"/>
                <a:gd name="connsiteX0" fmla="*/ 655497 w 1474716"/>
                <a:gd name="connsiteY0" fmla="*/ 2534924 h 2534924"/>
                <a:gd name="connsiteX1" fmla="*/ 654704 w 1474716"/>
                <a:gd name="connsiteY1" fmla="*/ 1043467 h 2534924"/>
                <a:gd name="connsiteX2" fmla="*/ 110192 w 1474716"/>
                <a:gd name="connsiteY2" fmla="*/ 151292 h 2534924"/>
                <a:gd name="connsiteX3" fmla="*/ 533259 w 1474716"/>
                <a:gd name="connsiteY3" fmla="*/ 1097443 h 2534924"/>
                <a:gd name="connsiteX4" fmla="*/ 1350822 w 1474716"/>
                <a:gd name="connsiteY4" fmla="*/ 39374 h 2534924"/>
                <a:gd name="connsiteX5" fmla="*/ 762654 w 1474716"/>
                <a:gd name="connsiteY5" fmla="*/ 1072836 h 2534924"/>
                <a:gd name="connsiteX6" fmla="*/ 631685 w 1474716"/>
                <a:gd name="connsiteY6" fmla="*/ 937106 h 2534924"/>
                <a:gd name="connsiteX0" fmla="*/ 680903 w 1500122"/>
                <a:gd name="connsiteY0" fmla="*/ 2534924 h 2534924"/>
                <a:gd name="connsiteX1" fmla="*/ 680110 w 1500122"/>
                <a:gd name="connsiteY1" fmla="*/ 1043467 h 2534924"/>
                <a:gd name="connsiteX2" fmla="*/ 135598 w 1500122"/>
                <a:gd name="connsiteY2" fmla="*/ 151292 h 2534924"/>
                <a:gd name="connsiteX3" fmla="*/ 558665 w 1500122"/>
                <a:gd name="connsiteY3" fmla="*/ 1097443 h 2534924"/>
                <a:gd name="connsiteX4" fmla="*/ 1376228 w 1500122"/>
                <a:gd name="connsiteY4" fmla="*/ 39374 h 2534924"/>
                <a:gd name="connsiteX5" fmla="*/ 788060 w 1500122"/>
                <a:gd name="connsiteY5" fmla="*/ 1072836 h 2534924"/>
                <a:gd name="connsiteX6" fmla="*/ 657091 w 1500122"/>
                <a:gd name="connsiteY6" fmla="*/ 937106 h 2534924"/>
                <a:gd name="connsiteX0" fmla="*/ 679919 w 1499138"/>
                <a:gd name="connsiteY0" fmla="*/ 2534924 h 2534924"/>
                <a:gd name="connsiteX1" fmla="*/ 679126 w 1499138"/>
                <a:gd name="connsiteY1" fmla="*/ 1043467 h 2534924"/>
                <a:gd name="connsiteX2" fmla="*/ 134614 w 1499138"/>
                <a:gd name="connsiteY2" fmla="*/ 151292 h 2534924"/>
                <a:gd name="connsiteX3" fmla="*/ 557681 w 1499138"/>
                <a:gd name="connsiteY3" fmla="*/ 1097443 h 2534924"/>
                <a:gd name="connsiteX4" fmla="*/ 1375244 w 1499138"/>
                <a:gd name="connsiteY4" fmla="*/ 39374 h 2534924"/>
                <a:gd name="connsiteX5" fmla="*/ 787076 w 1499138"/>
                <a:gd name="connsiteY5" fmla="*/ 1072836 h 2534924"/>
                <a:gd name="connsiteX6" fmla="*/ 656107 w 1499138"/>
                <a:gd name="connsiteY6" fmla="*/ 937106 h 2534924"/>
                <a:gd name="connsiteX0" fmla="*/ 661317 w 1480536"/>
                <a:gd name="connsiteY0" fmla="*/ 2534924 h 2534924"/>
                <a:gd name="connsiteX1" fmla="*/ 660524 w 1480536"/>
                <a:gd name="connsiteY1" fmla="*/ 1043467 h 2534924"/>
                <a:gd name="connsiteX2" fmla="*/ 116012 w 1480536"/>
                <a:gd name="connsiteY2" fmla="*/ 151292 h 2534924"/>
                <a:gd name="connsiteX3" fmla="*/ 539079 w 1480536"/>
                <a:gd name="connsiteY3" fmla="*/ 1097443 h 2534924"/>
                <a:gd name="connsiteX4" fmla="*/ 1356642 w 1480536"/>
                <a:gd name="connsiteY4" fmla="*/ 39374 h 2534924"/>
                <a:gd name="connsiteX5" fmla="*/ 768474 w 1480536"/>
                <a:gd name="connsiteY5" fmla="*/ 1072836 h 2534924"/>
                <a:gd name="connsiteX6" fmla="*/ 637505 w 1480536"/>
                <a:gd name="connsiteY6" fmla="*/ 937106 h 2534924"/>
                <a:gd name="connsiteX0" fmla="*/ 654531 w 1473750"/>
                <a:gd name="connsiteY0" fmla="*/ 2534924 h 2534924"/>
                <a:gd name="connsiteX1" fmla="*/ 653738 w 1473750"/>
                <a:gd name="connsiteY1" fmla="*/ 1043467 h 2534924"/>
                <a:gd name="connsiteX2" fmla="*/ 109226 w 1473750"/>
                <a:gd name="connsiteY2" fmla="*/ 151292 h 2534924"/>
                <a:gd name="connsiteX3" fmla="*/ 532293 w 1473750"/>
                <a:gd name="connsiteY3" fmla="*/ 1097443 h 2534924"/>
                <a:gd name="connsiteX4" fmla="*/ 1349856 w 1473750"/>
                <a:gd name="connsiteY4" fmla="*/ 39374 h 2534924"/>
                <a:gd name="connsiteX5" fmla="*/ 761688 w 1473750"/>
                <a:gd name="connsiteY5" fmla="*/ 1072836 h 2534924"/>
                <a:gd name="connsiteX6" fmla="*/ 630719 w 1473750"/>
                <a:gd name="connsiteY6" fmla="*/ 937106 h 2534924"/>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28802 w 1325584"/>
                <a:gd name="connsiteY0" fmla="*/ 2495551 h 2495551"/>
                <a:gd name="connsiteX1" fmla="*/ 628009 w 1325584"/>
                <a:gd name="connsiteY1" fmla="*/ 1004094 h 2495551"/>
                <a:gd name="connsiteX2" fmla="*/ 83497 w 1325584"/>
                <a:gd name="connsiteY2" fmla="*/ 111919 h 2495551"/>
                <a:gd name="connsiteX3" fmla="*/ 506564 w 1325584"/>
                <a:gd name="connsiteY3" fmla="*/ 1058070 h 2495551"/>
                <a:gd name="connsiteX4" fmla="*/ 547839 w 1325584"/>
                <a:gd name="connsiteY4" fmla="*/ 1038226 h 2495551"/>
                <a:gd name="connsiteX5" fmla="*/ 1324127 w 1325584"/>
                <a:gd name="connsiteY5" fmla="*/ 1 h 2495551"/>
                <a:gd name="connsiteX6" fmla="*/ 735959 w 1325584"/>
                <a:gd name="connsiteY6" fmla="*/ 1033463 h 2495551"/>
                <a:gd name="connsiteX7" fmla="*/ 604990 w 1325584"/>
                <a:gd name="connsiteY7" fmla="*/ 897733 h 2495551"/>
                <a:gd name="connsiteX0" fmla="*/ 655570 w 1352352"/>
                <a:gd name="connsiteY0" fmla="*/ 2495551 h 2495551"/>
                <a:gd name="connsiteX1" fmla="*/ 654777 w 1352352"/>
                <a:gd name="connsiteY1" fmla="*/ 1004094 h 2495551"/>
                <a:gd name="connsiteX2" fmla="*/ 110265 w 1352352"/>
                <a:gd name="connsiteY2" fmla="*/ 111919 h 2495551"/>
                <a:gd name="connsiteX3" fmla="*/ 533332 w 1352352"/>
                <a:gd name="connsiteY3" fmla="*/ 1058070 h 2495551"/>
                <a:gd name="connsiteX4" fmla="*/ 574607 w 1352352"/>
                <a:gd name="connsiteY4" fmla="*/ 1038226 h 2495551"/>
                <a:gd name="connsiteX5" fmla="*/ 1350895 w 1352352"/>
                <a:gd name="connsiteY5" fmla="*/ 1 h 2495551"/>
                <a:gd name="connsiteX6" fmla="*/ 762727 w 1352352"/>
                <a:gd name="connsiteY6" fmla="*/ 1033463 h 2495551"/>
                <a:gd name="connsiteX7" fmla="*/ 631758 w 1352352"/>
                <a:gd name="connsiteY7" fmla="*/ 897733 h 2495551"/>
                <a:gd name="connsiteX0" fmla="*/ 655238 w 1414040"/>
                <a:gd name="connsiteY0" fmla="*/ 2505652 h 2505652"/>
                <a:gd name="connsiteX1" fmla="*/ 654445 w 1414040"/>
                <a:gd name="connsiteY1" fmla="*/ 1014195 h 2505652"/>
                <a:gd name="connsiteX2" fmla="*/ 109933 w 1414040"/>
                <a:gd name="connsiteY2" fmla="*/ 122020 h 2505652"/>
                <a:gd name="connsiteX3" fmla="*/ 533000 w 1414040"/>
                <a:gd name="connsiteY3" fmla="*/ 1068171 h 2505652"/>
                <a:gd name="connsiteX4" fmla="*/ 1386281 w 1414040"/>
                <a:gd name="connsiteY4" fmla="*/ 569696 h 2505652"/>
                <a:gd name="connsiteX5" fmla="*/ 1350563 w 1414040"/>
                <a:gd name="connsiteY5" fmla="*/ 10102 h 2505652"/>
                <a:gd name="connsiteX6" fmla="*/ 762395 w 1414040"/>
                <a:gd name="connsiteY6" fmla="*/ 1043564 h 2505652"/>
                <a:gd name="connsiteX7" fmla="*/ 631426 w 1414040"/>
                <a:gd name="connsiteY7" fmla="*/ 907834 h 2505652"/>
                <a:gd name="connsiteX0" fmla="*/ 654907 w 1405669"/>
                <a:gd name="connsiteY0" fmla="*/ 2518282 h 2518282"/>
                <a:gd name="connsiteX1" fmla="*/ 654114 w 1405669"/>
                <a:gd name="connsiteY1" fmla="*/ 1026825 h 2518282"/>
                <a:gd name="connsiteX2" fmla="*/ 109602 w 1405669"/>
                <a:gd name="connsiteY2" fmla="*/ 134650 h 2518282"/>
                <a:gd name="connsiteX3" fmla="*/ 532669 w 1405669"/>
                <a:gd name="connsiteY3" fmla="*/ 1080801 h 2518282"/>
                <a:gd name="connsiteX4" fmla="*/ 1369281 w 1405669"/>
                <a:gd name="connsiteY4" fmla="*/ 429926 h 2518282"/>
                <a:gd name="connsiteX5" fmla="*/ 1350232 w 1405669"/>
                <a:gd name="connsiteY5" fmla="*/ 22732 h 2518282"/>
                <a:gd name="connsiteX6" fmla="*/ 762064 w 1405669"/>
                <a:gd name="connsiteY6" fmla="*/ 1056194 h 2518282"/>
                <a:gd name="connsiteX7" fmla="*/ 631095 w 1405669"/>
                <a:gd name="connsiteY7" fmla="*/ 920464 h 2518282"/>
                <a:gd name="connsiteX0" fmla="*/ 654907 w 1453077"/>
                <a:gd name="connsiteY0" fmla="*/ 2522152 h 2522152"/>
                <a:gd name="connsiteX1" fmla="*/ 654114 w 1453077"/>
                <a:gd name="connsiteY1" fmla="*/ 1030695 h 2522152"/>
                <a:gd name="connsiteX2" fmla="*/ 109602 w 1453077"/>
                <a:gd name="connsiteY2" fmla="*/ 138520 h 2522152"/>
                <a:gd name="connsiteX3" fmla="*/ 532669 w 1453077"/>
                <a:gd name="connsiteY3" fmla="*/ 1084671 h 2522152"/>
                <a:gd name="connsiteX4" fmla="*/ 1369281 w 1453077"/>
                <a:gd name="connsiteY4" fmla="*/ 433796 h 2522152"/>
                <a:gd name="connsiteX5" fmla="*/ 1354995 w 1453077"/>
                <a:gd name="connsiteY5" fmla="*/ 19458 h 2522152"/>
                <a:gd name="connsiteX6" fmla="*/ 762064 w 1453077"/>
                <a:gd name="connsiteY6" fmla="*/ 1060064 h 2522152"/>
                <a:gd name="connsiteX7" fmla="*/ 631095 w 1453077"/>
                <a:gd name="connsiteY7" fmla="*/ 924334 h 2522152"/>
                <a:gd name="connsiteX0" fmla="*/ 654907 w 1430197"/>
                <a:gd name="connsiteY0" fmla="*/ 2529882 h 2529882"/>
                <a:gd name="connsiteX1" fmla="*/ 654114 w 1430197"/>
                <a:gd name="connsiteY1" fmla="*/ 1038425 h 2529882"/>
                <a:gd name="connsiteX2" fmla="*/ 109602 w 1430197"/>
                <a:gd name="connsiteY2" fmla="*/ 146250 h 2529882"/>
                <a:gd name="connsiteX3" fmla="*/ 532669 w 1430197"/>
                <a:gd name="connsiteY3" fmla="*/ 1092401 h 2529882"/>
                <a:gd name="connsiteX4" fmla="*/ 1369281 w 1430197"/>
                <a:gd name="connsiteY4" fmla="*/ 441526 h 2529882"/>
                <a:gd name="connsiteX5" fmla="*/ 1354995 w 1430197"/>
                <a:gd name="connsiteY5" fmla="*/ 27188 h 2529882"/>
                <a:gd name="connsiteX6" fmla="*/ 1269269 w 1430197"/>
                <a:gd name="connsiteY6" fmla="*/ 153394 h 2529882"/>
                <a:gd name="connsiteX7" fmla="*/ 762064 w 1430197"/>
                <a:gd name="connsiteY7" fmla="*/ 1067794 h 2529882"/>
                <a:gd name="connsiteX8" fmla="*/ 631095 w 1430197"/>
                <a:gd name="connsiteY8" fmla="*/ 932064 h 2529882"/>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62064 w 1441145"/>
                <a:gd name="connsiteY7" fmla="*/ 1069479 h 2531567"/>
                <a:gd name="connsiteX8" fmla="*/ 631095 w 1441145"/>
                <a:gd name="connsiteY8" fmla="*/ 933749 h 2531567"/>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21582 w 1441145"/>
                <a:gd name="connsiteY7" fmla="*/ 840879 h 2531567"/>
                <a:gd name="connsiteX8" fmla="*/ 631095 w 1441145"/>
                <a:gd name="connsiteY8" fmla="*/ 933749 h 2531567"/>
                <a:gd name="connsiteX0" fmla="*/ 652181 w 1367793"/>
                <a:gd name="connsiteY0" fmla="*/ 2548817 h 2548817"/>
                <a:gd name="connsiteX1" fmla="*/ 651388 w 1367793"/>
                <a:gd name="connsiteY1" fmla="*/ 1057360 h 2548817"/>
                <a:gd name="connsiteX2" fmla="*/ 106876 w 1367793"/>
                <a:gd name="connsiteY2" fmla="*/ 165185 h 2548817"/>
                <a:gd name="connsiteX3" fmla="*/ 529943 w 1367793"/>
                <a:gd name="connsiteY3" fmla="*/ 1111336 h 2548817"/>
                <a:gd name="connsiteX4" fmla="*/ 1226061 w 1367793"/>
                <a:gd name="connsiteY4" fmla="*/ 693823 h 2548817"/>
                <a:gd name="connsiteX5" fmla="*/ 1352269 w 1367793"/>
                <a:gd name="connsiteY5" fmla="*/ 46123 h 2548817"/>
                <a:gd name="connsiteX6" fmla="*/ 999843 w 1367793"/>
                <a:gd name="connsiteY6" fmla="*/ 167567 h 2548817"/>
                <a:gd name="connsiteX7" fmla="*/ 718856 w 1367793"/>
                <a:gd name="connsiteY7" fmla="*/ 858129 h 2548817"/>
                <a:gd name="connsiteX8" fmla="*/ 628369 w 1367793"/>
                <a:gd name="connsiteY8" fmla="*/ 950999 h 2548817"/>
                <a:gd name="connsiteX0" fmla="*/ 652181 w 1441542"/>
                <a:gd name="connsiteY0" fmla="*/ 2535546 h 2535546"/>
                <a:gd name="connsiteX1" fmla="*/ 651388 w 1441542"/>
                <a:gd name="connsiteY1" fmla="*/ 1044089 h 2535546"/>
                <a:gd name="connsiteX2" fmla="*/ 106876 w 1441542"/>
                <a:gd name="connsiteY2" fmla="*/ 151914 h 2535546"/>
                <a:gd name="connsiteX3" fmla="*/ 529943 w 1441542"/>
                <a:gd name="connsiteY3" fmla="*/ 1098065 h 2535546"/>
                <a:gd name="connsiteX4" fmla="*/ 1226061 w 1441542"/>
                <a:gd name="connsiteY4" fmla="*/ 680552 h 2535546"/>
                <a:gd name="connsiteX5" fmla="*/ 1433232 w 1441542"/>
                <a:gd name="connsiteY5" fmla="*/ 51902 h 2535546"/>
                <a:gd name="connsiteX6" fmla="*/ 999843 w 1441542"/>
                <a:gd name="connsiteY6" fmla="*/ 154296 h 2535546"/>
                <a:gd name="connsiteX7" fmla="*/ 718856 w 1441542"/>
                <a:gd name="connsiteY7" fmla="*/ 844858 h 2535546"/>
                <a:gd name="connsiteX8" fmla="*/ 628369 w 1441542"/>
                <a:gd name="connsiteY8" fmla="*/ 937728 h 2535546"/>
                <a:gd name="connsiteX0" fmla="*/ 652181 w 1462710"/>
                <a:gd name="connsiteY0" fmla="*/ 2564860 h 2564860"/>
                <a:gd name="connsiteX1" fmla="*/ 651388 w 1462710"/>
                <a:gd name="connsiteY1" fmla="*/ 1073403 h 2564860"/>
                <a:gd name="connsiteX2" fmla="*/ 106876 w 1462710"/>
                <a:gd name="connsiteY2" fmla="*/ 181228 h 2564860"/>
                <a:gd name="connsiteX3" fmla="*/ 529943 w 1462710"/>
                <a:gd name="connsiteY3" fmla="*/ 1127379 h 2564860"/>
                <a:gd name="connsiteX4" fmla="*/ 1226061 w 1462710"/>
                <a:gd name="connsiteY4" fmla="*/ 709866 h 2564860"/>
                <a:gd name="connsiteX5" fmla="*/ 1433232 w 1462710"/>
                <a:gd name="connsiteY5" fmla="*/ 81216 h 2564860"/>
                <a:gd name="connsiteX6" fmla="*/ 999843 w 1462710"/>
                <a:gd name="connsiteY6" fmla="*/ 183610 h 2564860"/>
                <a:gd name="connsiteX7" fmla="*/ 718856 w 1462710"/>
                <a:gd name="connsiteY7" fmla="*/ 874172 h 2564860"/>
                <a:gd name="connsiteX8" fmla="*/ 628369 w 1462710"/>
                <a:gd name="connsiteY8" fmla="*/ 967042 h 2564860"/>
                <a:gd name="connsiteX0" fmla="*/ 595760 w 1406289"/>
                <a:gd name="connsiteY0" fmla="*/ 2564860 h 2564860"/>
                <a:gd name="connsiteX1" fmla="*/ 594967 w 1406289"/>
                <a:gd name="connsiteY1" fmla="*/ 1073403 h 2564860"/>
                <a:gd name="connsiteX2" fmla="*/ 50455 w 1406289"/>
                <a:gd name="connsiteY2" fmla="*/ 181228 h 2564860"/>
                <a:gd name="connsiteX3" fmla="*/ 71883 w 1406289"/>
                <a:gd name="connsiteY3" fmla="*/ 709866 h 2564860"/>
                <a:gd name="connsiteX4" fmla="*/ 473522 w 1406289"/>
                <a:gd name="connsiteY4" fmla="*/ 1127379 h 2564860"/>
                <a:gd name="connsiteX5" fmla="*/ 1169640 w 1406289"/>
                <a:gd name="connsiteY5" fmla="*/ 709866 h 2564860"/>
                <a:gd name="connsiteX6" fmla="*/ 1376811 w 1406289"/>
                <a:gd name="connsiteY6" fmla="*/ 81216 h 2564860"/>
                <a:gd name="connsiteX7" fmla="*/ 943422 w 1406289"/>
                <a:gd name="connsiteY7" fmla="*/ 183610 h 2564860"/>
                <a:gd name="connsiteX8" fmla="*/ 662435 w 1406289"/>
                <a:gd name="connsiteY8" fmla="*/ 874172 h 2564860"/>
                <a:gd name="connsiteX9" fmla="*/ 571948 w 1406289"/>
                <a:gd name="connsiteY9" fmla="*/ 967042 h 2564860"/>
                <a:gd name="connsiteX0" fmla="*/ 570672 w 1381201"/>
                <a:gd name="connsiteY0" fmla="*/ 2564860 h 2564860"/>
                <a:gd name="connsiteX1" fmla="*/ 569879 w 1381201"/>
                <a:gd name="connsiteY1" fmla="*/ 1073403 h 2564860"/>
                <a:gd name="connsiteX2" fmla="*/ 72992 w 1381201"/>
                <a:gd name="connsiteY2" fmla="*/ 197897 h 2564860"/>
                <a:gd name="connsiteX3" fmla="*/ 46795 w 1381201"/>
                <a:gd name="connsiteY3" fmla="*/ 709866 h 2564860"/>
                <a:gd name="connsiteX4" fmla="*/ 448434 w 1381201"/>
                <a:gd name="connsiteY4" fmla="*/ 1127379 h 2564860"/>
                <a:gd name="connsiteX5" fmla="*/ 1144552 w 1381201"/>
                <a:gd name="connsiteY5" fmla="*/ 709866 h 2564860"/>
                <a:gd name="connsiteX6" fmla="*/ 1351723 w 1381201"/>
                <a:gd name="connsiteY6" fmla="*/ 81216 h 2564860"/>
                <a:gd name="connsiteX7" fmla="*/ 918334 w 1381201"/>
                <a:gd name="connsiteY7" fmla="*/ 183610 h 2564860"/>
                <a:gd name="connsiteX8" fmla="*/ 637347 w 1381201"/>
                <a:gd name="connsiteY8" fmla="*/ 874172 h 2564860"/>
                <a:gd name="connsiteX9" fmla="*/ 546860 w 1381201"/>
                <a:gd name="connsiteY9" fmla="*/ 967042 h 2564860"/>
                <a:gd name="connsiteX0" fmla="*/ 557545 w 1368074"/>
                <a:gd name="connsiteY0" fmla="*/ 2564860 h 2564860"/>
                <a:gd name="connsiteX1" fmla="*/ 556752 w 1368074"/>
                <a:gd name="connsiteY1" fmla="*/ 1073403 h 2564860"/>
                <a:gd name="connsiteX2" fmla="*/ 278937 w 1368074"/>
                <a:gd name="connsiteY2" fmla="*/ 457454 h 2564860"/>
                <a:gd name="connsiteX3" fmla="*/ 59865 w 1368074"/>
                <a:gd name="connsiteY3" fmla="*/ 197897 h 2564860"/>
                <a:gd name="connsiteX4" fmla="*/ 33668 w 1368074"/>
                <a:gd name="connsiteY4" fmla="*/ 709866 h 2564860"/>
                <a:gd name="connsiteX5" fmla="*/ 435307 w 1368074"/>
                <a:gd name="connsiteY5" fmla="*/ 1127379 h 2564860"/>
                <a:gd name="connsiteX6" fmla="*/ 1131425 w 1368074"/>
                <a:gd name="connsiteY6" fmla="*/ 709866 h 2564860"/>
                <a:gd name="connsiteX7" fmla="*/ 1338596 w 1368074"/>
                <a:gd name="connsiteY7" fmla="*/ 81216 h 2564860"/>
                <a:gd name="connsiteX8" fmla="*/ 905207 w 1368074"/>
                <a:gd name="connsiteY8" fmla="*/ 183610 h 2564860"/>
                <a:gd name="connsiteX9" fmla="*/ 624220 w 1368074"/>
                <a:gd name="connsiteY9" fmla="*/ 874172 h 2564860"/>
                <a:gd name="connsiteX10" fmla="*/ 533733 w 1368074"/>
                <a:gd name="connsiteY10" fmla="*/ 967042 h 2564860"/>
                <a:gd name="connsiteX0" fmla="*/ 559778 w 1370307"/>
                <a:gd name="connsiteY0" fmla="*/ 2564860 h 2564860"/>
                <a:gd name="connsiteX1" fmla="*/ 558985 w 1370307"/>
                <a:gd name="connsiteY1" fmla="*/ 1073403 h 2564860"/>
                <a:gd name="connsiteX2" fmla="*/ 335939 w 1370307"/>
                <a:gd name="connsiteY2" fmla="*/ 383635 h 2564860"/>
                <a:gd name="connsiteX3" fmla="*/ 62098 w 1370307"/>
                <a:gd name="connsiteY3" fmla="*/ 197897 h 2564860"/>
                <a:gd name="connsiteX4" fmla="*/ 35901 w 1370307"/>
                <a:gd name="connsiteY4" fmla="*/ 709866 h 2564860"/>
                <a:gd name="connsiteX5" fmla="*/ 437540 w 1370307"/>
                <a:gd name="connsiteY5" fmla="*/ 1127379 h 2564860"/>
                <a:gd name="connsiteX6" fmla="*/ 1133658 w 1370307"/>
                <a:gd name="connsiteY6" fmla="*/ 709866 h 2564860"/>
                <a:gd name="connsiteX7" fmla="*/ 1340829 w 1370307"/>
                <a:gd name="connsiteY7" fmla="*/ 81216 h 2564860"/>
                <a:gd name="connsiteX8" fmla="*/ 907440 w 1370307"/>
                <a:gd name="connsiteY8" fmla="*/ 183610 h 2564860"/>
                <a:gd name="connsiteX9" fmla="*/ 626453 w 1370307"/>
                <a:gd name="connsiteY9" fmla="*/ 874172 h 2564860"/>
                <a:gd name="connsiteX10" fmla="*/ 535966 w 1370307"/>
                <a:gd name="connsiteY10" fmla="*/ 967042 h 2564860"/>
                <a:gd name="connsiteX0" fmla="*/ 598828 w 1409357"/>
                <a:gd name="connsiteY0" fmla="*/ 2564860 h 2564860"/>
                <a:gd name="connsiteX1" fmla="*/ 598035 w 1409357"/>
                <a:gd name="connsiteY1" fmla="*/ 1073403 h 2564860"/>
                <a:gd name="connsiteX2" fmla="*/ 374989 w 1409357"/>
                <a:gd name="connsiteY2" fmla="*/ 383635 h 2564860"/>
                <a:gd name="connsiteX3" fmla="*/ 24948 w 1409357"/>
                <a:gd name="connsiteY3" fmla="*/ 207422 h 2564860"/>
                <a:gd name="connsiteX4" fmla="*/ 74951 w 1409357"/>
                <a:gd name="connsiteY4" fmla="*/ 709866 h 2564860"/>
                <a:gd name="connsiteX5" fmla="*/ 476590 w 1409357"/>
                <a:gd name="connsiteY5" fmla="*/ 1127379 h 2564860"/>
                <a:gd name="connsiteX6" fmla="*/ 1172708 w 1409357"/>
                <a:gd name="connsiteY6" fmla="*/ 709866 h 2564860"/>
                <a:gd name="connsiteX7" fmla="*/ 1379879 w 1409357"/>
                <a:gd name="connsiteY7" fmla="*/ 81216 h 2564860"/>
                <a:gd name="connsiteX8" fmla="*/ 946490 w 1409357"/>
                <a:gd name="connsiteY8" fmla="*/ 183610 h 2564860"/>
                <a:gd name="connsiteX9" fmla="*/ 665503 w 1409357"/>
                <a:gd name="connsiteY9" fmla="*/ 874172 h 2564860"/>
                <a:gd name="connsiteX10" fmla="*/ 575016 w 1409357"/>
                <a:gd name="connsiteY10" fmla="*/ 967042 h 2564860"/>
                <a:gd name="connsiteX0" fmla="*/ 631267 w 1441796"/>
                <a:gd name="connsiteY0" fmla="*/ 2564860 h 2564860"/>
                <a:gd name="connsiteX1" fmla="*/ 630474 w 1441796"/>
                <a:gd name="connsiteY1" fmla="*/ 1073403 h 2564860"/>
                <a:gd name="connsiteX2" fmla="*/ 407428 w 1441796"/>
                <a:gd name="connsiteY2" fmla="*/ 383635 h 2564860"/>
                <a:gd name="connsiteX3" fmla="*/ 57387 w 1441796"/>
                <a:gd name="connsiteY3" fmla="*/ 207422 h 2564860"/>
                <a:gd name="connsiteX4" fmla="*/ 43097 w 1441796"/>
                <a:gd name="connsiteY4" fmla="*/ 702722 h 2564860"/>
                <a:gd name="connsiteX5" fmla="*/ 509029 w 1441796"/>
                <a:gd name="connsiteY5" fmla="*/ 1127379 h 2564860"/>
                <a:gd name="connsiteX6" fmla="*/ 1205147 w 1441796"/>
                <a:gd name="connsiteY6" fmla="*/ 709866 h 2564860"/>
                <a:gd name="connsiteX7" fmla="*/ 1412318 w 1441796"/>
                <a:gd name="connsiteY7" fmla="*/ 81216 h 2564860"/>
                <a:gd name="connsiteX8" fmla="*/ 978929 w 1441796"/>
                <a:gd name="connsiteY8" fmla="*/ 183610 h 2564860"/>
                <a:gd name="connsiteX9" fmla="*/ 697942 w 1441796"/>
                <a:gd name="connsiteY9" fmla="*/ 874172 h 2564860"/>
                <a:gd name="connsiteX10" fmla="*/ 607455 w 1441796"/>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20712 w 1455053"/>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44524 w 1455053"/>
                <a:gd name="connsiteY10" fmla="*/ 1052767 h 2564860"/>
                <a:gd name="connsiteX0" fmla="*/ 644524 w 1407007"/>
                <a:gd name="connsiteY0" fmla="*/ 2578421 h 2578421"/>
                <a:gd name="connsiteX1" fmla="*/ 643731 w 1407007"/>
                <a:gd name="connsiteY1" fmla="*/ 1086964 h 2578421"/>
                <a:gd name="connsiteX2" fmla="*/ 420685 w 1407007"/>
                <a:gd name="connsiteY2" fmla="*/ 397196 h 2578421"/>
                <a:gd name="connsiteX3" fmla="*/ 70644 w 1407007"/>
                <a:gd name="connsiteY3" fmla="*/ 220983 h 2578421"/>
                <a:gd name="connsiteX4" fmla="*/ 56354 w 1407007"/>
                <a:gd name="connsiteY4" fmla="*/ 716283 h 2578421"/>
                <a:gd name="connsiteX5" fmla="*/ 522286 w 1407007"/>
                <a:gd name="connsiteY5" fmla="*/ 1140940 h 2578421"/>
                <a:gd name="connsiteX6" fmla="*/ 1218404 w 1407007"/>
                <a:gd name="connsiteY6" fmla="*/ 723427 h 2578421"/>
                <a:gd name="connsiteX7" fmla="*/ 1370807 w 1407007"/>
                <a:gd name="connsiteY7" fmla="*/ 75727 h 2578421"/>
                <a:gd name="connsiteX8" fmla="*/ 992186 w 1407007"/>
                <a:gd name="connsiteY8" fmla="*/ 197171 h 2578421"/>
                <a:gd name="connsiteX9" fmla="*/ 711199 w 1407007"/>
                <a:gd name="connsiteY9" fmla="*/ 887733 h 2578421"/>
                <a:gd name="connsiteX10" fmla="*/ 644524 w 1407007"/>
                <a:gd name="connsiteY10" fmla="*/ 1066328 h 2578421"/>
                <a:gd name="connsiteX0" fmla="*/ 644524 w 1386769"/>
                <a:gd name="connsiteY0" fmla="*/ 2527538 h 2527538"/>
                <a:gd name="connsiteX1" fmla="*/ 643731 w 1386769"/>
                <a:gd name="connsiteY1" fmla="*/ 1036081 h 2527538"/>
                <a:gd name="connsiteX2" fmla="*/ 420685 w 1386769"/>
                <a:gd name="connsiteY2" fmla="*/ 346313 h 2527538"/>
                <a:gd name="connsiteX3" fmla="*/ 70644 w 1386769"/>
                <a:gd name="connsiteY3" fmla="*/ 170100 h 2527538"/>
                <a:gd name="connsiteX4" fmla="*/ 56354 w 1386769"/>
                <a:gd name="connsiteY4" fmla="*/ 665400 h 2527538"/>
                <a:gd name="connsiteX5" fmla="*/ 522286 w 1386769"/>
                <a:gd name="connsiteY5" fmla="*/ 1090057 h 2527538"/>
                <a:gd name="connsiteX6" fmla="*/ 1218404 w 1386769"/>
                <a:gd name="connsiteY6" fmla="*/ 672544 h 2527538"/>
                <a:gd name="connsiteX7" fmla="*/ 1370807 w 1386769"/>
                <a:gd name="connsiteY7" fmla="*/ 24844 h 2527538"/>
                <a:gd name="connsiteX8" fmla="*/ 937417 w 1386769"/>
                <a:gd name="connsiteY8" fmla="*/ 224869 h 2527538"/>
                <a:gd name="connsiteX9" fmla="*/ 711199 w 1386769"/>
                <a:gd name="connsiteY9" fmla="*/ 836850 h 2527538"/>
                <a:gd name="connsiteX10" fmla="*/ 644524 w 1386769"/>
                <a:gd name="connsiteY10" fmla="*/ 1015445 h 2527538"/>
                <a:gd name="connsiteX0" fmla="*/ 644524 w 1384661"/>
                <a:gd name="connsiteY0" fmla="*/ 2519324 h 2519324"/>
                <a:gd name="connsiteX1" fmla="*/ 643731 w 1384661"/>
                <a:gd name="connsiteY1" fmla="*/ 1027867 h 2519324"/>
                <a:gd name="connsiteX2" fmla="*/ 420685 w 1384661"/>
                <a:gd name="connsiteY2" fmla="*/ 338099 h 2519324"/>
                <a:gd name="connsiteX3" fmla="*/ 70644 w 1384661"/>
                <a:gd name="connsiteY3" fmla="*/ 161886 h 2519324"/>
                <a:gd name="connsiteX4" fmla="*/ 56354 w 1384661"/>
                <a:gd name="connsiteY4" fmla="*/ 657186 h 2519324"/>
                <a:gd name="connsiteX5" fmla="*/ 522286 w 1384661"/>
                <a:gd name="connsiteY5" fmla="*/ 1081843 h 2519324"/>
                <a:gd name="connsiteX6" fmla="*/ 1218404 w 1384661"/>
                <a:gd name="connsiteY6" fmla="*/ 664330 h 2519324"/>
                <a:gd name="connsiteX7" fmla="*/ 1368426 w 1384661"/>
                <a:gd name="connsiteY7" fmla="*/ 26155 h 2519324"/>
                <a:gd name="connsiteX8" fmla="*/ 937417 w 1384661"/>
                <a:gd name="connsiteY8" fmla="*/ 216655 h 2519324"/>
                <a:gd name="connsiteX9" fmla="*/ 711199 w 1384661"/>
                <a:gd name="connsiteY9" fmla="*/ 828636 h 2519324"/>
                <a:gd name="connsiteX10" fmla="*/ 644524 w 1384661"/>
                <a:gd name="connsiteY10" fmla="*/ 1007231 h 2519324"/>
                <a:gd name="connsiteX0" fmla="*/ 64452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77862 w 1415114"/>
                <a:gd name="connsiteY0" fmla="*/ 2533021 h 2533021"/>
                <a:gd name="connsiteX1" fmla="*/ 643731 w 1415114"/>
                <a:gd name="connsiteY1" fmla="*/ 1043945 h 2533021"/>
                <a:gd name="connsiteX2" fmla="*/ 420685 w 1415114"/>
                <a:gd name="connsiteY2" fmla="*/ 354177 h 2533021"/>
                <a:gd name="connsiteX3" fmla="*/ 70644 w 1415114"/>
                <a:gd name="connsiteY3" fmla="*/ 177964 h 2533021"/>
                <a:gd name="connsiteX4" fmla="*/ 56354 w 1415114"/>
                <a:gd name="connsiteY4" fmla="*/ 673264 h 2533021"/>
                <a:gd name="connsiteX5" fmla="*/ 522286 w 1415114"/>
                <a:gd name="connsiteY5" fmla="*/ 1097921 h 2533021"/>
                <a:gd name="connsiteX6" fmla="*/ 1218404 w 1415114"/>
                <a:gd name="connsiteY6" fmla="*/ 680408 h 2533021"/>
                <a:gd name="connsiteX7" fmla="*/ 1368426 w 1415114"/>
                <a:gd name="connsiteY7" fmla="*/ 42233 h 2533021"/>
                <a:gd name="connsiteX8" fmla="*/ 937417 w 1415114"/>
                <a:gd name="connsiteY8" fmla="*/ 232733 h 2533021"/>
                <a:gd name="connsiteX9" fmla="*/ 711199 w 1415114"/>
                <a:gd name="connsiteY9" fmla="*/ 844714 h 2533021"/>
                <a:gd name="connsiteX10" fmla="*/ 644524 w 1415114"/>
                <a:gd name="connsiteY10" fmla="*/ 1023309 h 2533021"/>
                <a:gd name="connsiteX0" fmla="*/ 677862 w 1431287"/>
                <a:gd name="connsiteY0" fmla="*/ 2517392 h 2517392"/>
                <a:gd name="connsiteX1" fmla="*/ 643731 w 1431287"/>
                <a:gd name="connsiteY1" fmla="*/ 1028316 h 2517392"/>
                <a:gd name="connsiteX2" fmla="*/ 420685 w 1431287"/>
                <a:gd name="connsiteY2" fmla="*/ 338548 h 2517392"/>
                <a:gd name="connsiteX3" fmla="*/ 70644 w 1431287"/>
                <a:gd name="connsiteY3" fmla="*/ 162335 h 2517392"/>
                <a:gd name="connsiteX4" fmla="*/ 56354 w 1431287"/>
                <a:gd name="connsiteY4" fmla="*/ 657635 h 2517392"/>
                <a:gd name="connsiteX5" fmla="*/ 522286 w 1431287"/>
                <a:gd name="connsiteY5" fmla="*/ 1082292 h 2517392"/>
                <a:gd name="connsiteX6" fmla="*/ 1218404 w 1431287"/>
                <a:gd name="connsiteY6" fmla="*/ 664779 h 2517392"/>
                <a:gd name="connsiteX7" fmla="*/ 1387476 w 1431287"/>
                <a:gd name="connsiteY7" fmla="*/ 45654 h 2517392"/>
                <a:gd name="connsiteX8" fmla="*/ 937417 w 1431287"/>
                <a:gd name="connsiteY8" fmla="*/ 217104 h 2517392"/>
                <a:gd name="connsiteX9" fmla="*/ 711199 w 1431287"/>
                <a:gd name="connsiteY9" fmla="*/ 829085 h 2517392"/>
                <a:gd name="connsiteX10" fmla="*/ 644524 w 1431287"/>
                <a:gd name="connsiteY10" fmla="*/ 1007680 h 2517392"/>
                <a:gd name="connsiteX0" fmla="*/ 677862 w 1442534"/>
                <a:gd name="connsiteY0" fmla="*/ 2534053 h 2534053"/>
                <a:gd name="connsiteX1" fmla="*/ 643731 w 1442534"/>
                <a:gd name="connsiteY1" fmla="*/ 1044977 h 2534053"/>
                <a:gd name="connsiteX2" fmla="*/ 420685 w 1442534"/>
                <a:gd name="connsiteY2" fmla="*/ 355209 h 2534053"/>
                <a:gd name="connsiteX3" fmla="*/ 70644 w 1442534"/>
                <a:gd name="connsiteY3" fmla="*/ 178996 h 2534053"/>
                <a:gd name="connsiteX4" fmla="*/ 56354 w 1442534"/>
                <a:gd name="connsiteY4" fmla="*/ 674296 h 2534053"/>
                <a:gd name="connsiteX5" fmla="*/ 522286 w 1442534"/>
                <a:gd name="connsiteY5" fmla="*/ 1098953 h 2534053"/>
                <a:gd name="connsiteX6" fmla="*/ 1218404 w 1442534"/>
                <a:gd name="connsiteY6" fmla="*/ 681440 h 2534053"/>
                <a:gd name="connsiteX7" fmla="*/ 1387476 w 1442534"/>
                <a:gd name="connsiteY7" fmla="*/ 62315 h 2534053"/>
                <a:gd name="connsiteX8" fmla="*/ 937417 w 1442534"/>
                <a:gd name="connsiteY8" fmla="*/ 233765 h 2534053"/>
                <a:gd name="connsiteX9" fmla="*/ 711199 w 1442534"/>
                <a:gd name="connsiteY9" fmla="*/ 845746 h 2534053"/>
                <a:gd name="connsiteX10" fmla="*/ 644524 w 1442534"/>
                <a:gd name="connsiteY10" fmla="*/ 1024341 h 2534053"/>
                <a:gd name="connsiteX0" fmla="*/ 677862 w 1441232"/>
                <a:gd name="connsiteY0" fmla="*/ 2534053 h 2534053"/>
                <a:gd name="connsiteX1" fmla="*/ 643731 w 1441232"/>
                <a:gd name="connsiteY1" fmla="*/ 1044977 h 2534053"/>
                <a:gd name="connsiteX2" fmla="*/ 420685 w 1441232"/>
                <a:gd name="connsiteY2" fmla="*/ 355209 h 2534053"/>
                <a:gd name="connsiteX3" fmla="*/ 70644 w 1441232"/>
                <a:gd name="connsiteY3" fmla="*/ 178996 h 2534053"/>
                <a:gd name="connsiteX4" fmla="*/ 56354 w 1441232"/>
                <a:gd name="connsiteY4" fmla="*/ 674296 h 2534053"/>
                <a:gd name="connsiteX5" fmla="*/ 572292 w 1441232"/>
                <a:gd name="connsiteY5" fmla="*/ 1103716 h 2534053"/>
                <a:gd name="connsiteX6" fmla="*/ 1218404 w 1441232"/>
                <a:gd name="connsiteY6" fmla="*/ 681440 h 2534053"/>
                <a:gd name="connsiteX7" fmla="*/ 1387476 w 1441232"/>
                <a:gd name="connsiteY7" fmla="*/ 62315 h 2534053"/>
                <a:gd name="connsiteX8" fmla="*/ 937417 w 1441232"/>
                <a:gd name="connsiteY8" fmla="*/ 233765 h 2534053"/>
                <a:gd name="connsiteX9" fmla="*/ 711199 w 1441232"/>
                <a:gd name="connsiteY9" fmla="*/ 845746 h 2534053"/>
                <a:gd name="connsiteX10" fmla="*/ 644524 w 1441232"/>
                <a:gd name="connsiteY10" fmla="*/ 1024341 h 2534053"/>
                <a:gd name="connsiteX0" fmla="*/ 670157 w 1433527"/>
                <a:gd name="connsiteY0" fmla="*/ 2534053 h 2534053"/>
                <a:gd name="connsiteX1" fmla="*/ 636026 w 1433527"/>
                <a:gd name="connsiteY1" fmla="*/ 1044977 h 2534053"/>
                <a:gd name="connsiteX2" fmla="*/ 412980 w 1433527"/>
                <a:gd name="connsiteY2" fmla="*/ 355209 h 2534053"/>
                <a:gd name="connsiteX3" fmla="*/ 79608 w 1433527"/>
                <a:gd name="connsiteY3" fmla="*/ 176615 h 2534053"/>
                <a:gd name="connsiteX4" fmla="*/ 48649 w 1433527"/>
                <a:gd name="connsiteY4" fmla="*/ 674296 h 2534053"/>
                <a:gd name="connsiteX5" fmla="*/ 564587 w 1433527"/>
                <a:gd name="connsiteY5" fmla="*/ 1103716 h 2534053"/>
                <a:gd name="connsiteX6" fmla="*/ 1210699 w 1433527"/>
                <a:gd name="connsiteY6" fmla="*/ 681440 h 2534053"/>
                <a:gd name="connsiteX7" fmla="*/ 1379771 w 1433527"/>
                <a:gd name="connsiteY7" fmla="*/ 62315 h 2534053"/>
                <a:gd name="connsiteX8" fmla="*/ 929712 w 1433527"/>
                <a:gd name="connsiteY8" fmla="*/ 233765 h 2534053"/>
                <a:gd name="connsiteX9" fmla="*/ 703494 w 1433527"/>
                <a:gd name="connsiteY9" fmla="*/ 845746 h 2534053"/>
                <a:gd name="connsiteX10" fmla="*/ 636819 w 1433527"/>
                <a:gd name="connsiteY10" fmla="*/ 1024341 h 2534053"/>
                <a:gd name="connsiteX0" fmla="*/ 684730 w 1448100"/>
                <a:gd name="connsiteY0" fmla="*/ 2534053 h 2534053"/>
                <a:gd name="connsiteX1" fmla="*/ 650599 w 1448100"/>
                <a:gd name="connsiteY1" fmla="*/ 1044977 h 2534053"/>
                <a:gd name="connsiteX2" fmla="*/ 427553 w 1448100"/>
                <a:gd name="connsiteY2" fmla="*/ 355209 h 2534053"/>
                <a:gd name="connsiteX3" fmla="*/ 94181 w 1448100"/>
                <a:gd name="connsiteY3" fmla="*/ 176615 h 2534053"/>
                <a:gd name="connsiteX4" fmla="*/ 63222 w 1448100"/>
                <a:gd name="connsiteY4" fmla="*/ 674296 h 2534053"/>
                <a:gd name="connsiteX5" fmla="*/ 579160 w 1448100"/>
                <a:gd name="connsiteY5" fmla="*/ 1103716 h 2534053"/>
                <a:gd name="connsiteX6" fmla="*/ 1225272 w 1448100"/>
                <a:gd name="connsiteY6" fmla="*/ 681440 h 2534053"/>
                <a:gd name="connsiteX7" fmla="*/ 1394344 w 1448100"/>
                <a:gd name="connsiteY7" fmla="*/ 62315 h 2534053"/>
                <a:gd name="connsiteX8" fmla="*/ 944285 w 1448100"/>
                <a:gd name="connsiteY8" fmla="*/ 233765 h 2534053"/>
                <a:gd name="connsiteX9" fmla="*/ 718067 w 1448100"/>
                <a:gd name="connsiteY9" fmla="*/ 845746 h 2534053"/>
                <a:gd name="connsiteX10" fmla="*/ 651392 w 1448100"/>
                <a:gd name="connsiteY10" fmla="*/ 1024341 h 2534053"/>
                <a:gd name="connsiteX0" fmla="*/ 676779 w 1440149"/>
                <a:gd name="connsiteY0" fmla="*/ 2534053 h 2534053"/>
                <a:gd name="connsiteX1" fmla="*/ 642648 w 1440149"/>
                <a:gd name="connsiteY1" fmla="*/ 1044977 h 2534053"/>
                <a:gd name="connsiteX2" fmla="*/ 419602 w 1440149"/>
                <a:gd name="connsiteY2" fmla="*/ 355209 h 2534053"/>
                <a:gd name="connsiteX3" fmla="*/ 86230 w 1440149"/>
                <a:gd name="connsiteY3" fmla="*/ 176615 h 2534053"/>
                <a:gd name="connsiteX4" fmla="*/ 55271 w 1440149"/>
                <a:gd name="connsiteY4" fmla="*/ 674296 h 2534053"/>
                <a:gd name="connsiteX5" fmla="*/ 571209 w 1440149"/>
                <a:gd name="connsiteY5" fmla="*/ 1103716 h 2534053"/>
                <a:gd name="connsiteX6" fmla="*/ 1217321 w 1440149"/>
                <a:gd name="connsiteY6" fmla="*/ 681440 h 2534053"/>
                <a:gd name="connsiteX7" fmla="*/ 1386393 w 1440149"/>
                <a:gd name="connsiteY7" fmla="*/ 62315 h 2534053"/>
                <a:gd name="connsiteX8" fmla="*/ 936334 w 1440149"/>
                <a:gd name="connsiteY8" fmla="*/ 233765 h 2534053"/>
                <a:gd name="connsiteX9" fmla="*/ 710116 w 1440149"/>
                <a:gd name="connsiteY9" fmla="*/ 845746 h 2534053"/>
                <a:gd name="connsiteX10" fmla="*/ 643441 w 1440149"/>
                <a:gd name="connsiteY10" fmla="*/ 1024341 h 253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149" h="2534053">
                  <a:moveTo>
                    <a:pt x="676779" y="2534053"/>
                  </a:moveTo>
                  <a:cubicBezTo>
                    <a:pt x="664872" y="1931597"/>
                    <a:pt x="685511" y="1408118"/>
                    <a:pt x="642648" y="1044977"/>
                  </a:cubicBezTo>
                  <a:cubicBezTo>
                    <a:pt x="599785" y="681836"/>
                    <a:pt x="502416" y="501127"/>
                    <a:pt x="419602" y="355209"/>
                  </a:cubicBezTo>
                  <a:cubicBezTo>
                    <a:pt x="336788" y="209291"/>
                    <a:pt x="204102" y="75809"/>
                    <a:pt x="86230" y="176615"/>
                  </a:cubicBezTo>
                  <a:cubicBezTo>
                    <a:pt x="-31642" y="277421"/>
                    <a:pt x="-15240" y="516604"/>
                    <a:pt x="55271" y="674296"/>
                  </a:cubicBezTo>
                  <a:cubicBezTo>
                    <a:pt x="125782" y="831988"/>
                    <a:pt x="377534" y="1102525"/>
                    <a:pt x="571209" y="1103716"/>
                  </a:cubicBezTo>
                  <a:cubicBezTo>
                    <a:pt x="764884" y="1104907"/>
                    <a:pt x="1081457" y="855007"/>
                    <a:pt x="1217321" y="681440"/>
                  </a:cubicBezTo>
                  <a:cubicBezTo>
                    <a:pt x="1353185" y="507873"/>
                    <a:pt x="1530856" y="213127"/>
                    <a:pt x="1386393" y="62315"/>
                  </a:cubicBezTo>
                  <a:cubicBezTo>
                    <a:pt x="1241930" y="-88497"/>
                    <a:pt x="1035156" y="60331"/>
                    <a:pt x="936334" y="233765"/>
                  </a:cubicBezTo>
                  <a:cubicBezTo>
                    <a:pt x="837512" y="407199"/>
                    <a:pt x="758931" y="713983"/>
                    <a:pt x="710116" y="845746"/>
                  </a:cubicBezTo>
                  <a:cubicBezTo>
                    <a:pt x="661301" y="977509"/>
                    <a:pt x="643441" y="1025333"/>
                    <a:pt x="643441" y="1024341"/>
                  </a:cubicBezTo>
                </a:path>
              </a:pathLst>
            </a:custGeom>
            <a:no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latin typeface="Futura Std Condensed" pitchFamily="34" charset="0"/>
              </a:endParaRPr>
            </a:p>
          </p:txBody>
        </p:sp>
        <p:cxnSp>
          <p:nvCxnSpPr>
            <p:cNvPr id="175" name="Straight Connector 174"/>
            <p:cNvCxnSpPr/>
            <p:nvPr/>
          </p:nvCxnSpPr>
          <p:spPr>
            <a:xfrm>
              <a:off x="2363728" y="4904805"/>
              <a:ext cx="145726" cy="0"/>
            </a:xfrm>
            <a:prstGeom prst="line">
              <a:avLst/>
            </a:prstGeom>
            <a:ln w="34925"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363728" y="4940832"/>
              <a:ext cx="145726" cy="0"/>
            </a:xfrm>
            <a:prstGeom prst="line">
              <a:avLst/>
            </a:prstGeom>
            <a:ln w="34925"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63728" y="4977466"/>
              <a:ext cx="145726" cy="0"/>
            </a:xfrm>
            <a:prstGeom prst="line">
              <a:avLst/>
            </a:prstGeom>
            <a:ln w="34925"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2376670" y="4919297"/>
              <a:ext cx="110814" cy="0"/>
            </a:xfrm>
            <a:prstGeom prst="line">
              <a:avLst/>
            </a:prstGeom>
            <a:ln w="22225"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379252" y="4960586"/>
              <a:ext cx="78784" cy="0"/>
            </a:xfrm>
            <a:prstGeom prst="line">
              <a:avLst/>
            </a:prstGeom>
            <a:ln w="22225"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0" name="Freeform 179"/>
            <p:cNvSpPr/>
            <p:nvPr/>
          </p:nvSpPr>
          <p:spPr>
            <a:xfrm>
              <a:off x="2380413" y="5003423"/>
              <a:ext cx="112357" cy="26413"/>
            </a:xfrm>
            <a:custGeom>
              <a:avLst/>
              <a:gdLst>
                <a:gd name="connsiteX0" fmla="*/ 0 w 881062"/>
                <a:gd name="connsiteY0" fmla="*/ 0 h 207169"/>
                <a:gd name="connsiteX1" fmla="*/ 881062 w 881062"/>
                <a:gd name="connsiteY1" fmla="*/ 0 h 207169"/>
                <a:gd name="connsiteX2" fmla="*/ 423862 w 881062"/>
                <a:gd name="connsiteY2" fmla="*/ 207169 h 207169"/>
                <a:gd name="connsiteX3" fmla="*/ 0 w 881062"/>
                <a:gd name="connsiteY3" fmla="*/ 0 h 207169"/>
                <a:gd name="connsiteX0" fmla="*/ 10635 w 900345"/>
                <a:gd name="connsiteY0" fmla="*/ 0 h 207169"/>
                <a:gd name="connsiteX1" fmla="*/ 891697 w 900345"/>
                <a:gd name="connsiteY1" fmla="*/ 0 h 207169"/>
                <a:gd name="connsiteX2" fmla="*/ 434497 w 900345"/>
                <a:gd name="connsiteY2" fmla="*/ 207169 h 207169"/>
                <a:gd name="connsiteX3" fmla="*/ 10635 w 900345"/>
                <a:gd name="connsiteY3" fmla="*/ 0 h 207169"/>
                <a:gd name="connsiteX0" fmla="*/ 18183 w 913638"/>
                <a:gd name="connsiteY0" fmla="*/ 0 h 207193"/>
                <a:gd name="connsiteX1" fmla="*/ 899245 w 913638"/>
                <a:gd name="connsiteY1" fmla="*/ 0 h 207193"/>
                <a:gd name="connsiteX2" fmla="*/ 442045 w 913638"/>
                <a:gd name="connsiteY2" fmla="*/ 207169 h 207193"/>
                <a:gd name="connsiteX3" fmla="*/ 18183 w 913638"/>
                <a:gd name="connsiteY3" fmla="*/ 0 h 207193"/>
                <a:gd name="connsiteX0" fmla="*/ 167 w 895622"/>
                <a:gd name="connsiteY0" fmla="*/ 0 h 207195"/>
                <a:gd name="connsiteX1" fmla="*/ 881229 w 895622"/>
                <a:gd name="connsiteY1" fmla="*/ 0 h 207195"/>
                <a:gd name="connsiteX2" fmla="*/ 424029 w 895622"/>
                <a:gd name="connsiteY2" fmla="*/ 207169 h 207195"/>
                <a:gd name="connsiteX3" fmla="*/ 167 w 895622"/>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448"/>
                <a:gd name="connsiteY0" fmla="*/ 0 h 207195"/>
                <a:gd name="connsiteX1" fmla="*/ 881229 w 881448"/>
                <a:gd name="connsiteY1" fmla="*/ 0 h 207195"/>
                <a:gd name="connsiteX2" fmla="*/ 424029 w 881448"/>
                <a:gd name="connsiteY2" fmla="*/ 207169 h 207195"/>
                <a:gd name="connsiteX3" fmla="*/ 167 w 881448"/>
                <a:gd name="connsiteY3" fmla="*/ 0 h 207195"/>
                <a:gd name="connsiteX0" fmla="*/ 84 w 881271"/>
                <a:gd name="connsiteY0" fmla="*/ 0 h 207169"/>
                <a:gd name="connsiteX1" fmla="*/ 881146 w 881271"/>
                <a:gd name="connsiteY1" fmla="*/ 0 h 207169"/>
                <a:gd name="connsiteX2" fmla="*/ 423946 w 881271"/>
                <a:gd name="connsiteY2" fmla="*/ 207169 h 207169"/>
                <a:gd name="connsiteX3" fmla="*/ 84 w 881271"/>
                <a:gd name="connsiteY3" fmla="*/ 0 h 207169"/>
              </a:gdLst>
              <a:ahLst/>
              <a:cxnLst>
                <a:cxn ang="0">
                  <a:pos x="connsiteX0" y="connsiteY0"/>
                </a:cxn>
                <a:cxn ang="0">
                  <a:pos x="connsiteX1" y="connsiteY1"/>
                </a:cxn>
                <a:cxn ang="0">
                  <a:pos x="connsiteX2" y="connsiteY2"/>
                </a:cxn>
                <a:cxn ang="0">
                  <a:pos x="connsiteX3" y="connsiteY3"/>
                </a:cxn>
              </a:cxnLst>
              <a:rect l="l" t="t" r="r" b="b"/>
              <a:pathLst>
                <a:path w="881271" h="207169">
                  <a:moveTo>
                    <a:pt x="84" y="0"/>
                  </a:moveTo>
                  <a:lnTo>
                    <a:pt x="881146" y="0"/>
                  </a:lnTo>
                  <a:cubicBezTo>
                    <a:pt x="887495" y="48816"/>
                    <a:pt x="651753" y="207169"/>
                    <a:pt x="423946" y="207169"/>
                  </a:cubicBezTo>
                  <a:cubicBezTo>
                    <a:pt x="196139" y="207169"/>
                    <a:pt x="-4678" y="48815"/>
                    <a:pt x="84" y="0"/>
                  </a:cubicBezTo>
                  <a:close/>
                </a:path>
              </a:pathLst>
            </a:custGeom>
            <a:solidFill>
              <a:schemeClr val="bg1"/>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Futura Std Condensed" pitchFamily="34" charset="0"/>
              </a:endParaRPr>
            </a:p>
          </p:txBody>
        </p:sp>
      </p:grpSp>
      <p:sp>
        <p:nvSpPr>
          <p:cNvPr id="181" name="5-Point Star 180"/>
          <p:cNvSpPr>
            <a:spLocks noChangeAspect="1"/>
          </p:cNvSpPr>
          <p:nvPr>
            <p:custDataLst>
              <p:tags r:id="rId21"/>
            </p:custDataLst>
          </p:nvPr>
        </p:nvSpPr>
        <p:spPr>
          <a:xfrm>
            <a:off x="2925211" y="5712730"/>
            <a:ext cx="676656" cy="676656"/>
          </a:xfrm>
          <a:prstGeom prst="star5">
            <a:avLst>
              <a:gd name="adj" fmla="val 23368"/>
              <a:gd name="hf" fmla="val 105146"/>
              <a:gd name="vf" fmla="val 110557"/>
            </a:avLst>
          </a:prstGeom>
          <a:no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solidFill>
                <a:schemeClr val="bg1"/>
              </a:solidFill>
              <a:latin typeface="Futura Std Condensed" pitchFamily="34" charset="0"/>
            </a:endParaRPr>
          </a:p>
        </p:txBody>
      </p:sp>
      <p:grpSp>
        <p:nvGrpSpPr>
          <p:cNvPr id="3" name="Group 2"/>
          <p:cNvGrpSpPr/>
          <p:nvPr>
            <p:custDataLst>
              <p:tags r:id="rId22"/>
            </p:custDataLst>
          </p:nvPr>
        </p:nvGrpSpPr>
        <p:grpSpPr>
          <a:xfrm>
            <a:off x="4176438" y="3852315"/>
            <a:ext cx="3595962" cy="479582"/>
            <a:chOff x="4176438" y="3852315"/>
            <a:chExt cx="3595962" cy="479582"/>
          </a:xfrm>
        </p:grpSpPr>
        <p:grpSp>
          <p:nvGrpSpPr>
            <p:cNvPr id="62" name="Group 61"/>
            <p:cNvGrpSpPr/>
            <p:nvPr/>
          </p:nvGrpSpPr>
          <p:grpSpPr>
            <a:xfrm rot="10800000">
              <a:off x="4176438" y="3852315"/>
              <a:ext cx="3595962" cy="479582"/>
              <a:chOff x="-779118" y="6511872"/>
              <a:chExt cx="4449105" cy="479582"/>
            </a:xfrm>
          </p:grpSpPr>
          <p:sp>
            <p:nvSpPr>
              <p:cNvPr id="64" name="Rectangle 63"/>
              <p:cNvSpPr/>
              <p:nvPr/>
            </p:nvSpPr>
            <p:spPr>
              <a:xfrm>
                <a:off x="-779118" y="6511872"/>
                <a:ext cx="4446673" cy="479582"/>
              </a:xfrm>
              <a:prstGeom prst="rect">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5" name="Isosceles Triangle 64"/>
              <p:cNvSpPr/>
              <p:nvPr/>
            </p:nvSpPr>
            <p:spPr>
              <a:xfrm rot="16200000">
                <a:off x="3308244" y="6629710"/>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sp>
          <p:nvSpPr>
            <p:cNvPr id="63" name="TextBox 62"/>
            <p:cNvSpPr txBox="1"/>
            <p:nvPr/>
          </p:nvSpPr>
          <p:spPr>
            <a:xfrm>
              <a:off x="4680323" y="3864881"/>
              <a:ext cx="2670429"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COMMENT ÇA MARCHE ?</a:t>
              </a:r>
              <a:endParaRPr lang="fr-FR" sz="2400" dirty="0">
                <a:solidFill>
                  <a:schemeClr val="bg1"/>
                </a:solidFill>
                <a:latin typeface="Futura Std Condensed" pitchFamily="34" charset="0"/>
                <a:cs typeface="Futura Condensed"/>
              </a:endParaRPr>
            </a:p>
          </p:txBody>
        </p:sp>
      </p:grpSp>
      <p:grpSp>
        <p:nvGrpSpPr>
          <p:cNvPr id="2" name="Group 1"/>
          <p:cNvGrpSpPr/>
          <p:nvPr>
            <p:custDataLst>
              <p:tags r:id="rId23"/>
            </p:custDataLst>
          </p:nvPr>
        </p:nvGrpSpPr>
        <p:grpSpPr>
          <a:xfrm>
            <a:off x="-1" y="648891"/>
            <a:ext cx="7582143" cy="481205"/>
            <a:chOff x="-1" y="648891"/>
            <a:chExt cx="7582143" cy="481205"/>
          </a:xfrm>
        </p:grpSpPr>
        <p:sp>
          <p:nvSpPr>
            <p:cNvPr id="67" name="Rectangle 13"/>
            <p:cNvSpPr/>
            <p:nvPr/>
          </p:nvSpPr>
          <p:spPr>
            <a:xfrm>
              <a:off x="-1" y="648891"/>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8" name="TextBox 67"/>
            <p:cNvSpPr txBox="1"/>
            <p:nvPr/>
          </p:nvSpPr>
          <p:spPr>
            <a:xfrm>
              <a:off x="4057670" y="668431"/>
              <a:ext cx="3271613" cy="461665"/>
            </a:xfrm>
            <a:prstGeom prst="rect">
              <a:avLst/>
            </a:prstGeom>
            <a:noFill/>
          </p:spPr>
          <p:txBody>
            <a:bodyPr wrap="square" rtlCol="0" anchor="ctr" anchorCtr="0">
              <a:spAutoFit/>
            </a:bodyPr>
            <a:lstStyle/>
            <a:p>
              <a:pPr algn="r" rtl="0"/>
              <a:r>
                <a:rPr lang="fr-FR" sz="2400" b="0" i="0" u="none" dirty="0" smtClean="0">
                  <a:solidFill>
                    <a:schemeClr val="bg1"/>
                  </a:solidFill>
                  <a:latin typeface="Futura Std Condensed" pitchFamily="34" charset="0"/>
                  <a:cs typeface="Futura Condensed"/>
                </a:rPr>
                <a:t>QU’EST-CE QU’UN </a:t>
              </a:r>
              <a:r>
                <a:rPr lang="fr-FR" sz="2400" b="0" i="0" u="none" dirty="0">
                  <a:solidFill>
                    <a:schemeClr val="bg1"/>
                  </a:solidFill>
                  <a:latin typeface="Futura Std Condensed" pitchFamily="34" charset="0"/>
                  <a:cs typeface="Futura Condensed"/>
                </a:rPr>
                <a:t>HACKATHON ?</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14872562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176378" y="668431"/>
            <a:ext cx="7596022" cy="479582"/>
            <a:chOff x="176378" y="668431"/>
            <a:chExt cx="7596022" cy="479582"/>
          </a:xfrm>
        </p:grpSpPr>
        <p:sp>
          <p:nvSpPr>
            <p:cNvPr id="180" name="Rectangle 13"/>
            <p:cNvSpPr/>
            <p:nvPr/>
          </p:nvSpPr>
          <p:spPr>
            <a:xfrm flipH="1">
              <a:off x="176378" y="668431"/>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181" name="TextBox 180"/>
            <p:cNvSpPr txBox="1"/>
            <p:nvPr/>
          </p:nvSpPr>
          <p:spPr>
            <a:xfrm flipH="1">
              <a:off x="452117" y="668431"/>
              <a:ext cx="2908599" cy="461665"/>
            </a:xfrm>
            <a:prstGeom prst="rect">
              <a:avLst/>
            </a:prstGeom>
            <a:noFill/>
          </p:spPr>
          <p:txBody>
            <a:bodyPr wrap="square" rtlCol="0" anchor="ctr" anchorCtr="0">
              <a:spAutoFit/>
            </a:bodyPr>
            <a:lstStyle/>
            <a:p>
              <a:pPr algn="l" rtl="0"/>
              <a:r>
                <a:rPr lang="fr-FR" sz="2400" b="0" i="0" u="none" dirty="0">
                  <a:solidFill>
                    <a:schemeClr val="bg1"/>
                  </a:solidFill>
                  <a:latin typeface="Futura Std Condensed" pitchFamily="34" charset="0"/>
                  <a:cs typeface="Futura Condensed"/>
                </a:rPr>
                <a:t>DÉROULEMENT SUGGÉRÉ</a:t>
              </a:r>
              <a:endParaRPr lang="fr-FR" sz="2400" dirty="0">
                <a:solidFill>
                  <a:schemeClr val="bg1"/>
                </a:solidFill>
                <a:latin typeface="Futura Std Condensed" pitchFamily="34" charset="0"/>
                <a:cs typeface="Futura Condensed"/>
              </a:endParaRPr>
            </a:p>
          </p:txBody>
        </p:sp>
      </p:grpSp>
      <p:sp>
        <p:nvSpPr>
          <p:cNvPr id="38" name="TextBox 37"/>
          <p:cNvSpPr txBox="1"/>
          <p:nvPr>
            <p:custDataLst>
              <p:tags r:id="rId2"/>
            </p:custDataLst>
          </p:nvPr>
        </p:nvSpPr>
        <p:spPr>
          <a:xfrm>
            <a:off x="281711" y="4193256"/>
            <a:ext cx="1023500" cy="523220"/>
          </a:xfrm>
          <a:prstGeom prst="rect">
            <a:avLst/>
          </a:prstGeom>
          <a:noFill/>
          <a:ln w="6350" cmpd="sng">
            <a:noFill/>
            <a:prstDash val="dash"/>
          </a:ln>
        </p:spPr>
        <p:txBody>
          <a:bodyPr wrap="square" numCol="1" rtlCol="0">
            <a:spAutoFit/>
          </a:bodyPr>
          <a:lstStyle/>
          <a:p>
            <a:pPr algn="ctr" rtl="0"/>
            <a:r>
              <a:rPr lang="fr-FR" sz="1400" b="0" i="0" u="none" dirty="0">
                <a:solidFill>
                  <a:srgbClr val="FFFFFF"/>
                </a:solidFill>
                <a:latin typeface="Futura Std Condensed" pitchFamily="34" charset="0"/>
                <a:cs typeface="Arial Narrow"/>
              </a:rPr>
              <a:t>PARTAGE DE COMPÉTENCES</a:t>
            </a:r>
          </a:p>
        </p:txBody>
      </p:sp>
      <p:sp>
        <p:nvSpPr>
          <p:cNvPr id="68" name="Teardrop 67"/>
          <p:cNvSpPr/>
          <p:nvPr>
            <p:custDataLst>
              <p:tags r:id="rId3"/>
            </p:custDataLst>
          </p:nvPr>
        </p:nvSpPr>
        <p:spPr>
          <a:xfrm rot="8075815">
            <a:off x="5242679" y="2592727"/>
            <a:ext cx="774654" cy="774653"/>
          </a:xfrm>
          <a:prstGeom prst="teardrop">
            <a:avLst/>
          </a:prstGeom>
          <a:solidFill>
            <a:schemeClr val="bg1"/>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000000"/>
              </a:solidFill>
              <a:latin typeface="Futura Std Condensed" pitchFamily="34" charset="0"/>
            </a:endParaRPr>
          </a:p>
        </p:txBody>
      </p:sp>
      <p:sp>
        <p:nvSpPr>
          <p:cNvPr id="154" name="TextBox 153"/>
          <p:cNvSpPr txBox="1"/>
          <p:nvPr>
            <p:custDataLst>
              <p:tags r:id="rId4"/>
            </p:custDataLst>
          </p:nvPr>
        </p:nvSpPr>
        <p:spPr>
          <a:xfrm>
            <a:off x="452118" y="1219046"/>
            <a:ext cx="6865601" cy="1384995"/>
          </a:xfrm>
          <a:prstGeom prst="rect">
            <a:avLst/>
          </a:prstGeom>
          <a:noFill/>
          <a:ln w="6350" cmpd="sng">
            <a:noFill/>
            <a:prstDash val="dash"/>
          </a:ln>
        </p:spPr>
        <p:txBody>
          <a:bodyPr wrap="square" rtlCol="0">
            <a:spAutoFit/>
          </a:bodyPr>
          <a:lstStyle/>
          <a:p>
            <a:pPr algn="just" rtl="0"/>
            <a:r>
              <a:rPr lang="fr-FR" sz="1200" b="0" i="0" u="none" dirty="0">
                <a:solidFill>
                  <a:srgbClr val="000000"/>
                </a:solidFill>
                <a:latin typeface="Futura Std Condensed" pitchFamily="34" charset="0"/>
                <a:cs typeface="Futura Condensed"/>
              </a:rPr>
              <a:t>Inspirées des </a:t>
            </a:r>
            <a:r>
              <a:rPr lang="fr-FR" sz="1200" b="0" i="0" u="none" dirty="0" err="1">
                <a:solidFill>
                  <a:srgbClr val="000000"/>
                </a:solidFill>
                <a:latin typeface="Futura Std Condensed" pitchFamily="34" charset="0"/>
                <a:cs typeface="Futura Condensed"/>
              </a:rPr>
              <a:t>hackathons</a:t>
            </a:r>
            <a:r>
              <a:rPr lang="fr-FR" sz="1200" b="0" i="0" u="none" dirty="0">
                <a:solidFill>
                  <a:srgbClr val="000000"/>
                </a:solidFill>
                <a:latin typeface="Futura Std Condensed" pitchFamily="34" charset="0"/>
                <a:cs typeface="Futura Condensed"/>
              </a:rPr>
              <a:t>, les activités de ce chapitre sont conçues pour pousser les élèves à réaliser un projet plus complexe au sein </a:t>
            </a:r>
            <a:r>
              <a:rPr lang="fr-FR" sz="1200" b="0" i="0" u="none" dirty="0" smtClean="0">
                <a:solidFill>
                  <a:srgbClr val="000000"/>
                </a:solidFill>
                <a:latin typeface="Futura Std Condensed" pitchFamily="34" charset="0"/>
                <a:cs typeface="Futura Condensed"/>
              </a:rPr>
              <a:t>d’un </a:t>
            </a:r>
            <a:r>
              <a:rPr lang="fr-FR" sz="1200" b="0" i="0" u="none" dirty="0">
                <a:solidFill>
                  <a:srgbClr val="000000"/>
                </a:solidFill>
                <a:latin typeface="Futura Std Condensed" pitchFamily="34" charset="0"/>
                <a:cs typeface="Futura Condensed"/>
              </a:rPr>
              <a:t>environnement pédagogique ouvert et collaboratif. </a:t>
            </a:r>
            <a:r>
              <a:rPr lang="fr-FR" sz="1200" b="0" i="0" u="none" dirty="0" smtClean="0">
                <a:solidFill>
                  <a:srgbClr val="000000"/>
                </a:solidFill>
                <a:latin typeface="Futura Std Condensed" pitchFamily="34" charset="0"/>
                <a:cs typeface="Futura Condensed"/>
              </a:rPr>
              <a:t>C’est </a:t>
            </a:r>
            <a:r>
              <a:rPr lang="fr-FR" sz="1200" b="0" i="0" u="none" dirty="0">
                <a:solidFill>
                  <a:srgbClr val="000000"/>
                </a:solidFill>
                <a:latin typeface="Futura Std Condensed" pitchFamily="34" charset="0"/>
                <a:cs typeface="Futura Condensed"/>
              </a:rPr>
              <a:t>avec ce chapitre </a:t>
            </a:r>
            <a:r>
              <a:rPr lang="fr-FR" sz="1200" b="0" i="0" u="none" dirty="0" smtClean="0">
                <a:solidFill>
                  <a:srgbClr val="000000"/>
                </a:solidFill>
                <a:latin typeface="Futura Std Condensed" pitchFamily="34" charset="0"/>
                <a:cs typeface="Futura Condensed"/>
              </a:rPr>
              <a:t>qu’aboutit </a:t>
            </a:r>
            <a:r>
              <a:rPr lang="fr-FR" sz="1200" b="0" i="0" u="none" dirty="0">
                <a:solidFill>
                  <a:srgbClr val="000000"/>
                </a:solidFill>
                <a:latin typeface="Futura Std Condensed" pitchFamily="34" charset="0"/>
                <a:cs typeface="Futura Condensed"/>
              </a:rPr>
              <a:t>tout le travail investi </a:t>
            </a:r>
            <a:r>
              <a:rPr lang="fr-FR" sz="1200" b="0" i="0" u="none" dirty="0" smtClean="0">
                <a:solidFill>
                  <a:srgbClr val="000000"/>
                </a:solidFill>
                <a:latin typeface="Futura Std Condensed" pitchFamily="34" charset="0"/>
                <a:cs typeface="Futura Condensed"/>
              </a:rPr>
              <a:t>jusqu’ici </a:t>
            </a:r>
            <a:r>
              <a:rPr lang="fr-FR" sz="1200" b="0" i="0" u="none" dirty="0">
                <a:solidFill>
                  <a:srgbClr val="000000"/>
                </a:solidFill>
                <a:latin typeface="Futura Std Condensed" pitchFamily="34" charset="0"/>
                <a:cs typeface="Futura Condensed"/>
              </a:rPr>
              <a:t>pour encourager la prise de risques et la ténacité, faire comprendre que les échecs sont des opportunités </a:t>
            </a:r>
            <a:r>
              <a:rPr lang="fr-FR" sz="1200" b="0" i="0" u="none" dirty="0" smtClean="0">
                <a:solidFill>
                  <a:srgbClr val="000000"/>
                </a:solidFill>
                <a:latin typeface="Futura Std Condensed" pitchFamily="34" charset="0"/>
                <a:cs typeface="Futura Condensed"/>
              </a:rPr>
              <a:t>d’apprentissage</a:t>
            </a:r>
            <a:r>
              <a:rPr lang="fr-FR" sz="1200" b="0" i="0" u="none" dirty="0">
                <a:solidFill>
                  <a:srgbClr val="000000"/>
                </a:solidFill>
                <a:latin typeface="Futura Std Condensed" pitchFamily="34" charset="0"/>
                <a:cs typeface="Futura Condensed"/>
              </a:rPr>
              <a:t>, mettre </a:t>
            </a:r>
            <a:r>
              <a:rPr lang="fr-FR" sz="1200" b="0" i="0" u="none" dirty="0" smtClean="0">
                <a:solidFill>
                  <a:srgbClr val="000000"/>
                </a:solidFill>
                <a:latin typeface="Futura Std Condensed" pitchFamily="34" charset="0"/>
                <a:cs typeface="Futura Condensed"/>
              </a:rPr>
              <a:t>l’accent </a:t>
            </a:r>
            <a:r>
              <a:rPr lang="fr-FR" sz="1200" b="0" i="0" u="none" dirty="0">
                <a:solidFill>
                  <a:srgbClr val="000000"/>
                </a:solidFill>
                <a:latin typeface="Futura Std Condensed" pitchFamily="34" charset="0"/>
                <a:cs typeface="Futura Condensed"/>
              </a:rPr>
              <a:t>sur le processus plutôt que sur le résultat, et cultiver une culture de coopération et </a:t>
            </a:r>
            <a:r>
              <a:rPr lang="fr-FR" sz="1200" b="0" i="0" u="none" dirty="0" smtClean="0">
                <a:solidFill>
                  <a:srgbClr val="000000"/>
                </a:solidFill>
                <a:latin typeface="Futura Std Condensed" pitchFamily="34" charset="0"/>
                <a:cs typeface="Futura Condensed"/>
              </a:rPr>
              <a:t>d’amusement</a:t>
            </a:r>
            <a:r>
              <a:rPr lang="fr-FR" sz="1200" b="0" i="0" u="none" dirty="0">
                <a:solidFill>
                  <a:srgbClr val="000000"/>
                </a:solidFill>
                <a:latin typeface="Futura Std Condensed" pitchFamily="34" charset="0"/>
                <a:cs typeface="Futura Condensed"/>
              </a:rPr>
              <a:t>. </a:t>
            </a:r>
            <a:endParaRPr lang="fr-FR" sz="1200" dirty="0" smtClean="0">
              <a:solidFill>
                <a:srgbClr val="000000"/>
              </a:solidFill>
              <a:latin typeface="Futura Std Condensed" pitchFamily="34" charset="0"/>
              <a:cs typeface="Futura Condensed"/>
            </a:endParaRPr>
          </a:p>
          <a:p>
            <a:pPr algn="just" rtl="0"/>
            <a:endParaRPr lang="fr-FR" sz="1200" dirty="0">
              <a:solidFill>
                <a:srgbClr val="000000"/>
              </a:solidFill>
              <a:latin typeface="Futura Std Condensed" pitchFamily="34" charset="0"/>
              <a:cs typeface="Futura Condensed"/>
            </a:endParaRPr>
          </a:p>
          <a:p>
            <a:pPr algn="just" rtl="0"/>
            <a:r>
              <a:rPr lang="fr-FR" sz="1200" b="0" i="0" u="none" dirty="0">
                <a:solidFill>
                  <a:srgbClr val="000000"/>
                </a:solidFill>
                <a:latin typeface="Futura Std Condensed" pitchFamily="34" charset="0"/>
                <a:cs typeface="Futura Condensed"/>
              </a:rPr>
              <a:t>Pour vous aider à lancer le </a:t>
            </a:r>
            <a:r>
              <a:rPr lang="fr-FR" sz="1200" b="0" i="0" u="none" dirty="0" err="1">
                <a:solidFill>
                  <a:srgbClr val="000000"/>
                </a:solidFill>
                <a:latin typeface="Futura Std Condensed" pitchFamily="34" charset="0"/>
                <a:cs typeface="Futura Condensed"/>
              </a:rPr>
              <a:t>hackathon</a:t>
            </a:r>
            <a:r>
              <a:rPr lang="fr-FR" sz="1200" b="0" i="0" u="none" dirty="0">
                <a:solidFill>
                  <a:srgbClr val="000000"/>
                </a:solidFill>
                <a:latin typeface="Futura Std Condensed" pitchFamily="34" charset="0"/>
                <a:cs typeface="Futura Condensed"/>
              </a:rPr>
              <a:t>, nous vous suggérons une séquence </a:t>
            </a:r>
            <a:r>
              <a:rPr lang="fr-FR" sz="1200" b="0" i="0" u="none" dirty="0" smtClean="0">
                <a:solidFill>
                  <a:srgbClr val="000000"/>
                </a:solidFill>
                <a:latin typeface="Futura Std Condensed" pitchFamily="34" charset="0"/>
                <a:cs typeface="Futura Condensed"/>
              </a:rPr>
              <a:t>d’activités </a:t>
            </a:r>
            <a:r>
              <a:rPr lang="fr-FR" sz="1200" b="0" i="0" u="none" dirty="0">
                <a:solidFill>
                  <a:srgbClr val="000000"/>
                </a:solidFill>
                <a:latin typeface="Futura Std Condensed" pitchFamily="34" charset="0"/>
                <a:cs typeface="Futura Condensed"/>
              </a:rPr>
              <a:t>qui favorise une conception basée sur plusieurs cycles de planification, de réalisation et de partage.</a:t>
            </a:r>
          </a:p>
        </p:txBody>
      </p:sp>
      <p:grpSp>
        <p:nvGrpSpPr>
          <p:cNvPr id="8" name="Group 7"/>
          <p:cNvGrpSpPr/>
          <p:nvPr>
            <p:custDataLst>
              <p:tags r:id="rId5"/>
            </p:custDataLst>
          </p:nvPr>
        </p:nvGrpSpPr>
        <p:grpSpPr>
          <a:xfrm>
            <a:off x="538617" y="3396072"/>
            <a:ext cx="6532081" cy="5540397"/>
            <a:chOff x="522124" y="3173292"/>
            <a:chExt cx="6532081" cy="5540397"/>
          </a:xfrm>
        </p:grpSpPr>
        <p:sp>
          <p:nvSpPr>
            <p:cNvPr id="4" name="Freeform 3"/>
            <p:cNvSpPr/>
            <p:nvPr/>
          </p:nvSpPr>
          <p:spPr>
            <a:xfrm>
              <a:off x="822720" y="3173292"/>
              <a:ext cx="6231485" cy="5540397"/>
            </a:xfrm>
            <a:custGeom>
              <a:avLst/>
              <a:gdLst>
                <a:gd name="connsiteX0" fmla="*/ 233858 w 7014547"/>
                <a:gd name="connsiteY0" fmla="*/ 150669 h 6292191"/>
                <a:gd name="connsiteX1" fmla="*/ 5018618 w 7014547"/>
                <a:gd name="connsiteY1" fmla="*/ 82630 h 6292191"/>
                <a:gd name="connsiteX2" fmla="*/ 6583302 w 7014547"/>
                <a:gd name="connsiteY2" fmla="*/ 1148571 h 6292191"/>
                <a:gd name="connsiteX3" fmla="*/ 5698915 w 7014547"/>
                <a:gd name="connsiteY3" fmla="*/ 2259871 h 6292191"/>
                <a:gd name="connsiteX4" fmla="*/ 642037 w 7014547"/>
                <a:gd name="connsiteY4" fmla="*/ 2237192 h 6292191"/>
                <a:gd name="connsiteX5" fmla="*/ 687390 w 7014547"/>
                <a:gd name="connsiteY5" fmla="*/ 4232996 h 6292191"/>
                <a:gd name="connsiteX6" fmla="*/ 6265830 w 7014547"/>
                <a:gd name="connsiteY6" fmla="*/ 3938161 h 6292191"/>
                <a:gd name="connsiteX7" fmla="*/ 6424566 w 7014547"/>
                <a:gd name="connsiteY7" fmla="*/ 6160762 h 6292191"/>
                <a:gd name="connsiteX8" fmla="*/ 1322334 w 7014547"/>
                <a:gd name="connsiteY8" fmla="*/ 6047364 h 6292191"/>
                <a:gd name="connsiteX0" fmla="*/ 205859 w 6785371"/>
                <a:gd name="connsiteY0" fmla="*/ 150669 h 6292191"/>
                <a:gd name="connsiteX1" fmla="*/ 4990619 w 6785371"/>
                <a:gd name="connsiteY1" fmla="*/ 82630 h 6292191"/>
                <a:gd name="connsiteX2" fmla="*/ 6555303 w 6785371"/>
                <a:gd name="connsiteY2" fmla="*/ 1148571 h 6292191"/>
                <a:gd name="connsiteX3" fmla="*/ 5670916 w 6785371"/>
                <a:gd name="connsiteY3" fmla="*/ 2259871 h 6292191"/>
                <a:gd name="connsiteX4" fmla="*/ 614038 w 6785371"/>
                <a:gd name="connsiteY4" fmla="*/ 2237192 h 6292191"/>
                <a:gd name="connsiteX5" fmla="*/ 659391 w 6785371"/>
                <a:gd name="connsiteY5" fmla="*/ 4232996 h 6292191"/>
                <a:gd name="connsiteX6" fmla="*/ 5786328 w 6785371"/>
                <a:gd name="connsiteY6" fmla="*/ 3938161 h 6292191"/>
                <a:gd name="connsiteX7" fmla="*/ 6396567 w 6785371"/>
                <a:gd name="connsiteY7" fmla="*/ 6160762 h 6292191"/>
                <a:gd name="connsiteX8" fmla="*/ 1294335 w 6785371"/>
                <a:gd name="connsiteY8" fmla="*/ 6047364 h 6292191"/>
                <a:gd name="connsiteX0" fmla="*/ 205859 w 6604201"/>
                <a:gd name="connsiteY0" fmla="*/ 150669 h 6251687"/>
                <a:gd name="connsiteX1" fmla="*/ 4990619 w 6604201"/>
                <a:gd name="connsiteY1" fmla="*/ 82630 h 6251687"/>
                <a:gd name="connsiteX2" fmla="*/ 6555303 w 6604201"/>
                <a:gd name="connsiteY2" fmla="*/ 1148571 h 6251687"/>
                <a:gd name="connsiteX3" fmla="*/ 5670916 w 6604201"/>
                <a:gd name="connsiteY3" fmla="*/ 2259871 h 6251687"/>
                <a:gd name="connsiteX4" fmla="*/ 614038 w 6604201"/>
                <a:gd name="connsiteY4" fmla="*/ 2237192 h 6251687"/>
                <a:gd name="connsiteX5" fmla="*/ 659391 w 6604201"/>
                <a:gd name="connsiteY5" fmla="*/ 4232996 h 6251687"/>
                <a:gd name="connsiteX6" fmla="*/ 5786328 w 6604201"/>
                <a:gd name="connsiteY6" fmla="*/ 3938161 h 6251687"/>
                <a:gd name="connsiteX7" fmla="*/ 5778720 w 6604201"/>
                <a:gd name="connsiteY7" fmla="*/ 6110235 h 6251687"/>
                <a:gd name="connsiteX8" fmla="*/ 1294335 w 6604201"/>
                <a:gd name="connsiteY8" fmla="*/ 6047364 h 6251687"/>
                <a:gd name="connsiteX0" fmla="*/ 205859 w 6574774"/>
                <a:gd name="connsiteY0" fmla="*/ 272491 h 6373509"/>
                <a:gd name="connsiteX1" fmla="*/ 5418358 w 6574774"/>
                <a:gd name="connsiteY1" fmla="*/ 52868 h 6373509"/>
                <a:gd name="connsiteX2" fmla="*/ 6555303 w 6574774"/>
                <a:gd name="connsiteY2" fmla="*/ 1270393 h 6373509"/>
                <a:gd name="connsiteX3" fmla="*/ 5670916 w 6574774"/>
                <a:gd name="connsiteY3" fmla="*/ 2381693 h 6373509"/>
                <a:gd name="connsiteX4" fmla="*/ 614038 w 6574774"/>
                <a:gd name="connsiteY4" fmla="*/ 2359014 h 6373509"/>
                <a:gd name="connsiteX5" fmla="*/ 659391 w 6574774"/>
                <a:gd name="connsiteY5" fmla="*/ 4354818 h 6373509"/>
                <a:gd name="connsiteX6" fmla="*/ 5786328 w 6574774"/>
                <a:gd name="connsiteY6" fmla="*/ 4059983 h 6373509"/>
                <a:gd name="connsiteX7" fmla="*/ 5778720 w 6574774"/>
                <a:gd name="connsiteY7" fmla="*/ 6232057 h 6373509"/>
                <a:gd name="connsiteX8" fmla="*/ 1294335 w 6574774"/>
                <a:gd name="connsiteY8" fmla="*/ 6169186 h 6373509"/>
                <a:gd name="connsiteX0" fmla="*/ 204347 w 6569051"/>
                <a:gd name="connsiteY0" fmla="*/ 272491 h 6373509"/>
                <a:gd name="connsiteX1" fmla="*/ 5416846 w 6569051"/>
                <a:gd name="connsiteY1" fmla="*/ 52868 h 6373509"/>
                <a:gd name="connsiteX2" fmla="*/ 6553791 w 6569051"/>
                <a:gd name="connsiteY2" fmla="*/ 1270393 h 6373509"/>
                <a:gd name="connsiteX3" fmla="*/ 5645640 w 6569051"/>
                <a:gd name="connsiteY3" fmla="*/ 1952203 h 6373509"/>
                <a:gd name="connsiteX4" fmla="*/ 612526 w 6569051"/>
                <a:gd name="connsiteY4" fmla="*/ 2359014 h 6373509"/>
                <a:gd name="connsiteX5" fmla="*/ 657879 w 6569051"/>
                <a:gd name="connsiteY5" fmla="*/ 4354818 h 6373509"/>
                <a:gd name="connsiteX6" fmla="*/ 5784816 w 6569051"/>
                <a:gd name="connsiteY6" fmla="*/ 4059983 h 6373509"/>
                <a:gd name="connsiteX7" fmla="*/ 5777208 w 6569051"/>
                <a:gd name="connsiteY7" fmla="*/ 6232057 h 6373509"/>
                <a:gd name="connsiteX8" fmla="*/ 1292823 w 6569051"/>
                <a:gd name="connsiteY8" fmla="*/ 6169186 h 6373509"/>
                <a:gd name="connsiteX0" fmla="*/ 204347 w 6547483"/>
                <a:gd name="connsiteY0" fmla="*/ 250887 h 6351905"/>
                <a:gd name="connsiteX1" fmla="*/ 5416846 w 6547483"/>
                <a:gd name="connsiteY1" fmla="*/ 31264 h 6351905"/>
                <a:gd name="connsiteX2" fmla="*/ 6530027 w 6547483"/>
                <a:gd name="connsiteY2" fmla="*/ 920355 h 6351905"/>
                <a:gd name="connsiteX3" fmla="*/ 5645640 w 6547483"/>
                <a:gd name="connsiteY3" fmla="*/ 1930599 h 6351905"/>
                <a:gd name="connsiteX4" fmla="*/ 612526 w 6547483"/>
                <a:gd name="connsiteY4" fmla="*/ 2337410 h 6351905"/>
                <a:gd name="connsiteX5" fmla="*/ 657879 w 6547483"/>
                <a:gd name="connsiteY5" fmla="*/ 4333214 h 6351905"/>
                <a:gd name="connsiteX6" fmla="*/ 5784816 w 6547483"/>
                <a:gd name="connsiteY6" fmla="*/ 4038379 h 6351905"/>
                <a:gd name="connsiteX7" fmla="*/ 5777208 w 6547483"/>
                <a:gd name="connsiteY7" fmla="*/ 6210453 h 6351905"/>
                <a:gd name="connsiteX8" fmla="*/ 1292823 w 6547483"/>
                <a:gd name="connsiteY8" fmla="*/ 6147582 h 6351905"/>
                <a:gd name="connsiteX0" fmla="*/ 204347 w 6547483"/>
                <a:gd name="connsiteY0" fmla="*/ 250887 h 6313024"/>
                <a:gd name="connsiteX1" fmla="*/ 5416846 w 6547483"/>
                <a:gd name="connsiteY1" fmla="*/ 31264 h 6313024"/>
                <a:gd name="connsiteX2" fmla="*/ 6530027 w 6547483"/>
                <a:gd name="connsiteY2" fmla="*/ 920355 h 6313024"/>
                <a:gd name="connsiteX3" fmla="*/ 5645640 w 6547483"/>
                <a:gd name="connsiteY3" fmla="*/ 1930599 h 6313024"/>
                <a:gd name="connsiteX4" fmla="*/ 612526 w 6547483"/>
                <a:gd name="connsiteY4" fmla="*/ 2337410 h 6313024"/>
                <a:gd name="connsiteX5" fmla="*/ 657879 w 6547483"/>
                <a:gd name="connsiteY5" fmla="*/ 4333214 h 6313024"/>
                <a:gd name="connsiteX6" fmla="*/ 5784816 w 6547483"/>
                <a:gd name="connsiteY6" fmla="*/ 4038379 h 6313024"/>
                <a:gd name="connsiteX7" fmla="*/ 5824734 w 6547483"/>
                <a:gd name="connsiteY7" fmla="*/ 6159925 h 6313024"/>
                <a:gd name="connsiteX8" fmla="*/ 1292823 w 6547483"/>
                <a:gd name="connsiteY8" fmla="*/ 6147582 h 6313024"/>
                <a:gd name="connsiteX0" fmla="*/ 204347 w 6547483"/>
                <a:gd name="connsiteY0" fmla="*/ 250887 h 6235915"/>
                <a:gd name="connsiteX1" fmla="*/ 5416846 w 6547483"/>
                <a:gd name="connsiteY1" fmla="*/ 31264 h 6235915"/>
                <a:gd name="connsiteX2" fmla="*/ 6530027 w 6547483"/>
                <a:gd name="connsiteY2" fmla="*/ 920355 h 6235915"/>
                <a:gd name="connsiteX3" fmla="*/ 5645640 w 6547483"/>
                <a:gd name="connsiteY3" fmla="*/ 1930599 h 6235915"/>
                <a:gd name="connsiteX4" fmla="*/ 612526 w 6547483"/>
                <a:gd name="connsiteY4" fmla="*/ 2337410 h 6235915"/>
                <a:gd name="connsiteX5" fmla="*/ 657879 w 6547483"/>
                <a:gd name="connsiteY5" fmla="*/ 4333214 h 6235915"/>
                <a:gd name="connsiteX6" fmla="*/ 5784816 w 6547483"/>
                <a:gd name="connsiteY6" fmla="*/ 4038379 h 6235915"/>
                <a:gd name="connsiteX7" fmla="*/ 6355504 w 6547483"/>
                <a:gd name="connsiteY7" fmla="*/ 5080157 h 6235915"/>
                <a:gd name="connsiteX8" fmla="*/ 5824734 w 6547483"/>
                <a:gd name="connsiteY8" fmla="*/ 6159925 h 6235915"/>
                <a:gd name="connsiteX9" fmla="*/ 1292823 w 6547483"/>
                <a:gd name="connsiteY9" fmla="*/ 6147582 h 6235915"/>
                <a:gd name="connsiteX0" fmla="*/ 204347 w 6563862"/>
                <a:gd name="connsiteY0" fmla="*/ 250887 h 6241520"/>
                <a:gd name="connsiteX1" fmla="*/ 5416846 w 6563862"/>
                <a:gd name="connsiteY1" fmla="*/ 31264 h 6241520"/>
                <a:gd name="connsiteX2" fmla="*/ 6530027 w 6563862"/>
                <a:gd name="connsiteY2" fmla="*/ 920355 h 6241520"/>
                <a:gd name="connsiteX3" fmla="*/ 5645640 w 6563862"/>
                <a:gd name="connsiteY3" fmla="*/ 1930599 h 6241520"/>
                <a:gd name="connsiteX4" fmla="*/ 612526 w 6563862"/>
                <a:gd name="connsiteY4" fmla="*/ 2337410 h 6241520"/>
                <a:gd name="connsiteX5" fmla="*/ 657879 w 6563862"/>
                <a:gd name="connsiteY5" fmla="*/ 4333214 h 6241520"/>
                <a:gd name="connsiteX6" fmla="*/ 5784816 w 6563862"/>
                <a:gd name="connsiteY6" fmla="*/ 4038379 h 6241520"/>
                <a:gd name="connsiteX7" fmla="*/ 6545610 w 6563862"/>
                <a:gd name="connsiteY7" fmla="*/ 5004365 h 6241520"/>
                <a:gd name="connsiteX8" fmla="*/ 5824734 w 6563862"/>
                <a:gd name="connsiteY8" fmla="*/ 6159925 h 6241520"/>
                <a:gd name="connsiteX9" fmla="*/ 1292823 w 6563862"/>
                <a:gd name="connsiteY9" fmla="*/ 6147582 h 6241520"/>
                <a:gd name="connsiteX0" fmla="*/ 204347 w 6569237"/>
                <a:gd name="connsiteY0" fmla="*/ 250887 h 6241521"/>
                <a:gd name="connsiteX1" fmla="*/ 5416846 w 6569237"/>
                <a:gd name="connsiteY1" fmla="*/ 31264 h 6241521"/>
                <a:gd name="connsiteX2" fmla="*/ 6530027 w 6569237"/>
                <a:gd name="connsiteY2" fmla="*/ 920355 h 6241521"/>
                <a:gd name="connsiteX3" fmla="*/ 5645640 w 6569237"/>
                <a:gd name="connsiteY3" fmla="*/ 1930599 h 6241521"/>
                <a:gd name="connsiteX4" fmla="*/ 612526 w 6569237"/>
                <a:gd name="connsiteY4" fmla="*/ 2337410 h 6241521"/>
                <a:gd name="connsiteX5" fmla="*/ 657879 w 6569237"/>
                <a:gd name="connsiteY5" fmla="*/ 4333214 h 6241521"/>
                <a:gd name="connsiteX6" fmla="*/ 5784816 w 6569237"/>
                <a:gd name="connsiteY6" fmla="*/ 4038379 h 6241521"/>
                <a:gd name="connsiteX7" fmla="*/ 6545610 w 6569237"/>
                <a:gd name="connsiteY7" fmla="*/ 5004365 h 6241521"/>
                <a:gd name="connsiteX8" fmla="*/ 5824734 w 6569237"/>
                <a:gd name="connsiteY8" fmla="*/ 6159925 h 6241521"/>
                <a:gd name="connsiteX9" fmla="*/ 1292823 w 6569237"/>
                <a:gd name="connsiteY9" fmla="*/ 6147582 h 6241521"/>
                <a:gd name="connsiteX0" fmla="*/ 204347 w 6584916"/>
                <a:gd name="connsiteY0" fmla="*/ 250887 h 6241521"/>
                <a:gd name="connsiteX1" fmla="*/ 5416846 w 6584916"/>
                <a:gd name="connsiteY1" fmla="*/ 31264 h 6241521"/>
                <a:gd name="connsiteX2" fmla="*/ 6530027 w 6584916"/>
                <a:gd name="connsiteY2" fmla="*/ 920355 h 6241521"/>
                <a:gd name="connsiteX3" fmla="*/ 5645640 w 6584916"/>
                <a:gd name="connsiteY3" fmla="*/ 1930599 h 6241521"/>
                <a:gd name="connsiteX4" fmla="*/ 612526 w 6584916"/>
                <a:gd name="connsiteY4" fmla="*/ 2337410 h 6241521"/>
                <a:gd name="connsiteX5" fmla="*/ 657879 w 6584916"/>
                <a:gd name="connsiteY5" fmla="*/ 4333214 h 6241521"/>
                <a:gd name="connsiteX6" fmla="*/ 5784816 w 6584916"/>
                <a:gd name="connsiteY6" fmla="*/ 4038379 h 6241521"/>
                <a:gd name="connsiteX7" fmla="*/ 6545610 w 6584916"/>
                <a:gd name="connsiteY7" fmla="*/ 5004365 h 6241521"/>
                <a:gd name="connsiteX8" fmla="*/ 5824734 w 6584916"/>
                <a:gd name="connsiteY8" fmla="*/ 6159925 h 6241521"/>
                <a:gd name="connsiteX9" fmla="*/ 1292823 w 6584916"/>
                <a:gd name="connsiteY9" fmla="*/ 6147582 h 6241521"/>
                <a:gd name="connsiteX0" fmla="*/ 186983 w 6551873"/>
                <a:gd name="connsiteY0" fmla="*/ 250887 h 6241521"/>
                <a:gd name="connsiteX1" fmla="*/ 5399482 w 6551873"/>
                <a:gd name="connsiteY1" fmla="*/ 31264 h 6241521"/>
                <a:gd name="connsiteX2" fmla="*/ 6512663 w 6551873"/>
                <a:gd name="connsiteY2" fmla="*/ 920355 h 6241521"/>
                <a:gd name="connsiteX3" fmla="*/ 5628276 w 6551873"/>
                <a:gd name="connsiteY3" fmla="*/ 1930599 h 6241521"/>
                <a:gd name="connsiteX4" fmla="*/ 595162 w 6551873"/>
                <a:gd name="connsiteY4" fmla="*/ 2337410 h 6241521"/>
                <a:gd name="connsiteX5" fmla="*/ 640515 w 6551873"/>
                <a:gd name="connsiteY5" fmla="*/ 4333214 h 6241521"/>
                <a:gd name="connsiteX6" fmla="*/ 5482292 w 6551873"/>
                <a:gd name="connsiteY6" fmla="*/ 4038379 h 6241521"/>
                <a:gd name="connsiteX7" fmla="*/ 6528246 w 6551873"/>
                <a:gd name="connsiteY7" fmla="*/ 5004365 h 6241521"/>
                <a:gd name="connsiteX8" fmla="*/ 5807370 w 6551873"/>
                <a:gd name="connsiteY8" fmla="*/ 6159925 h 6241521"/>
                <a:gd name="connsiteX9" fmla="*/ 1275459 w 6551873"/>
                <a:gd name="connsiteY9" fmla="*/ 6147582 h 6241521"/>
                <a:gd name="connsiteX0" fmla="*/ 186983 w 6537774"/>
                <a:gd name="connsiteY0" fmla="*/ 250887 h 6241521"/>
                <a:gd name="connsiteX1" fmla="*/ 5399482 w 6537774"/>
                <a:gd name="connsiteY1" fmla="*/ 31264 h 6241521"/>
                <a:gd name="connsiteX2" fmla="*/ 6512663 w 6537774"/>
                <a:gd name="connsiteY2" fmla="*/ 920355 h 6241521"/>
                <a:gd name="connsiteX3" fmla="*/ 5628276 w 6537774"/>
                <a:gd name="connsiteY3" fmla="*/ 1930599 h 6241521"/>
                <a:gd name="connsiteX4" fmla="*/ 595162 w 6537774"/>
                <a:gd name="connsiteY4" fmla="*/ 2337410 h 6241521"/>
                <a:gd name="connsiteX5" fmla="*/ 640515 w 6537774"/>
                <a:gd name="connsiteY5" fmla="*/ 4333214 h 6241521"/>
                <a:gd name="connsiteX6" fmla="*/ 5482292 w 6537774"/>
                <a:gd name="connsiteY6" fmla="*/ 4038379 h 6241521"/>
                <a:gd name="connsiteX7" fmla="*/ 6528246 w 6537774"/>
                <a:gd name="connsiteY7" fmla="*/ 5004365 h 6241521"/>
                <a:gd name="connsiteX8" fmla="*/ 5807370 w 6537774"/>
                <a:gd name="connsiteY8" fmla="*/ 6159925 h 6241521"/>
                <a:gd name="connsiteX9" fmla="*/ 1275459 w 6537774"/>
                <a:gd name="connsiteY9" fmla="*/ 6147582 h 6241521"/>
                <a:gd name="connsiteX0" fmla="*/ 186983 w 6537774"/>
                <a:gd name="connsiteY0" fmla="*/ 250887 h 6241521"/>
                <a:gd name="connsiteX1" fmla="*/ 5399482 w 6537774"/>
                <a:gd name="connsiteY1" fmla="*/ 31264 h 6241521"/>
                <a:gd name="connsiteX2" fmla="*/ 6512663 w 6537774"/>
                <a:gd name="connsiteY2" fmla="*/ 920355 h 6241521"/>
                <a:gd name="connsiteX3" fmla="*/ 5628276 w 6537774"/>
                <a:gd name="connsiteY3" fmla="*/ 1930599 h 6241521"/>
                <a:gd name="connsiteX4" fmla="*/ 595162 w 6537774"/>
                <a:gd name="connsiteY4" fmla="*/ 2337410 h 6241521"/>
                <a:gd name="connsiteX5" fmla="*/ 640515 w 6537774"/>
                <a:gd name="connsiteY5" fmla="*/ 4333214 h 6241521"/>
                <a:gd name="connsiteX6" fmla="*/ 5482292 w 6537774"/>
                <a:gd name="connsiteY6" fmla="*/ 4038379 h 6241521"/>
                <a:gd name="connsiteX7" fmla="*/ 6528246 w 6537774"/>
                <a:gd name="connsiteY7" fmla="*/ 5004365 h 6241521"/>
                <a:gd name="connsiteX8" fmla="*/ 5807370 w 6537774"/>
                <a:gd name="connsiteY8" fmla="*/ 6159925 h 6241521"/>
                <a:gd name="connsiteX9" fmla="*/ 1275459 w 6537774"/>
                <a:gd name="connsiteY9" fmla="*/ 6147582 h 6241521"/>
                <a:gd name="connsiteX0" fmla="*/ 186983 w 6559177"/>
                <a:gd name="connsiteY0" fmla="*/ 250887 h 6241521"/>
                <a:gd name="connsiteX1" fmla="*/ 5399482 w 6559177"/>
                <a:gd name="connsiteY1" fmla="*/ 31264 h 6241521"/>
                <a:gd name="connsiteX2" fmla="*/ 6512663 w 6559177"/>
                <a:gd name="connsiteY2" fmla="*/ 920355 h 6241521"/>
                <a:gd name="connsiteX3" fmla="*/ 5628276 w 6559177"/>
                <a:gd name="connsiteY3" fmla="*/ 1930599 h 6241521"/>
                <a:gd name="connsiteX4" fmla="*/ 595162 w 6559177"/>
                <a:gd name="connsiteY4" fmla="*/ 2337410 h 6241521"/>
                <a:gd name="connsiteX5" fmla="*/ 640515 w 6559177"/>
                <a:gd name="connsiteY5" fmla="*/ 4333214 h 6241521"/>
                <a:gd name="connsiteX6" fmla="*/ 5482292 w 6559177"/>
                <a:gd name="connsiteY6" fmla="*/ 4038379 h 6241521"/>
                <a:gd name="connsiteX7" fmla="*/ 6552816 w 6559177"/>
                <a:gd name="connsiteY7" fmla="*/ 5004365 h 6241521"/>
                <a:gd name="connsiteX8" fmla="*/ 5807370 w 6559177"/>
                <a:gd name="connsiteY8" fmla="*/ 6159925 h 6241521"/>
                <a:gd name="connsiteX9" fmla="*/ 1275459 w 6559177"/>
                <a:gd name="connsiteY9" fmla="*/ 6147582 h 6241521"/>
                <a:gd name="connsiteX0" fmla="*/ 186983 w 6530119"/>
                <a:gd name="connsiteY0" fmla="*/ 250887 h 6241521"/>
                <a:gd name="connsiteX1" fmla="*/ 5399482 w 6530119"/>
                <a:gd name="connsiteY1" fmla="*/ 31264 h 6241521"/>
                <a:gd name="connsiteX2" fmla="*/ 6512663 w 6530119"/>
                <a:gd name="connsiteY2" fmla="*/ 920355 h 6241521"/>
                <a:gd name="connsiteX3" fmla="*/ 5628276 w 6530119"/>
                <a:gd name="connsiteY3" fmla="*/ 1930599 h 6241521"/>
                <a:gd name="connsiteX4" fmla="*/ 595162 w 6530119"/>
                <a:gd name="connsiteY4" fmla="*/ 2337410 h 6241521"/>
                <a:gd name="connsiteX5" fmla="*/ 640515 w 6530119"/>
                <a:gd name="connsiteY5" fmla="*/ 4333214 h 6241521"/>
                <a:gd name="connsiteX6" fmla="*/ 5482292 w 6530119"/>
                <a:gd name="connsiteY6" fmla="*/ 4038379 h 6241521"/>
                <a:gd name="connsiteX7" fmla="*/ 6433999 w 6530119"/>
                <a:gd name="connsiteY7" fmla="*/ 5004365 h 6241521"/>
                <a:gd name="connsiteX8" fmla="*/ 5807370 w 6530119"/>
                <a:gd name="connsiteY8" fmla="*/ 6159925 h 6241521"/>
                <a:gd name="connsiteX9" fmla="*/ 1275459 w 6530119"/>
                <a:gd name="connsiteY9" fmla="*/ 6147582 h 6241521"/>
                <a:gd name="connsiteX0" fmla="*/ 186983 w 6530119"/>
                <a:gd name="connsiteY0" fmla="*/ 250887 h 6241521"/>
                <a:gd name="connsiteX1" fmla="*/ 5399482 w 6530119"/>
                <a:gd name="connsiteY1" fmla="*/ 31264 h 6241521"/>
                <a:gd name="connsiteX2" fmla="*/ 6512663 w 6530119"/>
                <a:gd name="connsiteY2" fmla="*/ 920355 h 6241521"/>
                <a:gd name="connsiteX3" fmla="*/ 5628276 w 6530119"/>
                <a:gd name="connsiteY3" fmla="*/ 1930599 h 6241521"/>
                <a:gd name="connsiteX4" fmla="*/ 595162 w 6530119"/>
                <a:gd name="connsiteY4" fmla="*/ 2337410 h 6241521"/>
                <a:gd name="connsiteX5" fmla="*/ 640515 w 6530119"/>
                <a:gd name="connsiteY5" fmla="*/ 4333214 h 6241521"/>
                <a:gd name="connsiteX6" fmla="*/ 5482292 w 6530119"/>
                <a:gd name="connsiteY6" fmla="*/ 4038379 h 6241521"/>
                <a:gd name="connsiteX7" fmla="*/ 6481526 w 6530119"/>
                <a:gd name="connsiteY7" fmla="*/ 5004365 h 6241521"/>
                <a:gd name="connsiteX8" fmla="*/ 5807370 w 6530119"/>
                <a:gd name="connsiteY8" fmla="*/ 6159925 h 6241521"/>
                <a:gd name="connsiteX9" fmla="*/ 1275459 w 6530119"/>
                <a:gd name="connsiteY9" fmla="*/ 6147582 h 6241521"/>
                <a:gd name="connsiteX0" fmla="*/ 186983 w 6530119"/>
                <a:gd name="connsiteY0" fmla="*/ 250887 h 6236230"/>
                <a:gd name="connsiteX1" fmla="*/ 5399482 w 6530119"/>
                <a:gd name="connsiteY1" fmla="*/ 31264 h 6236230"/>
                <a:gd name="connsiteX2" fmla="*/ 6512663 w 6530119"/>
                <a:gd name="connsiteY2" fmla="*/ 920355 h 6236230"/>
                <a:gd name="connsiteX3" fmla="*/ 5628276 w 6530119"/>
                <a:gd name="connsiteY3" fmla="*/ 1930599 h 6236230"/>
                <a:gd name="connsiteX4" fmla="*/ 595162 w 6530119"/>
                <a:gd name="connsiteY4" fmla="*/ 2337410 h 6236230"/>
                <a:gd name="connsiteX5" fmla="*/ 640515 w 6530119"/>
                <a:gd name="connsiteY5" fmla="*/ 4333214 h 6236230"/>
                <a:gd name="connsiteX6" fmla="*/ 5482292 w 6530119"/>
                <a:gd name="connsiteY6" fmla="*/ 4038379 h 6236230"/>
                <a:gd name="connsiteX7" fmla="*/ 6481526 w 6530119"/>
                <a:gd name="connsiteY7" fmla="*/ 5004365 h 6236230"/>
                <a:gd name="connsiteX8" fmla="*/ 5807370 w 6530119"/>
                <a:gd name="connsiteY8" fmla="*/ 6159925 h 6236230"/>
                <a:gd name="connsiteX9" fmla="*/ 2474806 w 6530119"/>
                <a:gd name="connsiteY9" fmla="*/ 6130116 h 6236230"/>
                <a:gd name="connsiteX0" fmla="*/ 186983 w 6530119"/>
                <a:gd name="connsiteY0" fmla="*/ 250887 h 6222571"/>
                <a:gd name="connsiteX1" fmla="*/ 5399482 w 6530119"/>
                <a:gd name="connsiteY1" fmla="*/ 31264 h 6222571"/>
                <a:gd name="connsiteX2" fmla="*/ 6512663 w 6530119"/>
                <a:gd name="connsiteY2" fmla="*/ 920355 h 6222571"/>
                <a:gd name="connsiteX3" fmla="*/ 5628276 w 6530119"/>
                <a:gd name="connsiteY3" fmla="*/ 1930599 h 6222571"/>
                <a:gd name="connsiteX4" fmla="*/ 595162 w 6530119"/>
                <a:gd name="connsiteY4" fmla="*/ 2337410 h 6222571"/>
                <a:gd name="connsiteX5" fmla="*/ 640515 w 6530119"/>
                <a:gd name="connsiteY5" fmla="*/ 4333214 h 6222571"/>
                <a:gd name="connsiteX6" fmla="*/ 5482292 w 6530119"/>
                <a:gd name="connsiteY6" fmla="*/ 4038379 h 6222571"/>
                <a:gd name="connsiteX7" fmla="*/ 6481526 w 6530119"/>
                <a:gd name="connsiteY7" fmla="*/ 5004365 h 6222571"/>
                <a:gd name="connsiteX8" fmla="*/ 5807370 w 6530119"/>
                <a:gd name="connsiteY8" fmla="*/ 6159925 h 6222571"/>
                <a:gd name="connsiteX9" fmla="*/ 3509859 w 6530119"/>
                <a:gd name="connsiteY9" fmla="*/ 6077718 h 6222571"/>
                <a:gd name="connsiteX0" fmla="*/ 186983 w 6530119"/>
                <a:gd name="connsiteY0" fmla="*/ 250887 h 6166489"/>
                <a:gd name="connsiteX1" fmla="*/ 5399482 w 6530119"/>
                <a:gd name="connsiteY1" fmla="*/ 31264 h 6166489"/>
                <a:gd name="connsiteX2" fmla="*/ 6512663 w 6530119"/>
                <a:gd name="connsiteY2" fmla="*/ 920355 h 6166489"/>
                <a:gd name="connsiteX3" fmla="*/ 5628276 w 6530119"/>
                <a:gd name="connsiteY3" fmla="*/ 1930599 h 6166489"/>
                <a:gd name="connsiteX4" fmla="*/ 595162 w 6530119"/>
                <a:gd name="connsiteY4" fmla="*/ 2337410 h 6166489"/>
                <a:gd name="connsiteX5" fmla="*/ 640515 w 6530119"/>
                <a:gd name="connsiteY5" fmla="*/ 4333214 h 6166489"/>
                <a:gd name="connsiteX6" fmla="*/ 5482292 w 6530119"/>
                <a:gd name="connsiteY6" fmla="*/ 4038379 h 6166489"/>
                <a:gd name="connsiteX7" fmla="*/ 6481526 w 6530119"/>
                <a:gd name="connsiteY7" fmla="*/ 5004365 h 6166489"/>
                <a:gd name="connsiteX8" fmla="*/ 5610217 w 6530119"/>
                <a:gd name="connsiteY8" fmla="*/ 6090060 h 6166489"/>
                <a:gd name="connsiteX9" fmla="*/ 3509859 w 6530119"/>
                <a:gd name="connsiteY9" fmla="*/ 6077718 h 6166489"/>
                <a:gd name="connsiteX0" fmla="*/ 186983 w 6530119"/>
                <a:gd name="connsiteY0" fmla="*/ 250887 h 6135510"/>
                <a:gd name="connsiteX1" fmla="*/ 5399482 w 6530119"/>
                <a:gd name="connsiteY1" fmla="*/ 31264 h 6135510"/>
                <a:gd name="connsiteX2" fmla="*/ 6512663 w 6530119"/>
                <a:gd name="connsiteY2" fmla="*/ 920355 h 6135510"/>
                <a:gd name="connsiteX3" fmla="*/ 5628276 w 6530119"/>
                <a:gd name="connsiteY3" fmla="*/ 1930599 h 6135510"/>
                <a:gd name="connsiteX4" fmla="*/ 595162 w 6530119"/>
                <a:gd name="connsiteY4" fmla="*/ 2337410 h 6135510"/>
                <a:gd name="connsiteX5" fmla="*/ 640515 w 6530119"/>
                <a:gd name="connsiteY5" fmla="*/ 4333214 h 6135510"/>
                <a:gd name="connsiteX6" fmla="*/ 5482292 w 6530119"/>
                <a:gd name="connsiteY6" fmla="*/ 4038379 h 6135510"/>
                <a:gd name="connsiteX7" fmla="*/ 6481526 w 6530119"/>
                <a:gd name="connsiteY7" fmla="*/ 5004365 h 6135510"/>
                <a:gd name="connsiteX8" fmla="*/ 5610217 w 6530119"/>
                <a:gd name="connsiteY8" fmla="*/ 6090060 h 6135510"/>
                <a:gd name="connsiteX9" fmla="*/ 3509859 w 6530119"/>
                <a:gd name="connsiteY9" fmla="*/ 6077718 h 6135510"/>
                <a:gd name="connsiteX0" fmla="*/ 186983 w 6530119"/>
                <a:gd name="connsiteY0" fmla="*/ 250887 h 6178403"/>
                <a:gd name="connsiteX1" fmla="*/ 5399482 w 6530119"/>
                <a:gd name="connsiteY1" fmla="*/ 31264 h 6178403"/>
                <a:gd name="connsiteX2" fmla="*/ 6512663 w 6530119"/>
                <a:gd name="connsiteY2" fmla="*/ 920355 h 6178403"/>
                <a:gd name="connsiteX3" fmla="*/ 5628276 w 6530119"/>
                <a:gd name="connsiteY3" fmla="*/ 1930599 h 6178403"/>
                <a:gd name="connsiteX4" fmla="*/ 595162 w 6530119"/>
                <a:gd name="connsiteY4" fmla="*/ 2337410 h 6178403"/>
                <a:gd name="connsiteX5" fmla="*/ 640515 w 6530119"/>
                <a:gd name="connsiteY5" fmla="*/ 4333214 h 6178403"/>
                <a:gd name="connsiteX6" fmla="*/ 5482292 w 6530119"/>
                <a:gd name="connsiteY6" fmla="*/ 4038379 h 6178403"/>
                <a:gd name="connsiteX7" fmla="*/ 6481526 w 6530119"/>
                <a:gd name="connsiteY7" fmla="*/ 5004365 h 6178403"/>
                <a:gd name="connsiteX8" fmla="*/ 5873088 w 6530119"/>
                <a:gd name="connsiteY8" fmla="*/ 6142459 h 6178403"/>
                <a:gd name="connsiteX9" fmla="*/ 3509859 w 6530119"/>
                <a:gd name="connsiteY9" fmla="*/ 6077718 h 6178403"/>
                <a:gd name="connsiteX0" fmla="*/ 186983 w 6530119"/>
                <a:gd name="connsiteY0" fmla="*/ 250887 h 6164225"/>
                <a:gd name="connsiteX1" fmla="*/ 5399482 w 6530119"/>
                <a:gd name="connsiteY1" fmla="*/ 31264 h 6164225"/>
                <a:gd name="connsiteX2" fmla="*/ 6512663 w 6530119"/>
                <a:gd name="connsiteY2" fmla="*/ 920355 h 6164225"/>
                <a:gd name="connsiteX3" fmla="*/ 5628276 w 6530119"/>
                <a:gd name="connsiteY3" fmla="*/ 1930599 h 6164225"/>
                <a:gd name="connsiteX4" fmla="*/ 595162 w 6530119"/>
                <a:gd name="connsiteY4" fmla="*/ 2337410 h 6164225"/>
                <a:gd name="connsiteX5" fmla="*/ 640515 w 6530119"/>
                <a:gd name="connsiteY5" fmla="*/ 4333214 h 6164225"/>
                <a:gd name="connsiteX6" fmla="*/ 5482292 w 6530119"/>
                <a:gd name="connsiteY6" fmla="*/ 4038379 h 6164225"/>
                <a:gd name="connsiteX7" fmla="*/ 6481526 w 6530119"/>
                <a:gd name="connsiteY7" fmla="*/ 5004365 h 6164225"/>
                <a:gd name="connsiteX8" fmla="*/ 5873088 w 6530119"/>
                <a:gd name="connsiteY8" fmla="*/ 6142459 h 6164225"/>
                <a:gd name="connsiteX9" fmla="*/ 3509859 w 6530119"/>
                <a:gd name="connsiteY9" fmla="*/ 6077718 h 6164225"/>
                <a:gd name="connsiteX0" fmla="*/ 186983 w 6530119"/>
                <a:gd name="connsiteY0" fmla="*/ 250887 h 6164225"/>
                <a:gd name="connsiteX1" fmla="*/ 5399482 w 6530119"/>
                <a:gd name="connsiteY1" fmla="*/ 31264 h 6164225"/>
                <a:gd name="connsiteX2" fmla="*/ 6512663 w 6530119"/>
                <a:gd name="connsiteY2" fmla="*/ 920355 h 6164225"/>
                <a:gd name="connsiteX3" fmla="*/ 5628276 w 6530119"/>
                <a:gd name="connsiteY3" fmla="*/ 1930599 h 6164225"/>
                <a:gd name="connsiteX4" fmla="*/ 595162 w 6530119"/>
                <a:gd name="connsiteY4" fmla="*/ 2337410 h 6164225"/>
                <a:gd name="connsiteX5" fmla="*/ 640515 w 6530119"/>
                <a:gd name="connsiteY5" fmla="*/ 4333214 h 6164225"/>
                <a:gd name="connsiteX6" fmla="*/ 5482292 w 6530119"/>
                <a:gd name="connsiteY6" fmla="*/ 4038379 h 6164225"/>
                <a:gd name="connsiteX7" fmla="*/ 6481526 w 6530119"/>
                <a:gd name="connsiteY7" fmla="*/ 5004365 h 6164225"/>
                <a:gd name="connsiteX8" fmla="*/ 5873088 w 6530119"/>
                <a:gd name="connsiteY8" fmla="*/ 6142459 h 6164225"/>
                <a:gd name="connsiteX9" fmla="*/ 3509859 w 6530119"/>
                <a:gd name="connsiteY9" fmla="*/ 6077718 h 6164225"/>
                <a:gd name="connsiteX0" fmla="*/ 186983 w 6530119"/>
                <a:gd name="connsiteY0" fmla="*/ 250887 h 6241478"/>
                <a:gd name="connsiteX1" fmla="*/ 5399482 w 6530119"/>
                <a:gd name="connsiteY1" fmla="*/ 31264 h 6241478"/>
                <a:gd name="connsiteX2" fmla="*/ 6512663 w 6530119"/>
                <a:gd name="connsiteY2" fmla="*/ 920355 h 6241478"/>
                <a:gd name="connsiteX3" fmla="*/ 5628276 w 6530119"/>
                <a:gd name="connsiteY3" fmla="*/ 1930599 h 6241478"/>
                <a:gd name="connsiteX4" fmla="*/ 595162 w 6530119"/>
                <a:gd name="connsiteY4" fmla="*/ 2337410 h 6241478"/>
                <a:gd name="connsiteX5" fmla="*/ 640515 w 6530119"/>
                <a:gd name="connsiteY5" fmla="*/ 4333214 h 6241478"/>
                <a:gd name="connsiteX6" fmla="*/ 5482292 w 6530119"/>
                <a:gd name="connsiteY6" fmla="*/ 4038379 h 6241478"/>
                <a:gd name="connsiteX7" fmla="*/ 6481526 w 6530119"/>
                <a:gd name="connsiteY7" fmla="*/ 5004365 h 6241478"/>
                <a:gd name="connsiteX8" fmla="*/ 5873088 w 6530119"/>
                <a:gd name="connsiteY8" fmla="*/ 6142459 h 6241478"/>
                <a:gd name="connsiteX9" fmla="*/ 3509859 w 6530119"/>
                <a:gd name="connsiteY9" fmla="*/ 6182516 h 6241478"/>
                <a:gd name="connsiteX0" fmla="*/ 186983 w 6530119"/>
                <a:gd name="connsiteY0" fmla="*/ 250887 h 6182516"/>
                <a:gd name="connsiteX1" fmla="*/ 5399482 w 6530119"/>
                <a:gd name="connsiteY1" fmla="*/ 31264 h 6182516"/>
                <a:gd name="connsiteX2" fmla="*/ 6512663 w 6530119"/>
                <a:gd name="connsiteY2" fmla="*/ 920355 h 6182516"/>
                <a:gd name="connsiteX3" fmla="*/ 5628276 w 6530119"/>
                <a:gd name="connsiteY3" fmla="*/ 1930599 h 6182516"/>
                <a:gd name="connsiteX4" fmla="*/ 595162 w 6530119"/>
                <a:gd name="connsiteY4" fmla="*/ 2337410 h 6182516"/>
                <a:gd name="connsiteX5" fmla="*/ 640515 w 6530119"/>
                <a:gd name="connsiteY5" fmla="*/ 4333214 h 6182516"/>
                <a:gd name="connsiteX6" fmla="*/ 5482292 w 6530119"/>
                <a:gd name="connsiteY6" fmla="*/ 4038379 h 6182516"/>
                <a:gd name="connsiteX7" fmla="*/ 6481526 w 6530119"/>
                <a:gd name="connsiteY7" fmla="*/ 5004365 h 6182516"/>
                <a:gd name="connsiteX8" fmla="*/ 5856658 w 6530119"/>
                <a:gd name="connsiteY8" fmla="*/ 5758200 h 6182516"/>
                <a:gd name="connsiteX9" fmla="*/ 3509859 w 6530119"/>
                <a:gd name="connsiteY9" fmla="*/ 6182516 h 6182516"/>
                <a:gd name="connsiteX0" fmla="*/ 186983 w 6530119"/>
                <a:gd name="connsiteY0" fmla="*/ 250887 h 5955454"/>
                <a:gd name="connsiteX1" fmla="*/ 5399482 w 6530119"/>
                <a:gd name="connsiteY1" fmla="*/ 31264 h 5955454"/>
                <a:gd name="connsiteX2" fmla="*/ 6512663 w 6530119"/>
                <a:gd name="connsiteY2" fmla="*/ 920355 h 5955454"/>
                <a:gd name="connsiteX3" fmla="*/ 5628276 w 6530119"/>
                <a:gd name="connsiteY3" fmla="*/ 1930599 h 5955454"/>
                <a:gd name="connsiteX4" fmla="*/ 595162 w 6530119"/>
                <a:gd name="connsiteY4" fmla="*/ 2337410 h 5955454"/>
                <a:gd name="connsiteX5" fmla="*/ 640515 w 6530119"/>
                <a:gd name="connsiteY5" fmla="*/ 4333214 h 5955454"/>
                <a:gd name="connsiteX6" fmla="*/ 5482292 w 6530119"/>
                <a:gd name="connsiteY6" fmla="*/ 4038379 h 5955454"/>
                <a:gd name="connsiteX7" fmla="*/ 6481526 w 6530119"/>
                <a:gd name="connsiteY7" fmla="*/ 5004365 h 5955454"/>
                <a:gd name="connsiteX8" fmla="*/ 5856658 w 6530119"/>
                <a:gd name="connsiteY8" fmla="*/ 5758200 h 5955454"/>
                <a:gd name="connsiteX9" fmla="*/ 3509859 w 6530119"/>
                <a:gd name="connsiteY9" fmla="*/ 5955454 h 5955454"/>
                <a:gd name="connsiteX0" fmla="*/ 186983 w 6530119"/>
                <a:gd name="connsiteY0" fmla="*/ 250887 h 5955454"/>
                <a:gd name="connsiteX1" fmla="*/ 5399482 w 6530119"/>
                <a:gd name="connsiteY1" fmla="*/ 31264 h 5955454"/>
                <a:gd name="connsiteX2" fmla="*/ 6512663 w 6530119"/>
                <a:gd name="connsiteY2" fmla="*/ 920355 h 5955454"/>
                <a:gd name="connsiteX3" fmla="*/ 5628276 w 6530119"/>
                <a:gd name="connsiteY3" fmla="*/ 1930599 h 5955454"/>
                <a:gd name="connsiteX4" fmla="*/ 595162 w 6530119"/>
                <a:gd name="connsiteY4" fmla="*/ 2337410 h 5955454"/>
                <a:gd name="connsiteX5" fmla="*/ 640515 w 6530119"/>
                <a:gd name="connsiteY5" fmla="*/ 4333214 h 5955454"/>
                <a:gd name="connsiteX6" fmla="*/ 5482292 w 6530119"/>
                <a:gd name="connsiteY6" fmla="*/ 4038379 h 5955454"/>
                <a:gd name="connsiteX7" fmla="*/ 6481526 w 6530119"/>
                <a:gd name="connsiteY7" fmla="*/ 5004365 h 5955454"/>
                <a:gd name="connsiteX8" fmla="*/ 5856658 w 6530119"/>
                <a:gd name="connsiteY8" fmla="*/ 5758200 h 5955454"/>
                <a:gd name="connsiteX9" fmla="*/ 1893953 w 6530119"/>
                <a:gd name="connsiteY9" fmla="*/ 5955454 h 5955454"/>
                <a:gd name="connsiteX0" fmla="*/ 186983 w 6530119"/>
                <a:gd name="connsiteY0" fmla="*/ 250887 h 5955454"/>
                <a:gd name="connsiteX1" fmla="*/ 5399482 w 6530119"/>
                <a:gd name="connsiteY1" fmla="*/ 31264 h 5955454"/>
                <a:gd name="connsiteX2" fmla="*/ 6512663 w 6530119"/>
                <a:gd name="connsiteY2" fmla="*/ 920355 h 5955454"/>
                <a:gd name="connsiteX3" fmla="*/ 5628276 w 6530119"/>
                <a:gd name="connsiteY3" fmla="*/ 1930599 h 5955454"/>
                <a:gd name="connsiteX4" fmla="*/ 595162 w 6530119"/>
                <a:gd name="connsiteY4" fmla="*/ 2337410 h 5955454"/>
                <a:gd name="connsiteX5" fmla="*/ 640515 w 6530119"/>
                <a:gd name="connsiteY5" fmla="*/ 4333214 h 5955454"/>
                <a:gd name="connsiteX6" fmla="*/ 5482292 w 6530119"/>
                <a:gd name="connsiteY6" fmla="*/ 4038379 h 5955454"/>
                <a:gd name="connsiteX7" fmla="*/ 6481526 w 6530119"/>
                <a:gd name="connsiteY7" fmla="*/ 5004365 h 5955454"/>
                <a:gd name="connsiteX8" fmla="*/ 5856658 w 6530119"/>
                <a:gd name="connsiteY8" fmla="*/ 5758200 h 5955454"/>
                <a:gd name="connsiteX9" fmla="*/ 3771701 w 6530119"/>
                <a:gd name="connsiteY9" fmla="*/ 5939139 h 5955454"/>
                <a:gd name="connsiteX10" fmla="*/ 1893953 w 6530119"/>
                <a:gd name="connsiteY10" fmla="*/ 5955454 h 5955454"/>
                <a:gd name="connsiteX0" fmla="*/ 186983 w 6530119"/>
                <a:gd name="connsiteY0" fmla="*/ 250887 h 5955454"/>
                <a:gd name="connsiteX1" fmla="*/ 5399482 w 6530119"/>
                <a:gd name="connsiteY1" fmla="*/ 31264 h 5955454"/>
                <a:gd name="connsiteX2" fmla="*/ 6512663 w 6530119"/>
                <a:gd name="connsiteY2" fmla="*/ 920355 h 5955454"/>
                <a:gd name="connsiteX3" fmla="*/ 5628276 w 6530119"/>
                <a:gd name="connsiteY3" fmla="*/ 1930599 h 5955454"/>
                <a:gd name="connsiteX4" fmla="*/ 595162 w 6530119"/>
                <a:gd name="connsiteY4" fmla="*/ 2337410 h 5955454"/>
                <a:gd name="connsiteX5" fmla="*/ 640515 w 6530119"/>
                <a:gd name="connsiteY5" fmla="*/ 4333214 h 5955454"/>
                <a:gd name="connsiteX6" fmla="*/ 5482292 w 6530119"/>
                <a:gd name="connsiteY6" fmla="*/ 4038379 h 5955454"/>
                <a:gd name="connsiteX7" fmla="*/ 6481526 w 6530119"/>
                <a:gd name="connsiteY7" fmla="*/ 5004365 h 5955454"/>
                <a:gd name="connsiteX8" fmla="*/ 6023002 w 6530119"/>
                <a:gd name="connsiteY8" fmla="*/ 5758201 h 5955454"/>
                <a:gd name="connsiteX9" fmla="*/ 3771701 w 6530119"/>
                <a:gd name="connsiteY9" fmla="*/ 5939139 h 5955454"/>
                <a:gd name="connsiteX10" fmla="*/ 1893953 w 6530119"/>
                <a:gd name="connsiteY10" fmla="*/ 5955454 h 5955454"/>
                <a:gd name="connsiteX0" fmla="*/ 186983 w 6530119"/>
                <a:gd name="connsiteY0" fmla="*/ 250887 h 6094598"/>
                <a:gd name="connsiteX1" fmla="*/ 5399482 w 6530119"/>
                <a:gd name="connsiteY1" fmla="*/ 31264 h 6094598"/>
                <a:gd name="connsiteX2" fmla="*/ 6512663 w 6530119"/>
                <a:gd name="connsiteY2" fmla="*/ 920355 h 6094598"/>
                <a:gd name="connsiteX3" fmla="*/ 5628276 w 6530119"/>
                <a:gd name="connsiteY3" fmla="*/ 1930599 h 6094598"/>
                <a:gd name="connsiteX4" fmla="*/ 595162 w 6530119"/>
                <a:gd name="connsiteY4" fmla="*/ 2337410 h 6094598"/>
                <a:gd name="connsiteX5" fmla="*/ 640515 w 6530119"/>
                <a:gd name="connsiteY5" fmla="*/ 4333214 h 6094598"/>
                <a:gd name="connsiteX6" fmla="*/ 5482292 w 6530119"/>
                <a:gd name="connsiteY6" fmla="*/ 4038379 h 6094598"/>
                <a:gd name="connsiteX7" fmla="*/ 6481526 w 6530119"/>
                <a:gd name="connsiteY7" fmla="*/ 5004365 h 6094598"/>
                <a:gd name="connsiteX8" fmla="*/ 6023002 w 6530119"/>
                <a:gd name="connsiteY8" fmla="*/ 5758201 h 6094598"/>
                <a:gd name="connsiteX9" fmla="*/ 4080625 w 6530119"/>
                <a:gd name="connsiteY9" fmla="*/ 6090724 h 6094598"/>
                <a:gd name="connsiteX10" fmla="*/ 1893953 w 6530119"/>
                <a:gd name="connsiteY10" fmla="*/ 5955454 h 6094598"/>
                <a:gd name="connsiteX0" fmla="*/ 186983 w 6530119"/>
                <a:gd name="connsiteY0" fmla="*/ 250887 h 6096811"/>
                <a:gd name="connsiteX1" fmla="*/ 5399482 w 6530119"/>
                <a:gd name="connsiteY1" fmla="*/ 31264 h 6096811"/>
                <a:gd name="connsiteX2" fmla="*/ 6512663 w 6530119"/>
                <a:gd name="connsiteY2" fmla="*/ 920355 h 6096811"/>
                <a:gd name="connsiteX3" fmla="*/ 5628276 w 6530119"/>
                <a:gd name="connsiteY3" fmla="*/ 1930599 h 6096811"/>
                <a:gd name="connsiteX4" fmla="*/ 595162 w 6530119"/>
                <a:gd name="connsiteY4" fmla="*/ 2337410 h 6096811"/>
                <a:gd name="connsiteX5" fmla="*/ 640515 w 6530119"/>
                <a:gd name="connsiteY5" fmla="*/ 4333214 h 6096811"/>
                <a:gd name="connsiteX6" fmla="*/ 5482292 w 6530119"/>
                <a:gd name="connsiteY6" fmla="*/ 4038379 h 6096811"/>
                <a:gd name="connsiteX7" fmla="*/ 6481526 w 6530119"/>
                <a:gd name="connsiteY7" fmla="*/ 5004365 h 6096811"/>
                <a:gd name="connsiteX8" fmla="*/ 6023002 w 6530119"/>
                <a:gd name="connsiteY8" fmla="*/ 5758201 h 6096811"/>
                <a:gd name="connsiteX9" fmla="*/ 4080625 w 6530119"/>
                <a:gd name="connsiteY9" fmla="*/ 6090724 h 6096811"/>
                <a:gd name="connsiteX10" fmla="*/ 1703846 w 6530119"/>
                <a:gd name="connsiteY10" fmla="*/ 6031247 h 6096811"/>
                <a:gd name="connsiteX0" fmla="*/ 186983 w 6530119"/>
                <a:gd name="connsiteY0" fmla="*/ 250887 h 6184256"/>
                <a:gd name="connsiteX1" fmla="*/ 5399482 w 6530119"/>
                <a:gd name="connsiteY1" fmla="*/ 31264 h 6184256"/>
                <a:gd name="connsiteX2" fmla="*/ 6512663 w 6530119"/>
                <a:gd name="connsiteY2" fmla="*/ 920355 h 6184256"/>
                <a:gd name="connsiteX3" fmla="*/ 5628276 w 6530119"/>
                <a:gd name="connsiteY3" fmla="*/ 1930599 h 6184256"/>
                <a:gd name="connsiteX4" fmla="*/ 595162 w 6530119"/>
                <a:gd name="connsiteY4" fmla="*/ 2337410 h 6184256"/>
                <a:gd name="connsiteX5" fmla="*/ 640515 w 6530119"/>
                <a:gd name="connsiteY5" fmla="*/ 4333214 h 6184256"/>
                <a:gd name="connsiteX6" fmla="*/ 5482292 w 6530119"/>
                <a:gd name="connsiteY6" fmla="*/ 4038379 h 6184256"/>
                <a:gd name="connsiteX7" fmla="*/ 6481526 w 6530119"/>
                <a:gd name="connsiteY7" fmla="*/ 5004365 h 6184256"/>
                <a:gd name="connsiteX8" fmla="*/ 6023002 w 6530119"/>
                <a:gd name="connsiteY8" fmla="*/ 5758201 h 6184256"/>
                <a:gd name="connsiteX9" fmla="*/ 4080625 w 6530119"/>
                <a:gd name="connsiteY9" fmla="*/ 6090724 h 6184256"/>
                <a:gd name="connsiteX10" fmla="*/ 1703846 w 6530119"/>
                <a:gd name="connsiteY10" fmla="*/ 6031247 h 6184256"/>
                <a:gd name="connsiteX0" fmla="*/ 186983 w 6530119"/>
                <a:gd name="connsiteY0" fmla="*/ 250887 h 6154674"/>
                <a:gd name="connsiteX1" fmla="*/ 5399482 w 6530119"/>
                <a:gd name="connsiteY1" fmla="*/ 31264 h 6154674"/>
                <a:gd name="connsiteX2" fmla="*/ 6512663 w 6530119"/>
                <a:gd name="connsiteY2" fmla="*/ 920355 h 6154674"/>
                <a:gd name="connsiteX3" fmla="*/ 5628276 w 6530119"/>
                <a:gd name="connsiteY3" fmla="*/ 1930599 h 6154674"/>
                <a:gd name="connsiteX4" fmla="*/ 595162 w 6530119"/>
                <a:gd name="connsiteY4" fmla="*/ 2337410 h 6154674"/>
                <a:gd name="connsiteX5" fmla="*/ 640515 w 6530119"/>
                <a:gd name="connsiteY5" fmla="*/ 4333214 h 6154674"/>
                <a:gd name="connsiteX6" fmla="*/ 5482292 w 6530119"/>
                <a:gd name="connsiteY6" fmla="*/ 4038379 h 6154674"/>
                <a:gd name="connsiteX7" fmla="*/ 6481526 w 6530119"/>
                <a:gd name="connsiteY7" fmla="*/ 5004365 h 6154674"/>
                <a:gd name="connsiteX8" fmla="*/ 6023002 w 6530119"/>
                <a:gd name="connsiteY8" fmla="*/ 5758201 h 6154674"/>
                <a:gd name="connsiteX9" fmla="*/ 4080625 w 6530119"/>
                <a:gd name="connsiteY9" fmla="*/ 6090724 h 6154674"/>
                <a:gd name="connsiteX10" fmla="*/ 2583088 w 6530119"/>
                <a:gd name="connsiteY10" fmla="*/ 5980718 h 6154674"/>
                <a:gd name="connsiteX0" fmla="*/ 186983 w 6530119"/>
                <a:gd name="connsiteY0" fmla="*/ 250887 h 6094612"/>
                <a:gd name="connsiteX1" fmla="*/ 5399482 w 6530119"/>
                <a:gd name="connsiteY1" fmla="*/ 31264 h 6094612"/>
                <a:gd name="connsiteX2" fmla="*/ 6512663 w 6530119"/>
                <a:gd name="connsiteY2" fmla="*/ 920355 h 6094612"/>
                <a:gd name="connsiteX3" fmla="*/ 5628276 w 6530119"/>
                <a:gd name="connsiteY3" fmla="*/ 1930599 h 6094612"/>
                <a:gd name="connsiteX4" fmla="*/ 595162 w 6530119"/>
                <a:gd name="connsiteY4" fmla="*/ 2337410 h 6094612"/>
                <a:gd name="connsiteX5" fmla="*/ 640515 w 6530119"/>
                <a:gd name="connsiteY5" fmla="*/ 4333214 h 6094612"/>
                <a:gd name="connsiteX6" fmla="*/ 5482292 w 6530119"/>
                <a:gd name="connsiteY6" fmla="*/ 4038379 h 6094612"/>
                <a:gd name="connsiteX7" fmla="*/ 6481526 w 6530119"/>
                <a:gd name="connsiteY7" fmla="*/ 5004365 h 6094612"/>
                <a:gd name="connsiteX8" fmla="*/ 6023002 w 6530119"/>
                <a:gd name="connsiteY8" fmla="*/ 5758201 h 6094612"/>
                <a:gd name="connsiteX9" fmla="*/ 4080625 w 6530119"/>
                <a:gd name="connsiteY9" fmla="*/ 6090724 h 6094612"/>
                <a:gd name="connsiteX10" fmla="*/ 2583088 w 6530119"/>
                <a:gd name="connsiteY10" fmla="*/ 5980718 h 6094612"/>
                <a:gd name="connsiteX0" fmla="*/ 186983 w 6530119"/>
                <a:gd name="connsiteY0" fmla="*/ 250887 h 6094612"/>
                <a:gd name="connsiteX1" fmla="*/ 5399482 w 6530119"/>
                <a:gd name="connsiteY1" fmla="*/ 31264 h 6094612"/>
                <a:gd name="connsiteX2" fmla="*/ 6512663 w 6530119"/>
                <a:gd name="connsiteY2" fmla="*/ 920355 h 6094612"/>
                <a:gd name="connsiteX3" fmla="*/ 5628276 w 6530119"/>
                <a:gd name="connsiteY3" fmla="*/ 1930599 h 6094612"/>
                <a:gd name="connsiteX4" fmla="*/ 595162 w 6530119"/>
                <a:gd name="connsiteY4" fmla="*/ 2337410 h 6094612"/>
                <a:gd name="connsiteX5" fmla="*/ 640515 w 6530119"/>
                <a:gd name="connsiteY5" fmla="*/ 4333214 h 6094612"/>
                <a:gd name="connsiteX6" fmla="*/ 5482292 w 6530119"/>
                <a:gd name="connsiteY6" fmla="*/ 4038379 h 6094612"/>
                <a:gd name="connsiteX7" fmla="*/ 6481526 w 6530119"/>
                <a:gd name="connsiteY7" fmla="*/ 5004365 h 6094612"/>
                <a:gd name="connsiteX8" fmla="*/ 6023002 w 6530119"/>
                <a:gd name="connsiteY8" fmla="*/ 5758201 h 6094612"/>
                <a:gd name="connsiteX9" fmla="*/ 4080625 w 6530119"/>
                <a:gd name="connsiteY9" fmla="*/ 6090724 h 6094612"/>
                <a:gd name="connsiteX10" fmla="*/ 2084059 w 6530119"/>
                <a:gd name="connsiteY10" fmla="*/ 5980719 h 6094612"/>
                <a:gd name="connsiteX0" fmla="*/ 186983 w 6530119"/>
                <a:gd name="connsiteY0" fmla="*/ 250887 h 6090724"/>
                <a:gd name="connsiteX1" fmla="*/ 5399482 w 6530119"/>
                <a:gd name="connsiteY1" fmla="*/ 31264 h 6090724"/>
                <a:gd name="connsiteX2" fmla="*/ 6512663 w 6530119"/>
                <a:gd name="connsiteY2" fmla="*/ 920355 h 6090724"/>
                <a:gd name="connsiteX3" fmla="*/ 5628276 w 6530119"/>
                <a:gd name="connsiteY3" fmla="*/ 1930599 h 6090724"/>
                <a:gd name="connsiteX4" fmla="*/ 595162 w 6530119"/>
                <a:gd name="connsiteY4" fmla="*/ 2337410 h 6090724"/>
                <a:gd name="connsiteX5" fmla="*/ 640515 w 6530119"/>
                <a:gd name="connsiteY5" fmla="*/ 4333214 h 6090724"/>
                <a:gd name="connsiteX6" fmla="*/ 5482292 w 6530119"/>
                <a:gd name="connsiteY6" fmla="*/ 4038379 h 6090724"/>
                <a:gd name="connsiteX7" fmla="*/ 6481526 w 6530119"/>
                <a:gd name="connsiteY7" fmla="*/ 5004365 h 6090724"/>
                <a:gd name="connsiteX8" fmla="*/ 6023002 w 6530119"/>
                <a:gd name="connsiteY8" fmla="*/ 5758201 h 6090724"/>
                <a:gd name="connsiteX9" fmla="*/ 4080625 w 6530119"/>
                <a:gd name="connsiteY9" fmla="*/ 6090724 h 6090724"/>
                <a:gd name="connsiteX10" fmla="*/ 2084059 w 6530119"/>
                <a:gd name="connsiteY10" fmla="*/ 5980719 h 6090724"/>
                <a:gd name="connsiteX0" fmla="*/ 186983 w 6530119"/>
                <a:gd name="connsiteY0" fmla="*/ 250887 h 5980719"/>
                <a:gd name="connsiteX1" fmla="*/ 5399482 w 6530119"/>
                <a:gd name="connsiteY1" fmla="*/ 31264 h 5980719"/>
                <a:gd name="connsiteX2" fmla="*/ 6512663 w 6530119"/>
                <a:gd name="connsiteY2" fmla="*/ 920355 h 5980719"/>
                <a:gd name="connsiteX3" fmla="*/ 5628276 w 6530119"/>
                <a:gd name="connsiteY3" fmla="*/ 1930599 h 5980719"/>
                <a:gd name="connsiteX4" fmla="*/ 595162 w 6530119"/>
                <a:gd name="connsiteY4" fmla="*/ 2337410 h 5980719"/>
                <a:gd name="connsiteX5" fmla="*/ 640515 w 6530119"/>
                <a:gd name="connsiteY5" fmla="*/ 4333214 h 5980719"/>
                <a:gd name="connsiteX6" fmla="*/ 5482292 w 6530119"/>
                <a:gd name="connsiteY6" fmla="*/ 4038379 h 5980719"/>
                <a:gd name="connsiteX7" fmla="*/ 6481526 w 6530119"/>
                <a:gd name="connsiteY7" fmla="*/ 5004365 h 5980719"/>
                <a:gd name="connsiteX8" fmla="*/ 6023002 w 6530119"/>
                <a:gd name="connsiteY8" fmla="*/ 5758201 h 5980719"/>
                <a:gd name="connsiteX9" fmla="*/ 3985572 w 6530119"/>
                <a:gd name="connsiteY9" fmla="*/ 5964403 h 5980719"/>
                <a:gd name="connsiteX10" fmla="*/ 2084059 w 6530119"/>
                <a:gd name="connsiteY10" fmla="*/ 5980719 h 5980719"/>
                <a:gd name="connsiteX0" fmla="*/ 186983 w 6530119"/>
                <a:gd name="connsiteY0" fmla="*/ 250887 h 5964403"/>
                <a:gd name="connsiteX1" fmla="*/ 5399482 w 6530119"/>
                <a:gd name="connsiteY1" fmla="*/ 31264 h 5964403"/>
                <a:gd name="connsiteX2" fmla="*/ 6512663 w 6530119"/>
                <a:gd name="connsiteY2" fmla="*/ 920355 h 5964403"/>
                <a:gd name="connsiteX3" fmla="*/ 5628276 w 6530119"/>
                <a:gd name="connsiteY3" fmla="*/ 1930599 h 5964403"/>
                <a:gd name="connsiteX4" fmla="*/ 595162 w 6530119"/>
                <a:gd name="connsiteY4" fmla="*/ 2337410 h 5964403"/>
                <a:gd name="connsiteX5" fmla="*/ 640515 w 6530119"/>
                <a:gd name="connsiteY5" fmla="*/ 4333214 h 5964403"/>
                <a:gd name="connsiteX6" fmla="*/ 5482292 w 6530119"/>
                <a:gd name="connsiteY6" fmla="*/ 4038379 h 5964403"/>
                <a:gd name="connsiteX7" fmla="*/ 6481526 w 6530119"/>
                <a:gd name="connsiteY7" fmla="*/ 5004365 h 5964403"/>
                <a:gd name="connsiteX8" fmla="*/ 6023002 w 6530119"/>
                <a:gd name="connsiteY8" fmla="*/ 5758201 h 5964403"/>
                <a:gd name="connsiteX9" fmla="*/ 3985572 w 6530119"/>
                <a:gd name="connsiteY9" fmla="*/ 5964403 h 5964403"/>
                <a:gd name="connsiteX10" fmla="*/ 1394922 w 6530119"/>
                <a:gd name="connsiteY10" fmla="*/ 5854398 h 5964403"/>
                <a:gd name="connsiteX0" fmla="*/ 186983 w 6530119"/>
                <a:gd name="connsiteY0" fmla="*/ 250887 h 6087937"/>
                <a:gd name="connsiteX1" fmla="*/ 5399482 w 6530119"/>
                <a:gd name="connsiteY1" fmla="*/ 31264 h 6087937"/>
                <a:gd name="connsiteX2" fmla="*/ 6512663 w 6530119"/>
                <a:gd name="connsiteY2" fmla="*/ 920355 h 6087937"/>
                <a:gd name="connsiteX3" fmla="*/ 5628276 w 6530119"/>
                <a:gd name="connsiteY3" fmla="*/ 1930599 h 6087937"/>
                <a:gd name="connsiteX4" fmla="*/ 595162 w 6530119"/>
                <a:gd name="connsiteY4" fmla="*/ 2337410 h 6087937"/>
                <a:gd name="connsiteX5" fmla="*/ 640515 w 6530119"/>
                <a:gd name="connsiteY5" fmla="*/ 4333214 h 6087937"/>
                <a:gd name="connsiteX6" fmla="*/ 5482292 w 6530119"/>
                <a:gd name="connsiteY6" fmla="*/ 4038379 h 6087937"/>
                <a:gd name="connsiteX7" fmla="*/ 6481526 w 6530119"/>
                <a:gd name="connsiteY7" fmla="*/ 5004365 h 6087937"/>
                <a:gd name="connsiteX8" fmla="*/ 6070529 w 6530119"/>
                <a:gd name="connsiteY8" fmla="*/ 6036106 h 6087937"/>
                <a:gd name="connsiteX9" fmla="*/ 3985572 w 6530119"/>
                <a:gd name="connsiteY9" fmla="*/ 5964403 h 6087937"/>
                <a:gd name="connsiteX10" fmla="*/ 1394922 w 6530119"/>
                <a:gd name="connsiteY10" fmla="*/ 5854398 h 6087937"/>
                <a:gd name="connsiteX0" fmla="*/ 186983 w 6530119"/>
                <a:gd name="connsiteY0" fmla="*/ 250887 h 6134986"/>
                <a:gd name="connsiteX1" fmla="*/ 5399482 w 6530119"/>
                <a:gd name="connsiteY1" fmla="*/ 31264 h 6134986"/>
                <a:gd name="connsiteX2" fmla="*/ 6512663 w 6530119"/>
                <a:gd name="connsiteY2" fmla="*/ 920355 h 6134986"/>
                <a:gd name="connsiteX3" fmla="*/ 5628276 w 6530119"/>
                <a:gd name="connsiteY3" fmla="*/ 1930599 h 6134986"/>
                <a:gd name="connsiteX4" fmla="*/ 595162 w 6530119"/>
                <a:gd name="connsiteY4" fmla="*/ 2337410 h 6134986"/>
                <a:gd name="connsiteX5" fmla="*/ 640515 w 6530119"/>
                <a:gd name="connsiteY5" fmla="*/ 4333214 h 6134986"/>
                <a:gd name="connsiteX6" fmla="*/ 5482292 w 6530119"/>
                <a:gd name="connsiteY6" fmla="*/ 4038379 h 6134986"/>
                <a:gd name="connsiteX7" fmla="*/ 6481526 w 6530119"/>
                <a:gd name="connsiteY7" fmla="*/ 5004365 h 6134986"/>
                <a:gd name="connsiteX8" fmla="*/ 6070529 w 6530119"/>
                <a:gd name="connsiteY8" fmla="*/ 6036106 h 6134986"/>
                <a:gd name="connsiteX9" fmla="*/ 3938045 w 6530119"/>
                <a:gd name="connsiteY9" fmla="*/ 6115989 h 6134986"/>
                <a:gd name="connsiteX10" fmla="*/ 1394922 w 6530119"/>
                <a:gd name="connsiteY10" fmla="*/ 5854398 h 6134986"/>
                <a:gd name="connsiteX0" fmla="*/ 186983 w 6530119"/>
                <a:gd name="connsiteY0" fmla="*/ 250887 h 6171780"/>
                <a:gd name="connsiteX1" fmla="*/ 5399482 w 6530119"/>
                <a:gd name="connsiteY1" fmla="*/ 31264 h 6171780"/>
                <a:gd name="connsiteX2" fmla="*/ 6512663 w 6530119"/>
                <a:gd name="connsiteY2" fmla="*/ 920355 h 6171780"/>
                <a:gd name="connsiteX3" fmla="*/ 5628276 w 6530119"/>
                <a:gd name="connsiteY3" fmla="*/ 1930599 h 6171780"/>
                <a:gd name="connsiteX4" fmla="*/ 595162 w 6530119"/>
                <a:gd name="connsiteY4" fmla="*/ 2337410 h 6171780"/>
                <a:gd name="connsiteX5" fmla="*/ 640515 w 6530119"/>
                <a:gd name="connsiteY5" fmla="*/ 4333214 h 6171780"/>
                <a:gd name="connsiteX6" fmla="*/ 5482292 w 6530119"/>
                <a:gd name="connsiteY6" fmla="*/ 4038379 h 6171780"/>
                <a:gd name="connsiteX7" fmla="*/ 6481526 w 6530119"/>
                <a:gd name="connsiteY7" fmla="*/ 5004365 h 6171780"/>
                <a:gd name="connsiteX8" fmla="*/ 6070529 w 6530119"/>
                <a:gd name="connsiteY8" fmla="*/ 6036106 h 6171780"/>
                <a:gd name="connsiteX9" fmla="*/ 3938045 w 6530119"/>
                <a:gd name="connsiteY9" fmla="*/ 6115989 h 6171780"/>
                <a:gd name="connsiteX10" fmla="*/ 1394922 w 6530119"/>
                <a:gd name="connsiteY10" fmla="*/ 5854398 h 617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0119" h="6171780">
                  <a:moveTo>
                    <a:pt x="186983" y="250887"/>
                  </a:moveTo>
                  <a:cubicBezTo>
                    <a:pt x="2050242" y="133709"/>
                    <a:pt x="4345202" y="-80314"/>
                    <a:pt x="5399482" y="31264"/>
                  </a:cubicBezTo>
                  <a:cubicBezTo>
                    <a:pt x="6453762" y="142842"/>
                    <a:pt x="6474531" y="603799"/>
                    <a:pt x="6512663" y="920355"/>
                  </a:cubicBezTo>
                  <a:cubicBezTo>
                    <a:pt x="6550795" y="1236911"/>
                    <a:pt x="6614526" y="1694423"/>
                    <a:pt x="5628276" y="1930599"/>
                  </a:cubicBezTo>
                  <a:cubicBezTo>
                    <a:pt x="4642026" y="2166775"/>
                    <a:pt x="1426455" y="1936974"/>
                    <a:pt x="595162" y="2337410"/>
                  </a:cubicBezTo>
                  <a:cubicBezTo>
                    <a:pt x="-236131" y="2737846"/>
                    <a:pt x="-174007" y="4049719"/>
                    <a:pt x="640515" y="4333214"/>
                  </a:cubicBezTo>
                  <a:cubicBezTo>
                    <a:pt x="1455037" y="4616709"/>
                    <a:pt x="4508790" y="3926520"/>
                    <a:pt x="5482292" y="4038379"/>
                  </a:cubicBezTo>
                  <a:cubicBezTo>
                    <a:pt x="6455794" y="4150238"/>
                    <a:pt x="6485546" y="5006180"/>
                    <a:pt x="6481526" y="5004365"/>
                  </a:cubicBezTo>
                  <a:cubicBezTo>
                    <a:pt x="6479184" y="5000759"/>
                    <a:pt x="6494442" y="5850835"/>
                    <a:pt x="6070529" y="6036106"/>
                  </a:cubicBezTo>
                  <a:cubicBezTo>
                    <a:pt x="5646616" y="6221377"/>
                    <a:pt x="4598496" y="6184170"/>
                    <a:pt x="3938045" y="6115989"/>
                  </a:cubicBezTo>
                  <a:lnTo>
                    <a:pt x="1394922" y="5854398"/>
                  </a:lnTo>
                </a:path>
              </a:pathLst>
            </a:custGeom>
            <a:ln w="127000" cap="flat" cmpd="sng">
              <a:solidFill>
                <a:schemeClr val="bg1">
                  <a:lumMod val="65000"/>
                </a:schemeClr>
              </a:solidFill>
              <a:prstDash val="sysDot"/>
              <a:headEnd type="oval" w="lg" len="lg"/>
              <a:tailEnd type="triangle"/>
            </a:ln>
          </p:spPr>
          <p:style>
            <a:lnRef idx="1">
              <a:schemeClr val="dk1"/>
            </a:lnRef>
            <a:fillRef idx="0">
              <a:schemeClr val="dk1"/>
            </a:fillRef>
            <a:effectRef idx="0">
              <a:schemeClr val="dk1"/>
            </a:effectRef>
            <a:fontRef idx="minor">
              <a:schemeClr val="tx1"/>
            </a:fontRef>
          </p:style>
          <p:txBody>
            <a:bodyPr rtlCol="0" anchor="ctr"/>
            <a:lstStyle/>
            <a:p>
              <a:pPr algn="ctr" rtl="0"/>
              <a:endParaRPr lang="fr-FR">
                <a:latin typeface="Futura Std Condensed" pitchFamily="34" charset="0"/>
              </a:endParaRPr>
            </a:p>
          </p:txBody>
        </p:sp>
        <p:sp>
          <p:nvSpPr>
            <p:cNvPr id="74" name="Rectangle 73"/>
            <p:cNvSpPr/>
            <p:nvPr/>
          </p:nvSpPr>
          <p:spPr>
            <a:xfrm>
              <a:off x="522124" y="3230633"/>
              <a:ext cx="969119" cy="461665"/>
            </a:xfrm>
            <a:prstGeom prst="rect">
              <a:avLst/>
            </a:prstGeom>
          </p:spPr>
          <p:txBody>
            <a:bodyPr wrap="square">
              <a:spAutoFit/>
            </a:bodyPr>
            <a:lstStyle/>
            <a:p>
              <a:pPr algn="ctr" rtl="0"/>
              <a:r>
                <a:rPr lang="fr-FR" sz="1200" b="1" i="0" u="none" spc="-100" dirty="0" smtClean="0">
                  <a:solidFill>
                    <a:schemeClr val="bg1"/>
                  </a:solidFill>
                  <a:latin typeface="Futura Std Condensed" pitchFamily="34" charset="0"/>
                  <a:cs typeface="Arial Narrow"/>
                </a:rPr>
                <a:t>COMMENCEZ</a:t>
              </a:r>
              <a:br>
                <a:rPr lang="fr-FR" sz="1200" b="1" i="0" u="none" spc="-100" dirty="0" smtClean="0">
                  <a:solidFill>
                    <a:schemeClr val="bg1"/>
                  </a:solidFill>
                  <a:latin typeface="Futura Std Condensed" pitchFamily="34" charset="0"/>
                  <a:cs typeface="Arial Narrow"/>
                </a:rPr>
              </a:br>
              <a:r>
                <a:rPr lang="fr-FR" sz="1200" b="1" i="0" u="none" spc="-100" dirty="0" smtClean="0">
                  <a:solidFill>
                    <a:schemeClr val="bg1"/>
                  </a:solidFill>
                  <a:latin typeface="Futura Std Condensed" pitchFamily="34" charset="0"/>
                  <a:cs typeface="Arial Narrow"/>
                </a:rPr>
                <a:t>ICI</a:t>
              </a:r>
              <a:endParaRPr lang="fr-FR" sz="1200" b="1" spc="-100" dirty="0">
                <a:solidFill>
                  <a:schemeClr val="bg1"/>
                </a:solidFill>
                <a:latin typeface="Futura Std Condensed" pitchFamily="34" charset="0"/>
                <a:cs typeface="Arial Narrow"/>
              </a:endParaRPr>
            </a:p>
          </p:txBody>
        </p:sp>
      </p:grpSp>
      <p:grpSp>
        <p:nvGrpSpPr>
          <p:cNvPr id="7" name="Group 6"/>
          <p:cNvGrpSpPr>
            <a:grpSpLocks noChangeAspect="1"/>
          </p:cNvGrpSpPr>
          <p:nvPr>
            <p:custDataLst>
              <p:tags r:id="rId6"/>
            </p:custDataLst>
          </p:nvPr>
        </p:nvGrpSpPr>
        <p:grpSpPr>
          <a:xfrm>
            <a:off x="2021775" y="2736577"/>
            <a:ext cx="1153734" cy="1834934"/>
            <a:chOff x="1642681" y="3465631"/>
            <a:chExt cx="1648194" cy="2621338"/>
          </a:xfrm>
        </p:grpSpPr>
        <p:grpSp>
          <p:nvGrpSpPr>
            <p:cNvPr id="3" name="Group 2"/>
            <p:cNvGrpSpPr/>
            <p:nvPr/>
          </p:nvGrpSpPr>
          <p:grpSpPr>
            <a:xfrm>
              <a:off x="1824363" y="3465631"/>
              <a:ext cx="1246118" cy="1052606"/>
              <a:chOff x="1824363" y="3465631"/>
              <a:chExt cx="1246118" cy="1052606"/>
            </a:xfrm>
          </p:grpSpPr>
          <p:sp>
            <p:nvSpPr>
              <p:cNvPr id="67" name="Teardrop 66"/>
              <p:cNvSpPr/>
              <p:nvPr/>
            </p:nvSpPr>
            <p:spPr>
              <a:xfrm rot="8075815">
                <a:off x="1982721" y="3550123"/>
                <a:ext cx="968114" cy="968114"/>
              </a:xfrm>
              <a:prstGeom prst="teardrop">
                <a:avLst/>
              </a:prstGeom>
              <a:solidFill>
                <a:srgbClr val="FFFFFF"/>
              </a:solidFill>
              <a:ln w="38100" cmpd="sng">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grpSp>
            <p:nvGrpSpPr>
              <p:cNvPr id="2" name="Group 1"/>
              <p:cNvGrpSpPr/>
              <p:nvPr/>
            </p:nvGrpSpPr>
            <p:grpSpPr>
              <a:xfrm>
                <a:off x="1824363" y="3465631"/>
                <a:ext cx="1246118" cy="1016533"/>
                <a:chOff x="1027297" y="3885890"/>
                <a:chExt cx="1494137" cy="1218858"/>
              </a:xfrm>
            </p:grpSpPr>
            <p:sp>
              <p:nvSpPr>
                <p:cNvPr id="29" name="Teardrop 28"/>
                <p:cNvSpPr/>
                <p:nvPr/>
              </p:nvSpPr>
              <p:spPr>
                <a:xfrm rot="8075815">
                  <a:off x="1185339" y="3885890"/>
                  <a:ext cx="1218858" cy="1218858"/>
                </a:xfrm>
                <a:prstGeom prst="teardrop">
                  <a:avLst/>
                </a:prstGeom>
                <a:solidFill>
                  <a:srgbClr val="EA6A09"/>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EA6A09"/>
                    </a:solidFill>
                    <a:latin typeface="Futura Std Condensed" pitchFamily="34" charset="0"/>
                  </a:endParaRPr>
                </a:p>
              </p:txBody>
            </p:sp>
            <p:sp>
              <p:nvSpPr>
                <p:cNvPr id="30" name="TextBox 29"/>
                <p:cNvSpPr txBox="1"/>
                <p:nvPr/>
              </p:nvSpPr>
              <p:spPr>
                <a:xfrm>
                  <a:off x="1027297" y="4183225"/>
                  <a:ext cx="1494137" cy="738070"/>
                </a:xfrm>
                <a:prstGeom prst="rect">
                  <a:avLst/>
                </a:prstGeom>
                <a:noFill/>
                <a:ln w="6350" cmpd="sng">
                  <a:noFill/>
                  <a:prstDash val="dash"/>
                </a:ln>
              </p:spPr>
              <p:txBody>
                <a:bodyPr wrap="square" numCol="1" rtlCol="0">
                  <a:spAutoFit/>
                </a:bodyPr>
                <a:lstStyle/>
                <a:p>
                  <a:pPr algn="ctr" rtl="0"/>
                  <a:r>
                    <a:rPr lang="fr-FR" sz="1100" b="0" i="0" u="none" dirty="0">
                      <a:solidFill>
                        <a:srgbClr val="FFFFFF"/>
                      </a:solidFill>
                      <a:latin typeface="Futura Std Condensed" pitchFamily="34" charset="0"/>
                      <a:cs typeface="Futura Condensed"/>
                    </a:rPr>
                    <a:t>ARGUMENTAIRE</a:t>
                  </a:r>
                  <a:r>
                    <a:rPr lang="fr-FR" sz="1100" dirty="0">
                      <a:solidFill>
                        <a:srgbClr val="FFFFFF"/>
                      </a:solidFill>
                      <a:latin typeface="Futura Std Condensed" pitchFamily="34" charset="0"/>
                      <a:cs typeface="Futura Condensed"/>
                    </a:rPr>
                    <a:t/>
                  </a:r>
                  <a:br>
                    <a:rPr lang="fr-FR" sz="1100" dirty="0">
                      <a:solidFill>
                        <a:srgbClr val="FFFFFF"/>
                      </a:solidFill>
                      <a:latin typeface="Futura Std Condensed" pitchFamily="34" charset="0"/>
                      <a:cs typeface="Futura Condensed"/>
                    </a:rPr>
                  </a:br>
                  <a:r>
                    <a:rPr lang="fr-FR" sz="1100" b="0" i="0" u="none" dirty="0">
                      <a:solidFill>
                        <a:srgbClr val="FFFFFF"/>
                      </a:solidFill>
                      <a:latin typeface="Futura Std Condensed" pitchFamily="34" charset="0"/>
                      <a:cs typeface="Futura Condensed"/>
                    </a:rPr>
                    <a:t>DE PROJET</a:t>
                  </a:r>
                </a:p>
              </p:txBody>
            </p:sp>
          </p:grpSp>
        </p:grpSp>
        <p:sp>
          <p:nvSpPr>
            <p:cNvPr id="71" name="Rectangle 70"/>
            <p:cNvSpPr/>
            <p:nvPr/>
          </p:nvSpPr>
          <p:spPr>
            <a:xfrm>
              <a:off x="1642681" y="4745940"/>
              <a:ext cx="1648194" cy="1341029"/>
            </a:xfrm>
            <a:prstGeom prst="rect">
              <a:avLst/>
            </a:prstGeom>
          </p:spPr>
          <p:txBody>
            <a:bodyPr wrap="square">
              <a:spAutoFit/>
            </a:bodyPr>
            <a:lstStyle/>
            <a:p>
              <a:pPr algn="ctr" rtl="0"/>
              <a:r>
                <a:rPr lang="fr-FR" sz="1100" b="0" i="0" u="none" dirty="0" smtClean="0">
                  <a:latin typeface="Futura Std Condensed" pitchFamily="34" charset="0"/>
                  <a:cs typeface="Futura Condensed"/>
                </a:rPr>
                <a:t>Exposez vos </a:t>
              </a:r>
              <a:r>
                <a:rPr lang="fr-FR" sz="1100" b="0" i="0" u="none" dirty="0">
                  <a:latin typeface="Futura Std Condensed" pitchFamily="34" charset="0"/>
                  <a:cs typeface="Futura Condensed"/>
                </a:rPr>
                <a:t>idées, </a:t>
              </a:r>
              <a:r>
                <a:rPr lang="fr-FR" sz="1100" dirty="0" smtClean="0">
                  <a:latin typeface="Futura Std Condensed" pitchFamily="34" charset="0"/>
                  <a:cs typeface="Futura Condensed"/>
                </a:rPr>
                <a:t>vo</a:t>
              </a:r>
              <a:r>
                <a:rPr lang="fr-FR" sz="1100" b="0" i="0" u="none" dirty="0" smtClean="0">
                  <a:latin typeface="Futura Std Condensed" pitchFamily="34" charset="0"/>
                  <a:cs typeface="Futura Condensed"/>
                </a:rPr>
                <a:t>s </a:t>
              </a:r>
              <a:r>
                <a:rPr lang="fr-FR" sz="1100" b="0" i="0" u="none" dirty="0">
                  <a:latin typeface="Futura Std Condensed" pitchFamily="34" charset="0"/>
                  <a:cs typeface="Futura Condensed"/>
                </a:rPr>
                <a:t>centres </a:t>
              </a:r>
              <a:r>
                <a:rPr lang="fr-FR" sz="1100" b="0" i="0" u="none" dirty="0" smtClean="0">
                  <a:latin typeface="Futura Std Condensed" pitchFamily="34" charset="0"/>
                  <a:cs typeface="Futura Condensed"/>
                </a:rPr>
                <a:t>d’intérêt </a:t>
              </a:r>
              <a:r>
                <a:rPr lang="fr-FR" sz="1100" b="0" i="0" u="none" dirty="0">
                  <a:latin typeface="Futura Std Condensed" pitchFamily="34" charset="0"/>
                  <a:cs typeface="Futura Condensed"/>
                </a:rPr>
                <a:t>ou </a:t>
              </a:r>
              <a:r>
                <a:rPr lang="fr-FR" sz="1100" b="0" i="0" u="none" dirty="0" smtClean="0">
                  <a:latin typeface="Futura Std Condensed" pitchFamily="34" charset="0"/>
                  <a:cs typeface="Futura Condensed"/>
                </a:rPr>
                <a:t>vos </a:t>
              </a:r>
              <a:r>
                <a:rPr lang="fr-FR" sz="1100" b="0" i="0" u="none" dirty="0">
                  <a:latin typeface="Futura Std Condensed" pitchFamily="34" charset="0"/>
                  <a:cs typeface="Futura Condensed"/>
                </a:rPr>
                <a:t>compétences en vue de constituer une équipe de projet !</a:t>
              </a:r>
            </a:p>
          </p:txBody>
        </p:sp>
      </p:grpSp>
      <p:grpSp>
        <p:nvGrpSpPr>
          <p:cNvPr id="78" name="Group 77"/>
          <p:cNvGrpSpPr>
            <a:grpSpLocks noChangeAspect="1"/>
          </p:cNvGrpSpPr>
          <p:nvPr>
            <p:custDataLst>
              <p:tags r:id="rId7"/>
            </p:custDataLst>
          </p:nvPr>
        </p:nvGrpSpPr>
        <p:grpSpPr>
          <a:xfrm>
            <a:off x="4794313" y="4453335"/>
            <a:ext cx="1169096" cy="1649823"/>
            <a:chOff x="4542088" y="6762644"/>
            <a:chExt cx="1670140" cy="2356881"/>
          </a:xfrm>
        </p:grpSpPr>
        <p:grpSp>
          <p:nvGrpSpPr>
            <p:cNvPr id="79" name="Group 78"/>
            <p:cNvGrpSpPr/>
            <p:nvPr/>
          </p:nvGrpSpPr>
          <p:grpSpPr>
            <a:xfrm>
              <a:off x="4850253" y="6762644"/>
              <a:ext cx="1053808" cy="1042757"/>
              <a:chOff x="2367034" y="7825642"/>
              <a:chExt cx="1053808" cy="1042757"/>
            </a:xfrm>
          </p:grpSpPr>
          <p:grpSp>
            <p:nvGrpSpPr>
              <p:cNvPr id="82" name="Group 81"/>
              <p:cNvGrpSpPr/>
              <p:nvPr/>
            </p:nvGrpSpPr>
            <p:grpSpPr>
              <a:xfrm>
                <a:off x="2367034" y="7825642"/>
                <a:ext cx="1053808" cy="1042757"/>
                <a:chOff x="2367034" y="7825642"/>
                <a:chExt cx="1053808" cy="1042757"/>
              </a:xfrm>
            </p:grpSpPr>
            <p:sp>
              <p:nvSpPr>
                <p:cNvPr id="84" name="Teardrop 83"/>
                <p:cNvSpPr/>
                <p:nvPr/>
              </p:nvSpPr>
              <p:spPr>
                <a:xfrm rot="8075815">
                  <a:off x="2415157" y="7900285"/>
                  <a:ext cx="968114" cy="968114"/>
                </a:xfrm>
                <a:prstGeom prst="teardrop">
                  <a:avLst/>
                </a:prstGeom>
                <a:solidFill>
                  <a:srgbClr val="FFFFF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grpSp>
              <p:nvGrpSpPr>
                <p:cNvPr id="85" name="Group 84"/>
                <p:cNvGrpSpPr/>
                <p:nvPr/>
              </p:nvGrpSpPr>
              <p:grpSpPr>
                <a:xfrm>
                  <a:off x="2367034" y="7825642"/>
                  <a:ext cx="1053808" cy="996781"/>
                  <a:chOff x="1150472" y="6614875"/>
                  <a:chExt cx="1288590" cy="1218858"/>
                </a:xfrm>
              </p:grpSpPr>
              <p:sp>
                <p:nvSpPr>
                  <p:cNvPr id="86" name="Teardrop 85"/>
                  <p:cNvSpPr/>
                  <p:nvPr/>
                </p:nvSpPr>
                <p:spPr>
                  <a:xfrm rot="8075815">
                    <a:off x="1185339" y="6614875"/>
                    <a:ext cx="1218858" cy="1218858"/>
                  </a:xfrm>
                  <a:prstGeom prst="teardrop">
                    <a:avLst/>
                  </a:prstGeom>
                  <a:solidFill>
                    <a:srgbClr val="EA6A09"/>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EA6A09"/>
                      </a:solidFill>
                      <a:latin typeface="Futura Std Condensed" pitchFamily="34" charset="0"/>
                    </a:endParaRPr>
                  </a:p>
                </p:txBody>
              </p:sp>
              <p:sp>
                <p:nvSpPr>
                  <p:cNvPr id="87" name="TextBox 86"/>
                  <p:cNvSpPr txBox="1"/>
                  <p:nvPr/>
                </p:nvSpPr>
                <p:spPr>
                  <a:xfrm>
                    <a:off x="1150472" y="6744024"/>
                    <a:ext cx="1288590" cy="752690"/>
                  </a:xfrm>
                  <a:prstGeom prst="rect">
                    <a:avLst/>
                  </a:prstGeom>
                  <a:noFill/>
                  <a:ln w="6350" cmpd="sng">
                    <a:noFill/>
                    <a:prstDash val="dash"/>
                  </a:ln>
                </p:spPr>
                <p:txBody>
                  <a:bodyPr wrap="square" numCol="1" rtlCol="0">
                    <a:spAutoFit/>
                  </a:bodyPr>
                  <a:lstStyle/>
                  <a:p>
                    <a:pPr algn="ctr" rtl="0"/>
                    <a:r>
                      <a:rPr lang="fr-FR" sz="1100" b="0" i="0" u="none">
                        <a:solidFill>
                          <a:schemeClr val="bg1"/>
                        </a:solidFill>
                        <a:latin typeface="Futura Std Condensed" pitchFamily="34" charset="0"/>
                        <a:cs typeface="Futura Condensed"/>
                      </a:rPr>
                      <a:t>RETOUR SUR LE PROJET</a:t>
                    </a:r>
                  </a:p>
                </p:txBody>
              </p:sp>
            </p:grpSp>
          </p:grpSp>
          <p:sp>
            <p:nvSpPr>
              <p:cNvPr id="83" name="Oval Callout 82"/>
              <p:cNvSpPr/>
              <p:nvPr/>
            </p:nvSpPr>
            <p:spPr>
              <a:xfrm>
                <a:off x="2751159" y="8541092"/>
                <a:ext cx="285560" cy="214131"/>
              </a:xfrm>
              <a:prstGeom prst="wedgeEllipseCallout">
                <a:avLst>
                  <a:gd name="adj1" fmla="val -24354"/>
                  <a:gd name="adj2" fmla="val 64848"/>
                </a:avLst>
              </a:prstGeom>
              <a:noFill/>
              <a:ln w="12700" cmpd="sng">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sz="1100">
                  <a:latin typeface="Futura Std Condensed" pitchFamily="34" charset="0"/>
                </a:endParaRPr>
              </a:p>
            </p:txBody>
          </p:sp>
        </p:grpSp>
        <p:sp>
          <p:nvSpPr>
            <p:cNvPr id="80" name="Rectangle 79"/>
            <p:cNvSpPr/>
            <p:nvPr/>
          </p:nvSpPr>
          <p:spPr>
            <a:xfrm>
              <a:off x="4542088" y="8020328"/>
              <a:ext cx="1670140" cy="1099197"/>
            </a:xfrm>
            <a:prstGeom prst="rect">
              <a:avLst/>
            </a:prstGeom>
          </p:spPr>
          <p:txBody>
            <a:bodyPr wrap="square">
              <a:spAutoFit/>
            </a:bodyPr>
            <a:lstStyle/>
            <a:p>
              <a:pPr algn="ctr" rtl="0"/>
              <a:r>
                <a:rPr lang="fr-FR" sz="1100" b="0" i="0" u="none" dirty="0" smtClean="0">
                  <a:latin typeface="Futura Std Condensed" pitchFamily="34" charset="0"/>
                  <a:cs typeface="Futura Condensed"/>
                </a:rPr>
                <a:t>Qu’est </a:t>
              </a:r>
              <a:r>
                <a:rPr lang="fr-FR" sz="1100" b="0" i="0" u="none" dirty="0">
                  <a:latin typeface="Futura Std Condensed" pitchFamily="34" charset="0"/>
                  <a:cs typeface="Futura Condensed"/>
                </a:rPr>
                <a:t>qui se passe bien dans </a:t>
              </a:r>
              <a:r>
                <a:rPr lang="fr-FR" sz="1100" b="0" i="0" u="none" dirty="0" smtClean="0">
                  <a:latin typeface="Futura Std Condensed" pitchFamily="34" charset="0"/>
                  <a:cs typeface="Futura Condensed"/>
                </a:rPr>
                <a:t>vos projets </a:t>
              </a:r>
              <a:r>
                <a:rPr lang="fr-FR" sz="1100" b="0" i="0" u="none" dirty="0">
                  <a:latin typeface="Futura Std Condensed" pitchFamily="34" charset="0"/>
                  <a:cs typeface="Futura Condensed"/>
                </a:rPr>
                <a:t>et </a:t>
              </a:r>
              <a:r>
                <a:rPr lang="fr-FR" sz="1100" b="0" i="0" u="none" dirty="0" smtClean="0">
                  <a:latin typeface="Futura Std Condensed" pitchFamily="34" charset="0"/>
                  <a:cs typeface="Futura Condensed"/>
                </a:rPr>
                <a:t>qu’est-ce </a:t>
              </a:r>
              <a:r>
                <a:rPr lang="fr-FR" sz="1100" b="0" i="0" u="none" dirty="0">
                  <a:latin typeface="Futura Std Condensed" pitchFamily="34" charset="0"/>
                  <a:cs typeface="Futura Condensed"/>
                </a:rPr>
                <a:t>qui doit encore être travaillé ?</a:t>
              </a:r>
              <a:endParaRPr lang="fr-FR" sz="1100" dirty="0">
                <a:latin typeface="Futura Std Condensed" pitchFamily="34" charset="0"/>
                <a:cs typeface="Futura Condensed"/>
              </a:endParaRPr>
            </a:p>
          </p:txBody>
        </p:sp>
      </p:grpSp>
      <p:grpSp>
        <p:nvGrpSpPr>
          <p:cNvPr id="99" name="Group 98"/>
          <p:cNvGrpSpPr>
            <a:grpSpLocks noChangeAspect="1"/>
          </p:cNvGrpSpPr>
          <p:nvPr>
            <p:custDataLst>
              <p:tags r:id="rId8"/>
            </p:custDataLst>
          </p:nvPr>
        </p:nvGrpSpPr>
        <p:grpSpPr>
          <a:xfrm>
            <a:off x="4155815" y="8182490"/>
            <a:ext cx="1816253" cy="1613492"/>
            <a:chOff x="4005137" y="7677279"/>
            <a:chExt cx="2594656" cy="2304979"/>
          </a:xfrm>
        </p:grpSpPr>
        <p:grpSp>
          <p:nvGrpSpPr>
            <p:cNvPr id="103" name="Group 102"/>
            <p:cNvGrpSpPr/>
            <p:nvPr/>
          </p:nvGrpSpPr>
          <p:grpSpPr>
            <a:xfrm>
              <a:off x="4708163" y="7677279"/>
              <a:ext cx="1197897" cy="1042757"/>
              <a:chOff x="2299178" y="7825642"/>
              <a:chExt cx="1197897" cy="1042757"/>
            </a:xfrm>
          </p:grpSpPr>
          <p:sp>
            <p:nvSpPr>
              <p:cNvPr id="105" name="Teardrop 104"/>
              <p:cNvSpPr/>
              <p:nvPr/>
            </p:nvSpPr>
            <p:spPr>
              <a:xfrm rot="8075815">
                <a:off x="2410622" y="7900285"/>
                <a:ext cx="968114" cy="968114"/>
              </a:xfrm>
              <a:prstGeom prst="teardrop">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grpSp>
            <p:nvGrpSpPr>
              <p:cNvPr id="106" name="Group 105"/>
              <p:cNvGrpSpPr/>
              <p:nvPr/>
            </p:nvGrpSpPr>
            <p:grpSpPr>
              <a:xfrm>
                <a:off x="2299178" y="7825642"/>
                <a:ext cx="1197897" cy="996781"/>
                <a:chOff x="1067496" y="6614875"/>
                <a:chExt cx="1464781" cy="1218858"/>
              </a:xfrm>
            </p:grpSpPr>
            <p:sp>
              <p:nvSpPr>
                <p:cNvPr id="107" name="Teardrop 106"/>
                <p:cNvSpPr/>
                <p:nvPr/>
              </p:nvSpPr>
              <p:spPr>
                <a:xfrm rot="8075815">
                  <a:off x="1185339" y="6614875"/>
                  <a:ext cx="1218858" cy="1218858"/>
                </a:xfrm>
                <a:prstGeom prst="teardrop">
                  <a:avLst/>
                </a:prstGeom>
                <a:solidFill>
                  <a:srgbClr val="EA6A09"/>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EA6A09"/>
                    </a:solidFill>
                    <a:latin typeface="Futura Std Condensed" pitchFamily="34" charset="0"/>
                  </a:endParaRPr>
                </a:p>
              </p:txBody>
            </p:sp>
            <p:sp>
              <p:nvSpPr>
                <p:cNvPr id="108" name="TextBox 107"/>
                <p:cNvSpPr txBox="1"/>
                <p:nvPr/>
              </p:nvSpPr>
              <p:spPr>
                <a:xfrm>
                  <a:off x="1067496" y="6768952"/>
                  <a:ext cx="1464781" cy="1048391"/>
                </a:xfrm>
                <a:prstGeom prst="rect">
                  <a:avLst/>
                </a:prstGeom>
                <a:noFill/>
                <a:ln w="6350" cmpd="sng">
                  <a:noFill/>
                  <a:prstDash val="dash"/>
                </a:ln>
              </p:spPr>
              <p:txBody>
                <a:bodyPr wrap="square" numCol="1" rtlCol="0">
                  <a:spAutoFit/>
                </a:bodyPr>
                <a:lstStyle/>
                <a:p>
                  <a:pPr algn="ctr" rtl="0"/>
                  <a:r>
                    <a:rPr lang="fr-FR" sz="1100" b="0" i="0" u="none" dirty="0">
                      <a:solidFill>
                        <a:schemeClr val="bg1"/>
                      </a:solidFill>
                      <a:latin typeface="Futura Std Condensed" pitchFamily="34" charset="0"/>
                      <a:cs typeface="Futura Condensed"/>
                    </a:rPr>
                    <a:t>PRÉPARATION </a:t>
                  </a:r>
                </a:p>
                <a:p>
                  <a:pPr algn="ctr" rtl="0"/>
                  <a:r>
                    <a:rPr lang="fr-FR" sz="1100" b="0" i="0" u="none" dirty="0">
                      <a:solidFill>
                        <a:schemeClr val="bg1"/>
                      </a:solidFill>
                      <a:latin typeface="Futura Std Condensed" pitchFamily="34" charset="0"/>
                      <a:cs typeface="Futura Condensed"/>
                    </a:rPr>
                    <a:t>DE LA PRÉSENTATION</a:t>
                  </a:r>
                </a:p>
              </p:txBody>
            </p:sp>
          </p:grpSp>
        </p:grpSp>
        <p:sp>
          <p:nvSpPr>
            <p:cNvPr id="101" name="Rectangle 100"/>
            <p:cNvSpPr/>
            <p:nvPr/>
          </p:nvSpPr>
          <p:spPr>
            <a:xfrm>
              <a:off x="4005137" y="8883061"/>
              <a:ext cx="2594656" cy="1099197"/>
            </a:xfrm>
            <a:prstGeom prst="rect">
              <a:avLst/>
            </a:prstGeom>
          </p:spPr>
          <p:txBody>
            <a:bodyPr wrap="square">
              <a:spAutoFit/>
            </a:bodyPr>
            <a:lstStyle/>
            <a:p>
              <a:pPr algn="ctr" rtl="0"/>
              <a:r>
                <a:rPr lang="fr-FR" sz="1100" b="0" i="0" u="none" dirty="0" smtClean="0">
                  <a:latin typeface="Futura Std Condensed" pitchFamily="34" charset="0"/>
                  <a:cs typeface="Futura Condensed"/>
                </a:rPr>
                <a:t>Utilisez </a:t>
              </a:r>
              <a:r>
                <a:rPr lang="fr-FR" sz="1100" b="0" i="0" u="none" dirty="0">
                  <a:latin typeface="Futura Std Condensed" pitchFamily="34" charset="0"/>
                  <a:cs typeface="Futura Condensed"/>
                </a:rPr>
                <a:t>ce temps pour apporter des modifications de dernière minute à </a:t>
              </a:r>
              <a:r>
                <a:rPr lang="fr-FR" sz="1100" dirty="0" smtClean="0">
                  <a:latin typeface="Futura Std Condensed" pitchFamily="34" charset="0"/>
                  <a:cs typeface="Futura Condensed"/>
                </a:rPr>
                <a:t>vos</a:t>
              </a:r>
              <a:r>
                <a:rPr lang="fr-FR" sz="1100" b="0" i="0" u="none" dirty="0" smtClean="0">
                  <a:latin typeface="Futura Std Condensed" pitchFamily="34" charset="0"/>
                  <a:cs typeface="Futura Condensed"/>
                </a:rPr>
                <a:t> projets </a:t>
              </a:r>
              <a:r>
                <a:rPr lang="fr-FR" sz="1100" b="0" i="0" u="none" dirty="0">
                  <a:latin typeface="Futura Std Condensed" pitchFamily="34" charset="0"/>
                  <a:cs typeface="Futura Condensed"/>
                </a:rPr>
                <a:t>et pour </a:t>
              </a:r>
              <a:r>
                <a:rPr lang="fr-FR" sz="1100" dirty="0" smtClean="0">
                  <a:latin typeface="Futura Std Condensed" pitchFamily="34" charset="0"/>
                  <a:cs typeface="Futura Condensed"/>
                </a:rPr>
                <a:t>vous </a:t>
              </a:r>
              <a:r>
                <a:rPr lang="fr-FR" sz="1100" b="0" i="0" u="none" dirty="0" smtClean="0">
                  <a:latin typeface="Futura Std Condensed" pitchFamily="34" charset="0"/>
                  <a:cs typeface="Futura Condensed"/>
                </a:rPr>
                <a:t>préparer </a:t>
              </a:r>
              <a:r>
                <a:rPr lang="fr-FR" sz="1100" b="0" i="0" u="none" dirty="0">
                  <a:latin typeface="Futura Std Condensed" pitchFamily="34" charset="0"/>
                  <a:cs typeface="Futura Condensed"/>
                </a:rPr>
                <a:t>pour la présentation du </a:t>
              </a:r>
              <a:r>
                <a:rPr lang="fr-FR" sz="1100" b="0" i="0" u="none" dirty="0" err="1">
                  <a:latin typeface="Futura Std Condensed" pitchFamily="34" charset="0"/>
                  <a:cs typeface="Futura Condensed"/>
                </a:rPr>
                <a:t>hackathon</a:t>
              </a:r>
              <a:r>
                <a:rPr lang="fr-FR" sz="1100" b="0" i="0" u="none" dirty="0">
                  <a:latin typeface="Futura Std Condensed" pitchFamily="34" charset="0"/>
                  <a:cs typeface="Futura Condensed"/>
                </a:rPr>
                <a:t>.</a:t>
              </a:r>
              <a:endParaRPr lang="fr-FR" sz="1100" dirty="0">
                <a:latin typeface="Futura Std Condensed" pitchFamily="34" charset="0"/>
                <a:cs typeface="Futura Condensed"/>
              </a:endParaRPr>
            </a:p>
          </p:txBody>
        </p:sp>
      </p:grpSp>
      <p:grpSp>
        <p:nvGrpSpPr>
          <p:cNvPr id="118" name="Group 117"/>
          <p:cNvGrpSpPr>
            <a:grpSpLocks noChangeAspect="1"/>
          </p:cNvGrpSpPr>
          <p:nvPr>
            <p:custDataLst>
              <p:tags r:id="rId9"/>
            </p:custDataLst>
          </p:nvPr>
        </p:nvGrpSpPr>
        <p:grpSpPr>
          <a:xfrm>
            <a:off x="5679004" y="6270267"/>
            <a:ext cx="903255" cy="1333414"/>
            <a:chOff x="5201211" y="5003881"/>
            <a:chExt cx="1290369" cy="1904878"/>
          </a:xfrm>
        </p:grpSpPr>
        <p:grpSp>
          <p:nvGrpSpPr>
            <p:cNvPr id="121" name="Group 120"/>
            <p:cNvGrpSpPr/>
            <p:nvPr/>
          </p:nvGrpSpPr>
          <p:grpSpPr>
            <a:xfrm>
              <a:off x="5226608" y="5003881"/>
              <a:ext cx="1082259" cy="1070693"/>
              <a:chOff x="6523661" y="3593420"/>
              <a:chExt cx="1082258" cy="1070694"/>
            </a:xfrm>
          </p:grpSpPr>
          <p:sp>
            <p:nvSpPr>
              <p:cNvPr id="123" name="Teardrop 122"/>
              <p:cNvSpPr/>
              <p:nvPr/>
            </p:nvSpPr>
            <p:spPr>
              <a:xfrm rot="8075815">
                <a:off x="6576118" y="3696000"/>
                <a:ext cx="968114" cy="968114"/>
              </a:xfrm>
              <a:prstGeom prst="teardrop">
                <a:avLst/>
              </a:prstGeom>
              <a:solidFill>
                <a:srgbClr val="FFFFFF"/>
              </a:solidFill>
              <a:ln w="3810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000000"/>
                  </a:solidFill>
                  <a:latin typeface="Futura Std Condensed" pitchFamily="34" charset="0"/>
                </a:endParaRPr>
              </a:p>
            </p:txBody>
          </p:sp>
          <p:grpSp>
            <p:nvGrpSpPr>
              <p:cNvPr id="124" name="Group 123"/>
              <p:cNvGrpSpPr/>
              <p:nvPr/>
            </p:nvGrpSpPr>
            <p:grpSpPr>
              <a:xfrm>
                <a:off x="6523661" y="3593420"/>
                <a:ext cx="1082258" cy="1023691"/>
                <a:chOff x="3958407" y="3885890"/>
                <a:chExt cx="1288590" cy="1218858"/>
              </a:xfrm>
            </p:grpSpPr>
            <p:sp>
              <p:nvSpPr>
                <p:cNvPr id="125" name="Teardrop 124"/>
                <p:cNvSpPr/>
                <p:nvPr/>
              </p:nvSpPr>
              <p:spPr>
                <a:xfrm rot="8075815">
                  <a:off x="3993274" y="3885890"/>
                  <a:ext cx="1218858" cy="1218858"/>
                </a:xfrm>
                <a:prstGeom prst="teardrop">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sp>
              <p:nvSpPr>
                <p:cNvPr id="126" name="TextBox 125"/>
                <p:cNvSpPr txBox="1"/>
                <p:nvPr/>
              </p:nvSpPr>
              <p:spPr>
                <a:xfrm>
                  <a:off x="3958407" y="4030515"/>
                  <a:ext cx="1288590" cy="732907"/>
                </a:xfrm>
                <a:prstGeom prst="rect">
                  <a:avLst/>
                </a:prstGeom>
                <a:noFill/>
                <a:ln w="6350" cmpd="sng">
                  <a:noFill/>
                  <a:prstDash val="dash"/>
                </a:ln>
              </p:spPr>
              <p:txBody>
                <a:bodyPr wrap="square" numCol="1" rtlCol="0">
                  <a:spAutoFit/>
                </a:bodyPr>
                <a:lstStyle/>
                <a:p>
                  <a:pPr algn="ctr" rtl="0"/>
                  <a:r>
                    <a:rPr lang="fr-FR" sz="1100" b="0" i="0" u="none">
                      <a:solidFill>
                        <a:srgbClr val="FFFFFF"/>
                      </a:solidFill>
                      <a:latin typeface="Futura Std Condensed" pitchFamily="34" charset="0"/>
                      <a:cs typeface="Futura Condensed"/>
                    </a:rPr>
                    <a:t>SPRINT DE </a:t>
                  </a:r>
                </a:p>
                <a:p>
                  <a:pPr algn="ctr" rtl="0"/>
                  <a:r>
                    <a:rPr lang="fr-FR" sz="1100" b="0" i="0" u="none">
                      <a:solidFill>
                        <a:srgbClr val="FFFFFF"/>
                      </a:solidFill>
                      <a:latin typeface="Futura Std Condensed" pitchFamily="34" charset="0"/>
                      <a:cs typeface="Futura Condensed"/>
                    </a:rPr>
                    <a:t>CONCEPTION</a:t>
                  </a:r>
                </a:p>
              </p:txBody>
            </p:sp>
          </p:grpSp>
        </p:grpSp>
        <p:sp>
          <p:nvSpPr>
            <p:cNvPr id="120" name="Rectangle 119"/>
            <p:cNvSpPr/>
            <p:nvPr/>
          </p:nvSpPr>
          <p:spPr>
            <a:xfrm>
              <a:off x="5201211" y="6293206"/>
              <a:ext cx="1290369" cy="615553"/>
            </a:xfrm>
            <a:prstGeom prst="rect">
              <a:avLst/>
            </a:prstGeom>
          </p:spPr>
          <p:txBody>
            <a:bodyPr wrap="square">
              <a:spAutoFit/>
            </a:bodyPr>
            <a:lstStyle/>
            <a:p>
              <a:pPr algn="ctr" rtl="0"/>
              <a:r>
                <a:rPr lang="fr-FR" sz="1100" b="0" i="0" u="none" dirty="0">
                  <a:latin typeface="Futura Std Condensed" pitchFamily="34" charset="0"/>
                  <a:cs typeface="Futura Condensed"/>
                </a:rPr>
                <a:t>Dernier round de conception !</a:t>
              </a:r>
              <a:endParaRPr lang="fr-FR" sz="1100" dirty="0">
                <a:latin typeface="Futura Std Condensed" pitchFamily="34" charset="0"/>
                <a:cs typeface="Futura Condensed"/>
              </a:endParaRPr>
            </a:p>
          </p:txBody>
        </p:sp>
      </p:grpSp>
      <p:grpSp>
        <p:nvGrpSpPr>
          <p:cNvPr id="128" name="Group 127"/>
          <p:cNvGrpSpPr/>
          <p:nvPr>
            <p:custDataLst>
              <p:tags r:id="rId10"/>
            </p:custDataLst>
          </p:nvPr>
        </p:nvGrpSpPr>
        <p:grpSpPr>
          <a:xfrm>
            <a:off x="3644325" y="6362204"/>
            <a:ext cx="1527520" cy="1666971"/>
            <a:chOff x="5462080" y="4687945"/>
            <a:chExt cx="2182176" cy="2381375"/>
          </a:xfrm>
        </p:grpSpPr>
        <p:grpSp>
          <p:nvGrpSpPr>
            <p:cNvPr id="130" name="Group 129"/>
            <p:cNvGrpSpPr/>
            <p:nvPr/>
          </p:nvGrpSpPr>
          <p:grpSpPr>
            <a:xfrm>
              <a:off x="5834433" y="4687945"/>
              <a:ext cx="1082258" cy="1066155"/>
              <a:chOff x="6519124" y="3597959"/>
              <a:chExt cx="1082258" cy="1066155"/>
            </a:xfrm>
          </p:grpSpPr>
          <p:sp>
            <p:nvSpPr>
              <p:cNvPr id="132" name="Teardrop 131"/>
              <p:cNvSpPr/>
              <p:nvPr/>
            </p:nvSpPr>
            <p:spPr>
              <a:xfrm rot="8075815">
                <a:off x="6576118" y="3696000"/>
                <a:ext cx="968114" cy="968114"/>
              </a:xfrm>
              <a:prstGeom prst="teardrop">
                <a:avLst/>
              </a:prstGeom>
              <a:solidFill>
                <a:srgbClr val="FFFFFF"/>
              </a:solidFill>
              <a:ln w="38100" cmpd="sng">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000000"/>
                  </a:solidFill>
                  <a:latin typeface="Futura Std Condensed" pitchFamily="34" charset="0"/>
                </a:endParaRPr>
              </a:p>
            </p:txBody>
          </p:sp>
          <p:grpSp>
            <p:nvGrpSpPr>
              <p:cNvPr id="133" name="Group 132"/>
              <p:cNvGrpSpPr/>
              <p:nvPr/>
            </p:nvGrpSpPr>
            <p:grpSpPr>
              <a:xfrm>
                <a:off x="6519124" y="3597959"/>
                <a:ext cx="1082258" cy="1023691"/>
                <a:chOff x="3953005" y="3891294"/>
                <a:chExt cx="1288590" cy="1218858"/>
              </a:xfrm>
            </p:grpSpPr>
            <p:sp>
              <p:nvSpPr>
                <p:cNvPr id="134" name="Teardrop 133"/>
                <p:cNvSpPr/>
                <p:nvPr/>
              </p:nvSpPr>
              <p:spPr>
                <a:xfrm rot="8075815">
                  <a:off x="3987872" y="3891294"/>
                  <a:ext cx="1218858" cy="1218858"/>
                </a:xfrm>
                <a:prstGeom prst="teardrop">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sp>
              <p:nvSpPr>
                <p:cNvPr id="135" name="TextBox 134"/>
                <p:cNvSpPr txBox="1"/>
                <p:nvPr/>
              </p:nvSpPr>
              <p:spPr>
                <a:xfrm>
                  <a:off x="3953005" y="4035918"/>
                  <a:ext cx="1288590" cy="1020832"/>
                </a:xfrm>
                <a:prstGeom prst="rect">
                  <a:avLst/>
                </a:prstGeom>
                <a:noFill/>
                <a:ln w="6350" cmpd="sng">
                  <a:noFill/>
                  <a:prstDash val="dash"/>
                </a:ln>
              </p:spPr>
              <p:txBody>
                <a:bodyPr wrap="square" numCol="1" rtlCol="0">
                  <a:spAutoFit/>
                </a:bodyPr>
                <a:lstStyle/>
                <a:p>
                  <a:pPr algn="ctr" rtl="0"/>
                  <a:r>
                    <a:rPr lang="fr-FR" sz="1100" b="0" i="0" u="none">
                      <a:solidFill>
                        <a:srgbClr val="FFFFFF"/>
                      </a:solidFill>
                      <a:latin typeface="Futura Std Condensed" pitchFamily="34" charset="0"/>
                      <a:cs typeface="Futura Condensed"/>
                    </a:rPr>
                    <a:t>LE POINT SUR </a:t>
                  </a:r>
                </a:p>
                <a:p>
                  <a:pPr algn="ctr" rtl="0"/>
                  <a:r>
                    <a:rPr lang="fr-FR" sz="1100" b="0" i="0" u="none">
                      <a:solidFill>
                        <a:srgbClr val="FFFFFF"/>
                      </a:solidFill>
                      <a:latin typeface="Futura Std Condensed" pitchFamily="34" charset="0"/>
                      <a:cs typeface="Futura Condensed"/>
                    </a:rPr>
                    <a:t>LE PROJET</a:t>
                  </a:r>
                </a:p>
              </p:txBody>
            </p:sp>
          </p:grpSp>
        </p:grpSp>
        <p:sp>
          <p:nvSpPr>
            <p:cNvPr id="131" name="Rectangle 130"/>
            <p:cNvSpPr/>
            <p:nvPr/>
          </p:nvSpPr>
          <p:spPr>
            <a:xfrm>
              <a:off x="5462080" y="5970124"/>
              <a:ext cx="2182176" cy="1099196"/>
            </a:xfrm>
            <a:prstGeom prst="rect">
              <a:avLst/>
            </a:prstGeom>
          </p:spPr>
          <p:txBody>
            <a:bodyPr wrap="square">
              <a:spAutoFit/>
            </a:bodyPr>
            <a:lstStyle/>
            <a:p>
              <a:pPr algn="ctr" rtl="0"/>
              <a:r>
                <a:rPr lang="fr-FR" sz="1100" b="0" i="0" u="none" dirty="0" smtClean="0">
                  <a:latin typeface="Futura Std Condensed" pitchFamily="34" charset="0"/>
                  <a:cs typeface="Futura Condensed"/>
                </a:rPr>
                <a:t>Prenez </a:t>
              </a:r>
              <a:r>
                <a:rPr lang="fr-FR" sz="1100" b="0" i="0" u="none" dirty="0">
                  <a:latin typeface="Futura Std Condensed" pitchFamily="34" charset="0"/>
                  <a:cs typeface="Futura Condensed"/>
                </a:rPr>
                <a:t>le temps de réfléchir aux commentaires faits sur </a:t>
              </a:r>
              <a:r>
                <a:rPr lang="fr-FR" sz="1100" b="0" i="0" u="none" dirty="0" smtClean="0">
                  <a:latin typeface="Futura Std Condensed" pitchFamily="34" charset="0"/>
                  <a:cs typeface="Futura Condensed"/>
                </a:rPr>
                <a:t>vos projets </a:t>
              </a:r>
              <a:r>
                <a:rPr lang="fr-FR" sz="1100" b="0" i="0" u="none" dirty="0">
                  <a:latin typeface="Futura Std Condensed" pitchFamily="34" charset="0"/>
                  <a:cs typeface="Futura Condensed"/>
                </a:rPr>
                <a:t>et </a:t>
              </a:r>
              <a:r>
                <a:rPr lang="fr-FR" sz="1100" b="0" i="0" u="none" dirty="0" smtClean="0">
                  <a:latin typeface="Futura Std Condensed" pitchFamily="34" charset="0"/>
                  <a:cs typeface="Futura Condensed"/>
                </a:rPr>
                <a:t>reformez vos groupes </a:t>
              </a:r>
              <a:r>
                <a:rPr lang="fr-FR" sz="1100" b="0" i="0" u="none" dirty="0">
                  <a:latin typeface="Futura Std Condensed" pitchFamily="34" charset="0"/>
                  <a:cs typeface="Futura Condensed"/>
                </a:rPr>
                <a:t>avant de poursuivre.</a:t>
              </a:r>
            </a:p>
          </p:txBody>
        </p:sp>
      </p:grpSp>
      <p:grpSp>
        <p:nvGrpSpPr>
          <p:cNvPr id="137" name="Group 136"/>
          <p:cNvGrpSpPr/>
          <p:nvPr>
            <p:custDataLst>
              <p:tags r:id="rId11"/>
            </p:custDataLst>
          </p:nvPr>
        </p:nvGrpSpPr>
        <p:grpSpPr>
          <a:xfrm>
            <a:off x="1250866" y="4667468"/>
            <a:ext cx="1122070" cy="1666971"/>
            <a:chOff x="5574083" y="4687945"/>
            <a:chExt cx="1602961" cy="2381375"/>
          </a:xfrm>
        </p:grpSpPr>
        <p:grpSp>
          <p:nvGrpSpPr>
            <p:cNvPr id="139" name="Group 138"/>
            <p:cNvGrpSpPr/>
            <p:nvPr/>
          </p:nvGrpSpPr>
          <p:grpSpPr>
            <a:xfrm>
              <a:off x="5834433" y="4687945"/>
              <a:ext cx="1082258" cy="1066155"/>
              <a:chOff x="6519124" y="3597959"/>
              <a:chExt cx="1082258" cy="1066155"/>
            </a:xfrm>
          </p:grpSpPr>
          <p:sp>
            <p:nvSpPr>
              <p:cNvPr id="141" name="Teardrop 140"/>
              <p:cNvSpPr/>
              <p:nvPr/>
            </p:nvSpPr>
            <p:spPr>
              <a:xfrm rot="8075815">
                <a:off x="6576118" y="3696000"/>
                <a:ext cx="968114" cy="968114"/>
              </a:xfrm>
              <a:prstGeom prst="teardrop">
                <a:avLst/>
              </a:prstGeom>
              <a:solidFill>
                <a:srgbClr val="FFFFFF"/>
              </a:solidFill>
              <a:ln w="38100" cmpd="sng">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000000"/>
                  </a:solidFill>
                  <a:latin typeface="Futura Std Condensed" pitchFamily="34" charset="0"/>
                </a:endParaRPr>
              </a:p>
            </p:txBody>
          </p:sp>
          <p:grpSp>
            <p:nvGrpSpPr>
              <p:cNvPr id="142" name="Group 141"/>
              <p:cNvGrpSpPr/>
              <p:nvPr/>
            </p:nvGrpSpPr>
            <p:grpSpPr>
              <a:xfrm>
                <a:off x="6519124" y="3597959"/>
                <a:ext cx="1082258" cy="1023691"/>
                <a:chOff x="3953005" y="3891294"/>
                <a:chExt cx="1288590" cy="1218858"/>
              </a:xfrm>
            </p:grpSpPr>
            <p:sp>
              <p:nvSpPr>
                <p:cNvPr id="143" name="Teardrop 142"/>
                <p:cNvSpPr/>
                <p:nvPr/>
              </p:nvSpPr>
              <p:spPr>
                <a:xfrm rot="8075815">
                  <a:off x="3987872" y="3891294"/>
                  <a:ext cx="1218858" cy="1218858"/>
                </a:xfrm>
                <a:prstGeom prst="teardrop">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sp>
              <p:nvSpPr>
                <p:cNvPr id="144" name="TextBox 143"/>
                <p:cNvSpPr txBox="1"/>
                <p:nvPr/>
              </p:nvSpPr>
              <p:spPr>
                <a:xfrm>
                  <a:off x="3953005" y="4035918"/>
                  <a:ext cx="1288590" cy="732905"/>
                </a:xfrm>
                <a:prstGeom prst="rect">
                  <a:avLst/>
                </a:prstGeom>
                <a:noFill/>
                <a:ln w="6350" cmpd="sng">
                  <a:noFill/>
                  <a:prstDash val="dash"/>
                </a:ln>
              </p:spPr>
              <p:txBody>
                <a:bodyPr wrap="square" numCol="1" rtlCol="0">
                  <a:spAutoFit/>
                </a:bodyPr>
                <a:lstStyle/>
                <a:p>
                  <a:pPr algn="ctr" rtl="0"/>
                  <a:r>
                    <a:rPr lang="fr-FR" sz="1100" b="0" i="0" u="none">
                      <a:solidFill>
                        <a:srgbClr val="FFFFFF"/>
                      </a:solidFill>
                      <a:latin typeface="Futura Std Condensed" pitchFamily="34" charset="0"/>
                      <a:cs typeface="Futura Condensed"/>
                    </a:rPr>
                    <a:t>SPRINT DE </a:t>
                  </a:r>
                </a:p>
                <a:p>
                  <a:pPr algn="ctr" rtl="0"/>
                  <a:r>
                    <a:rPr lang="fr-FR" sz="1100" b="0" i="0" u="none">
                      <a:solidFill>
                        <a:srgbClr val="FFFFFF"/>
                      </a:solidFill>
                      <a:latin typeface="Futura Std Condensed" pitchFamily="34" charset="0"/>
                      <a:cs typeface="Futura Condensed"/>
                    </a:rPr>
                    <a:t>CONCEPTION</a:t>
                  </a:r>
                </a:p>
              </p:txBody>
            </p:sp>
          </p:grpSp>
        </p:grpSp>
        <p:sp>
          <p:nvSpPr>
            <p:cNvPr id="140" name="Rectangle 139"/>
            <p:cNvSpPr/>
            <p:nvPr/>
          </p:nvSpPr>
          <p:spPr>
            <a:xfrm>
              <a:off x="5574083" y="5970124"/>
              <a:ext cx="1602961" cy="1099196"/>
            </a:xfrm>
            <a:prstGeom prst="rect">
              <a:avLst/>
            </a:prstGeom>
          </p:spPr>
          <p:txBody>
            <a:bodyPr wrap="square">
              <a:spAutoFit/>
            </a:bodyPr>
            <a:lstStyle/>
            <a:p>
              <a:pPr algn="ctr" rtl="0"/>
              <a:r>
                <a:rPr lang="fr-FR" sz="1100" b="0" i="0" u="none" dirty="0" smtClean="0">
                  <a:latin typeface="Futura Std Condensed" pitchFamily="34" charset="0"/>
                  <a:cs typeface="Futura Condensed"/>
                </a:rPr>
                <a:t>Continuez </a:t>
              </a:r>
              <a:r>
                <a:rPr lang="fr-FR" sz="1100" b="0" i="0" u="none" dirty="0">
                  <a:latin typeface="Futura Std Condensed" pitchFamily="34" charset="0"/>
                  <a:cs typeface="Futura Condensed"/>
                </a:rPr>
                <a:t>à avancer sur </a:t>
              </a:r>
              <a:r>
                <a:rPr lang="fr-FR" sz="1100" dirty="0" smtClean="0">
                  <a:latin typeface="Futura Std Condensed" pitchFamily="34" charset="0"/>
                  <a:cs typeface="Futura Condensed"/>
                </a:rPr>
                <a:t>vos </a:t>
              </a:r>
              <a:r>
                <a:rPr lang="fr-FR" sz="1100" b="0" i="0" u="none" dirty="0" smtClean="0">
                  <a:latin typeface="Futura Std Condensed" pitchFamily="34" charset="0"/>
                  <a:cs typeface="Futura Condensed"/>
                </a:rPr>
                <a:t>projets </a:t>
              </a:r>
              <a:r>
                <a:rPr lang="fr-FR" sz="1100" b="0" i="0" u="none" dirty="0">
                  <a:latin typeface="Futura Std Condensed" pitchFamily="34" charset="0"/>
                  <a:cs typeface="Futura Condensed"/>
                </a:rPr>
                <a:t>avec ce deuxième round de conception.</a:t>
              </a:r>
              <a:endParaRPr lang="fr-FR" sz="1100" dirty="0">
                <a:latin typeface="Futura Std Condensed" pitchFamily="34" charset="0"/>
                <a:cs typeface="Futura Condensed"/>
              </a:endParaRPr>
            </a:p>
          </p:txBody>
        </p:sp>
      </p:grpSp>
      <p:grpSp>
        <p:nvGrpSpPr>
          <p:cNvPr id="145" name="Group 144"/>
          <p:cNvGrpSpPr>
            <a:grpSpLocks noChangeAspect="1"/>
          </p:cNvGrpSpPr>
          <p:nvPr>
            <p:custDataLst>
              <p:tags r:id="rId12"/>
            </p:custDataLst>
          </p:nvPr>
        </p:nvGrpSpPr>
        <p:grpSpPr>
          <a:xfrm>
            <a:off x="1671171" y="6597226"/>
            <a:ext cx="1645706" cy="1647114"/>
            <a:chOff x="2442732" y="4959501"/>
            <a:chExt cx="2351014" cy="2353025"/>
          </a:xfrm>
        </p:grpSpPr>
        <p:grpSp>
          <p:nvGrpSpPr>
            <p:cNvPr id="146" name="Group 145"/>
            <p:cNvGrpSpPr/>
            <p:nvPr/>
          </p:nvGrpSpPr>
          <p:grpSpPr>
            <a:xfrm>
              <a:off x="3109427" y="4959501"/>
              <a:ext cx="1053808" cy="1038221"/>
              <a:chOff x="1859708" y="2254087"/>
              <a:chExt cx="1053808" cy="1038221"/>
            </a:xfrm>
          </p:grpSpPr>
          <p:grpSp>
            <p:nvGrpSpPr>
              <p:cNvPr id="148" name="Group 147"/>
              <p:cNvGrpSpPr/>
              <p:nvPr/>
            </p:nvGrpSpPr>
            <p:grpSpPr>
              <a:xfrm>
                <a:off x="1859708" y="2254087"/>
                <a:ext cx="1053808" cy="1038221"/>
                <a:chOff x="2367034" y="7825642"/>
                <a:chExt cx="1053808" cy="1038221"/>
              </a:xfrm>
            </p:grpSpPr>
            <p:sp>
              <p:nvSpPr>
                <p:cNvPr id="150" name="Teardrop 149"/>
                <p:cNvSpPr/>
                <p:nvPr/>
              </p:nvSpPr>
              <p:spPr>
                <a:xfrm rot="8075815">
                  <a:off x="2410622" y="7895749"/>
                  <a:ext cx="968114" cy="968114"/>
                </a:xfrm>
                <a:prstGeom prst="teardrop">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grpSp>
              <p:nvGrpSpPr>
                <p:cNvPr id="151" name="Group 150"/>
                <p:cNvGrpSpPr/>
                <p:nvPr/>
              </p:nvGrpSpPr>
              <p:grpSpPr>
                <a:xfrm>
                  <a:off x="2367034" y="7825642"/>
                  <a:ext cx="1053808" cy="996781"/>
                  <a:chOff x="1150472" y="6614875"/>
                  <a:chExt cx="1288590" cy="1218858"/>
                </a:xfrm>
              </p:grpSpPr>
              <p:sp>
                <p:nvSpPr>
                  <p:cNvPr id="152" name="Teardrop 151"/>
                  <p:cNvSpPr/>
                  <p:nvPr/>
                </p:nvSpPr>
                <p:spPr>
                  <a:xfrm rot="8075815">
                    <a:off x="1185339" y="6614875"/>
                    <a:ext cx="1218858" cy="1218858"/>
                  </a:xfrm>
                  <a:prstGeom prst="teardrop">
                    <a:avLst/>
                  </a:prstGeom>
                  <a:solidFill>
                    <a:srgbClr val="EA6A09"/>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EA6A09"/>
                      </a:solidFill>
                      <a:latin typeface="Futura Std Condensed" pitchFamily="34" charset="0"/>
                    </a:endParaRPr>
                  </a:p>
                </p:txBody>
              </p:sp>
              <p:sp>
                <p:nvSpPr>
                  <p:cNvPr id="153" name="TextBox 152"/>
                  <p:cNvSpPr txBox="1"/>
                  <p:nvPr/>
                </p:nvSpPr>
                <p:spPr>
                  <a:xfrm>
                    <a:off x="1150472" y="6744023"/>
                    <a:ext cx="1288590" cy="752695"/>
                  </a:xfrm>
                  <a:prstGeom prst="rect">
                    <a:avLst/>
                  </a:prstGeom>
                  <a:noFill/>
                  <a:ln w="6350" cmpd="sng">
                    <a:noFill/>
                    <a:prstDash val="dash"/>
                  </a:ln>
                </p:spPr>
                <p:txBody>
                  <a:bodyPr wrap="square" numCol="1" rtlCol="0">
                    <a:spAutoFit/>
                  </a:bodyPr>
                  <a:lstStyle/>
                  <a:p>
                    <a:pPr algn="ctr" rtl="0"/>
                    <a:r>
                      <a:rPr lang="fr-FR" sz="1100" b="0" i="0" u="none">
                        <a:solidFill>
                          <a:schemeClr val="bg1"/>
                        </a:solidFill>
                        <a:latin typeface="Futura Std Condensed" pitchFamily="34" charset="0"/>
                        <a:cs typeface="Futura Condensed"/>
                      </a:rPr>
                      <a:t>GROUPE </a:t>
                    </a:r>
                  </a:p>
                  <a:p>
                    <a:pPr algn="ctr" rtl="0"/>
                    <a:r>
                      <a:rPr lang="fr-FR" sz="1100" b="0" i="0" u="none">
                        <a:solidFill>
                          <a:schemeClr val="bg1"/>
                        </a:solidFill>
                        <a:latin typeface="Futura Std Condensed" pitchFamily="34" charset="0"/>
                        <a:cs typeface="Futura Condensed"/>
                      </a:rPr>
                      <a:t>NON CIBLÉ</a:t>
                    </a:r>
                  </a:p>
                </p:txBody>
              </p:sp>
            </p:grpSp>
          </p:grpSp>
          <p:sp>
            <p:nvSpPr>
              <p:cNvPr id="149" name="Oval Callout 148"/>
              <p:cNvSpPr/>
              <p:nvPr/>
            </p:nvSpPr>
            <p:spPr>
              <a:xfrm>
                <a:off x="2243833" y="2971381"/>
                <a:ext cx="285558" cy="214129"/>
              </a:xfrm>
              <a:prstGeom prst="wedgeEllipseCallout">
                <a:avLst>
                  <a:gd name="adj1" fmla="val -24354"/>
                  <a:gd name="adj2" fmla="val 64848"/>
                </a:avLst>
              </a:prstGeom>
              <a:noFill/>
              <a:ln w="12700" cmpd="sng">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sz="1100" dirty="0">
                  <a:latin typeface="Futura Std Condensed" pitchFamily="34" charset="0"/>
                </a:endParaRPr>
              </a:p>
            </p:txBody>
          </p:sp>
        </p:grpSp>
        <p:sp>
          <p:nvSpPr>
            <p:cNvPr id="147" name="Rectangle 146"/>
            <p:cNvSpPr/>
            <p:nvPr/>
          </p:nvSpPr>
          <p:spPr>
            <a:xfrm>
              <a:off x="2442732" y="6213324"/>
              <a:ext cx="2351014" cy="1099202"/>
            </a:xfrm>
            <a:prstGeom prst="rect">
              <a:avLst/>
            </a:prstGeom>
          </p:spPr>
          <p:txBody>
            <a:bodyPr wrap="square">
              <a:spAutoFit/>
            </a:bodyPr>
            <a:lstStyle/>
            <a:p>
              <a:pPr algn="ctr" rtl="0"/>
              <a:r>
                <a:rPr lang="fr-FR" sz="1100" b="0" i="0" u="none" dirty="0">
                  <a:latin typeface="Futura Std Condensed" pitchFamily="34" charset="0"/>
                  <a:cs typeface="Futura Condensed"/>
                </a:rPr>
                <a:t>Au sein de </a:t>
              </a:r>
              <a:r>
                <a:rPr lang="fr-FR" sz="1100" dirty="0" smtClean="0">
                  <a:latin typeface="Futura Std Condensed" pitchFamily="34" charset="0"/>
                  <a:cs typeface="Futura Condensed"/>
                </a:rPr>
                <a:t>vos</a:t>
              </a:r>
              <a:r>
                <a:rPr lang="fr-FR" sz="1100" b="0" i="0" u="none" dirty="0" smtClean="0">
                  <a:latin typeface="Futura Std Condensed" pitchFamily="34" charset="0"/>
                  <a:cs typeface="Futura Condensed"/>
                </a:rPr>
                <a:t> groupes d’échange</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offrez </a:t>
              </a:r>
              <a:r>
                <a:rPr lang="fr-FR" sz="1100" b="0" i="0" u="none" dirty="0">
                  <a:latin typeface="Futura Std Condensed" pitchFamily="34" charset="0"/>
                  <a:cs typeface="Futura Condensed"/>
                </a:rPr>
                <a:t>un avis sur les projets des autres et </a:t>
              </a:r>
              <a:r>
                <a:rPr lang="fr-FR" sz="1100" b="0" i="0" u="none" dirty="0" smtClean="0">
                  <a:latin typeface="Futura Std Condensed" pitchFamily="34" charset="0"/>
                  <a:cs typeface="Futura Condensed"/>
                </a:rPr>
                <a:t>recueillez </a:t>
              </a:r>
              <a:r>
                <a:rPr lang="fr-FR" sz="1100" b="0" i="0" u="none" dirty="0">
                  <a:latin typeface="Futura Std Condensed" pitchFamily="34" charset="0"/>
                  <a:cs typeface="Futura Condensed"/>
                </a:rPr>
                <a:t>des commentaires sur </a:t>
              </a:r>
              <a:r>
                <a:rPr lang="fr-FR" sz="1100" b="0" i="0" u="none" dirty="0" smtClean="0">
                  <a:latin typeface="Futura Std Condensed" pitchFamily="34" charset="0"/>
                  <a:cs typeface="Futura Condensed"/>
                </a:rPr>
                <a:t>les vôtres.</a:t>
              </a:r>
              <a:endParaRPr lang="fr-FR" sz="1100" dirty="0">
                <a:latin typeface="Futura Std Condensed" pitchFamily="34" charset="0"/>
                <a:cs typeface="Futura Condensed"/>
              </a:endParaRPr>
            </a:p>
          </p:txBody>
        </p:sp>
      </p:grpSp>
      <p:grpSp>
        <p:nvGrpSpPr>
          <p:cNvPr id="156" name="Group 155"/>
          <p:cNvGrpSpPr/>
          <p:nvPr>
            <p:custDataLst>
              <p:tags r:id="rId13"/>
            </p:custDataLst>
          </p:nvPr>
        </p:nvGrpSpPr>
        <p:grpSpPr>
          <a:xfrm rot="386690">
            <a:off x="673602" y="6262911"/>
            <a:ext cx="370430" cy="455279"/>
            <a:chOff x="6828775" y="3673122"/>
            <a:chExt cx="370430" cy="455279"/>
          </a:xfrm>
        </p:grpSpPr>
        <p:sp>
          <p:nvSpPr>
            <p:cNvPr id="157" name="Rectangle 156"/>
            <p:cNvSpPr/>
            <p:nvPr/>
          </p:nvSpPr>
          <p:spPr>
            <a:xfrm rot="20901459">
              <a:off x="6828775" y="3673122"/>
              <a:ext cx="370430" cy="418959"/>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cxnSp>
          <p:nvCxnSpPr>
            <p:cNvPr id="158" name="Straight Arrow Connector 157"/>
            <p:cNvCxnSpPr/>
            <p:nvPr/>
          </p:nvCxnSpPr>
          <p:spPr>
            <a:xfrm rot="21433986">
              <a:off x="6986026" y="3688767"/>
              <a:ext cx="60500" cy="439634"/>
            </a:xfrm>
            <a:prstGeom prst="straightConnector1">
              <a:avLst/>
            </a:prstGeom>
            <a:ln w="127000">
              <a:solidFill>
                <a:schemeClr val="bg1">
                  <a:lumMod val="65000"/>
                </a:schemeClr>
              </a:solidFill>
              <a:prstDash val="sysDot"/>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59" name="Group 158"/>
          <p:cNvGrpSpPr/>
          <p:nvPr>
            <p:custDataLst>
              <p:tags r:id="rId14"/>
            </p:custDataLst>
          </p:nvPr>
        </p:nvGrpSpPr>
        <p:grpSpPr>
          <a:xfrm rot="1275754">
            <a:off x="6737951" y="8125924"/>
            <a:ext cx="370430" cy="462995"/>
            <a:chOff x="6835337" y="3664107"/>
            <a:chExt cx="370430" cy="462995"/>
          </a:xfrm>
        </p:grpSpPr>
        <p:sp>
          <p:nvSpPr>
            <p:cNvPr id="160" name="Rectangle 159"/>
            <p:cNvSpPr/>
            <p:nvPr/>
          </p:nvSpPr>
          <p:spPr>
            <a:xfrm rot="20901459">
              <a:off x="6835337" y="3664107"/>
              <a:ext cx="370430" cy="462995"/>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cxnSp>
          <p:nvCxnSpPr>
            <p:cNvPr id="161" name="Straight Arrow Connector 160"/>
            <p:cNvCxnSpPr/>
            <p:nvPr/>
          </p:nvCxnSpPr>
          <p:spPr>
            <a:xfrm rot="17642021" flipH="1">
              <a:off x="6843530" y="3811464"/>
              <a:ext cx="383212" cy="198790"/>
            </a:xfrm>
            <a:prstGeom prst="straightConnector1">
              <a:avLst/>
            </a:prstGeom>
            <a:ln w="127000">
              <a:solidFill>
                <a:schemeClr val="bg1">
                  <a:lumMod val="65000"/>
                </a:schemeClr>
              </a:solidFill>
              <a:prstDash val="sysDot"/>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a:grpSpLocks noChangeAspect="1"/>
          </p:cNvGrpSpPr>
          <p:nvPr>
            <p:custDataLst>
              <p:tags r:id="rId15"/>
            </p:custDataLst>
          </p:nvPr>
        </p:nvGrpSpPr>
        <p:grpSpPr>
          <a:xfrm>
            <a:off x="815923" y="8156943"/>
            <a:ext cx="1862764" cy="1434042"/>
            <a:chOff x="2400319" y="4959501"/>
            <a:chExt cx="2661097" cy="2048634"/>
          </a:xfrm>
        </p:grpSpPr>
        <p:grpSp>
          <p:nvGrpSpPr>
            <p:cNvPr id="168" name="Group 167"/>
            <p:cNvGrpSpPr/>
            <p:nvPr/>
          </p:nvGrpSpPr>
          <p:grpSpPr>
            <a:xfrm>
              <a:off x="3058535" y="4959501"/>
              <a:ext cx="1179379" cy="1038221"/>
              <a:chOff x="1808816" y="2254087"/>
              <a:chExt cx="1179379" cy="1038221"/>
            </a:xfrm>
          </p:grpSpPr>
          <p:grpSp>
            <p:nvGrpSpPr>
              <p:cNvPr id="170" name="Group 169"/>
              <p:cNvGrpSpPr/>
              <p:nvPr/>
            </p:nvGrpSpPr>
            <p:grpSpPr>
              <a:xfrm>
                <a:off x="1808816" y="2254087"/>
                <a:ext cx="1179379" cy="1038221"/>
                <a:chOff x="2316142" y="7825642"/>
                <a:chExt cx="1179379" cy="1038221"/>
              </a:xfrm>
            </p:grpSpPr>
            <p:sp>
              <p:nvSpPr>
                <p:cNvPr id="172" name="Teardrop 171"/>
                <p:cNvSpPr/>
                <p:nvPr/>
              </p:nvSpPr>
              <p:spPr>
                <a:xfrm rot="8075815">
                  <a:off x="2410622" y="7895749"/>
                  <a:ext cx="968114" cy="968114"/>
                </a:xfrm>
                <a:prstGeom prst="teardrop">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grpSp>
              <p:nvGrpSpPr>
                <p:cNvPr id="173" name="Group 172"/>
                <p:cNvGrpSpPr/>
                <p:nvPr/>
              </p:nvGrpSpPr>
              <p:grpSpPr>
                <a:xfrm>
                  <a:off x="2316142" y="7825642"/>
                  <a:ext cx="1179379" cy="996781"/>
                  <a:chOff x="1088240" y="6614875"/>
                  <a:chExt cx="1442138" cy="1218858"/>
                </a:xfrm>
              </p:grpSpPr>
              <p:sp>
                <p:nvSpPr>
                  <p:cNvPr id="174" name="Teardrop 173"/>
                  <p:cNvSpPr/>
                  <p:nvPr/>
                </p:nvSpPr>
                <p:spPr>
                  <a:xfrm rot="8075815">
                    <a:off x="1185339" y="6614875"/>
                    <a:ext cx="1218858" cy="1218858"/>
                  </a:xfrm>
                  <a:prstGeom prst="teardrop">
                    <a:avLst/>
                  </a:prstGeom>
                  <a:solidFill>
                    <a:srgbClr val="EA6A09"/>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EA6A09"/>
                      </a:solidFill>
                      <a:latin typeface="Futura Std Condensed" pitchFamily="34" charset="0"/>
                    </a:endParaRPr>
                  </a:p>
                </p:txBody>
              </p:sp>
              <p:sp>
                <p:nvSpPr>
                  <p:cNvPr id="175" name="TextBox 174"/>
                  <p:cNvSpPr txBox="1"/>
                  <p:nvPr/>
                </p:nvSpPr>
                <p:spPr>
                  <a:xfrm>
                    <a:off x="1088240" y="6754763"/>
                    <a:ext cx="1442138" cy="752695"/>
                  </a:xfrm>
                  <a:prstGeom prst="rect">
                    <a:avLst/>
                  </a:prstGeom>
                  <a:noFill/>
                  <a:ln w="6350" cmpd="sng">
                    <a:noFill/>
                    <a:prstDash val="dash"/>
                  </a:ln>
                </p:spPr>
                <p:txBody>
                  <a:bodyPr wrap="square" numCol="1" rtlCol="0">
                    <a:spAutoFit/>
                  </a:bodyPr>
                  <a:lstStyle/>
                  <a:p>
                    <a:pPr algn="ctr" rtl="0"/>
                    <a:r>
                      <a:rPr lang="fr-FR" sz="1100" b="0" i="0" u="none" dirty="0">
                        <a:solidFill>
                          <a:schemeClr val="bg1"/>
                        </a:solidFill>
                        <a:latin typeface="Futura Std Condensed" pitchFamily="34" charset="0"/>
                        <a:cs typeface="Futura Condensed"/>
                      </a:rPr>
                      <a:t>LA GRANDE PRÉSENTATION</a:t>
                    </a:r>
                  </a:p>
                </p:txBody>
              </p:sp>
            </p:grpSp>
          </p:grpSp>
          <p:sp>
            <p:nvSpPr>
              <p:cNvPr id="171" name="Oval Callout 170"/>
              <p:cNvSpPr/>
              <p:nvPr/>
            </p:nvSpPr>
            <p:spPr>
              <a:xfrm>
                <a:off x="2243833" y="2927973"/>
                <a:ext cx="285558" cy="214129"/>
              </a:xfrm>
              <a:prstGeom prst="wedgeEllipseCallout">
                <a:avLst>
                  <a:gd name="adj1" fmla="val -24354"/>
                  <a:gd name="adj2" fmla="val 64848"/>
                </a:avLst>
              </a:prstGeom>
              <a:noFill/>
              <a:ln w="12700" cmpd="sng">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sz="1100">
                  <a:latin typeface="Futura Std Condensed" pitchFamily="34" charset="0"/>
                </a:endParaRPr>
              </a:p>
            </p:txBody>
          </p:sp>
        </p:grpSp>
        <p:sp>
          <p:nvSpPr>
            <p:cNvPr id="169" name="Rectangle 168"/>
            <p:cNvSpPr/>
            <p:nvPr/>
          </p:nvSpPr>
          <p:spPr>
            <a:xfrm>
              <a:off x="2400319" y="6150757"/>
              <a:ext cx="2661097" cy="857378"/>
            </a:xfrm>
            <a:prstGeom prst="rect">
              <a:avLst/>
            </a:prstGeom>
          </p:spPr>
          <p:txBody>
            <a:bodyPr wrap="square">
              <a:spAutoFit/>
            </a:bodyPr>
            <a:lstStyle/>
            <a:p>
              <a:pPr algn="ctr" rtl="0"/>
              <a:r>
                <a:rPr lang="fr-FR" sz="1100" b="0" i="0" u="none" dirty="0">
                  <a:latin typeface="Futura Std Condensed" pitchFamily="34" charset="0"/>
                  <a:cs typeface="Futura Condensed"/>
                </a:rPr>
                <a:t>Un événement qui mettra </a:t>
              </a:r>
              <a:r>
                <a:rPr lang="fr-FR" sz="1100" dirty="0" smtClean="0">
                  <a:latin typeface="Futura Std Condensed" pitchFamily="34" charset="0"/>
                  <a:cs typeface="Futura Condensed"/>
                </a:rPr>
                <a:t>votre</a:t>
              </a:r>
              <a:r>
                <a:rPr lang="fr-FR" sz="1100" b="0" i="0" u="none" dirty="0" smtClean="0">
                  <a:latin typeface="Futura Std Condensed" pitchFamily="34" charset="0"/>
                  <a:cs typeface="Futura Condensed"/>
                </a:rPr>
                <a:t> </a:t>
              </a:r>
              <a:r>
                <a:rPr lang="fr-FR" sz="1100" b="0" i="0" u="none" dirty="0">
                  <a:latin typeface="Futura Std Condensed" pitchFamily="34" charset="0"/>
                  <a:cs typeface="Futura Condensed"/>
                </a:rPr>
                <a:t>travail assidu et </a:t>
              </a:r>
              <a:r>
                <a:rPr lang="fr-FR" sz="1100" dirty="0" smtClean="0">
                  <a:latin typeface="Futura Std Condensed" pitchFamily="34" charset="0"/>
                  <a:cs typeface="Futura Condensed"/>
                </a:rPr>
                <a:t>tous vo</a:t>
              </a:r>
              <a:r>
                <a:rPr lang="fr-FR" sz="1100" b="0" i="0" u="none" dirty="0" smtClean="0">
                  <a:latin typeface="Futura Std Condensed" pitchFamily="34" charset="0"/>
                  <a:cs typeface="Futura Condensed"/>
                </a:rPr>
                <a:t>s </a:t>
              </a:r>
              <a:r>
                <a:rPr lang="fr-FR" sz="1100" b="0" i="0" u="none" dirty="0">
                  <a:latin typeface="Futura Std Condensed" pitchFamily="34" charset="0"/>
                  <a:cs typeface="Futura Condensed"/>
                </a:rPr>
                <a:t>projets achevés sous le feu des projecteurs !</a:t>
              </a:r>
            </a:p>
          </p:txBody>
        </p:sp>
      </p:grpSp>
      <p:grpSp>
        <p:nvGrpSpPr>
          <p:cNvPr id="162" name="Group 161"/>
          <p:cNvGrpSpPr/>
          <p:nvPr>
            <p:custDataLst>
              <p:tags r:id="rId16"/>
            </p:custDataLst>
          </p:nvPr>
        </p:nvGrpSpPr>
        <p:grpSpPr>
          <a:xfrm>
            <a:off x="6852615" y="3968284"/>
            <a:ext cx="370430" cy="335113"/>
            <a:chOff x="6829021" y="3789931"/>
            <a:chExt cx="370430" cy="335113"/>
          </a:xfrm>
        </p:grpSpPr>
        <p:sp>
          <p:nvSpPr>
            <p:cNvPr id="163" name="Rectangle 162"/>
            <p:cNvSpPr/>
            <p:nvPr/>
          </p:nvSpPr>
          <p:spPr>
            <a:xfrm rot="20901459">
              <a:off x="6829021" y="3789931"/>
              <a:ext cx="370430" cy="335113"/>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cxnSp>
          <p:nvCxnSpPr>
            <p:cNvPr id="164" name="Straight Arrow Connector 163"/>
            <p:cNvCxnSpPr/>
            <p:nvPr/>
          </p:nvCxnSpPr>
          <p:spPr>
            <a:xfrm>
              <a:off x="7016936" y="3928024"/>
              <a:ext cx="18910" cy="73330"/>
            </a:xfrm>
            <a:prstGeom prst="straightConnector1">
              <a:avLst/>
            </a:prstGeom>
            <a:ln w="127000">
              <a:solidFill>
                <a:schemeClr val="bg1">
                  <a:lumMod val="65000"/>
                </a:schemeClr>
              </a:solidFill>
              <a:prstDash val="sysDot"/>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custDataLst>
              <p:tags r:id="rId17"/>
            </p:custDataLst>
          </p:nvPr>
        </p:nvGrpSpPr>
        <p:grpSpPr>
          <a:xfrm>
            <a:off x="5030316" y="2632261"/>
            <a:ext cx="1226752" cy="1669350"/>
            <a:chOff x="5030316" y="2632261"/>
            <a:chExt cx="1226752" cy="1669350"/>
          </a:xfrm>
        </p:grpSpPr>
        <p:sp>
          <p:nvSpPr>
            <p:cNvPr id="64" name="Rectangle 63"/>
            <p:cNvSpPr/>
            <p:nvPr/>
          </p:nvSpPr>
          <p:spPr>
            <a:xfrm>
              <a:off x="5030316" y="3532170"/>
              <a:ext cx="1226752" cy="769441"/>
            </a:xfrm>
            <a:prstGeom prst="rect">
              <a:avLst/>
            </a:prstGeom>
          </p:spPr>
          <p:txBody>
            <a:bodyPr wrap="square">
              <a:spAutoFit/>
            </a:bodyPr>
            <a:lstStyle/>
            <a:p>
              <a:pPr algn="ctr" rtl="0"/>
              <a:r>
                <a:rPr lang="fr-FR" sz="1100" b="0" i="0" u="none" dirty="0" smtClean="0">
                  <a:latin typeface="Futura Std Condensed" pitchFamily="34" charset="0"/>
                  <a:cs typeface="Futura Condensed"/>
                </a:rPr>
                <a:t>Immergez-vous </a:t>
              </a:r>
              <a:r>
                <a:rPr lang="fr-FR" sz="1100" b="0" i="0" u="none" dirty="0">
                  <a:latin typeface="Futura Std Condensed" pitchFamily="34" charset="0"/>
                  <a:cs typeface="Futura Condensed"/>
                </a:rPr>
                <a:t>dans la création de </a:t>
              </a:r>
              <a:r>
                <a:rPr lang="fr-FR" sz="1100" dirty="0" smtClean="0">
                  <a:latin typeface="Futura Std Condensed" pitchFamily="34" charset="0"/>
                  <a:cs typeface="Futura Condensed"/>
                </a:rPr>
                <a:t>vos</a:t>
              </a:r>
              <a:r>
                <a:rPr lang="fr-FR" sz="1100" b="0" i="0" u="none" dirty="0" smtClean="0">
                  <a:latin typeface="Futura Std Condensed" pitchFamily="34" charset="0"/>
                  <a:cs typeface="Futura Condensed"/>
                </a:rPr>
                <a:t> projets </a:t>
              </a:r>
              <a:r>
                <a:rPr lang="fr-FR" sz="1100" b="0" i="0" u="none" dirty="0">
                  <a:latin typeface="Futura Std Condensed" pitchFamily="34" charset="0"/>
                  <a:cs typeface="Futura Condensed"/>
                </a:rPr>
                <a:t>avec ce sprint de conception ouverte.</a:t>
              </a:r>
              <a:endParaRPr lang="fr-FR" sz="1100" dirty="0">
                <a:latin typeface="Futura Std Condensed" pitchFamily="34" charset="0"/>
                <a:cs typeface="Futura Condensed"/>
              </a:endParaRPr>
            </a:p>
          </p:txBody>
        </p:sp>
        <p:grpSp>
          <p:nvGrpSpPr>
            <p:cNvPr id="5" name="Group 4"/>
            <p:cNvGrpSpPr/>
            <p:nvPr/>
          </p:nvGrpSpPr>
          <p:grpSpPr>
            <a:xfrm>
              <a:off x="5264901" y="2632261"/>
              <a:ext cx="757579" cy="716583"/>
              <a:chOff x="5477008" y="2860861"/>
              <a:chExt cx="757579" cy="716583"/>
            </a:xfrm>
          </p:grpSpPr>
          <p:sp>
            <p:nvSpPr>
              <p:cNvPr id="70" name="Teardrop 69"/>
              <p:cNvSpPr/>
              <p:nvPr/>
            </p:nvSpPr>
            <p:spPr>
              <a:xfrm rot="8075815">
                <a:off x="5497507" y="2860861"/>
                <a:ext cx="716583" cy="716583"/>
              </a:xfrm>
              <a:prstGeom prst="teardrop">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sp>
            <p:nvSpPr>
              <p:cNvPr id="77" name="TextBox 76"/>
              <p:cNvSpPr txBox="1"/>
              <p:nvPr/>
            </p:nvSpPr>
            <p:spPr>
              <a:xfrm>
                <a:off x="5477008" y="2945888"/>
                <a:ext cx="757579" cy="430886"/>
              </a:xfrm>
              <a:prstGeom prst="rect">
                <a:avLst/>
              </a:prstGeom>
              <a:noFill/>
              <a:ln w="6350" cmpd="sng">
                <a:noFill/>
                <a:prstDash val="dash"/>
              </a:ln>
            </p:spPr>
            <p:txBody>
              <a:bodyPr wrap="square" numCol="1" rtlCol="0">
                <a:spAutoFit/>
              </a:bodyPr>
              <a:lstStyle/>
              <a:p>
                <a:pPr algn="ctr" rtl="0"/>
                <a:r>
                  <a:rPr lang="fr-FR" sz="1100" b="0" i="0" u="none">
                    <a:solidFill>
                      <a:srgbClr val="FFFFFF"/>
                    </a:solidFill>
                    <a:latin typeface="Futura Std Condensed" pitchFamily="34" charset="0"/>
                    <a:cs typeface="Futura Condensed"/>
                  </a:rPr>
                  <a:t>SPRINT DE </a:t>
                </a:r>
              </a:p>
              <a:p>
                <a:pPr algn="ctr" rtl="0"/>
                <a:r>
                  <a:rPr lang="fr-FR" sz="1100" b="0" i="0" u="none">
                    <a:solidFill>
                      <a:srgbClr val="FFFFFF"/>
                    </a:solidFill>
                    <a:latin typeface="Futura Std Condensed" pitchFamily="34" charset="0"/>
                    <a:cs typeface="Futura Condensed"/>
                  </a:rPr>
                  <a:t>CONCEPTION</a:t>
                </a:r>
              </a:p>
            </p:txBody>
          </p:sp>
          <p:sp>
            <p:nvSpPr>
              <p:cNvPr id="117" name="5-Point Star 116"/>
              <p:cNvSpPr>
                <a:spLocks noChangeAspect="1"/>
              </p:cNvSpPr>
              <p:nvPr/>
            </p:nvSpPr>
            <p:spPr>
              <a:xfrm>
                <a:off x="5746069" y="3359678"/>
                <a:ext cx="219456" cy="215366"/>
              </a:xfrm>
              <a:prstGeom prst="star5">
                <a:avLst>
                  <a:gd name="adj" fmla="val 23368"/>
                  <a:gd name="hf" fmla="val 105146"/>
                  <a:gd name="vf" fmla="val 110557"/>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solidFill>
                    <a:schemeClr val="bg1"/>
                  </a:solidFill>
                  <a:latin typeface="Futura Std Condensed" pitchFamily="34" charset="0"/>
                </a:endParaRPr>
              </a:p>
            </p:txBody>
          </p:sp>
        </p:grpSp>
      </p:grpSp>
      <p:sp>
        <p:nvSpPr>
          <p:cNvPr id="155" name="5-Point Star 154"/>
          <p:cNvSpPr>
            <a:spLocks noChangeAspect="1"/>
          </p:cNvSpPr>
          <p:nvPr>
            <p:custDataLst>
              <p:tags r:id="rId18"/>
            </p:custDataLst>
          </p:nvPr>
        </p:nvSpPr>
        <p:spPr>
          <a:xfrm>
            <a:off x="1705112" y="5165562"/>
            <a:ext cx="219456" cy="215366"/>
          </a:xfrm>
          <a:prstGeom prst="star5">
            <a:avLst>
              <a:gd name="adj" fmla="val 23368"/>
              <a:gd name="hf" fmla="val 105146"/>
              <a:gd name="vf" fmla="val 110557"/>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solidFill>
                <a:schemeClr val="bg1"/>
              </a:solidFill>
              <a:latin typeface="Futura Std Condensed" pitchFamily="34" charset="0"/>
            </a:endParaRPr>
          </a:p>
        </p:txBody>
      </p:sp>
      <p:sp>
        <p:nvSpPr>
          <p:cNvPr id="165" name="5-Point Star 164"/>
          <p:cNvSpPr>
            <a:spLocks noChangeAspect="1"/>
          </p:cNvSpPr>
          <p:nvPr>
            <p:custDataLst>
              <p:tags r:id="rId19"/>
            </p:custDataLst>
          </p:nvPr>
        </p:nvSpPr>
        <p:spPr>
          <a:xfrm>
            <a:off x="5963409" y="6773620"/>
            <a:ext cx="219456" cy="215366"/>
          </a:xfrm>
          <a:prstGeom prst="star5">
            <a:avLst>
              <a:gd name="adj" fmla="val 23368"/>
              <a:gd name="hf" fmla="val 105146"/>
              <a:gd name="vf" fmla="val 110557"/>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solidFill>
                <a:schemeClr val="bg1"/>
              </a:solidFill>
              <a:latin typeface="Futura Std Condensed" pitchFamily="34" charset="0"/>
            </a:endParaRPr>
          </a:p>
        </p:txBody>
      </p:sp>
      <p:sp>
        <p:nvSpPr>
          <p:cNvPr id="166" name="5-Point Star 165"/>
          <p:cNvSpPr>
            <a:spLocks noChangeAspect="1"/>
          </p:cNvSpPr>
          <p:nvPr>
            <p:custDataLst>
              <p:tags r:id="rId20"/>
            </p:custDataLst>
          </p:nvPr>
        </p:nvSpPr>
        <p:spPr>
          <a:xfrm>
            <a:off x="4952388" y="8681149"/>
            <a:ext cx="219456" cy="215366"/>
          </a:xfrm>
          <a:prstGeom prst="star5">
            <a:avLst>
              <a:gd name="adj" fmla="val 23368"/>
              <a:gd name="hf" fmla="val 105146"/>
              <a:gd name="vf" fmla="val 110557"/>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solidFill>
                <a:schemeClr val="bg1"/>
              </a:solidFill>
              <a:latin typeface="Futura Std Condensed" pitchFamily="34" charset="0"/>
            </a:endParaRPr>
          </a:p>
        </p:txBody>
      </p:sp>
      <p:grpSp>
        <p:nvGrpSpPr>
          <p:cNvPr id="176" name="Group 175"/>
          <p:cNvGrpSpPr>
            <a:grpSpLocks noChangeAspect="1"/>
          </p:cNvGrpSpPr>
          <p:nvPr>
            <p:custDataLst>
              <p:tags r:id="rId21"/>
            </p:custDataLst>
          </p:nvPr>
        </p:nvGrpSpPr>
        <p:grpSpPr>
          <a:xfrm>
            <a:off x="2527132" y="3218849"/>
            <a:ext cx="151554" cy="274320"/>
            <a:chOff x="2233642" y="4295141"/>
            <a:chExt cx="405899" cy="734695"/>
          </a:xfrm>
        </p:grpSpPr>
        <p:sp>
          <p:nvSpPr>
            <p:cNvPr id="177" name="Freeform 176"/>
            <p:cNvSpPr/>
            <p:nvPr/>
          </p:nvSpPr>
          <p:spPr>
            <a:xfrm>
              <a:off x="2233642" y="4295141"/>
              <a:ext cx="405899" cy="574531"/>
            </a:xfrm>
            <a:custGeom>
              <a:avLst/>
              <a:gdLst>
                <a:gd name="connsiteX0" fmla="*/ 514350 w 2457450"/>
                <a:gd name="connsiteY0" fmla="*/ 2876550 h 2876550"/>
                <a:gd name="connsiteX1" fmla="*/ 419100 w 2457450"/>
                <a:gd name="connsiteY1" fmla="*/ 2752725 h 2876550"/>
                <a:gd name="connsiteX2" fmla="*/ 390525 w 2457450"/>
                <a:gd name="connsiteY2" fmla="*/ 2438400 h 2876550"/>
                <a:gd name="connsiteX3" fmla="*/ 152400 w 2457450"/>
                <a:gd name="connsiteY3" fmla="*/ 1724025 h 2876550"/>
                <a:gd name="connsiteX4" fmla="*/ 0 w 2457450"/>
                <a:gd name="connsiteY4" fmla="*/ 1076325 h 2876550"/>
                <a:gd name="connsiteX5" fmla="*/ 1266825 w 2457450"/>
                <a:gd name="connsiteY5" fmla="*/ 0 h 2876550"/>
                <a:gd name="connsiteX6" fmla="*/ 2457450 w 2457450"/>
                <a:gd name="connsiteY6" fmla="*/ 1019175 h 2876550"/>
                <a:gd name="connsiteX7" fmla="*/ 2247900 w 2457450"/>
                <a:gd name="connsiteY7" fmla="*/ 1724025 h 2876550"/>
                <a:gd name="connsiteX8" fmla="*/ 1971675 w 2457450"/>
                <a:gd name="connsiteY8" fmla="*/ 2428875 h 2876550"/>
                <a:gd name="connsiteX9" fmla="*/ 1943100 w 2457450"/>
                <a:gd name="connsiteY9" fmla="*/ 2733675 h 2876550"/>
                <a:gd name="connsiteX10" fmla="*/ 1857375 w 2457450"/>
                <a:gd name="connsiteY10" fmla="*/ 2876550 h 2876550"/>
                <a:gd name="connsiteX11" fmla="*/ 514350 w 2457450"/>
                <a:gd name="connsiteY11" fmla="*/ 2876550 h 2876550"/>
                <a:gd name="connsiteX0" fmla="*/ 514350 w 2457450"/>
                <a:gd name="connsiteY0" fmla="*/ 2876640 h 2876640"/>
                <a:gd name="connsiteX1" fmla="*/ 419100 w 2457450"/>
                <a:gd name="connsiteY1" fmla="*/ 2752815 h 2876640"/>
                <a:gd name="connsiteX2" fmla="*/ 390525 w 2457450"/>
                <a:gd name="connsiteY2" fmla="*/ 2438490 h 2876640"/>
                <a:gd name="connsiteX3" fmla="*/ 152400 w 2457450"/>
                <a:gd name="connsiteY3" fmla="*/ 1724115 h 2876640"/>
                <a:gd name="connsiteX4" fmla="*/ 0 w 2457450"/>
                <a:gd name="connsiteY4" fmla="*/ 1076415 h 2876640"/>
                <a:gd name="connsiteX5" fmla="*/ 1266825 w 2457450"/>
                <a:gd name="connsiteY5" fmla="*/ 90 h 2876640"/>
                <a:gd name="connsiteX6" fmla="*/ 2457450 w 2457450"/>
                <a:gd name="connsiteY6" fmla="*/ 1019265 h 2876640"/>
                <a:gd name="connsiteX7" fmla="*/ 2247900 w 2457450"/>
                <a:gd name="connsiteY7" fmla="*/ 1724115 h 2876640"/>
                <a:gd name="connsiteX8" fmla="*/ 1971675 w 2457450"/>
                <a:gd name="connsiteY8" fmla="*/ 2428965 h 2876640"/>
                <a:gd name="connsiteX9" fmla="*/ 1943100 w 2457450"/>
                <a:gd name="connsiteY9" fmla="*/ 2733765 h 2876640"/>
                <a:gd name="connsiteX10" fmla="*/ 1857375 w 2457450"/>
                <a:gd name="connsiteY10" fmla="*/ 2876640 h 2876640"/>
                <a:gd name="connsiteX11" fmla="*/ 514350 w 2457450"/>
                <a:gd name="connsiteY11" fmla="*/ 2876640 h 2876640"/>
                <a:gd name="connsiteX0" fmla="*/ 578058 w 2521158"/>
                <a:gd name="connsiteY0" fmla="*/ 2876640 h 2876640"/>
                <a:gd name="connsiteX1" fmla="*/ 482808 w 2521158"/>
                <a:gd name="connsiteY1" fmla="*/ 2752815 h 2876640"/>
                <a:gd name="connsiteX2" fmla="*/ 454233 w 2521158"/>
                <a:gd name="connsiteY2" fmla="*/ 2438490 h 2876640"/>
                <a:gd name="connsiteX3" fmla="*/ 216108 w 2521158"/>
                <a:gd name="connsiteY3" fmla="*/ 1724115 h 2876640"/>
                <a:gd name="connsiteX4" fmla="*/ 63708 w 2521158"/>
                <a:gd name="connsiteY4" fmla="*/ 1076415 h 2876640"/>
                <a:gd name="connsiteX5" fmla="*/ 1330533 w 2521158"/>
                <a:gd name="connsiteY5" fmla="*/ 90 h 2876640"/>
                <a:gd name="connsiteX6" fmla="*/ 2521158 w 2521158"/>
                <a:gd name="connsiteY6" fmla="*/ 1019265 h 2876640"/>
                <a:gd name="connsiteX7" fmla="*/ 2311608 w 2521158"/>
                <a:gd name="connsiteY7" fmla="*/ 1724115 h 2876640"/>
                <a:gd name="connsiteX8" fmla="*/ 2035383 w 2521158"/>
                <a:gd name="connsiteY8" fmla="*/ 2428965 h 2876640"/>
                <a:gd name="connsiteX9" fmla="*/ 2006808 w 2521158"/>
                <a:gd name="connsiteY9" fmla="*/ 2733765 h 2876640"/>
                <a:gd name="connsiteX10" fmla="*/ 1921083 w 2521158"/>
                <a:gd name="connsiteY10" fmla="*/ 2876640 h 2876640"/>
                <a:gd name="connsiteX11" fmla="*/ 578058 w 2521158"/>
                <a:gd name="connsiteY11" fmla="*/ 2876640 h 2876640"/>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373469"/>
                <a:gd name="connsiteY0" fmla="*/ 2877203 h 2877203"/>
                <a:gd name="connsiteX1" fmla="*/ 482808 w 2373469"/>
                <a:gd name="connsiteY1" fmla="*/ 2753378 h 2877203"/>
                <a:gd name="connsiteX2" fmla="*/ 454233 w 2373469"/>
                <a:gd name="connsiteY2" fmla="*/ 2439053 h 2877203"/>
                <a:gd name="connsiteX3" fmla="*/ 216108 w 2373469"/>
                <a:gd name="connsiteY3" fmla="*/ 1724678 h 2877203"/>
                <a:gd name="connsiteX4" fmla="*/ 63708 w 2373469"/>
                <a:gd name="connsiteY4" fmla="*/ 1076978 h 2877203"/>
                <a:gd name="connsiteX5" fmla="*/ 1330533 w 2373469"/>
                <a:gd name="connsiteY5" fmla="*/ 653 h 2877203"/>
                <a:gd name="connsiteX6" fmla="*/ 2368758 w 2373469"/>
                <a:gd name="connsiteY6" fmla="*/ 1238903 h 2877203"/>
                <a:gd name="connsiteX7" fmla="*/ 2311608 w 2373469"/>
                <a:gd name="connsiteY7" fmla="*/ 1724678 h 2877203"/>
                <a:gd name="connsiteX8" fmla="*/ 2035383 w 2373469"/>
                <a:gd name="connsiteY8" fmla="*/ 2429528 h 2877203"/>
                <a:gd name="connsiteX9" fmla="*/ 2006808 w 2373469"/>
                <a:gd name="connsiteY9" fmla="*/ 2734328 h 2877203"/>
                <a:gd name="connsiteX10" fmla="*/ 1921083 w 2373469"/>
                <a:gd name="connsiteY10" fmla="*/ 2877203 h 2877203"/>
                <a:gd name="connsiteX11" fmla="*/ 578058 w 2373469"/>
                <a:gd name="connsiteY11" fmla="*/ 2877203 h 2877203"/>
                <a:gd name="connsiteX0" fmla="*/ 578058 w 2386537"/>
                <a:gd name="connsiteY0" fmla="*/ 2876552 h 2876552"/>
                <a:gd name="connsiteX1" fmla="*/ 482808 w 2386537"/>
                <a:gd name="connsiteY1" fmla="*/ 2752727 h 2876552"/>
                <a:gd name="connsiteX2" fmla="*/ 454233 w 2386537"/>
                <a:gd name="connsiteY2" fmla="*/ 2438402 h 2876552"/>
                <a:gd name="connsiteX3" fmla="*/ 216108 w 2386537"/>
                <a:gd name="connsiteY3" fmla="*/ 1724027 h 2876552"/>
                <a:gd name="connsiteX4" fmla="*/ 63708 w 2386537"/>
                <a:gd name="connsiteY4" fmla="*/ 1076327 h 2876552"/>
                <a:gd name="connsiteX5" fmla="*/ 1330533 w 2386537"/>
                <a:gd name="connsiteY5" fmla="*/ 2 h 2876552"/>
                <a:gd name="connsiteX6" fmla="*/ 2368758 w 2386537"/>
                <a:gd name="connsiteY6" fmla="*/ 1238252 h 2876552"/>
                <a:gd name="connsiteX7" fmla="*/ 2311608 w 2386537"/>
                <a:gd name="connsiteY7" fmla="*/ 1724027 h 2876552"/>
                <a:gd name="connsiteX8" fmla="*/ 2035383 w 2386537"/>
                <a:gd name="connsiteY8" fmla="*/ 2428877 h 2876552"/>
                <a:gd name="connsiteX9" fmla="*/ 2006808 w 2386537"/>
                <a:gd name="connsiteY9" fmla="*/ 2733677 h 2876552"/>
                <a:gd name="connsiteX10" fmla="*/ 1921083 w 2386537"/>
                <a:gd name="connsiteY10" fmla="*/ 2876552 h 2876552"/>
                <a:gd name="connsiteX11" fmla="*/ 578058 w 2386537"/>
                <a:gd name="connsiteY11"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2276033 w 2350962"/>
                <a:gd name="connsiteY6" fmla="*/ 1724027 h 2876552"/>
                <a:gd name="connsiteX7" fmla="*/ 1999808 w 2350962"/>
                <a:gd name="connsiteY7" fmla="*/ 2428877 h 2876552"/>
                <a:gd name="connsiteX8" fmla="*/ 1971233 w 2350962"/>
                <a:gd name="connsiteY8" fmla="*/ 2733677 h 2876552"/>
                <a:gd name="connsiteX9" fmla="*/ 1885508 w 2350962"/>
                <a:gd name="connsiteY9" fmla="*/ 2876552 h 2876552"/>
                <a:gd name="connsiteX10" fmla="*/ 542483 w 2350962"/>
                <a:gd name="connsiteY10"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1999808 w 2350962"/>
                <a:gd name="connsiteY6" fmla="*/ 2428877 h 2876552"/>
                <a:gd name="connsiteX7" fmla="*/ 1971233 w 2350962"/>
                <a:gd name="connsiteY7" fmla="*/ 2733677 h 2876552"/>
                <a:gd name="connsiteX8" fmla="*/ 1885508 w 2350962"/>
                <a:gd name="connsiteY8" fmla="*/ 2876552 h 2876552"/>
                <a:gd name="connsiteX9" fmla="*/ 542483 w 2350962"/>
                <a:gd name="connsiteY9" fmla="*/ 2876552 h 2876552"/>
                <a:gd name="connsiteX0" fmla="*/ 542483 w 2347372"/>
                <a:gd name="connsiteY0" fmla="*/ 2876561 h 2876561"/>
                <a:gd name="connsiteX1" fmla="*/ 447233 w 2347372"/>
                <a:gd name="connsiteY1" fmla="*/ 2752736 h 2876561"/>
                <a:gd name="connsiteX2" fmla="*/ 418658 w 2347372"/>
                <a:gd name="connsiteY2" fmla="*/ 2438411 h 2876561"/>
                <a:gd name="connsiteX3" fmla="*/ 28133 w 2347372"/>
                <a:gd name="connsiteY3" fmla="*/ 1076336 h 2876561"/>
                <a:gd name="connsiteX4" fmla="*/ 1294958 w 2347372"/>
                <a:gd name="connsiteY4" fmla="*/ 11 h 2876561"/>
                <a:gd name="connsiteX5" fmla="*/ 2342708 w 2347372"/>
                <a:gd name="connsiteY5" fmla="*/ 1095386 h 2876561"/>
                <a:gd name="connsiteX6" fmla="*/ 1999808 w 2347372"/>
                <a:gd name="connsiteY6" fmla="*/ 2428886 h 2876561"/>
                <a:gd name="connsiteX7" fmla="*/ 1971233 w 2347372"/>
                <a:gd name="connsiteY7" fmla="*/ 2733686 h 2876561"/>
                <a:gd name="connsiteX8" fmla="*/ 1885508 w 2347372"/>
                <a:gd name="connsiteY8" fmla="*/ 2876561 h 2876561"/>
                <a:gd name="connsiteX9" fmla="*/ 542483 w 2347372"/>
                <a:gd name="connsiteY9" fmla="*/ 2876561 h 2876561"/>
                <a:gd name="connsiteX0" fmla="*/ 461688 w 2266495"/>
                <a:gd name="connsiteY0" fmla="*/ 2876559 h 2876559"/>
                <a:gd name="connsiteX1" fmla="*/ 366438 w 2266495"/>
                <a:gd name="connsiteY1" fmla="*/ 2752734 h 2876559"/>
                <a:gd name="connsiteX2" fmla="*/ 337863 w 2266495"/>
                <a:gd name="connsiteY2" fmla="*/ 2438409 h 2876559"/>
                <a:gd name="connsiteX3" fmla="*/ 33063 w 2266495"/>
                <a:gd name="connsiteY3" fmla="*/ 1114434 h 2876559"/>
                <a:gd name="connsiteX4" fmla="*/ 1214163 w 2266495"/>
                <a:gd name="connsiteY4" fmla="*/ 9 h 2876559"/>
                <a:gd name="connsiteX5" fmla="*/ 2261913 w 2266495"/>
                <a:gd name="connsiteY5" fmla="*/ 1095384 h 2876559"/>
                <a:gd name="connsiteX6" fmla="*/ 1919013 w 2266495"/>
                <a:gd name="connsiteY6" fmla="*/ 2428884 h 2876559"/>
                <a:gd name="connsiteX7" fmla="*/ 1890438 w 2266495"/>
                <a:gd name="connsiteY7" fmla="*/ 2733684 h 2876559"/>
                <a:gd name="connsiteX8" fmla="*/ 1804713 w 2266495"/>
                <a:gd name="connsiteY8" fmla="*/ 2876559 h 2876559"/>
                <a:gd name="connsiteX9" fmla="*/ 461688 w 2266495"/>
                <a:gd name="connsiteY9" fmla="*/ 2876559 h 2876559"/>
                <a:gd name="connsiteX0" fmla="*/ 428657 w 2233464"/>
                <a:gd name="connsiteY0" fmla="*/ 2876559 h 2876559"/>
                <a:gd name="connsiteX1" fmla="*/ 333407 w 2233464"/>
                <a:gd name="connsiteY1" fmla="*/ 2752734 h 2876559"/>
                <a:gd name="connsiteX2" fmla="*/ 304832 w 2233464"/>
                <a:gd name="connsiteY2" fmla="*/ 2438409 h 2876559"/>
                <a:gd name="connsiteX3" fmla="*/ 32 w 2233464"/>
                <a:gd name="connsiteY3" fmla="*/ 1114434 h 2876559"/>
                <a:gd name="connsiteX4" fmla="*/ 1181132 w 2233464"/>
                <a:gd name="connsiteY4" fmla="*/ 9 h 2876559"/>
                <a:gd name="connsiteX5" fmla="*/ 2228882 w 2233464"/>
                <a:gd name="connsiteY5" fmla="*/ 1095384 h 2876559"/>
                <a:gd name="connsiteX6" fmla="*/ 1885982 w 2233464"/>
                <a:gd name="connsiteY6" fmla="*/ 2428884 h 2876559"/>
                <a:gd name="connsiteX7" fmla="*/ 1857407 w 2233464"/>
                <a:gd name="connsiteY7" fmla="*/ 2733684 h 2876559"/>
                <a:gd name="connsiteX8" fmla="*/ 1771682 w 2233464"/>
                <a:gd name="connsiteY8" fmla="*/ 2876559 h 2876559"/>
                <a:gd name="connsiteX9" fmla="*/ 428657 w 2233464"/>
                <a:gd name="connsiteY9" fmla="*/ 2876559 h 2876559"/>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495332 w 2229008"/>
                <a:gd name="connsiteY1" fmla="*/ 28289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63894 w 2254695"/>
                <a:gd name="connsiteY0" fmla="*/ 2876560 h 2876560"/>
                <a:gd name="connsiteX1" fmla="*/ 521019 w 2254695"/>
                <a:gd name="connsiteY1" fmla="*/ 2828935 h 2876560"/>
                <a:gd name="connsiteX2" fmla="*/ 397194 w 2254695"/>
                <a:gd name="connsiteY2" fmla="*/ 2428885 h 2876560"/>
                <a:gd name="connsiteX3" fmla="*/ 25719 w 2254695"/>
                <a:gd name="connsiteY3" fmla="*/ 1114435 h 2876560"/>
                <a:gd name="connsiteX4" fmla="*/ 1206819 w 2254695"/>
                <a:gd name="connsiteY4" fmla="*/ 10 h 2876560"/>
                <a:gd name="connsiteX5" fmla="*/ 2254569 w 2254695"/>
                <a:gd name="connsiteY5" fmla="*/ 1095385 h 2876560"/>
                <a:gd name="connsiteX6" fmla="*/ 1911669 w 2254695"/>
                <a:gd name="connsiteY6" fmla="*/ 2428885 h 2876560"/>
                <a:gd name="connsiteX7" fmla="*/ 1711644 w 2254695"/>
                <a:gd name="connsiteY7" fmla="*/ 2762260 h 2876560"/>
                <a:gd name="connsiteX8" fmla="*/ 1597344 w 2254695"/>
                <a:gd name="connsiteY8" fmla="*/ 2876560 h 2876560"/>
                <a:gd name="connsiteX9" fmla="*/ 663894 w 2254695"/>
                <a:gd name="connsiteY9" fmla="*/ 2876560 h 2876560"/>
                <a:gd name="connsiteX0" fmla="*/ 638464 w 2229265"/>
                <a:gd name="connsiteY0" fmla="*/ 2876560 h 2876560"/>
                <a:gd name="connsiteX1" fmla="*/ 495589 w 2229265"/>
                <a:gd name="connsiteY1" fmla="*/ 2828935 h 2876560"/>
                <a:gd name="connsiteX2" fmla="*/ 371764 w 2229265"/>
                <a:gd name="connsiteY2" fmla="*/ 2428885 h 2876560"/>
                <a:gd name="connsiteX3" fmla="*/ 289 w 2229265"/>
                <a:gd name="connsiteY3" fmla="*/ 1114435 h 2876560"/>
                <a:gd name="connsiteX4" fmla="*/ 1181389 w 2229265"/>
                <a:gd name="connsiteY4" fmla="*/ 10 h 2876560"/>
                <a:gd name="connsiteX5" fmla="*/ 2229139 w 2229265"/>
                <a:gd name="connsiteY5" fmla="*/ 1095385 h 2876560"/>
                <a:gd name="connsiteX6" fmla="*/ 1886239 w 2229265"/>
                <a:gd name="connsiteY6" fmla="*/ 2428885 h 2876560"/>
                <a:gd name="connsiteX7" fmla="*/ 1686214 w 2229265"/>
                <a:gd name="connsiteY7" fmla="*/ 2762260 h 2876560"/>
                <a:gd name="connsiteX8" fmla="*/ 1571914 w 2229265"/>
                <a:gd name="connsiteY8" fmla="*/ 2876560 h 2876560"/>
                <a:gd name="connsiteX9" fmla="*/ 638464 w 2229265"/>
                <a:gd name="connsiteY9" fmla="*/ 2876560 h 2876560"/>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809965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809965 w 2181691"/>
                <a:gd name="connsiteY9" fmla="*/ 2876572 h 2876572"/>
                <a:gd name="connsiteX0" fmla="*/ 71471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714715 w 2181691"/>
                <a:gd name="connsiteY9" fmla="*/ 2876572 h 2876572"/>
                <a:gd name="connsiteX0" fmla="*/ 1238366 w 2705342"/>
                <a:gd name="connsiteY0" fmla="*/ 2882562 h 2882562"/>
                <a:gd name="connsiteX1" fmla="*/ 971666 w 2705342"/>
                <a:gd name="connsiteY1" fmla="*/ 2834937 h 2882562"/>
                <a:gd name="connsiteX2" fmla="*/ 847841 w 2705342"/>
                <a:gd name="connsiteY2" fmla="*/ 2434887 h 2882562"/>
                <a:gd name="connsiteX3" fmla="*/ 116 w 2705342"/>
                <a:gd name="connsiteY3" fmla="*/ 1606212 h 2882562"/>
                <a:gd name="connsiteX4" fmla="*/ 1657466 w 2705342"/>
                <a:gd name="connsiteY4" fmla="*/ 6012 h 2882562"/>
                <a:gd name="connsiteX5" fmla="*/ 2705216 w 2705342"/>
                <a:gd name="connsiteY5" fmla="*/ 1101387 h 2882562"/>
                <a:gd name="connsiteX6" fmla="*/ 2362316 w 2705342"/>
                <a:gd name="connsiteY6" fmla="*/ 2434887 h 2882562"/>
                <a:gd name="connsiteX7" fmla="*/ 2162291 w 2705342"/>
                <a:gd name="connsiteY7" fmla="*/ 2768262 h 2882562"/>
                <a:gd name="connsiteX8" fmla="*/ 1914641 w 2705342"/>
                <a:gd name="connsiteY8" fmla="*/ 2882562 h 2882562"/>
                <a:gd name="connsiteX9" fmla="*/ 1238366 w 2705342"/>
                <a:gd name="connsiteY9" fmla="*/ 2882562 h 2882562"/>
                <a:gd name="connsiteX0" fmla="*/ 1238366 w 3181508"/>
                <a:gd name="connsiteY0" fmla="*/ 2876575 h 2876575"/>
                <a:gd name="connsiteX1" fmla="*/ 971666 w 3181508"/>
                <a:gd name="connsiteY1" fmla="*/ 2828950 h 2876575"/>
                <a:gd name="connsiteX2" fmla="*/ 847841 w 3181508"/>
                <a:gd name="connsiteY2" fmla="*/ 2428900 h 2876575"/>
                <a:gd name="connsiteX3" fmla="*/ 116 w 3181508"/>
                <a:gd name="connsiteY3" fmla="*/ 1600225 h 2876575"/>
                <a:gd name="connsiteX4" fmla="*/ 1657466 w 3181508"/>
                <a:gd name="connsiteY4" fmla="*/ 25 h 2876575"/>
                <a:gd name="connsiteX5" fmla="*/ 3181466 w 3181508"/>
                <a:gd name="connsiteY5" fmla="*/ 1562125 h 2876575"/>
                <a:gd name="connsiteX6" fmla="*/ 2362316 w 3181508"/>
                <a:gd name="connsiteY6" fmla="*/ 2428900 h 2876575"/>
                <a:gd name="connsiteX7" fmla="*/ 2162291 w 3181508"/>
                <a:gd name="connsiteY7" fmla="*/ 2762275 h 2876575"/>
                <a:gd name="connsiteX8" fmla="*/ 1914641 w 3181508"/>
                <a:gd name="connsiteY8" fmla="*/ 2876575 h 2876575"/>
                <a:gd name="connsiteX9" fmla="*/ 1238366 w 3181508"/>
                <a:gd name="connsiteY9" fmla="*/ 2876575 h 2876575"/>
                <a:gd name="connsiteX0" fmla="*/ 1249118 w 3206549"/>
                <a:gd name="connsiteY0" fmla="*/ 2876575 h 2876575"/>
                <a:gd name="connsiteX1" fmla="*/ 982418 w 3206549"/>
                <a:gd name="connsiteY1" fmla="*/ 2828950 h 2876575"/>
                <a:gd name="connsiteX2" fmla="*/ 858593 w 3206549"/>
                <a:gd name="connsiteY2" fmla="*/ 2428900 h 2876575"/>
                <a:gd name="connsiteX3" fmla="*/ 10868 w 3206549"/>
                <a:gd name="connsiteY3" fmla="*/ 1600225 h 2876575"/>
                <a:gd name="connsiteX4" fmla="*/ 1572968 w 3206549"/>
                <a:gd name="connsiteY4" fmla="*/ 25 h 2876575"/>
                <a:gd name="connsiteX5" fmla="*/ 3192218 w 3206549"/>
                <a:gd name="connsiteY5" fmla="*/ 1562125 h 2876575"/>
                <a:gd name="connsiteX6" fmla="*/ 2373068 w 3206549"/>
                <a:gd name="connsiteY6" fmla="*/ 2428900 h 2876575"/>
                <a:gd name="connsiteX7" fmla="*/ 2173043 w 3206549"/>
                <a:gd name="connsiteY7" fmla="*/ 2762275 h 2876575"/>
                <a:gd name="connsiteX8" fmla="*/ 1925393 w 3206549"/>
                <a:gd name="connsiteY8" fmla="*/ 2876575 h 2876575"/>
                <a:gd name="connsiteX9" fmla="*/ 1249118 w 3206549"/>
                <a:gd name="connsiteY9" fmla="*/ 2876575 h 2876575"/>
                <a:gd name="connsiteX0" fmla="*/ 1274620 w 3232051"/>
                <a:gd name="connsiteY0" fmla="*/ 2876575 h 2914675"/>
                <a:gd name="connsiteX1" fmla="*/ 1007920 w 3232051"/>
                <a:gd name="connsiteY1" fmla="*/ 2828950 h 2914675"/>
                <a:gd name="connsiteX2" fmla="*/ 493570 w 3232051"/>
                <a:gd name="connsiteY2" fmla="*/ 2914675 h 2914675"/>
                <a:gd name="connsiteX3" fmla="*/ 36370 w 3232051"/>
                <a:gd name="connsiteY3" fmla="*/ 1600225 h 2914675"/>
                <a:gd name="connsiteX4" fmla="*/ 1598470 w 3232051"/>
                <a:gd name="connsiteY4" fmla="*/ 25 h 2914675"/>
                <a:gd name="connsiteX5" fmla="*/ 3217720 w 3232051"/>
                <a:gd name="connsiteY5" fmla="*/ 1562125 h 2914675"/>
                <a:gd name="connsiteX6" fmla="*/ 2398570 w 3232051"/>
                <a:gd name="connsiteY6" fmla="*/ 2428900 h 2914675"/>
                <a:gd name="connsiteX7" fmla="*/ 2198545 w 3232051"/>
                <a:gd name="connsiteY7" fmla="*/ 2762275 h 2914675"/>
                <a:gd name="connsiteX8" fmla="*/ 1950895 w 3232051"/>
                <a:gd name="connsiteY8" fmla="*/ 2876575 h 2914675"/>
                <a:gd name="connsiteX9" fmla="*/ 1274620 w 3232051"/>
                <a:gd name="connsiteY9" fmla="*/ 2876575 h 2914675"/>
                <a:gd name="connsiteX0" fmla="*/ 1274620 w 3232051"/>
                <a:gd name="connsiteY0" fmla="*/ 2876575 h 4372000"/>
                <a:gd name="connsiteX1" fmla="*/ 1007920 w 3232051"/>
                <a:gd name="connsiteY1" fmla="*/ 4372000 h 4372000"/>
                <a:gd name="connsiteX2" fmla="*/ 493570 w 3232051"/>
                <a:gd name="connsiteY2" fmla="*/ 2914675 h 4372000"/>
                <a:gd name="connsiteX3" fmla="*/ 36370 w 3232051"/>
                <a:gd name="connsiteY3" fmla="*/ 1600225 h 4372000"/>
                <a:gd name="connsiteX4" fmla="*/ 1598470 w 3232051"/>
                <a:gd name="connsiteY4" fmla="*/ 25 h 4372000"/>
                <a:gd name="connsiteX5" fmla="*/ 3217720 w 3232051"/>
                <a:gd name="connsiteY5" fmla="*/ 1562125 h 4372000"/>
                <a:gd name="connsiteX6" fmla="*/ 2398570 w 3232051"/>
                <a:gd name="connsiteY6" fmla="*/ 2428900 h 4372000"/>
                <a:gd name="connsiteX7" fmla="*/ 2198545 w 3232051"/>
                <a:gd name="connsiteY7" fmla="*/ 2762275 h 4372000"/>
                <a:gd name="connsiteX8" fmla="*/ 1950895 w 3232051"/>
                <a:gd name="connsiteY8" fmla="*/ 2876575 h 4372000"/>
                <a:gd name="connsiteX9" fmla="*/ 1274620 w 3232051"/>
                <a:gd name="connsiteY9" fmla="*/ 2876575 h 4372000"/>
                <a:gd name="connsiteX0" fmla="*/ 1274620 w 3232051"/>
                <a:gd name="connsiteY0" fmla="*/ 2876575 h 4486300"/>
                <a:gd name="connsiteX1" fmla="*/ 903145 w 3232051"/>
                <a:gd name="connsiteY1" fmla="*/ 4486300 h 4486300"/>
                <a:gd name="connsiteX2" fmla="*/ 493570 w 3232051"/>
                <a:gd name="connsiteY2" fmla="*/ 2914675 h 4486300"/>
                <a:gd name="connsiteX3" fmla="*/ 36370 w 3232051"/>
                <a:gd name="connsiteY3" fmla="*/ 1600225 h 4486300"/>
                <a:gd name="connsiteX4" fmla="*/ 1598470 w 3232051"/>
                <a:gd name="connsiteY4" fmla="*/ 25 h 4486300"/>
                <a:gd name="connsiteX5" fmla="*/ 3217720 w 3232051"/>
                <a:gd name="connsiteY5" fmla="*/ 1562125 h 4486300"/>
                <a:gd name="connsiteX6" fmla="*/ 2398570 w 3232051"/>
                <a:gd name="connsiteY6" fmla="*/ 2428900 h 4486300"/>
                <a:gd name="connsiteX7" fmla="*/ 2198545 w 3232051"/>
                <a:gd name="connsiteY7" fmla="*/ 2762275 h 4486300"/>
                <a:gd name="connsiteX8" fmla="*/ 1950895 w 3232051"/>
                <a:gd name="connsiteY8" fmla="*/ 2876575 h 4486300"/>
                <a:gd name="connsiteX9" fmla="*/ 1274620 w 3232051"/>
                <a:gd name="connsiteY9" fmla="*/ 2876575 h 4486300"/>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1950895 w 3232051"/>
                <a:gd name="connsiteY8" fmla="*/ 287657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2741470 w 3232051"/>
                <a:gd name="connsiteY8" fmla="*/ 297182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741470 w 3232051"/>
                <a:gd name="connsiteY7" fmla="*/ 2971825 h 4495825"/>
                <a:gd name="connsiteX8" fmla="*/ 2265220 w 3232051"/>
                <a:gd name="connsiteY8" fmla="*/ 4495825 h 4495825"/>
                <a:gd name="connsiteX0" fmla="*/ 2265220 w 3259860"/>
                <a:gd name="connsiteY0" fmla="*/ 4495828 h 4495828"/>
                <a:gd name="connsiteX1" fmla="*/ 903145 w 3259860"/>
                <a:gd name="connsiteY1" fmla="*/ 4486303 h 4495828"/>
                <a:gd name="connsiteX2" fmla="*/ 493570 w 3259860"/>
                <a:gd name="connsiteY2" fmla="*/ 2914678 h 4495828"/>
                <a:gd name="connsiteX3" fmla="*/ 36370 w 3259860"/>
                <a:gd name="connsiteY3" fmla="*/ 1600228 h 4495828"/>
                <a:gd name="connsiteX4" fmla="*/ 1598470 w 3259860"/>
                <a:gd name="connsiteY4" fmla="*/ 28 h 4495828"/>
                <a:gd name="connsiteX5" fmla="*/ 3217720 w 3259860"/>
                <a:gd name="connsiteY5" fmla="*/ 1562128 h 4495828"/>
                <a:gd name="connsiteX6" fmla="*/ 2741470 w 3259860"/>
                <a:gd name="connsiteY6" fmla="*/ 2971828 h 4495828"/>
                <a:gd name="connsiteX7" fmla="*/ 2265220 w 3259860"/>
                <a:gd name="connsiteY7" fmla="*/ 4495828 h 4495828"/>
                <a:gd name="connsiteX0" fmla="*/ 2265220 w 3259860"/>
                <a:gd name="connsiteY0" fmla="*/ 4495807 h 4495807"/>
                <a:gd name="connsiteX1" fmla="*/ 903145 w 3259860"/>
                <a:gd name="connsiteY1" fmla="*/ 4486282 h 4495807"/>
                <a:gd name="connsiteX2" fmla="*/ 493570 w 3259860"/>
                <a:gd name="connsiteY2" fmla="*/ 2914657 h 4495807"/>
                <a:gd name="connsiteX3" fmla="*/ 36370 w 3259860"/>
                <a:gd name="connsiteY3" fmla="*/ 1600207 h 4495807"/>
                <a:gd name="connsiteX4" fmla="*/ 1598470 w 3259860"/>
                <a:gd name="connsiteY4" fmla="*/ 7 h 4495807"/>
                <a:gd name="connsiteX5" fmla="*/ 3217720 w 3259860"/>
                <a:gd name="connsiteY5" fmla="*/ 1562107 h 4495807"/>
                <a:gd name="connsiteX6" fmla="*/ 2741470 w 3259860"/>
                <a:gd name="connsiteY6" fmla="*/ 2971807 h 4495807"/>
                <a:gd name="connsiteX7" fmla="*/ 2265220 w 3259860"/>
                <a:gd name="connsiteY7" fmla="*/ 4495807 h 4495807"/>
                <a:gd name="connsiteX0" fmla="*/ 2265220 w 3219387"/>
                <a:gd name="connsiteY0" fmla="*/ 4495807 h 4495807"/>
                <a:gd name="connsiteX1" fmla="*/ 903145 w 3219387"/>
                <a:gd name="connsiteY1" fmla="*/ 4486282 h 4495807"/>
                <a:gd name="connsiteX2" fmla="*/ 493570 w 3219387"/>
                <a:gd name="connsiteY2" fmla="*/ 2914657 h 4495807"/>
                <a:gd name="connsiteX3" fmla="*/ 36370 w 3219387"/>
                <a:gd name="connsiteY3" fmla="*/ 1600207 h 4495807"/>
                <a:gd name="connsiteX4" fmla="*/ 1598470 w 3219387"/>
                <a:gd name="connsiteY4" fmla="*/ 7 h 4495807"/>
                <a:gd name="connsiteX5" fmla="*/ 3217720 w 3219387"/>
                <a:gd name="connsiteY5" fmla="*/ 1562107 h 4495807"/>
                <a:gd name="connsiteX6" fmla="*/ 2741470 w 3219387"/>
                <a:gd name="connsiteY6" fmla="*/ 2971807 h 4495807"/>
                <a:gd name="connsiteX7" fmla="*/ 2265220 w 321938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942"/>
                <a:gd name="connsiteY0" fmla="*/ 4495807 h 4495807"/>
                <a:gd name="connsiteX1" fmla="*/ 866795 w 3183942"/>
                <a:gd name="connsiteY1" fmla="*/ 4486282 h 4495807"/>
                <a:gd name="connsiteX2" fmla="*/ 457220 w 3183942"/>
                <a:gd name="connsiteY2" fmla="*/ 2914657 h 4495807"/>
                <a:gd name="connsiteX3" fmla="*/ 20 w 3183942"/>
                <a:gd name="connsiteY3" fmla="*/ 1600207 h 4495807"/>
                <a:gd name="connsiteX4" fmla="*/ 1562120 w 3183942"/>
                <a:gd name="connsiteY4" fmla="*/ 7 h 4495807"/>
                <a:gd name="connsiteX5" fmla="*/ 3181370 w 3183942"/>
                <a:gd name="connsiteY5" fmla="*/ 1562107 h 4495807"/>
                <a:gd name="connsiteX6" fmla="*/ 2705120 w 3183942"/>
                <a:gd name="connsiteY6" fmla="*/ 2971807 h 4495807"/>
                <a:gd name="connsiteX7" fmla="*/ 2228870 w 3183942"/>
                <a:gd name="connsiteY7" fmla="*/ 4495807 h 4495807"/>
                <a:gd name="connsiteX0" fmla="*/ 2228870 w 3183600"/>
                <a:gd name="connsiteY0" fmla="*/ 4495807 h 4495807"/>
                <a:gd name="connsiteX1" fmla="*/ 866795 w 3183600"/>
                <a:gd name="connsiteY1" fmla="*/ 4486282 h 4495807"/>
                <a:gd name="connsiteX2" fmla="*/ 457220 w 3183600"/>
                <a:gd name="connsiteY2" fmla="*/ 2914657 h 4495807"/>
                <a:gd name="connsiteX3" fmla="*/ 20 w 3183600"/>
                <a:gd name="connsiteY3" fmla="*/ 1600207 h 4495807"/>
                <a:gd name="connsiteX4" fmla="*/ 1562120 w 3183600"/>
                <a:gd name="connsiteY4" fmla="*/ 7 h 4495807"/>
                <a:gd name="connsiteX5" fmla="*/ 3181370 w 3183600"/>
                <a:gd name="connsiteY5" fmla="*/ 1562107 h 4495807"/>
                <a:gd name="connsiteX6" fmla="*/ 2705120 w 3183600"/>
                <a:gd name="connsiteY6" fmla="*/ 2971807 h 4495807"/>
                <a:gd name="connsiteX7" fmla="*/ 2228870 w 3183600"/>
                <a:gd name="connsiteY7" fmla="*/ 4495807 h 4495807"/>
                <a:gd name="connsiteX0" fmla="*/ 2269249 w 3223979"/>
                <a:gd name="connsiteY0" fmla="*/ 4495807 h 4495807"/>
                <a:gd name="connsiteX1" fmla="*/ 907174 w 3223979"/>
                <a:gd name="connsiteY1" fmla="*/ 4486282 h 4495807"/>
                <a:gd name="connsiteX2" fmla="*/ 497599 w 3223979"/>
                <a:gd name="connsiteY2" fmla="*/ 2914657 h 4495807"/>
                <a:gd name="connsiteX3" fmla="*/ 40399 w 3223979"/>
                <a:gd name="connsiteY3" fmla="*/ 1600207 h 4495807"/>
                <a:gd name="connsiteX4" fmla="*/ 1602499 w 3223979"/>
                <a:gd name="connsiteY4" fmla="*/ 7 h 4495807"/>
                <a:gd name="connsiteX5" fmla="*/ 3221749 w 3223979"/>
                <a:gd name="connsiteY5" fmla="*/ 1562107 h 4495807"/>
                <a:gd name="connsiteX6" fmla="*/ 2745499 w 3223979"/>
                <a:gd name="connsiteY6" fmla="*/ 2971807 h 4495807"/>
                <a:gd name="connsiteX7" fmla="*/ 2269249 w 3223979"/>
                <a:gd name="connsiteY7" fmla="*/ 4495807 h 4495807"/>
                <a:gd name="connsiteX0" fmla="*/ 2274286 w 3229016"/>
                <a:gd name="connsiteY0" fmla="*/ 4495807 h 4495807"/>
                <a:gd name="connsiteX1" fmla="*/ 912211 w 3229016"/>
                <a:gd name="connsiteY1" fmla="*/ 4486282 h 4495807"/>
                <a:gd name="connsiteX2" fmla="*/ 502636 w 3229016"/>
                <a:gd name="connsiteY2" fmla="*/ 2914657 h 4495807"/>
                <a:gd name="connsiteX3" fmla="*/ 45436 w 3229016"/>
                <a:gd name="connsiteY3" fmla="*/ 1600207 h 4495807"/>
                <a:gd name="connsiteX4" fmla="*/ 1607536 w 3229016"/>
                <a:gd name="connsiteY4" fmla="*/ 7 h 4495807"/>
                <a:gd name="connsiteX5" fmla="*/ 3226786 w 3229016"/>
                <a:gd name="connsiteY5" fmla="*/ 1562107 h 4495807"/>
                <a:gd name="connsiteX6" fmla="*/ 2750536 w 3229016"/>
                <a:gd name="connsiteY6" fmla="*/ 2971807 h 4495807"/>
                <a:gd name="connsiteX7" fmla="*/ 2274286 w 3229016"/>
                <a:gd name="connsiteY7" fmla="*/ 4495807 h 4495807"/>
                <a:gd name="connsiteX0" fmla="*/ 2228882 w 3183612"/>
                <a:gd name="connsiteY0" fmla="*/ 4495807 h 4495807"/>
                <a:gd name="connsiteX1" fmla="*/ 866807 w 3183612"/>
                <a:gd name="connsiteY1" fmla="*/ 4486282 h 4495807"/>
                <a:gd name="connsiteX2" fmla="*/ 457232 w 3183612"/>
                <a:gd name="connsiteY2" fmla="*/ 2914657 h 4495807"/>
                <a:gd name="connsiteX3" fmla="*/ 32 w 3183612"/>
                <a:gd name="connsiteY3" fmla="*/ 1600207 h 4495807"/>
                <a:gd name="connsiteX4" fmla="*/ 1562132 w 3183612"/>
                <a:gd name="connsiteY4" fmla="*/ 7 h 4495807"/>
                <a:gd name="connsiteX5" fmla="*/ 3181382 w 3183612"/>
                <a:gd name="connsiteY5" fmla="*/ 1562107 h 4495807"/>
                <a:gd name="connsiteX6" fmla="*/ 2705132 w 3183612"/>
                <a:gd name="connsiteY6" fmla="*/ 2971807 h 4495807"/>
                <a:gd name="connsiteX7" fmla="*/ 2228882 w 3183612"/>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14"/>
                <a:gd name="connsiteX1" fmla="*/ 866858 w 3183663"/>
                <a:gd name="connsiteY1" fmla="*/ 4486282 h 4495814"/>
                <a:gd name="connsiteX2" fmla="*/ 457283 w 3183663"/>
                <a:gd name="connsiteY2" fmla="*/ 2914657 h 4495814"/>
                <a:gd name="connsiteX3" fmla="*/ 83 w 3183663"/>
                <a:gd name="connsiteY3" fmla="*/ 1600207 h 4495814"/>
                <a:gd name="connsiteX4" fmla="*/ 1562183 w 3183663"/>
                <a:gd name="connsiteY4" fmla="*/ 7 h 4495814"/>
                <a:gd name="connsiteX5" fmla="*/ 3181433 w 3183663"/>
                <a:gd name="connsiteY5" fmla="*/ 1562107 h 4495814"/>
                <a:gd name="connsiteX6" fmla="*/ 2705183 w 3183663"/>
                <a:gd name="connsiteY6" fmla="*/ 2971807 h 4495814"/>
                <a:gd name="connsiteX7" fmla="*/ 2228933 w 3183663"/>
                <a:gd name="connsiteY7" fmla="*/ 4495807 h 4495814"/>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506326"/>
                <a:gd name="connsiteX1" fmla="*/ 933533 w 3183663"/>
                <a:gd name="connsiteY1" fmla="*/ 4505332 h 4506326"/>
                <a:gd name="connsiteX2" fmla="*/ 457283 w 3183663"/>
                <a:gd name="connsiteY2" fmla="*/ 2914657 h 4506326"/>
                <a:gd name="connsiteX3" fmla="*/ 83 w 3183663"/>
                <a:gd name="connsiteY3" fmla="*/ 1600207 h 4506326"/>
                <a:gd name="connsiteX4" fmla="*/ 1562183 w 3183663"/>
                <a:gd name="connsiteY4" fmla="*/ 7 h 4506326"/>
                <a:gd name="connsiteX5" fmla="*/ 3181433 w 3183663"/>
                <a:gd name="connsiteY5" fmla="*/ 1562107 h 4506326"/>
                <a:gd name="connsiteX6" fmla="*/ 2705183 w 3183663"/>
                <a:gd name="connsiteY6" fmla="*/ 2971807 h 4506326"/>
                <a:gd name="connsiteX7" fmla="*/ 2228933 w 3183663"/>
                <a:gd name="connsiteY7" fmla="*/ 4495807 h 450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3663" h="4506326">
                  <a:moveTo>
                    <a:pt x="2228933" y="4495807"/>
                  </a:moveTo>
                  <a:cubicBezTo>
                    <a:pt x="1933658" y="4503744"/>
                    <a:pt x="1187533" y="4508507"/>
                    <a:pt x="933533" y="4505332"/>
                  </a:cubicBezTo>
                  <a:cubicBezTo>
                    <a:pt x="679533" y="4502157"/>
                    <a:pt x="612858" y="3398845"/>
                    <a:pt x="457283" y="2914657"/>
                  </a:cubicBezTo>
                  <a:cubicBezTo>
                    <a:pt x="301708" y="2430470"/>
                    <a:pt x="6433" y="2171707"/>
                    <a:pt x="83" y="1600207"/>
                  </a:cubicBezTo>
                  <a:cubicBezTo>
                    <a:pt x="-6267" y="1028707"/>
                    <a:pt x="346158" y="-3168"/>
                    <a:pt x="1562183" y="7"/>
                  </a:cubicBezTo>
                  <a:cubicBezTo>
                    <a:pt x="2778208" y="3182"/>
                    <a:pt x="3152858" y="971557"/>
                    <a:pt x="3181433" y="1562107"/>
                  </a:cubicBezTo>
                  <a:cubicBezTo>
                    <a:pt x="3210008" y="2152657"/>
                    <a:pt x="2959183" y="2454282"/>
                    <a:pt x="2705183" y="2971807"/>
                  </a:cubicBezTo>
                  <a:cubicBezTo>
                    <a:pt x="2451183" y="3489332"/>
                    <a:pt x="2524208" y="4487870"/>
                    <a:pt x="2228933" y="4495807"/>
                  </a:cubicBezTo>
                  <a:close/>
                </a:path>
              </a:pathLst>
            </a:custGeom>
            <a:noFill/>
            <a:ln w="9525" cmpd="sng">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rtl="0"/>
              <a:endParaRPr lang="fr-FR" dirty="0">
                <a:latin typeface="Futura Std Condensed" pitchFamily="34" charset="0"/>
              </a:endParaRPr>
            </a:p>
          </p:txBody>
        </p:sp>
        <p:sp>
          <p:nvSpPr>
            <p:cNvPr id="178" name="Freeform 177"/>
            <p:cNvSpPr/>
            <p:nvPr/>
          </p:nvSpPr>
          <p:spPr>
            <a:xfrm>
              <a:off x="2344786" y="4546595"/>
              <a:ext cx="183611" cy="323077"/>
            </a:xfrm>
            <a:custGeom>
              <a:avLst/>
              <a:gdLst>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66 w 1162527"/>
                <a:gd name="connsiteY0" fmla="*/ 2486027 h 2486027"/>
                <a:gd name="connsiteX1" fmla="*/ 467016 w 1162527"/>
                <a:gd name="connsiteY1" fmla="*/ 981077 h 2486027"/>
                <a:gd name="connsiteX2" fmla="*/ 291 w 1162527"/>
                <a:gd name="connsiteY2" fmla="*/ 85727 h 2486027"/>
                <a:gd name="connsiteX3" fmla="*/ 409866 w 1162527"/>
                <a:gd name="connsiteY3" fmla="*/ 1104902 h 2486027"/>
                <a:gd name="connsiteX4" fmla="*/ 1162341 w 1162527"/>
                <a:gd name="connsiteY4" fmla="*/ 2 h 2486027"/>
                <a:gd name="connsiteX5" fmla="*/ 486066 w 1162527"/>
                <a:gd name="connsiteY5" fmla="*/ 1114427 h 2486027"/>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591228 w 1286733"/>
                <a:gd name="connsiteY0" fmla="*/ 2495551 h 2495551"/>
                <a:gd name="connsiteX1" fmla="*/ 572178 w 1286733"/>
                <a:gd name="connsiteY1" fmla="*/ 990601 h 2495551"/>
                <a:gd name="connsiteX2" fmla="*/ 105453 w 1286733"/>
                <a:gd name="connsiteY2" fmla="*/ 95251 h 2495551"/>
                <a:gd name="connsiteX3" fmla="*/ 515028 w 1286733"/>
                <a:gd name="connsiteY3" fmla="*/ 1114426 h 2495551"/>
                <a:gd name="connsiteX4" fmla="*/ 1286553 w 1286733"/>
                <a:gd name="connsiteY4" fmla="*/ 1 h 2495551"/>
                <a:gd name="connsiteX5" fmla="*/ 591228 w 1286733"/>
                <a:gd name="connsiteY5" fmla="*/ 1123951 h 2495551"/>
                <a:gd name="connsiteX0" fmla="*/ 591228 w 1409595"/>
                <a:gd name="connsiteY0" fmla="*/ 2542318 h 2542318"/>
                <a:gd name="connsiteX1" fmla="*/ 572178 w 1409595"/>
                <a:gd name="connsiteY1" fmla="*/ 1037368 h 2542318"/>
                <a:gd name="connsiteX2" fmla="*/ 105453 w 1409595"/>
                <a:gd name="connsiteY2" fmla="*/ 142018 h 2542318"/>
                <a:gd name="connsiteX3" fmla="*/ 515028 w 1409595"/>
                <a:gd name="connsiteY3" fmla="*/ 1161193 h 2542318"/>
                <a:gd name="connsiteX4" fmla="*/ 1286553 w 1409595"/>
                <a:gd name="connsiteY4" fmla="*/ 46768 h 2542318"/>
                <a:gd name="connsiteX5" fmla="*/ 591228 w 1409595"/>
                <a:gd name="connsiteY5" fmla="*/ 1170718 h 2542318"/>
                <a:gd name="connsiteX0" fmla="*/ 485810 w 1181136"/>
                <a:gd name="connsiteY0" fmla="*/ 2495551 h 2495551"/>
                <a:gd name="connsiteX1" fmla="*/ 466760 w 1181136"/>
                <a:gd name="connsiteY1" fmla="*/ 990601 h 2495551"/>
                <a:gd name="connsiteX2" fmla="*/ 35 w 1181136"/>
                <a:gd name="connsiteY2" fmla="*/ 95251 h 2495551"/>
                <a:gd name="connsiteX3" fmla="*/ 492160 w 1181136"/>
                <a:gd name="connsiteY3" fmla="*/ 1117601 h 2495551"/>
                <a:gd name="connsiteX4" fmla="*/ 1181135 w 1181136"/>
                <a:gd name="connsiteY4" fmla="*/ 1 h 2495551"/>
                <a:gd name="connsiteX5" fmla="*/ 485810 w 1181136"/>
                <a:gd name="connsiteY5" fmla="*/ 1123951 h 2495551"/>
                <a:gd name="connsiteX0" fmla="*/ 485775 w 1181101"/>
                <a:gd name="connsiteY0" fmla="*/ 2495551 h 2495551"/>
                <a:gd name="connsiteX1" fmla="*/ 492125 w 1181101"/>
                <a:gd name="connsiteY1" fmla="*/ 1120776 h 2495551"/>
                <a:gd name="connsiteX2" fmla="*/ 0 w 1181101"/>
                <a:gd name="connsiteY2" fmla="*/ 95251 h 2495551"/>
                <a:gd name="connsiteX3" fmla="*/ 492125 w 1181101"/>
                <a:gd name="connsiteY3" fmla="*/ 1117601 h 2495551"/>
                <a:gd name="connsiteX4" fmla="*/ 1181100 w 1181101"/>
                <a:gd name="connsiteY4" fmla="*/ 1 h 2495551"/>
                <a:gd name="connsiteX5" fmla="*/ 485775 w 1181101"/>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541931 w 1237257"/>
                <a:gd name="connsiteY0" fmla="*/ 2522958 h 2522958"/>
                <a:gd name="connsiteX1" fmla="*/ 548281 w 1237257"/>
                <a:gd name="connsiteY1" fmla="*/ 1148183 h 2522958"/>
                <a:gd name="connsiteX2" fmla="*/ 60919 w 1237257"/>
                <a:gd name="connsiteY2" fmla="*/ 125039 h 2522958"/>
                <a:gd name="connsiteX3" fmla="*/ 60920 w 1237257"/>
                <a:gd name="connsiteY3" fmla="*/ 129802 h 2522958"/>
                <a:gd name="connsiteX4" fmla="*/ 548281 w 1237257"/>
                <a:gd name="connsiteY4" fmla="*/ 1145008 h 2522958"/>
                <a:gd name="connsiteX5" fmla="*/ 1237256 w 1237257"/>
                <a:gd name="connsiteY5" fmla="*/ 27408 h 2522958"/>
                <a:gd name="connsiteX6" fmla="*/ 541931 w 1237257"/>
                <a:gd name="connsiteY6" fmla="*/ 1151358 h 2522958"/>
                <a:gd name="connsiteX0" fmla="*/ 498427 w 1193753"/>
                <a:gd name="connsiteY0" fmla="*/ 2512648 h 2512648"/>
                <a:gd name="connsiteX1" fmla="*/ 504777 w 1193753"/>
                <a:gd name="connsiteY1" fmla="*/ 1137873 h 2512648"/>
                <a:gd name="connsiteX2" fmla="*/ 17415 w 1193753"/>
                <a:gd name="connsiteY2" fmla="*/ 114729 h 2512648"/>
                <a:gd name="connsiteX3" fmla="*/ 17416 w 1193753"/>
                <a:gd name="connsiteY3" fmla="*/ 119492 h 2512648"/>
                <a:gd name="connsiteX4" fmla="*/ 504777 w 1193753"/>
                <a:gd name="connsiteY4" fmla="*/ 1134698 h 2512648"/>
                <a:gd name="connsiteX5" fmla="*/ 1193752 w 1193753"/>
                <a:gd name="connsiteY5" fmla="*/ 17098 h 2512648"/>
                <a:gd name="connsiteX6" fmla="*/ 498427 w 1193753"/>
                <a:gd name="connsiteY6" fmla="*/ 1141048 h 2512648"/>
                <a:gd name="connsiteX0" fmla="*/ 492028 w 1187354"/>
                <a:gd name="connsiteY0" fmla="*/ 2515151 h 2515151"/>
                <a:gd name="connsiteX1" fmla="*/ 498378 w 1187354"/>
                <a:gd name="connsiteY1" fmla="*/ 1140376 h 2515151"/>
                <a:gd name="connsiteX2" fmla="*/ 11016 w 1187354"/>
                <a:gd name="connsiteY2" fmla="*/ 117232 h 2515151"/>
                <a:gd name="connsiteX3" fmla="*/ 77692 w 1187354"/>
                <a:gd name="connsiteY3" fmla="*/ 117233 h 2515151"/>
                <a:gd name="connsiteX4" fmla="*/ 498378 w 1187354"/>
                <a:gd name="connsiteY4" fmla="*/ 1137201 h 2515151"/>
                <a:gd name="connsiteX5" fmla="*/ 1187353 w 1187354"/>
                <a:gd name="connsiteY5" fmla="*/ 19601 h 2515151"/>
                <a:gd name="connsiteX6" fmla="*/ 492028 w 1187354"/>
                <a:gd name="connsiteY6" fmla="*/ 1143551 h 2515151"/>
                <a:gd name="connsiteX0" fmla="*/ 532325 w 1227651"/>
                <a:gd name="connsiteY0" fmla="*/ 2533284 h 2533284"/>
                <a:gd name="connsiteX1" fmla="*/ 538675 w 1227651"/>
                <a:gd name="connsiteY1" fmla="*/ 1158509 h 2533284"/>
                <a:gd name="connsiteX2" fmla="*/ 51313 w 1227651"/>
                <a:gd name="connsiteY2" fmla="*/ 135365 h 2533284"/>
                <a:gd name="connsiteX3" fmla="*/ 117989 w 1227651"/>
                <a:gd name="connsiteY3" fmla="*/ 135366 h 2533284"/>
                <a:gd name="connsiteX4" fmla="*/ 538675 w 1227651"/>
                <a:gd name="connsiteY4" fmla="*/ 1155334 h 2533284"/>
                <a:gd name="connsiteX5" fmla="*/ 1227650 w 1227651"/>
                <a:gd name="connsiteY5" fmla="*/ 37734 h 2533284"/>
                <a:gd name="connsiteX6" fmla="*/ 532325 w 1227651"/>
                <a:gd name="connsiteY6" fmla="*/ 1161684 h 2533284"/>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481012 w 1176342"/>
                <a:gd name="connsiteY0" fmla="*/ 2496877 h 2496877"/>
                <a:gd name="connsiteX1" fmla="*/ 487362 w 1176342"/>
                <a:gd name="connsiteY1" fmla="*/ 1122102 h 2496877"/>
                <a:gd name="connsiteX2" fmla="*/ 0 w 1176342"/>
                <a:gd name="connsiteY2" fmla="*/ 98958 h 2496877"/>
                <a:gd name="connsiteX3" fmla="*/ 487362 w 1176342"/>
                <a:gd name="connsiteY3" fmla="*/ 1118927 h 2496877"/>
                <a:gd name="connsiteX4" fmla="*/ 1176337 w 1176342"/>
                <a:gd name="connsiteY4" fmla="*/ 1327 h 2496877"/>
                <a:gd name="connsiteX5" fmla="*/ 476249 w 1176342"/>
                <a:gd name="connsiteY5" fmla="*/ 899058 h 2496877"/>
                <a:gd name="connsiteX0" fmla="*/ 481012 w 1176361"/>
                <a:gd name="connsiteY0" fmla="*/ 2495896 h 2495896"/>
                <a:gd name="connsiteX1" fmla="*/ 487362 w 1176361"/>
                <a:gd name="connsiteY1" fmla="*/ 1121121 h 2495896"/>
                <a:gd name="connsiteX2" fmla="*/ 0 w 1176361"/>
                <a:gd name="connsiteY2" fmla="*/ 97977 h 2495896"/>
                <a:gd name="connsiteX3" fmla="*/ 487362 w 1176361"/>
                <a:gd name="connsiteY3" fmla="*/ 1117946 h 2495896"/>
                <a:gd name="connsiteX4" fmla="*/ 1176337 w 1176361"/>
                <a:gd name="connsiteY4" fmla="*/ 346 h 2495896"/>
                <a:gd name="connsiteX5" fmla="*/ 514349 w 1176361"/>
                <a:gd name="connsiteY5" fmla="*/ 1000471 h 2495896"/>
                <a:gd name="connsiteX0" fmla="*/ 481012 w 1262272"/>
                <a:gd name="connsiteY0" fmla="*/ 2531587 h 2531587"/>
                <a:gd name="connsiteX1" fmla="*/ 487362 w 1262272"/>
                <a:gd name="connsiteY1" fmla="*/ 1156812 h 2531587"/>
                <a:gd name="connsiteX2" fmla="*/ 0 w 1262272"/>
                <a:gd name="connsiteY2" fmla="*/ 133668 h 2531587"/>
                <a:gd name="connsiteX3" fmla="*/ 487362 w 1262272"/>
                <a:gd name="connsiteY3" fmla="*/ 1153637 h 2531587"/>
                <a:gd name="connsiteX4" fmla="*/ 1176337 w 1262272"/>
                <a:gd name="connsiteY4" fmla="*/ 36037 h 2531587"/>
                <a:gd name="connsiteX5" fmla="*/ 514349 w 1262272"/>
                <a:gd name="connsiteY5" fmla="*/ 1036162 h 2531587"/>
                <a:gd name="connsiteX0" fmla="*/ 481012 w 1176357"/>
                <a:gd name="connsiteY0" fmla="*/ 2495651 h 2495651"/>
                <a:gd name="connsiteX1" fmla="*/ 487362 w 1176357"/>
                <a:gd name="connsiteY1" fmla="*/ 1120876 h 2495651"/>
                <a:gd name="connsiteX2" fmla="*/ 0 w 1176357"/>
                <a:gd name="connsiteY2" fmla="*/ 97732 h 2495651"/>
                <a:gd name="connsiteX3" fmla="*/ 489743 w 1176357"/>
                <a:gd name="connsiteY3" fmla="*/ 1062932 h 2495651"/>
                <a:gd name="connsiteX4" fmla="*/ 1176337 w 1176357"/>
                <a:gd name="connsiteY4" fmla="*/ 101 h 2495651"/>
                <a:gd name="connsiteX5" fmla="*/ 514349 w 1176357"/>
                <a:gd name="connsiteY5" fmla="*/ 1000226 h 2495651"/>
                <a:gd name="connsiteX0" fmla="*/ 481376 w 1176721"/>
                <a:gd name="connsiteY0" fmla="*/ 2495651 h 2495651"/>
                <a:gd name="connsiteX1" fmla="*/ 411526 w 1176721"/>
                <a:gd name="connsiteY1" fmla="*/ 1087538 h 2495651"/>
                <a:gd name="connsiteX2" fmla="*/ 364 w 1176721"/>
                <a:gd name="connsiteY2" fmla="*/ 97732 h 2495651"/>
                <a:gd name="connsiteX3" fmla="*/ 490107 w 1176721"/>
                <a:gd name="connsiteY3" fmla="*/ 1062932 h 2495651"/>
                <a:gd name="connsiteX4" fmla="*/ 1176701 w 1176721"/>
                <a:gd name="connsiteY4" fmla="*/ 101 h 2495651"/>
                <a:gd name="connsiteX5" fmla="*/ 514713 w 1176721"/>
                <a:gd name="connsiteY5" fmla="*/ 1000226 h 2495651"/>
                <a:gd name="connsiteX0" fmla="*/ 481043 w 1176388"/>
                <a:gd name="connsiteY0" fmla="*/ 2495651 h 2495651"/>
                <a:gd name="connsiteX1" fmla="*/ 465962 w 1176388"/>
                <a:gd name="connsiteY1" fmla="*/ 1094682 h 2495651"/>
                <a:gd name="connsiteX2" fmla="*/ 31 w 1176388"/>
                <a:gd name="connsiteY2" fmla="*/ 97732 h 2495651"/>
                <a:gd name="connsiteX3" fmla="*/ 489774 w 1176388"/>
                <a:gd name="connsiteY3" fmla="*/ 1062932 h 2495651"/>
                <a:gd name="connsiteX4" fmla="*/ 1176368 w 1176388"/>
                <a:gd name="connsiteY4" fmla="*/ 101 h 2495651"/>
                <a:gd name="connsiteX5" fmla="*/ 514380 w 1176388"/>
                <a:gd name="connsiteY5" fmla="*/ 1000226 h 2495651"/>
                <a:gd name="connsiteX0" fmla="*/ 481281 w 1176950"/>
                <a:gd name="connsiteY0" fmla="*/ 2495760 h 2495760"/>
                <a:gd name="connsiteX1" fmla="*/ 466200 w 1176950"/>
                <a:gd name="connsiteY1" fmla="*/ 1094791 h 2495760"/>
                <a:gd name="connsiteX2" fmla="*/ 269 w 1176950"/>
                <a:gd name="connsiteY2" fmla="*/ 97841 h 2495760"/>
                <a:gd name="connsiteX3" fmla="*/ 411430 w 1176950"/>
                <a:gd name="connsiteY3" fmla="*/ 1091616 h 2495760"/>
                <a:gd name="connsiteX4" fmla="*/ 1176606 w 1176950"/>
                <a:gd name="connsiteY4" fmla="*/ 210 h 2495760"/>
                <a:gd name="connsiteX5" fmla="*/ 514618 w 1176950"/>
                <a:gd name="connsiteY5" fmla="*/ 1000335 h 2495760"/>
                <a:gd name="connsiteX0" fmla="*/ 595689 w 1291358"/>
                <a:gd name="connsiteY0" fmla="*/ 2495760 h 2495760"/>
                <a:gd name="connsiteX1" fmla="*/ 580608 w 1291358"/>
                <a:gd name="connsiteY1" fmla="*/ 1094791 h 2495760"/>
                <a:gd name="connsiteX2" fmla="*/ 114677 w 1291358"/>
                <a:gd name="connsiteY2" fmla="*/ 97841 h 2495760"/>
                <a:gd name="connsiteX3" fmla="*/ 525838 w 1291358"/>
                <a:gd name="connsiteY3" fmla="*/ 1091616 h 2495760"/>
                <a:gd name="connsiteX4" fmla="*/ 1291014 w 1291358"/>
                <a:gd name="connsiteY4" fmla="*/ 210 h 2495760"/>
                <a:gd name="connsiteX5" fmla="*/ 629026 w 1291358"/>
                <a:gd name="connsiteY5" fmla="*/ 1000335 h 2495760"/>
                <a:gd name="connsiteX0" fmla="*/ 595689 w 1402758"/>
                <a:gd name="connsiteY0" fmla="*/ 2548777 h 2548777"/>
                <a:gd name="connsiteX1" fmla="*/ 580608 w 1402758"/>
                <a:gd name="connsiteY1" fmla="*/ 1147808 h 2548777"/>
                <a:gd name="connsiteX2" fmla="*/ 114677 w 1402758"/>
                <a:gd name="connsiteY2" fmla="*/ 150858 h 2548777"/>
                <a:gd name="connsiteX3" fmla="*/ 525838 w 1402758"/>
                <a:gd name="connsiteY3" fmla="*/ 1144633 h 2548777"/>
                <a:gd name="connsiteX4" fmla="*/ 1291014 w 1402758"/>
                <a:gd name="connsiteY4" fmla="*/ 53227 h 2548777"/>
                <a:gd name="connsiteX5" fmla="*/ 629026 w 1402758"/>
                <a:gd name="connsiteY5" fmla="*/ 1053352 h 2548777"/>
                <a:gd name="connsiteX0" fmla="*/ 595689 w 1291765"/>
                <a:gd name="connsiteY0" fmla="*/ 2495620 h 2495620"/>
                <a:gd name="connsiteX1" fmla="*/ 580608 w 1291765"/>
                <a:gd name="connsiteY1" fmla="*/ 1094651 h 2495620"/>
                <a:gd name="connsiteX2" fmla="*/ 114677 w 1291765"/>
                <a:gd name="connsiteY2" fmla="*/ 97701 h 2495620"/>
                <a:gd name="connsiteX3" fmla="*/ 525838 w 1291765"/>
                <a:gd name="connsiteY3" fmla="*/ 1091476 h 2495620"/>
                <a:gd name="connsiteX4" fmla="*/ 1291014 w 1291765"/>
                <a:gd name="connsiteY4" fmla="*/ 70 h 2495620"/>
                <a:gd name="connsiteX5" fmla="*/ 674270 w 1291765"/>
                <a:gd name="connsiteY5" fmla="*/ 1038295 h 2495620"/>
                <a:gd name="connsiteX0" fmla="*/ 595689 w 1291602"/>
                <a:gd name="connsiteY0" fmla="*/ 2496473 h 2496473"/>
                <a:gd name="connsiteX1" fmla="*/ 580608 w 1291602"/>
                <a:gd name="connsiteY1" fmla="*/ 1095504 h 2496473"/>
                <a:gd name="connsiteX2" fmla="*/ 114677 w 1291602"/>
                <a:gd name="connsiteY2" fmla="*/ 98554 h 2496473"/>
                <a:gd name="connsiteX3" fmla="*/ 525838 w 1291602"/>
                <a:gd name="connsiteY3" fmla="*/ 1092329 h 2496473"/>
                <a:gd name="connsiteX4" fmla="*/ 1291014 w 1291602"/>
                <a:gd name="connsiteY4" fmla="*/ 923 h 2496473"/>
                <a:gd name="connsiteX5" fmla="*/ 652840 w 1291602"/>
                <a:gd name="connsiteY5" fmla="*/ 905799 h 2496473"/>
                <a:gd name="connsiteX6" fmla="*/ 674270 w 1291602"/>
                <a:gd name="connsiteY6" fmla="*/ 1039148 h 2496473"/>
                <a:gd name="connsiteX0" fmla="*/ 595689 w 1291879"/>
                <a:gd name="connsiteY0" fmla="*/ 2495621 h 2495621"/>
                <a:gd name="connsiteX1" fmla="*/ 580608 w 1291879"/>
                <a:gd name="connsiteY1" fmla="*/ 1094652 h 2495621"/>
                <a:gd name="connsiteX2" fmla="*/ 114677 w 1291879"/>
                <a:gd name="connsiteY2" fmla="*/ 97702 h 2495621"/>
                <a:gd name="connsiteX3" fmla="*/ 525838 w 1291879"/>
                <a:gd name="connsiteY3" fmla="*/ 1091477 h 2495621"/>
                <a:gd name="connsiteX4" fmla="*/ 1291014 w 1291879"/>
                <a:gd name="connsiteY4" fmla="*/ 71 h 2495621"/>
                <a:gd name="connsiteX5" fmla="*/ 674270 w 1291879"/>
                <a:gd name="connsiteY5" fmla="*/ 1038296 h 2495621"/>
                <a:gd name="connsiteX0" fmla="*/ 595689 w 1295478"/>
                <a:gd name="connsiteY0" fmla="*/ 2495606 h 2495606"/>
                <a:gd name="connsiteX1" fmla="*/ 580608 w 1295478"/>
                <a:gd name="connsiteY1" fmla="*/ 1094637 h 2495606"/>
                <a:gd name="connsiteX2" fmla="*/ 114677 w 1295478"/>
                <a:gd name="connsiteY2" fmla="*/ 97687 h 2495606"/>
                <a:gd name="connsiteX3" fmla="*/ 525838 w 1295478"/>
                <a:gd name="connsiteY3" fmla="*/ 1091462 h 2495606"/>
                <a:gd name="connsiteX4" fmla="*/ 1291014 w 1295478"/>
                <a:gd name="connsiteY4" fmla="*/ 56 h 2495606"/>
                <a:gd name="connsiteX5" fmla="*/ 826670 w 1295478"/>
                <a:gd name="connsiteY5" fmla="*/ 1145437 h 2495606"/>
                <a:gd name="connsiteX0" fmla="*/ 595689 w 1291734"/>
                <a:gd name="connsiteY0" fmla="*/ 2495579 h 2495579"/>
                <a:gd name="connsiteX1" fmla="*/ 580608 w 1291734"/>
                <a:gd name="connsiteY1" fmla="*/ 1094610 h 2495579"/>
                <a:gd name="connsiteX2" fmla="*/ 114677 w 1291734"/>
                <a:gd name="connsiteY2" fmla="*/ 97660 h 2495579"/>
                <a:gd name="connsiteX3" fmla="*/ 525838 w 1291734"/>
                <a:gd name="connsiteY3" fmla="*/ 1091435 h 2495579"/>
                <a:gd name="connsiteX4" fmla="*/ 1291014 w 1291734"/>
                <a:gd name="connsiteY4" fmla="*/ 29 h 2495579"/>
                <a:gd name="connsiteX5" fmla="*/ 662364 w 1291734"/>
                <a:gd name="connsiteY5" fmla="*/ 1057304 h 2495579"/>
                <a:gd name="connsiteX0" fmla="*/ 482512 w 1179310"/>
                <a:gd name="connsiteY0" fmla="*/ 2495556 h 2495556"/>
                <a:gd name="connsiteX1" fmla="*/ 467431 w 1179310"/>
                <a:gd name="connsiteY1" fmla="*/ 1094587 h 2495556"/>
                <a:gd name="connsiteX2" fmla="*/ 1500 w 1179310"/>
                <a:gd name="connsiteY2" fmla="*/ 97637 h 2495556"/>
                <a:gd name="connsiteX3" fmla="*/ 350749 w 1179310"/>
                <a:gd name="connsiteY3" fmla="*/ 1072362 h 2495556"/>
                <a:gd name="connsiteX4" fmla="*/ 1177837 w 1179310"/>
                <a:gd name="connsiteY4" fmla="*/ 6 h 2495556"/>
                <a:gd name="connsiteX5" fmla="*/ 549187 w 1179310"/>
                <a:gd name="connsiteY5" fmla="*/ 1057281 h 2495556"/>
                <a:gd name="connsiteX0" fmla="*/ 482858 w 1179656"/>
                <a:gd name="connsiteY0" fmla="*/ 2495556 h 2495556"/>
                <a:gd name="connsiteX1" fmla="*/ 482065 w 1179656"/>
                <a:gd name="connsiteY1" fmla="*/ 1004099 h 2495556"/>
                <a:gd name="connsiteX2" fmla="*/ 1846 w 1179656"/>
                <a:gd name="connsiteY2" fmla="*/ 97637 h 2495556"/>
                <a:gd name="connsiteX3" fmla="*/ 351095 w 1179656"/>
                <a:gd name="connsiteY3" fmla="*/ 1072362 h 2495556"/>
                <a:gd name="connsiteX4" fmla="*/ 1178183 w 1179656"/>
                <a:gd name="connsiteY4" fmla="*/ 6 h 2495556"/>
                <a:gd name="connsiteX5" fmla="*/ 549533 w 1179656"/>
                <a:gd name="connsiteY5" fmla="*/ 1057281 h 2495556"/>
                <a:gd name="connsiteX0" fmla="*/ 482858 w 1180436"/>
                <a:gd name="connsiteY0" fmla="*/ 2495588 h 2495588"/>
                <a:gd name="connsiteX1" fmla="*/ 482065 w 1180436"/>
                <a:gd name="connsiteY1" fmla="*/ 1004131 h 2495588"/>
                <a:gd name="connsiteX2" fmla="*/ 1846 w 1180436"/>
                <a:gd name="connsiteY2" fmla="*/ 97669 h 2495588"/>
                <a:gd name="connsiteX3" fmla="*/ 351095 w 1180436"/>
                <a:gd name="connsiteY3" fmla="*/ 1072394 h 2495588"/>
                <a:gd name="connsiteX4" fmla="*/ 1178183 w 1180436"/>
                <a:gd name="connsiteY4" fmla="*/ 38 h 2495588"/>
                <a:gd name="connsiteX5" fmla="*/ 590015 w 1180436"/>
                <a:gd name="connsiteY5" fmla="*/ 1033500 h 2495588"/>
                <a:gd name="connsiteX0" fmla="*/ 482549 w 1179961"/>
                <a:gd name="connsiteY0" fmla="*/ 2495566 h 2495566"/>
                <a:gd name="connsiteX1" fmla="*/ 481756 w 1179961"/>
                <a:gd name="connsiteY1" fmla="*/ 1004109 h 2495566"/>
                <a:gd name="connsiteX2" fmla="*/ 1537 w 1179961"/>
                <a:gd name="connsiteY2" fmla="*/ 97647 h 2495566"/>
                <a:gd name="connsiteX3" fmla="*/ 360311 w 1179961"/>
                <a:gd name="connsiteY3" fmla="*/ 1058085 h 2495566"/>
                <a:gd name="connsiteX4" fmla="*/ 1177874 w 1179961"/>
                <a:gd name="connsiteY4" fmla="*/ 16 h 2495566"/>
                <a:gd name="connsiteX5" fmla="*/ 589706 w 1179961"/>
                <a:gd name="connsiteY5" fmla="*/ 1033478 h 2495566"/>
                <a:gd name="connsiteX0" fmla="*/ 590850 w 1288262"/>
                <a:gd name="connsiteY0" fmla="*/ 2495566 h 2495566"/>
                <a:gd name="connsiteX1" fmla="*/ 590057 w 1288262"/>
                <a:gd name="connsiteY1" fmla="*/ 1004109 h 2495566"/>
                <a:gd name="connsiteX2" fmla="*/ 109838 w 1288262"/>
                <a:gd name="connsiteY2" fmla="*/ 97647 h 2495566"/>
                <a:gd name="connsiteX3" fmla="*/ 468612 w 1288262"/>
                <a:gd name="connsiteY3" fmla="*/ 1058085 h 2495566"/>
                <a:gd name="connsiteX4" fmla="*/ 1286175 w 1288262"/>
                <a:gd name="connsiteY4" fmla="*/ 16 h 2495566"/>
                <a:gd name="connsiteX5" fmla="*/ 698007 w 1288262"/>
                <a:gd name="connsiteY5" fmla="*/ 1033478 h 2495566"/>
                <a:gd name="connsiteX0" fmla="*/ 673392 w 1370804"/>
                <a:gd name="connsiteY0" fmla="*/ 2495566 h 2495566"/>
                <a:gd name="connsiteX1" fmla="*/ 672599 w 1370804"/>
                <a:gd name="connsiteY1" fmla="*/ 1004109 h 2495566"/>
                <a:gd name="connsiteX2" fmla="*/ 99512 w 1370804"/>
                <a:gd name="connsiteY2" fmla="*/ 133366 h 2495566"/>
                <a:gd name="connsiteX3" fmla="*/ 551154 w 1370804"/>
                <a:gd name="connsiteY3" fmla="*/ 1058085 h 2495566"/>
                <a:gd name="connsiteX4" fmla="*/ 1368717 w 1370804"/>
                <a:gd name="connsiteY4" fmla="*/ 16 h 2495566"/>
                <a:gd name="connsiteX5" fmla="*/ 780549 w 1370804"/>
                <a:gd name="connsiteY5" fmla="*/ 1033478 h 2495566"/>
                <a:gd name="connsiteX0" fmla="*/ 647787 w 1345199"/>
                <a:gd name="connsiteY0" fmla="*/ 2495566 h 2495566"/>
                <a:gd name="connsiteX1" fmla="*/ 646994 w 1345199"/>
                <a:gd name="connsiteY1" fmla="*/ 1004109 h 2495566"/>
                <a:gd name="connsiteX2" fmla="*/ 102482 w 1345199"/>
                <a:gd name="connsiteY2" fmla="*/ 111934 h 2495566"/>
                <a:gd name="connsiteX3" fmla="*/ 525549 w 1345199"/>
                <a:gd name="connsiteY3" fmla="*/ 1058085 h 2495566"/>
                <a:gd name="connsiteX4" fmla="*/ 1343112 w 1345199"/>
                <a:gd name="connsiteY4" fmla="*/ 16 h 2495566"/>
                <a:gd name="connsiteX5" fmla="*/ 754944 w 1345199"/>
                <a:gd name="connsiteY5" fmla="*/ 1033478 h 2495566"/>
                <a:gd name="connsiteX0" fmla="*/ 629733 w 1327145"/>
                <a:gd name="connsiteY0" fmla="*/ 2495566 h 2495566"/>
                <a:gd name="connsiteX1" fmla="*/ 628940 w 1327145"/>
                <a:gd name="connsiteY1" fmla="*/ 1004109 h 2495566"/>
                <a:gd name="connsiteX2" fmla="*/ 84428 w 1327145"/>
                <a:gd name="connsiteY2" fmla="*/ 111934 h 2495566"/>
                <a:gd name="connsiteX3" fmla="*/ 507495 w 1327145"/>
                <a:gd name="connsiteY3" fmla="*/ 1058085 h 2495566"/>
                <a:gd name="connsiteX4" fmla="*/ 1325058 w 1327145"/>
                <a:gd name="connsiteY4" fmla="*/ 16 h 2495566"/>
                <a:gd name="connsiteX5" fmla="*/ 736890 w 1327145"/>
                <a:gd name="connsiteY5" fmla="*/ 1033478 h 2495566"/>
                <a:gd name="connsiteX0" fmla="*/ 647786 w 1345198"/>
                <a:gd name="connsiteY0" fmla="*/ 2495566 h 2495566"/>
                <a:gd name="connsiteX1" fmla="*/ 646993 w 1345198"/>
                <a:gd name="connsiteY1" fmla="*/ 1004109 h 2495566"/>
                <a:gd name="connsiteX2" fmla="*/ 102481 w 1345198"/>
                <a:gd name="connsiteY2" fmla="*/ 111934 h 2495566"/>
                <a:gd name="connsiteX3" fmla="*/ 525548 w 1345198"/>
                <a:gd name="connsiteY3" fmla="*/ 1058085 h 2495566"/>
                <a:gd name="connsiteX4" fmla="*/ 1343111 w 1345198"/>
                <a:gd name="connsiteY4" fmla="*/ 16 h 2495566"/>
                <a:gd name="connsiteX5" fmla="*/ 754943 w 1345198"/>
                <a:gd name="connsiteY5" fmla="*/ 1033478 h 2495566"/>
                <a:gd name="connsiteX0" fmla="*/ 687819 w 1385231"/>
                <a:gd name="connsiteY0" fmla="*/ 2495566 h 2495566"/>
                <a:gd name="connsiteX1" fmla="*/ 687026 w 1385231"/>
                <a:gd name="connsiteY1" fmla="*/ 1004109 h 2495566"/>
                <a:gd name="connsiteX2" fmla="*/ 142514 w 1385231"/>
                <a:gd name="connsiteY2" fmla="*/ 111934 h 2495566"/>
                <a:gd name="connsiteX3" fmla="*/ 565581 w 1385231"/>
                <a:gd name="connsiteY3" fmla="*/ 1058085 h 2495566"/>
                <a:gd name="connsiteX4" fmla="*/ 1383144 w 1385231"/>
                <a:gd name="connsiteY4" fmla="*/ 16 h 2495566"/>
                <a:gd name="connsiteX5" fmla="*/ 794976 w 1385231"/>
                <a:gd name="connsiteY5" fmla="*/ 1033478 h 2495566"/>
                <a:gd name="connsiteX0" fmla="*/ 675000 w 1372412"/>
                <a:gd name="connsiteY0" fmla="*/ 2495566 h 2495566"/>
                <a:gd name="connsiteX1" fmla="*/ 674207 w 1372412"/>
                <a:gd name="connsiteY1" fmla="*/ 1004109 h 2495566"/>
                <a:gd name="connsiteX2" fmla="*/ 129695 w 1372412"/>
                <a:gd name="connsiteY2" fmla="*/ 111934 h 2495566"/>
                <a:gd name="connsiteX3" fmla="*/ 552762 w 1372412"/>
                <a:gd name="connsiteY3" fmla="*/ 1058085 h 2495566"/>
                <a:gd name="connsiteX4" fmla="*/ 1370325 w 1372412"/>
                <a:gd name="connsiteY4" fmla="*/ 16 h 2495566"/>
                <a:gd name="connsiteX5" fmla="*/ 782157 w 1372412"/>
                <a:gd name="connsiteY5" fmla="*/ 1033478 h 2495566"/>
                <a:gd name="connsiteX0" fmla="*/ 675000 w 1502594"/>
                <a:gd name="connsiteY0" fmla="*/ 2546661 h 2546661"/>
                <a:gd name="connsiteX1" fmla="*/ 674207 w 1502594"/>
                <a:gd name="connsiteY1" fmla="*/ 1055204 h 2546661"/>
                <a:gd name="connsiteX2" fmla="*/ 129695 w 1502594"/>
                <a:gd name="connsiteY2" fmla="*/ 163029 h 2546661"/>
                <a:gd name="connsiteX3" fmla="*/ 552762 w 1502594"/>
                <a:gd name="connsiteY3" fmla="*/ 1109180 h 2546661"/>
                <a:gd name="connsiteX4" fmla="*/ 1370325 w 1502594"/>
                <a:gd name="connsiteY4" fmla="*/ 51111 h 2546661"/>
                <a:gd name="connsiteX5" fmla="*/ 782157 w 1502594"/>
                <a:gd name="connsiteY5" fmla="*/ 1084573 h 2546661"/>
                <a:gd name="connsiteX0" fmla="*/ 645869 w 1473463"/>
                <a:gd name="connsiteY0" fmla="*/ 2546661 h 2546661"/>
                <a:gd name="connsiteX1" fmla="*/ 645076 w 1473463"/>
                <a:gd name="connsiteY1" fmla="*/ 1055204 h 2546661"/>
                <a:gd name="connsiteX2" fmla="*/ 100564 w 1473463"/>
                <a:gd name="connsiteY2" fmla="*/ 163029 h 2546661"/>
                <a:gd name="connsiteX3" fmla="*/ 523631 w 1473463"/>
                <a:gd name="connsiteY3" fmla="*/ 1109180 h 2546661"/>
                <a:gd name="connsiteX4" fmla="*/ 1341194 w 1473463"/>
                <a:gd name="connsiteY4" fmla="*/ 51111 h 2546661"/>
                <a:gd name="connsiteX5" fmla="*/ 753026 w 1473463"/>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755903 w 1476341"/>
                <a:gd name="connsiteY6" fmla="*/ 1079812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65416 w 1476341"/>
                <a:gd name="connsiteY6" fmla="*/ 1153630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24935 w 1476341"/>
                <a:gd name="connsiteY6" fmla="*/ 948843 h 2546661"/>
                <a:gd name="connsiteX0" fmla="*/ 648747 w 1473490"/>
                <a:gd name="connsiteY0" fmla="*/ 2546661 h 2546661"/>
                <a:gd name="connsiteX1" fmla="*/ 647954 w 1473490"/>
                <a:gd name="connsiteY1" fmla="*/ 1055204 h 2546661"/>
                <a:gd name="connsiteX2" fmla="*/ 103442 w 1473490"/>
                <a:gd name="connsiteY2" fmla="*/ 163029 h 2546661"/>
                <a:gd name="connsiteX3" fmla="*/ 526509 w 1473490"/>
                <a:gd name="connsiteY3" fmla="*/ 1109180 h 2546661"/>
                <a:gd name="connsiteX4" fmla="*/ 1344072 w 1473490"/>
                <a:gd name="connsiteY4" fmla="*/ 51111 h 2546661"/>
                <a:gd name="connsiteX5" fmla="*/ 755904 w 1473490"/>
                <a:gd name="connsiteY5" fmla="*/ 1084573 h 2546661"/>
                <a:gd name="connsiteX6" fmla="*/ 624935 w 1473490"/>
                <a:gd name="connsiteY6" fmla="*/ 948843 h 2546661"/>
                <a:gd name="connsiteX0" fmla="*/ 648747 w 1477073"/>
                <a:gd name="connsiteY0" fmla="*/ 2546661 h 2546661"/>
                <a:gd name="connsiteX1" fmla="*/ 647954 w 1477073"/>
                <a:gd name="connsiteY1" fmla="*/ 1055204 h 2546661"/>
                <a:gd name="connsiteX2" fmla="*/ 103442 w 1477073"/>
                <a:gd name="connsiteY2" fmla="*/ 163029 h 2546661"/>
                <a:gd name="connsiteX3" fmla="*/ 526509 w 1477073"/>
                <a:gd name="connsiteY3" fmla="*/ 1109180 h 2546661"/>
                <a:gd name="connsiteX4" fmla="*/ 1344072 w 1477073"/>
                <a:gd name="connsiteY4" fmla="*/ 51111 h 2546661"/>
                <a:gd name="connsiteX5" fmla="*/ 755904 w 1477073"/>
                <a:gd name="connsiteY5" fmla="*/ 1084573 h 2546661"/>
                <a:gd name="connsiteX6" fmla="*/ 624935 w 1477073"/>
                <a:gd name="connsiteY6" fmla="*/ 948843 h 2546661"/>
                <a:gd name="connsiteX0" fmla="*/ 648747 w 1467966"/>
                <a:gd name="connsiteY0" fmla="*/ 2534924 h 2534924"/>
                <a:gd name="connsiteX1" fmla="*/ 647954 w 1467966"/>
                <a:gd name="connsiteY1" fmla="*/ 1043467 h 2534924"/>
                <a:gd name="connsiteX2" fmla="*/ 103442 w 1467966"/>
                <a:gd name="connsiteY2" fmla="*/ 151292 h 2534924"/>
                <a:gd name="connsiteX3" fmla="*/ 526509 w 1467966"/>
                <a:gd name="connsiteY3" fmla="*/ 1097443 h 2534924"/>
                <a:gd name="connsiteX4" fmla="*/ 1344072 w 1467966"/>
                <a:gd name="connsiteY4" fmla="*/ 39374 h 2534924"/>
                <a:gd name="connsiteX5" fmla="*/ 755904 w 1467966"/>
                <a:gd name="connsiteY5" fmla="*/ 1072836 h 2534924"/>
                <a:gd name="connsiteX6" fmla="*/ 624935 w 1467966"/>
                <a:gd name="connsiteY6" fmla="*/ 937106 h 2534924"/>
                <a:gd name="connsiteX0" fmla="*/ 631614 w 1450833"/>
                <a:gd name="connsiteY0" fmla="*/ 2534924 h 2534924"/>
                <a:gd name="connsiteX1" fmla="*/ 630821 w 1450833"/>
                <a:gd name="connsiteY1" fmla="*/ 1043467 h 2534924"/>
                <a:gd name="connsiteX2" fmla="*/ 86309 w 1450833"/>
                <a:gd name="connsiteY2" fmla="*/ 151292 h 2534924"/>
                <a:gd name="connsiteX3" fmla="*/ 509376 w 1450833"/>
                <a:gd name="connsiteY3" fmla="*/ 1097443 h 2534924"/>
                <a:gd name="connsiteX4" fmla="*/ 1326939 w 1450833"/>
                <a:gd name="connsiteY4" fmla="*/ 39374 h 2534924"/>
                <a:gd name="connsiteX5" fmla="*/ 738771 w 1450833"/>
                <a:gd name="connsiteY5" fmla="*/ 1072836 h 2534924"/>
                <a:gd name="connsiteX6" fmla="*/ 607802 w 1450833"/>
                <a:gd name="connsiteY6" fmla="*/ 937106 h 2534924"/>
                <a:gd name="connsiteX0" fmla="*/ 655497 w 1474716"/>
                <a:gd name="connsiteY0" fmla="*/ 2534924 h 2534924"/>
                <a:gd name="connsiteX1" fmla="*/ 654704 w 1474716"/>
                <a:gd name="connsiteY1" fmla="*/ 1043467 h 2534924"/>
                <a:gd name="connsiteX2" fmla="*/ 110192 w 1474716"/>
                <a:gd name="connsiteY2" fmla="*/ 151292 h 2534924"/>
                <a:gd name="connsiteX3" fmla="*/ 533259 w 1474716"/>
                <a:gd name="connsiteY3" fmla="*/ 1097443 h 2534924"/>
                <a:gd name="connsiteX4" fmla="*/ 1350822 w 1474716"/>
                <a:gd name="connsiteY4" fmla="*/ 39374 h 2534924"/>
                <a:gd name="connsiteX5" fmla="*/ 762654 w 1474716"/>
                <a:gd name="connsiteY5" fmla="*/ 1072836 h 2534924"/>
                <a:gd name="connsiteX6" fmla="*/ 631685 w 1474716"/>
                <a:gd name="connsiteY6" fmla="*/ 937106 h 2534924"/>
                <a:gd name="connsiteX0" fmla="*/ 680903 w 1500122"/>
                <a:gd name="connsiteY0" fmla="*/ 2534924 h 2534924"/>
                <a:gd name="connsiteX1" fmla="*/ 680110 w 1500122"/>
                <a:gd name="connsiteY1" fmla="*/ 1043467 h 2534924"/>
                <a:gd name="connsiteX2" fmla="*/ 135598 w 1500122"/>
                <a:gd name="connsiteY2" fmla="*/ 151292 h 2534924"/>
                <a:gd name="connsiteX3" fmla="*/ 558665 w 1500122"/>
                <a:gd name="connsiteY3" fmla="*/ 1097443 h 2534924"/>
                <a:gd name="connsiteX4" fmla="*/ 1376228 w 1500122"/>
                <a:gd name="connsiteY4" fmla="*/ 39374 h 2534924"/>
                <a:gd name="connsiteX5" fmla="*/ 788060 w 1500122"/>
                <a:gd name="connsiteY5" fmla="*/ 1072836 h 2534924"/>
                <a:gd name="connsiteX6" fmla="*/ 657091 w 1500122"/>
                <a:gd name="connsiteY6" fmla="*/ 937106 h 2534924"/>
                <a:gd name="connsiteX0" fmla="*/ 679919 w 1499138"/>
                <a:gd name="connsiteY0" fmla="*/ 2534924 h 2534924"/>
                <a:gd name="connsiteX1" fmla="*/ 679126 w 1499138"/>
                <a:gd name="connsiteY1" fmla="*/ 1043467 h 2534924"/>
                <a:gd name="connsiteX2" fmla="*/ 134614 w 1499138"/>
                <a:gd name="connsiteY2" fmla="*/ 151292 h 2534924"/>
                <a:gd name="connsiteX3" fmla="*/ 557681 w 1499138"/>
                <a:gd name="connsiteY3" fmla="*/ 1097443 h 2534924"/>
                <a:gd name="connsiteX4" fmla="*/ 1375244 w 1499138"/>
                <a:gd name="connsiteY4" fmla="*/ 39374 h 2534924"/>
                <a:gd name="connsiteX5" fmla="*/ 787076 w 1499138"/>
                <a:gd name="connsiteY5" fmla="*/ 1072836 h 2534924"/>
                <a:gd name="connsiteX6" fmla="*/ 656107 w 1499138"/>
                <a:gd name="connsiteY6" fmla="*/ 937106 h 2534924"/>
                <a:gd name="connsiteX0" fmla="*/ 661317 w 1480536"/>
                <a:gd name="connsiteY0" fmla="*/ 2534924 h 2534924"/>
                <a:gd name="connsiteX1" fmla="*/ 660524 w 1480536"/>
                <a:gd name="connsiteY1" fmla="*/ 1043467 h 2534924"/>
                <a:gd name="connsiteX2" fmla="*/ 116012 w 1480536"/>
                <a:gd name="connsiteY2" fmla="*/ 151292 h 2534924"/>
                <a:gd name="connsiteX3" fmla="*/ 539079 w 1480536"/>
                <a:gd name="connsiteY3" fmla="*/ 1097443 h 2534924"/>
                <a:gd name="connsiteX4" fmla="*/ 1356642 w 1480536"/>
                <a:gd name="connsiteY4" fmla="*/ 39374 h 2534924"/>
                <a:gd name="connsiteX5" fmla="*/ 768474 w 1480536"/>
                <a:gd name="connsiteY5" fmla="*/ 1072836 h 2534924"/>
                <a:gd name="connsiteX6" fmla="*/ 637505 w 1480536"/>
                <a:gd name="connsiteY6" fmla="*/ 937106 h 2534924"/>
                <a:gd name="connsiteX0" fmla="*/ 654531 w 1473750"/>
                <a:gd name="connsiteY0" fmla="*/ 2534924 h 2534924"/>
                <a:gd name="connsiteX1" fmla="*/ 653738 w 1473750"/>
                <a:gd name="connsiteY1" fmla="*/ 1043467 h 2534924"/>
                <a:gd name="connsiteX2" fmla="*/ 109226 w 1473750"/>
                <a:gd name="connsiteY2" fmla="*/ 151292 h 2534924"/>
                <a:gd name="connsiteX3" fmla="*/ 532293 w 1473750"/>
                <a:gd name="connsiteY3" fmla="*/ 1097443 h 2534924"/>
                <a:gd name="connsiteX4" fmla="*/ 1349856 w 1473750"/>
                <a:gd name="connsiteY4" fmla="*/ 39374 h 2534924"/>
                <a:gd name="connsiteX5" fmla="*/ 761688 w 1473750"/>
                <a:gd name="connsiteY5" fmla="*/ 1072836 h 2534924"/>
                <a:gd name="connsiteX6" fmla="*/ 630719 w 1473750"/>
                <a:gd name="connsiteY6" fmla="*/ 937106 h 2534924"/>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28802 w 1325584"/>
                <a:gd name="connsiteY0" fmla="*/ 2495551 h 2495551"/>
                <a:gd name="connsiteX1" fmla="*/ 628009 w 1325584"/>
                <a:gd name="connsiteY1" fmla="*/ 1004094 h 2495551"/>
                <a:gd name="connsiteX2" fmla="*/ 83497 w 1325584"/>
                <a:gd name="connsiteY2" fmla="*/ 111919 h 2495551"/>
                <a:gd name="connsiteX3" fmla="*/ 506564 w 1325584"/>
                <a:gd name="connsiteY3" fmla="*/ 1058070 h 2495551"/>
                <a:gd name="connsiteX4" fmla="*/ 547839 w 1325584"/>
                <a:gd name="connsiteY4" fmla="*/ 1038226 h 2495551"/>
                <a:gd name="connsiteX5" fmla="*/ 1324127 w 1325584"/>
                <a:gd name="connsiteY5" fmla="*/ 1 h 2495551"/>
                <a:gd name="connsiteX6" fmla="*/ 735959 w 1325584"/>
                <a:gd name="connsiteY6" fmla="*/ 1033463 h 2495551"/>
                <a:gd name="connsiteX7" fmla="*/ 604990 w 1325584"/>
                <a:gd name="connsiteY7" fmla="*/ 897733 h 2495551"/>
                <a:gd name="connsiteX0" fmla="*/ 655570 w 1352352"/>
                <a:gd name="connsiteY0" fmla="*/ 2495551 h 2495551"/>
                <a:gd name="connsiteX1" fmla="*/ 654777 w 1352352"/>
                <a:gd name="connsiteY1" fmla="*/ 1004094 h 2495551"/>
                <a:gd name="connsiteX2" fmla="*/ 110265 w 1352352"/>
                <a:gd name="connsiteY2" fmla="*/ 111919 h 2495551"/>
                <a:gd name="connsiteX3" fmla="*/ 533332 w 1352352"/>
                <a:gd name="connsiteY3" fmla="*/ 1058070 h 2495551"/>
                <a:gd name="connsiteX4" fmla="*/ 574607 w 1352352"/>
                <a:gd name="connsiteY4" fmla="*/ 1038226 h 2495551"/>
                <a:gd name="connsiteX5" fmla="*/ 1350895 w 1352352"/>
                <a:gd name="connsiteY5" fmla="*/ 1 h 2495551"/>
                <a:gd name="connsiteX6" fmla="*/ 762727 w 1352352"/>
                <a:gd name="connsiteY6" fmla="*/ 1033463 h 2495551"/>
                <a:gd name="connsiteX7" fmla="*/ 631758 w 1352352"/>
                <a:gd name="connsiteY7" fmla="*/ 897733 h 2495551"/>
                <a:gd name="connsiteX0" fmla="*/ 655238 w 1414040"/>
                <a:gd name="connsiteY0" fmla="*/ 2505652 h 2505652"/>
                <a:gd name="connsiteX1" fmla="*/ 654445 w 1414040"/>
                <a:gd name="connsiteY1" fmla="*/ 1014195 h 2505652"/>
                <a:gd name="connsiteX2" fmla="*/ 109933 w 1414040"/>
                <a:gd name="connsiteY2" fmla="*/ 122020 h 2505652"/>
                <a:gd name="connsiteX3" fmla="*/ 533000 w 1414040"/>
                <a:gd name="connsiteY3" fmla="*/ 1068171 h 2505652"/>
                <a:gd name="connsiteX4" fmla="*/ 1386281 w 1414040"/>
                <a:gd name="connsiteY4" fmla="*/ 569696 h 2505652"/>
                <a:gd name="connsiteX5" fmla="*/ 1350563 w 1414040"/>
                <a:gd name="connsiteY5" fmla="*/ 10102 h 2505652"/>
                <a:gd name="connsiteX6" fmla="*/ 762395 w 1414040"/>
                <a:gd name="connsiteY6" fmla="*/ 1043564 h 2505652"/>
                <a:gd name="connsiteX7" fmla="*/ 631426 w 1414040"/>
                <a:gd name="connsiteY7" fmla="*/ 907834 h 2505652"/>
                <a:gd name="connsiteX0" fmla="*/ 654907 w 1405669"/>
                <a:gd name="connsiteY0" fmla="*/ 2518282 h 2518282"/>
                <a:gd name="connsiteX1" fmla="*/ 654114 w 1405669"/>
                <a:gd name="connsiteY1" fmla="*/ 1026825 h 2518282"/>
                <a:gd name="connsiteX2" fmla="*/ 109602 w 1405669"/>
                <a:gd name="connsiteY2" fmla="*/ 134650 h 2518282"/>
                <a:gd name="connsiteX3" fmla="*/ 532669 w 1405669"/>
                <a:gd name="connsiteY3" fmla="*/ 1080801 h 2518282"/>
                <a:gd name="connsiteX4" fmla="*/ 1369281 w 1405669"/>
                <a:gd name="connsiteY4" fmla="*/ 429926 h 2518282"/>
                <a:gd name="connsiteX5" fmla="*/ 1350232 w 1405669"/>
                <a:gd name="connsiteY5" fmla="*/ 22732 h 2518282"/>
                <a:gd name="connsiteX6" fmla="*/ 762064 w 1405669"/>
                <a:gd name="connsiteY6" fmla="*/ 1056194 h 2518282"/>
                <a:gd name="connsiteX7" fmla="*/ 631095 w 1405669"/>
                <a:gd name="connsiteY7" fmla="*/ 920464 h 2518282"/>
                <a:gd name="connsiteX0" fmla="*/ 654907 w 1453077"/>
                <a:gd name="connsiteY0" fmla="*/ 2522152 h 2522152"/>
                <a:gd name="connsiteX1" fmla="*/ 654114 w 1453077"/>
                <a:gd name="connsiteY1" fmla="*/ 1030695 h 2522152"/>
                <a:gd name="connsiteX2" fmla="*/ 109602 w 1453077"/>
                <a:gd name="connsiteY2" fmla="*/ 138520 h 2522152"/>
                <a:gd name="connsiteX3" fmla="*/ 532669 w 1453077"/>
                <a:gd name="connsiteY3" fmla="*/ 1084671 h 2522152"/>
                <a:gd name="connsiteX4" fmla="*/ 1369281 w 1453077"/>
                <a:gd name="connsiteY4" fmla="*/ 433796 h 2522152"/>
                <a:gd name="connsiteX5" fmla="*/ 1354995 w 1453077"/>
                <a:gd name="connsiteY5" fmla="*/ 19458 h 2522152"/>
                <a:gd name="connsiteX6" fmla="*/ 762064 w 1453077"/>
                <a:gd name="connsiteY6" fmla="*/ 1060064 h 2522152"/>
                <a:gd name="connsiteX7" fmla="*/ 631095 w 1453077"/>
                <a:gd name="connsiteY7" fmla="*/ 924334 h 2522152"/>
                <a:gd name="connsiteX0" fmla="*/ 654907 w 1430197"/>
                <a:gd name="connsiteY0" fmla="*/ 2529882 h 2529882"/>
                <a:gd name="connsiteX1" fmla="*/ 654114 w 1430197"/>
                <a:gd name="connsiteY1" fmla="*/ 1038425 h 2529882"/>
                <a:gd name="connsiteX2" fmla="*/ 109602 w 1430197"/>
                <a:gd name="connsiteY2" fmla="*/ 146250 h 2529882"/>
                <a:gd name="connsiteX3" fmla="*/ 532669 w 1430197"/>
                <a:gd name="connsiteY3" fmla="*/ 1092401 h 2529882"/>
                <a:gd name="connsiteX4" fmla="*/ 1369281 w 1430197"/>
                <a:gd name="connsiteY4" fmla="*/ 441526 h 2529882"/>
                <a:gd name="connsiteX5" fmla="*/ 1354995 w 1430197"/>
                <a:gd name="connsiteY5" fmla="*/ 27188 h 2529882"/>
                <a:gd name="connsiteX6" fmla="*/ 1269269 w 1430197"/>
                <a:gd name="connsiteY6" fmla="*/ 153394 h 2529882"/>
                <a:gd name="connsiteX7" fmla="*/ 762064 w 1430197"/>
                <a:gd name="connsiteY7" fmla="*/ 1067794 h 2529882"/>
                <a:gd name="connsiteX8" fmla="*/ 631095 w 1430197"/>
                <a:gd name="connsiteY8" fmla="*/ 932064 h 2529882"/>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62064 w 1441145"/>
                <a:gd name="connsiteY7" fmla="*/ 1069479 h 2531567"/>
                <a:gd name="connsiteX8" fmla="*/ 631095 w 1441145"/>
                <a:gd name="connsiteY8" fmla="*/ 933749 h 2531567"/>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21582 w 1441145"/>
                <a:gd name="connsiteY7" fmla="*/ 840879 h 2531567"/>
                <a:gd name="connsiteX8" fmla="*/ 631095 w 1441145"/>
                <a:gd name="connsiteY8" fmla="*/ 933749 h 2531567"/>
                <a:gd name="connsiteX0" fmla="*/ 652181 w 1367793"/>
                <a:gd name="connsiteY0" fmla="*/ 2548817 h 2548817"/>
                <a:gd name="connsiteX1" fmla="*/ 651388 w 1367793"/>
                <a:gd name="connsiteY1" fmla="*/ 1057360 h 2548817"/>
                <a:gd name="connsiteX2" fmla="*/ 106876 w 1367793"/>
                <a:gd name="connsiteY2" fmla="*/ 165185 h 2548817"/>
                <a:gd name="connsiteX3" fmla="*/ 529943 w 1367793"/>
                <a:gd name="connsiteY3" fmla="*/ 1111336 h 2548817"/>
                <a:gd name="connsiteX4" fmla="*/ 1226061 w 1367793"/>
                <a:gd name="connsiteY4" fmla="*/ 693823 h 2548817"/>
                <a:gd name="connsiteX5" fmla="*/ 1352269 w 1367793"/>
                <a:gd name="connsiteY5" fmla="*/ 46123 h 2548817"/>
                <a:gd name="connsiteX6" fmla="*/ 999843 w 1367793"/>
                <a:gd name="connsiteY6" fmla="*/ 167567 h 2548817"/>
                <a:gd name="connsiteX7" fmla="*/ 718856 w 1367793"/>
                <a:gd name="connsiteY7" fmla="*/ 858129 h 2548817"/>
                <a:gd name="connsiteX8" fmla="*/ 628369 w 1367793"/>
                <a:gd name="connsiteY8" fmla="*/ 950999 h 2548817"/>
                <a:gd name="connsiteX0" fmla="*/ 652181 w 1441542"/>
                <a:gd name="connsiteY0" fmla="*/ 2535546 h 2535546"/>
                <a:gd name="connsiteX1" fmla="*/ 651388 w 1441542"/>
                <a:gd name="connsiteY1" fmla="*/ 1044089 h 2535546"/>
                <a:gd name="connsiteX2" fmla="*/ 106876 w 1441542"/>
                <a:gd name="connsiteY2" fmla="*/ 151914 h 2535546"/>
                <a:gd name="connsiteX3" fmla="*/ 529943 w 1441542"/>
                <a:gd name="connsiteY3" fmla="*/ 1098065 h 2535546"/>
                <a:gd name="connsiteX4" fmla="*/ 1226061 w 1441542"/>
                <a:gd name="connsiteY4" fmla="*/ 680552 h 2535546"/>
                <a:gd name="connsiteX5" fmla="*/ 1433232 w 1441542"/>
                <a:gd name="connsiteY5" fmla="*/ 51902 h 2535546"/>
                <a:gd name="connsiteX6" fmla="*/ 999843 w 1441542"/>
                <a:gd name="connsiteY6" fmla="*/ 154296 h 2535546"/>
                <a:gd name="connsiteX7" fmla="*/ 718856 w 1441542"/>
                <a:gd name="connsiteY7" fmla="*/ 844858 h 2535546"/>
                <a:gd name="connsiteX8" fmla="*/ 628369 w 1441542"/>
                <a:gd name="connsiteY8" fmla="*/ 937728 h 2535546"/>
                <a:gd name="connsiteX0" fmla="*/ 652181 w 1462710"/>
                <a:gd name="connsiteY0" fmla="*/ 2564860 h 2564860"/>
                <a:gd name="connsiteX1" fmla="*/ 651388 w 1462710"/>
                <a:gd name="connsiteY1" fmla="*/ 1073403 h 2564860"/>
                <a:gd name="connsiteX2" fmla="*/ 106876 w 1462710"/>
                <a:gd name="connsiteY2" fmla="*/ 181228 h 2564860"/>
                <a:gd name="connsiteX3" fmla="*/ 529943 w 1462710"/>
                <a:gd name="connsiteY3" fmla="*/ 1127379 h 2564860"/>
                <a:gd name="connsiteX4" fmla="*/ 1226061 w 1462710"/>
                <a:gd name="connsiteY4" fmla="*/ 709866 h 2564860"/>
                <a:gd name="connsiteX5" fmla="*/ 1433232 w 1462710"/>
                <a:gd name="connsiteY5" fmla="*/ 81216 h 2564860"/>
                <a:gd name="connsiteX6" fmla="*/ 999843 w 1462710"/>
                <a:gd name="connsiteY6" fmla="*/ 183610 h 2564860"/>
                <a:gd name="connsiteX7" fmla="*/ 718856 w 1462710"/>
                <a:gd name="connsiteY7" fmla="*/ 874172 h 2564860"/>
                <a:gd name="connsiteX8" fmla="*/ 628369 w 1462710"/>
                <a:gd name="connsiteY8" fmla="*/ 967042 h 2564860"/>
                <a:gd name="connsiteX0" fmla="*/ 595760 w 1406289"/>
                <a:gd name="connsiteY0" fmla="*/ 2564860 h 2564860"/>
                <a:gd name="connsiteX1" fmla="*/ 594967 w 1406289"/>
                <a:gd name="connsiteY1" fmla="*/ 1073403 h 2564860"/>
                <a:gd name="connsiteX2" fmla="*/ 50455 w 1406289"/>
                <a:gd name="connsiteY2" fmla="*/ 181228 h 2564860"/>
                <a:gd name="connsiteX3" fmla="*/ 71883 w 1406289"/>
                <a:gd name="connsiteY3" fmla="*/ 709866 h 2564860"/>
                <a:gd name="connsiteX4" fmla="*/ 473522 w 1406289"/>
                <a:gd name="connsiteY4" fmla="*/ 1127379 h 2564860"/>
                <a:gd name="connsiteX5" fmla="*/ 1169640 w 1406289"/>
                <a:gd name="connsiteY5" fmla="*/ 709866 h 2564860"/>
                <a:gd name="connsiteX6" fmla="*/ 1376811 w 1406289"/>
                <a:gd name="connsiteY6" fmla="*/ 81216 h 2564860"/>
                <a:gd name="connsiteX7" fmla="*/ 943422 w 1406289"/>
                <a:gd name="connsiteY7" fmla="*/ 183610 h 2564860"/>
                <a:gd name="connsiteX8" fmla="*/ 662435 w 1406289"/>
                <a:gd name="connsiteY8" fmla="*/ 874172 h 2564860"/>
                <a:gd name="connsiteX9" fmla="*/ 571948 w 1406289"/>
                <a:gd name="connsiteY9" fmla="*/ 967042 h 2564860"/>
                <a:gd name="connsiteX0" fmla="*/ 570672 w 1381201"/>
                <a:gd name="connsiteY0" fmla="*/ 2564860 h 2564860"/>
                <a:gd name="connsiteX1" fmla="*/ 569879 w 1381201"/>
                <a:gd name="connsiteY1" fmla="*/ 1073403 h 2564860"/>
                <a:gd name="connsiteX2" fmla="*/ 72992 w 1381201"/>
                <a:gd name="connsiteY2" fmla="*/ 197897 h 2564860"/>
                <a:gd name="connsiteX3" fmla="*/ 46795 w 1381201"/>
                <a:gd name="connsiteY3" fmla="*/ 709866 h 2564860"/>
                <a:gd name="connsiteX4" fmla="*/ 448434 w 1381201"/>
                <a:gd name="connsiteY4" fmla="*/ 1127379 h 2564860"/>
                <a:gd name="connsiteX5" fmla="*/ 1144552 w 1381201"/>
                <a:gd name="connsiteY5" fmla="*/ 709866 h 2564860"/>
                <a:gd name="connsiteX6" fmla="*/ 1351723 w 1381201"/>
                <a:gd name="connsiteY6" fmla="*/ 81216 h 2564860"/>
                <a:gd name="connsiteX7" fmla="*/ 918334 w 1381201"/>
                <a:gd name="connsiteY7" fmla="*/ 183610 h 2564860"/>
                <a:gd name="connsiteX8" fmla="*/ 637347 w 1381201"/>
                <a:gd name="connsiteY8" fmla="*/ 874172 h 2564860"/>
                <a:gd name="connsiteX9" fmla="*/ 546860 w 1381201"/>
                <a:gd name="connsiteY9" fmla="*/ 967042 h 2564860"/>
                <a:gd name="connsiteX0" fmla="*/ 557545 w 1368074"/>
                <a:gd name="connsiteY0" fmla="*/ 2564860 h 2564860"/>
                <a:gd name="connsiteX1" fmla="*/ 556752 w 1368074"/>
                <a:gd name="connsiteY1" fmla="*/ 1073403 h 2564860"/>
                <a:gd name="connsiteX2" fmla="*/ 278937 w 1368074"/>
                <a:gd name="connsiteY2" fmla="*/ 457454 h 2564860"/>
                <a:gd name="connsiteX3" fmla="*/ 59865 w 1368074"/>
                <a:gd name="connsiteY3" fmla="*/ 197897 h 2564860"/>
                <a:gd name="connsiteX4" fmla="*/ 33668 w 1368074"/>
                <a:gd name="connsiteY4" fmla="*/ 709866 h 2564860"/>
                <a:gd name="connsiteX5" fmla="*/ 435307 w 1368074"/>
                <a:gd name="connsiteY5" fmla="*/ 1127379 h 2564860"/>
                <a:gd name="connsiteX6" fmla="*/ 1131425 w 1368074"/>
                <a:gd name="connsiteY6" fmla="*/ 709866 h 2564860"/>
                <a:gd name="connsiteX7" fmla="*/ 1338596 w 1368074"/>
                <a:gd name="connsiteY7" fmla="*/ 81216 h 2564860"/>
                <a:gd name="connsiteX8" fmla="*/ 905207 w 1368074"/>
                <a:gd name="connsiteY8" fmla="*/ 183610 h 2564860"/>
                <a:gd name="connsiteX9" fmla="*/ 624220 w 1368074"/>
                <a:gd name="connsiteY9" fmla="*/ 874172 h 2564860"/>
                <a:gd name="connsiteX10" fmla="*/ 533733 w 1368074"/>
                <a:gd name="connsiteY10" fmla="*/ 967042 h 2564860"/>
                <a:gd name="connsiteX0" fmla="*/ 559778 w 1370307"/>
                <a:gd name="connsiteY0" fmla="*/ 2564860 h 2564860"/>
                <a:gd name="connsiteX1" fmla="*/ 558985 w 1370307"/>
                <a:gd name="connsiteY1" fmla="*/ 1073403 h 2564860"/>
                <a:gd name="connsiteX2" fmla="*/ 335939 w 1370307"/>
                <a:gd name="connsiteY2" fmla="*/ 383635 h 2564860"/>
                <a:gd name="connsiteX3" fmla="*/ 62098 w 1370307"/>
                <a:gd name="connsiteY3" fmla="*/ 197897 h 2564860"/>
                <a:gd name="connsiteX4" fmla="*/ 35901 w 1370307"/>
                <a:gd name="connsiteY4" fmla="*/ 709866 h 2564860"/>
                <a:gd name="connsiteX5" fmla="*/ 437540 w 1370307"/>
                <a:gd name="connsiteY5" fmla="*/ 1127379 h 2564860"/>
                <a:gd name="connsiteX6" fmla="*/ 1133658 w 1370307"/>
                <a:gd name="connsiteY6" fmla="*/ 709866 h 2564860"/>
                <a:gd name="connsiteX7" fmla="*/ 1340829 w 1370307"/>
                <a:gd name="connsiteY7" fmla="*/ 81216 h 2564860"/>
                <a:gd name="connsiteX8" fmla="*/ 907440 w 1370307"/>
                <a:gd name="connsiteY8" fmla="*/ 183610 h 2564860"/>
                <a:gd name="connsiteX9" fmla="*/ 626453 w 1370307"/>
                <a:gd name="connsiteY9" fmla="*/ 874172 h 2564860"/>
                <a:gd name="connsiteX10" fmla="*/ 535966 w 1370307"/>
                <a:gd name="connsiteY10" fmla="*/ 967042 h 2564860"/>
                <a:gd name="connsiteX0" fmla="*/ 598828 w 1409357"/>
                <a:gd name="connsiteY0" fmla="*/ 2564860 h 2564860"/>
                <a:gd name="connsiteX1" fmla="*/ 598035 w 1409357"/>
                <a:gd name="connsiteY1" fmla="*/ 1073403 h 2564860"/>
                <a:gd name="connsiteX2" fmla="*/ 374989 w 1409357"/>
                <a:gd name="connsiteY2" fmla="*/ 383635 h 2564860"/>
                <a:gd name="connsiteX3" fmla="*/ 24948 w 1409357"/>
                <a:gd name="connsiteY3" fmla="*/ 207422 h 2564860"/>
                <a:gd name="connsiteX4" fmla="*/ 74951 w 1409357"/>
                <a:gd name="connsiteY4" fmla="*/ 709866 h 2564860"/>
                <a:gd name="connsiteX5" fmla="*/ 476590 w 1409357"/>
                <a:gd name="connsiteY5" fmla="*/ 1127379 h 2564860"/>
                <a:gd name="connsiteX6" fmla="*/ 1172708 w 1409357"/>
                <a:gd name="connsiteY6" fmla="*/ 709866 h 2564860"/>
                <a:gd name="connsiteX7" fmla="*/ 1379879 w 1409357"/>
                <a:gd name="connsiteY7" fmla="*/ 81216 h 2564860"/>
                <a:gd name="connsiteX8" fmla="*/ 946490 w 1409357"/>
                <a:gd name="connsiteY8" fmla="*/ 183610 h 2564860"/>
                <a:gd name="connsiteX9" fmla="*/ 665503 w 1409357"/>
                <a:gd name="connsiteY9" fmla="*/ 874172 h 2564860"/>
                <a:gd name="connsiteX10" fmla="*/ 575016 w 1409357"/>
                <a:gd name="connsiteY10" fmla="*/ 967042 h 2564860"/>
                <a:gd name="connsiteX0" fmla="*/ 631267 w 1441796"/>
                <a:gd name="connsiteY0" fmla="*/ 2564860 h 2564860"/>
                <a:gd name="connsiteX1" fmla="*/ 630474 w 1441796"/>
                <a:gd name="connsiteY1" fmla="*/ 1073403 h 2564860"/>
                <a:gd name="connsiteX2" fmla="*/ 407428 w 1441796"/>
                <a:gd name="connsiteY2" fmla="*/ 383635 h 2564860"/>
                <a:gd name="connsiteX3" fmla="*/ 57387 w 1441796"/>
                <a:gd name="connsiteY3" fmla="*/ 207422 h 2564860"/>
                <a:gd name="connsiteX4" fmla="*/ 43097 w 1441796"/>
                <a:gd name="connsiteY4" fmla="*/ 702722 h 2564860"/>
                <a:gd name="connsiteX5" fmla="*/ 509029 w 1441796"/>
                <a:gd name="connsiteY5" fmla="*/ 1127379 h 2564860"/>
                <a:gd name="connsiteX6" fmla="*/ 1205147 w 1441796"/>
                <a:gd name="connsiteY6" fmla="*/ 709866 h 2564860"/>
                <a:gd name="connsiteX7" fmla="*/ 1412318 w 1441796"/>
                <a:gd name="connsiteY7" fmla="*/ 81216 h 2564860"/>
                <a:gd name="connsiteX8" fmla="*/ 978929 w 1441796"/>
                <a:gd name="connsiteY8" fmla="*/ 183610 h 2564860"/>
                <a:gd name="connsiteX9" fmla="*/ 697942 w 1441796"/>
                <a:gd name="connsiteY9" fmla="*/ 874172 h 2564860"/>
                <a:gd name="connsiteX10" fmla="*/ 607455 w 1441796"/>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20712 w 1455053"/>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44524 w 1455053"/>
                <a:gd name="connsiteY10" fmla="*/ 1052767 h 2564860"/>
                <a:gd name="connsiteX0" fmla="*/ 644524 w 1407007"/>
                <a:gd name="connsiteY0" fmla="*/ 2578421 h 2578421"/>
                <a:gd name="connsiteX1" fmla="*/ 643731 w 1407007"/>
                <a:gd name="connsiteY1" fmla="*/ 1086964 h 2578421"/>
                <a:gd name="connsiteX2" fmla="*/ 420685 w 1407007"/>
                <a:gd name="connsiteY2" fmla="*/ 397196 h 2578421"/>
                <a:gd name="connsiteX3" fmla="*/ 70644 w 1407007"/>
                <a:gd name="connsiteY3" fmla="*/ 220983 h 2578421"/>
                <a:gd name="connsiteX4" fmla="*/ 56354 w 1407007"/>
                <a:gd name="connsiteY4" fmla="*/ 716283 h 2578421"/>
                <a:gd name="connsiteX5" fmla="*/ 522286 w 1407007"/>
                <a:gd name="connsiteY5" fmla="*/ 1140940 h 2578421"/>
                <a:gd name="connsiteX6" fmla="*/ 1218404 w 1407007"/>
                <a:gd name="connsiteY6" fmla="*/ 723427 h 2578421"/>
                <a:gd name="connsiteX7" fmla="*/ 1370807 w 1407007"/>
                <a:gd name="connsiteY7" fmla="*/ 75727 h 2578421"/>
                <a:gd name="connsiteX8" fmla="*/ 992186 w 1407007"/>
                <a:gd name="connsiteY8" fmla="*/ 197171 h 2578421"/>
                <a:gd name="connsiteX9" fmla="*/ 711199 w 1407007"/>
                <a:gd name="connsiteY9" fmla="*/ 887733 h 2578421"/>
                <a:gd name="connsiteX10" fmla="*/ 644524 w 1407007"/>
                <a:gd name="connsiteY10" fmla="*/ 1066328 h 2578421"/>
                <a:gd name="connsiteX0" fmla="*/ 644524 w 1386769"/>
                <a:gd name="connsiteY0" fmla="*/ 2527538 h 2527538"/>
                <a:gd name="connsiteX1" fmla="*/ 643731 w 1386769"/>
                <a:gd name="connsiteY1" fmla="*/ 1036081 h 2527538"/>
                <a:gd name="connsiteX2" fmla="*/ 420685 w 1386769"/>
                <a:gd name="connsiteY2" fmla="*/ 346313 h 2527538"/>
                <a:gd name="connsiteX3" fmla="*/ 70644 w 1386769"/>
                <a:gd name="connsiteY3" fmla="*/ 170100 h 2527538"/>
                <a:gd name="connsiteX4" fmla="*/ 56354 w 1386769"/>
                <a:gd name="connsiteY4" fmla="*/ 665400 h 2527538"/>
                <a:gd name="connsiteX5" fmla="*/ 522286 w 1386769"/>
                <a:gd name="connsiteY5" fmla="*/ 1090057 h 2527538"/>
                <a:gd name="connsiteX6" fmla="*/ 1218404 w 1386769"/>
                <a:gd name="connsiteY6" fmla="*/ 672544 h 2527538"/>
                <a:gd name="connsiteX7" fmla="*/ 1370807 w 1386769"/>
                <a:gd name="connsiteY7" fmla="*/ 24844 h 2527538"/>
                <a:gd name="connsiteX8" fmla="*/ 937417 w 1386769"/>
                <a:gd name="connsiteY8" fmla="*/ 224869 h 2527538"/>
                <a:gd name="connsiteX9" fmla="*/ 711199 w 1386769"/>
                <a:gd name="connsiteY9" fmla="*/ 836850 h 2527538"/>
                <a:gd name="connsiteX10" fmla="*/ 644524 w 1386769"/>
                <a:gd name="connsiteY10" fmla="*/ 1015445 h 2527538"/>
                <a:gd name="connsiteX0" fmla="*/ 644524 w 1384661"/>
                <a:gd name="connsiteY0" fmla="*/ 2519324 h 2519324"/>
                <a:gd name="connsiteX1" fmla="*/ 643731 w 1384661"/>
                <a:gd name="connsiteY1" fmla="*/ 1027867 h 2519324"/>
                <a:gd name="connsiteX2" fmla="*/ 420685 w 1384661"/>
                <a:gd name="connsiteY2" fmla="*/ 338099 h 2519324"/>
                <a:gd name="connsiteX3" fmla="*/ 70644 w 1384661"/>
                <a:gd name="connsiteY3" fmla="*/ 161886 h 2519324"/>
                <a:gd name="connsiteX4" fmla="*/ 56354 w 1384661"/>
                <a:gd name="connsiteY4" fmla="*/ 657186 h 2519324"/>
                <a:gd name="connsiteX5" fmla="*/ 522286 w 1384661"/>
                <a:gd name="connsiteY5" fmla="*/ 1081843 h 2519324"/>
                <a:gd name="connsiteX6" fmla="*/ 1218404 w 1384661"/>
                <a:gd name="connsiteY6" fmla="*/ 664330 h 2519324"/>
                <a:gd name="connsiteX7" fmla="*/ 1368426 w 1384661"/>
                <a:gd name="connsiteY7" fmla="*/ 26155 h 2519324"/>
                <a:gd name="connsiteX8" fmla="*/ 937417 w 1384661"/>
                <a:gd name="connsiteY8" fmla="*/ 216655 h 2519324"/>
                <a:gd name="connsiteX9" fmla="*/ 711199 w 1384661"/>
                <a:gd name="connsiteY9" fmla="*/ 828636 h 2519324"/>
                <a:gd name="connsiteX10" fmla="*/ 644524 w 1384661"/>
                <a:gd name="connsiteY10" fmla="*/ 1007231 h 2519324"/>
                <a:gd name="connsiteX0" fmla="*/ 64452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77862 w 1415114"/>
                <a:gd name="connsiteY0" fmla="*/ 2533021 h 2533021"/>
                <a:gd name="connsiteX1" fmla="*/ 643731 w 1415114"/>
                <a:gd name="connsiteY1" fmla="*/ 1043945 h 2533021"/>
                <a:gd name="connsiteX2" fmla="*/ 420685 w 1415114"/>
                <a:gd name="connsiteY2" fmla="*/ 354177 h 2533021"/>
                <a:gd name="connsiteX3" fmla="*/ 70644 w 1415114"/>
                <a:gd name="connsiteY3" fmla="*/ 177964 h 2533021"/>
                <a:gd name="connsiteX4" fmla="*/ 56354 w 1415114"/>
                <a:gd name="connsiteY4" fmla="*/ 673264 h 2533021"/>
                <a:gd name="connsiteX5" fmla="*/ 522286 w 1415114"/>
                <a:gd name="connsiteY5" fmla="*/ 1097921 h 2533021"/>
                <a:gd name="connsiteX6" fmla="*/ 1218404 w 1415114"/>
                <a:gd name="connsiteY6" fmla="*/ 680408 h 2533021"/>
                <a:gd name="connsiteX7" fmla="*/ 1368426 w 1415114"/>
                <a:gd name="connsiteY7" fmla="*/ 42233 h 2533021"/>
                <a:gd name="connsiteX8" fmla="*/ 937417 w 1415114"/>
                <a:gd name="connsiteY8" fmla="*/ 232733 h 2533021"/>
                <a:gd name="connsiteX9" fmla="*/ 711199 w 1415114"/>
                <a:gd name="connsiteY9" fmla="*/ 844714 h 2533021"/>
                <a:gd name="connsiteX10" fmla="*/ 644524 w 1415114"/>
                <a:gd name="connsiteY10" fmla="*/ 1023309 h 2533021"/>
                <a:gd name="connsiteX0" fmla="*/ 677862 w 1431287"/>
                <a:gd name="connsiteY0" fmla="*/ 2517392 h 2517392"/>
                <a:gd name="connsiteX1" fmla="*/ 643731 w 1431287"/>
                <a:gd name="connsiteY1" fmla="*/ 1028316 h 2517392"/>
                <a:gd name="connsiteX2" fmla="*/ 420685 w 1431287"/>
                <a:gd name="connsiteY2" fmla="*/ 338548 h 2517392"/>
                <a:gd name="connsiteX3" fmla="*/ 70644 w 1431287"/>
                <a:gd name="connsiteY3" fmla="*/ 162335 h 2517392"/>
                <a:gd name="connsiteX4" fmla="*/ 56354 w 1431287"/>
                <a:gd name="connsiteY4" fmla="*/ 657635 h 2517392"/>
                <a:gd name="connsiteX5" fmla="*/ 522286 w 1431287"/>
                <a:gd name="connsiteY5" fmla="*/ 1082292 h 2517392"/>
                <a:gd name="connsiteX6" fmla="*/ 1218404 w 1431287"/>
                <a:gd name="connsiteY6" fmla="*/ 664779 h 2517392"/>
                <a:gd name="connsiteX7" fmla="*/ 1387476 w 1431287"/>
                <a:gd name="connsiteY7" fmla="*/ 45654 h 2517392"/>
                <a:gd name="connsiteX8" fmla="*/ 937417 w 1431287"/>
                <a:gd name="connsiteY8" fmla="*/ 217104 h 2517392"/>
                <a:gd name="connsiteX9" fmla="*/ 711199 w 1431287"/>
                <a:gd name="connsiteY9" fmla="*/ 829085 h 2517392"/>
                <a:gd name="connsiteX10" fmla="*/ 644524 w 1431287"/>
                <a:gd name="connsiteY10" fmla="*/ 1007680 h 2517392"/>
                <a:gd name="connsiteX0" fmla="*/ 677862 w 1442534"/>
                <a:gd name="connsiteY0" fmla="*/ 2534053 h 2534053"/>
                <a:gd name="connsiteX1" fmla="*/ 643731 w 1442534"/>
                <a:gd name="connsiteY1" fmla="*/ 1044977 h 2534053"/>
                <a:gd name="connsiteX2" fmla="*/ 420685 w 1442534"/>
                <a:gd name="connsiteY2" fmla="*/ 355209 h 2534053"/>
                <a:gd name="connsiteX3" fmla="*/ 70644 w 1442534"/>
                <a:gd name="connsiteY3" fmla="*/ 178996 h 2534053"/>
                <a:gd name="connsiteX4" fmla="*/ 56354 w 1442534"/>
                <a:gd name="connsiteY4" fmla="*/ 674296 h 2534053"/>
                <a:gd name="connsiteX5" fmla="*/ 522286 w 1442534"/>
                <a:gd name="connsiteY5" fmla="*/ 1098953 h 2534053"/>
                <a:gd name="connsiteX6" fmla="*/ 1218404 w 1442534"/>
                <a:gd name="connsiteY6" fmla="*/ 681440 h 2534053"/>
                <a:gd name="connsiteX7" fmla="*/ 1387476 w 1442534"/>
                <a:gd name="connsiteY7" fmla="*/ 62315 h 2534053"/>
                <a:gd name="connsiteX8" fmla="*/ 937417 w 1442534"/>
                <a:gd name="connsiteY8" fmla="*/ 233765 h 2534053"/>
                <a:gd name="connsiteX9" fmla="*/ 711199 w 1442534"/>
                <a:gd name="connsiteY9" fmla="*/ 845746 h 2534053"/>
                <a:gd name="connsiteX10" fmla="*/ 644524 w 1442534"/>
                <a:gd name="connsiteY10" fmla="*/ 1024341 h 2534053"/>
                <a:gd name="connsiteX0" fmla="*/ 677862 w 1441232"/>
                <a:gd name="connsiteY0" fmla="*/ 2534053 h 2534053"/>
                <a:gd name="connsiteX1" fmla="*/ 643731 w 1441232"/>
                <a:gd name="connsiteY1" fmla="*/ 1044977 h 2534053"/>
                <a:gd name="connsiteX2" fmla="*/ 420685 w 1441232"/>
                <a:gd name="connsiteY2" fmla="*/ 355209 h 2534053"/>
                <a:gd name="connsiteX3" fmla="*/ 70644 w 1441232"/>
                <a:gd name="connsiteY3" fmla="*/ 178996 h 2534053"/>
                <a:gd name="connsiteX4" fmla="*/ 56354 w 1441232"/>
                <a:gd name="connsiteY4" fmla="*/ 674296 h 2534053"/>
                <a:gd name="connsiteX5" fmla="*/ 572292 w 1441232"/>
                <a:gd name="connsiteY5" fmla="*/ 1103716 h 2534053"/>
                <a:gd name="connsiteX6" fmla="*/ 1218404 w 1441232"/>
                <a:gd name="connsiteY6" fmla="*/ 681440 h 2534053"/>
                <a:gd name="connsiteX7" fmla="*/ 1387476 w 1441232"/>
                <a:gd name="connsiteY7" fmla="*/ 62315 h 2534053"/>
                <a:gd name="connsiteX8" fmla="*/ 937417 w 1441232"/>
                <a:gd name="connsiteY8" fmla="*/ 233765 h 2534053"/>
                <a:gd name="connsiteX9" fmla="*/ 711199 w 1441232"/>
                <a:gd name="connsiteY9" fmla="*/ 845746 h 2534053"/>
                <a:gd name="connsiteX10" fmla="*/ 644524 w 1441232"/>
                <a:gd name="connsiteY10" fmla="*/ 1024341 h 2534053"/>
                <a:gd name="connsiteX0" fmla="*/ 670157 w 1433527"/>
                <a:gd name="connsiteY0" fmla="*/ 2534053 h 2534053"/>
                <a:gd name="connsiteX1" fmla="*/ 636026 w 1433527"/>
                <a:gd name="connsiteY1" fmla="*/ 1044977 h 2534053"/>
                <a:gd name="connsiteX2" fmla="*/ 412980 w 1433527"/>
                <a:gd name="connsiteY2" fmla="*/ 355209 h 2534053"/>
                <a:gd name="connsiteX3" fmla="*/ 79608 w 1433527"/>
                <a:gd name="connsiteY3" fmla="*/ 176615 h 2534053"/>
                <a:gd name="connsiteX4" fmla="*/ 48649 w 1433527"/>
                <a:gd name="connsiteY4" fmla="*/ 674296 h 2534053"/>
                <a:gd name="connsiteX5" fmla="*/ 564587 w 1433527"/>
                <a:gd name="connsiteY5" fmla="*/ 1103716 h 2534053"/>
                <a:gd name="connsiteX6" fmla="*/ 1210699 w 1433527"/>
                <a:gd name="connsiteY6" fmla="*/ 681440 h 2534053"/>
                <a:gd name="connsiteX7" fmla="*/ 1379771 w 1433527"/>
                <a:gd name="connsiteY7" fmla="*/ 62315 h 2534053"/>
                <a:gd name="connsiteX8" fmla="*/ 929712 w 1433527"/>
                <a:gd name="connsiteY8" fmla="*/ 233765 h 2534053"/>
                <a:gd name="connsiteX9" fmla="*/ 703494 w 1433527"/>
                <a:gd name="connsiteY9" fmla="*/ 845746 h 2534053"/>
                <a:gd name="connsiteX10" fmla="*/ 636819 w 1433527"/>
                <a:gd name="connsiteY10" fmla="*/ 1024341 h 2534053"/>
                <a:gd name="connsiteX0" fmla="*/ 684730 w 1448100"/>
                <a:gd name="connsiteY0" fmla="*/ 2534053 h 2534053"/>
                <a:gd name="connsiteX1" fmla="*/ 650599 w 1448100"/>
                <a:gd name="connsiteY1" fmla="*/ 1044977 h 2534053"/>
                <a:gd name="connsiteX2" fmla="*/ 427553 w 1448100"/>
                <a:gd name="connsiteY2" fmla="*/ 355209 h 2534053"/>
                <a:gd name="connsiteX3" fmla="*/ 94181 w 1448100"/>
                <a:gd name="connsiteY3" fmla="*/ 176615 h 2534053"/>
                <a:gd name="connsiteX4" fmla="*/ 63222 w 1448100"/>
                <a:gd name="connsiteY4" fmla="*/ 674296 h 2534053"/>
                <a:gd name="connsiteX5" fmla="*/ 579160 w 1448100"/>
                <a:gd name="connsiteY5" fmla="*/ 1103716 h 2534053"/>
                <a:gd name="connsiteX6" fmla="*/ 1225272 w 1448100"/>
                <a:gd name="connsiteY6" fmla="*/ 681440 h 2534053"/>
                <a:gd name="connsiteX7" fmla="*/ 1394344 w 1448100"/>
                <a:gd name="connsiteY7" fmla="*/ 62315 h 2534053"/>
                <a:gd name="connsiteX8" fmla="*/ 944285 w 1448100"/>
                <a:gd name="connsiteY8" fmla="*/ 233765 h 2534053"/>
                <a:gd name="connsiteX9" fmla="*/ 718067 w 1448100"/>
                <a:gd name="connsiteY9" fmla="*/ 845746 h 2534053"/>
                <a:gd name="connsiteX10" fmla="*/ 651392 w 1448100"/>
                <a:gd name="connsiteY10" fmla="*/ 1024341 h 2534053"/>
                <a:gd name="connsiteX0" fmla="*/ 676779 w 1440149"/>
                <a:gd name="connsiteY0" fmla="*/ 2534053 h 2534053"/>
                <a:gd name="connsiteX1" fmla="*/ 642648 w 1440149"/>
                <a:gd name="connsiteY1" fmla="*/ 1044977 h 2534053"/>
                <a:gd name="connsiteX2" fmla="*/ 419602 w 1440149"/>
                <a:gd name="connsiteY2" fmla="*/ 355209 h 2534053"/>
                <a:gd name="connsiteX3" fmla="*/ 86230 w 1440149"/>
                <a:gd name="connsiteY3" fmla="*/ 176615 h 2534053"/>
                <a:gd name="connsiteX4" fmla="*/ 55271 w 1440149"/>
                <a:gd name="connsiteY4" fmla="*/ 674296 h 2534053"/>
                <a:gd name="connsiteX5" fmla="*/ 571209 w 1440149"/>
                <a:gd name="connsiteY5" fmla="*/ 1103716 h 2534053"/>
                <a:gd name="connsiteX6" fmla="*/ 1217321 w 1440149"/>
                <a:gd name="connsiteY6" fmla="*/ 681440 h 2534053"/>
                <a:gd name="connsiteX7" fmla="*/ 1386393 w 1440149"/>
                <a:gd name="connsiteY7" fmla="*/ 62315 h 2534053"/>
                <a:gd name="connsiteX8" fmla="*/ 936334 w 1440149"/>
                <a:gd name="connsiteY8" fmla="*/ 233765 h 2534053"/>
                <a:gd name="connsiteX9" fmla="*/ 710116 w 1440149"/>
                <a:gd name="connsiteY9" fmla="*/ 845746 h 2534053"/>
                <a:gd name="connsiteX10" fmla="*/ 643441 w 1440149"/>
                <a:gd name="connsiteY10" fmla="*/ 1024341 h 253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149" h="2534053">
                  <a:moveTo>
                    <a:pt x="676779" y="2534053"/>
                  </a:moveTo>
                  <a:cubicBezTo>
                    <a:pt x="664872" y="1931597"/>
                    <a:pt x="685511" y="1408118"/>
                    <a:pt x="642648" y="1044977"/>
                  </a:cubicBezTo>
                  <a:cubicBezTo>
                    <a:pt x="599785" y="681836"/>
                    <a:pt x="502416" y="501127"/>
                    <a:pt x="419602" y="355209"/>
                  </a:cubicBezTo>
                  <a:cubicBezTo>
                    <a:pt x="336788" y="209291"/>
                    <a:pt x="204102" y="75809"/>
                    <a:pt x="86230" y="176615"/>
                  </a:cubicBezTo>
                  <a:cubicBezTo>
                    <a:pt x="-31642" y="277421"/>
                    <a:pt x="-15240" y="516604"/>
                    <a:pt x="55271" y="674296"/>
                  </a:cubicBezTo>
                  <a:cubicBezTo>
                    <a:pt x="125782" y="831988"/>
                    <a:pt x="377534" y="1102525"/>
                    <a:pt x="571209" y="1103716"/>
                  </a:cubicBezTo>
                  <a:cubicBezTo>
                    <a:pt x="764884" y="1104907"/>
                    <a:pt x="1081457" y="855007"/>
                    <a:pt x="1217321" y="681440"/>
                  </a:cubicBezTo>
                  <a:cubicBezTo>
                    <a:pt x="1353185" y="507873"/>
                    <a:pt x="1530856" y="213127"/>
                    <a:pt x="1386393" y="62315"/>
                  </a:cubicBezTo>
                  <a:cubicBezTo>
                    <a:pt x="1241930" y="-88497"/>
                    <a:pt x="1035156" y="60331"/>
                    <a:pt x="936334" y="233765"/>
                  </a:cubicBezTo>
                  <a:cubicBezTo>
                    <a:pt x="837512" y="407199"/>
                    <a:pt x="758931" y="713983"/>
                    <a:pt x="710116" y="845746"/>
                  </a:cubicBezTo>
                  <a:cubicBezTo>
                    <a:pt x="661301" y="977509"/>
                    <a:pt x="643441" y="1025333"/>
                    <a:pt x="643441" y="1024341"/>
                  </a:cubicBezTo>
                </a:path>
              </a:pathLst>
            </a:cu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latin typeface="Futura Std Condensed" pitchFamily="34" charset="0"/>
              </a:endParaRPr>
            </a:p>
          </p:txBody>
        </p:sp>
        <p:cxnSp>
          <p:nvCxnSpPr>
            <p:cNvPr id="182" name="Straight Connector 181"/>
            <p:cNvCxnSpPr/>
            <p:nvPr/>
          </p:nvCxnSpPr>
          <p:spPr>
            <a:xfrm>
              <a:off x="2363728" y="4904805"/>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63728" y="4940832"/>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363728" y="4977466"/>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376670" y="4919297"/>
              <a:ext cx="110814" cy="0"/>
            </a:xfrm>
            <a:prstGeom prst="line">
              <a:avLst/>
            </a:prstGeom>
            <a:ln w="6350"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2379253" y="4960585"/>
              <a:ext cx="78783" cy="0"/>
            </a:xfrm>
            <a:prstGeom prst="line">
              <a:avLst/>
            </a:prstGeom>
            <a:ln w="6350"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7" name="Freeform 186"/>
            <p:cNvSpPr/>
            <p:nvPr/>
          </p:nvSpPr>
          <p:spPr>
            <a:xfrm>
              <a:off x="2380413" y="5003423"/>
              <a:ext cx="112357" cy="26413"/>
            </a:xfrm>
            <a:custGeom>
              <a:avLst/>
              <a:gdLst>
                <a:gd name="connsiteX0" fmla="*/ 0 w 881062"/>
                <a:gd name="connsiteY0" fmla="*/ 0 h 207169"/>
                <a:gd name="connsiteX1" fmla="*/ 881062 w 881062"/>
                <a:gd name="connsiteY1" fmla="*/ 0 h 207169"/>
                <a:gd name="connsiteX2" fmla="*/ 423862 w 881062"/>
                <a:gd name="connsiteY2" fmla="*/ 207169 h 207169"/>
                <a:gd name="connsiteX3" fmla="*/ 0 w 881062"/>
                <a:gd name="connsiteY3" fmla="*/ 0 h 207169"/>
                <a:gd name="connsiteX0" fmla="*/ 10635 w 900345"/>
                <a:gd name="connsiteY0" fmla="*/ 0 h 207169"/>
                <a:gd name="connsiteX1" fmla="*/ 891697 w 900345"/>
                <a:gd name="connsiteY1" fmla="*/ 0 h 207169"/>
                <a:gd name="connsiteX2" fmla="*/ 434497 w 900345"/>
                <a:gd name="connsiteY2" fmla="*/ 207169 h 207169"/>
                <a:gd name="connsiteX3" fmla="*/ 10635 w 900345"/>
                <a:gd name="connsiteY3" fmla="*/ 0 h 207169"/>
                <a:gd name="connsiteX0" fmla="*/ 18183 w 913638"/>
                <a:gd name="connsiteY0" fmla="*/ 0 h 207193"/>
                <a:gd name="connsiteX1" fmla="*/ 899245 w 913638"/>
                <a:gd name="connsiteY1" fmla="*/ 0 h 207193"/>
                <a:gd name="connsiteX2" fmla="*/ 442045 w 913638"/>
                <a:gd name="connsiteY2" fmla="*/ 207169 h 207193"/>
                <a:gd name="connsiteX3" fmla="*/ 18183 w 913638"/>
                <a:gd name="connsiteY3" fmla="*/ 0 h 207193"/>
                <a:gd name="connsiteX0" fmla="*/ 167 w 895622"/>
                <a:gd name="connsiteY0" fmla="*/ 0 h 207195"/>
                <a:gd name="connsiteX1" fmla="*/ 881229 w 895622"/>
                <a:gd name="connsiteY1" fmla="*/ 0 h 207195"/>
                <a:gd name="connsiteX2" fmla="*/ 424029 w 895622"/>
                <a:gd name="connsiteY2" fmla="*/ 207169 h 207195"/>
                <a:gd name="connsiteX3" fmla="*/ 167 w 895622"/>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448"/>
                <a:gd name="connsiteY0" fmla="*/ 0 h 207195"/>
                <a:gd name="connsiteX1" fmla="*/ 881229 w 881448"/>
                <a:gd name="connsiteY1" fmla="*/ 0 h 207195"/>
                <a:gd name="connsiteX2" fmla="*/ 424029 w 881448"/>
                <a:gd name="connsiteY2" fmla="*/ 207169 h 207195"/>
                <a:gd name="connsiteX3" fmla="*/ 167 w 881448"/>
                <a:gd name="connsiteY3" fmla="*/ 0 h 207195"/>
                <a:gd name="connsiteX0" fmla="*/ 84 w 881271"/>
                <a:gd name="connsiteY0" fmla="*/ 0 h 207169"/>
                <a:gd name="connsiteX1" fmla="*/ 881146 w 881271"/>
                <a:gd name="connsiteY1" fmla="*/ 0 h 207169"/>
                <a:gd name="connsiteX2" fmla="*/ 423946 w 881271"/>
                <a:gd name="connsiteY2" fmla="*/ 207169 h 207169"/>
                <a:gd name="connsiteX3" fmla="*/ 84 w 881271"/>
                <a:gd name="connsiteY3" fmla="*/ 0 h 207169"/>
              </a:gdLst>
              <a:ahLst/>
              <a:cxnLst>
                <a:cxn ang="0">
                  <a:pos x="connsiteX0" y="connsiteY0"/>
                </a:cxn>
                <a:cxn ang="0">
                  <a:pos x="connsiteX1" y="connsiteY1"/>
                </a:cxn>
                <a:cxn ang="0">
                  <a:pos x="connsiteX2" y="connsiteY2"/>
                </a:cxn>
                <a:cxn ang="0">
                  <a:pos x="connsiteX3" y="connsiteY3"/>
                </a:cxn>
              </a:cxnLst>
              <a:rect l="l" t="t" r="r" b="b"/>
              <a:pathLst>
                <a:path w="881271" h="207169">
                  <a:moveTo>
                    <a:pt x="84" y="0"/>
                  </a:moveTo>
                  <a:lnTo>
                    <a:pt x="881146" y="0"/>
                  </a:lnTo>
                  <a:cubicBezTo>
                    <a:pt x="887495" y="48816"/>
                    <a:pt x="651753" y="207169"/>
                    <a:pt x="423946" y="207169"/>
                  </a:cubicBezTo>
                  <a:cubicBezTo>
                    <a:pt x="196139" y="207169"/>
                    <a:pt x="-4678" y="48815"/>
                    <a:pt x="84" y="0"/>
                  </a:cubicBezTo>
                  <a:close/>
                </a:path>
              </a:pathLst>
            </a:custGeom>
            <a:solidFill>
              <a:schemeClr val="bg1"/>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Futura Std Condensed" pitchFamily="34" charset="0"/>
              </a:endParaRPr>
            </a:p>
          </p:txBody>
        </p:sp>
      </p:grpSp>
      <p:grpSp>
        <p:nvGrpSpPr>
          <p:cNvPr id="15" name="Group 14"/>
          <p:cNvGrpSpPr/>
          <p:nvPr>
            <p:custDataLst>
              <p:tags r:id="rId22"/>
            </p:custDataLst>
          </p:nvPr>
        </p:nvGrpSpPr>
        <p:grpSpPr>
          <a:xfrm>
            <a:off x="3508414" y="2638949"/>
            <a:ext cx="1226760" cy="1836249"/>
            <a:chOff x="3508414" y="2638949"/>
            <a:chExt cx="1226760" cy="1836249"/>
          </a:xfrm>
        </p:grpSpPr>
        <p:grpSp>
          <p:nvGrpSpPr>
            <p:cNvPr id="52" name="Group 51"/>
            <p:cNvGrpSpPr/>
            <p:nvPr/>
          </p:nvGrpSpPr>
          <p:grpSpPr>
            <a:xfrm>
              <a:off x="3508414" y="2638949"/>
              <a:ext cx="1226760" cy="1836249"/>
              <a:chOff x="5499305" y="4687944"/>
              <a:chExt cx="1752519" cy="2623199"/>
            </a:xfrm>
          </p:grpSpPr>
          <p:grpSp>
            <p:nvGrpSpPr>
              <p:cNvPr id="56" name="Group 55"/>
              <p:cNvGrpSpPr/>
              <p:nvPr/>
            </p:nvGrpSpPr>
            <p:grpSpPr>
              <a:xfrm>
                <a:off x="5766575" y="4687944"/>
                <a:ext cx="1225597" cy="1066156"/>
                <a:chOff x="6451266" y="3597958"/>
                <a:chExt cx="1225597" cy="1066156"/>
              </a:xfrm>
            </p:grpSpPr>
            <p:sp>
              <p:nvSpPr>
                <p:cNvPr id="58" name="Teardrop 57"/>
                <p:cNvSpPr/>
                <p:nvPr/>
              </p:nvSpPr>
              <p:spPr>
                <a:xfrm rot="8075815">
                  <a:off x="6576118" y="3696000"/>
                  <a:ext cx="968114" cy="968114"/>
                </a:xfrm>
                <a:prstGeom prst="teardrop">
                  <a:avLst/>
                </a:prstGeom>
                <a:solidFill>
                  <a:srgbClr val="FFFFFF"/>
                </a:solidFill>
                <a:ln w="38100" cmpd="sng">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000000"/>
                    </a:solidFill>
                    <a:latin typeface="Futura Std Condensed" pitchFamily="34" charset="0"/>
                  </a:endParaRPr>
                </a:p>
              </p:txBody>
            </p:sp>
            <p:grpSp>
              <p:nvGrpSpPr>
                <p:cNvPr id="59" name="Group 58"/>
                <p:cNvGrpSpPr/>
                <p:nvPr/>
              </p:nvGrpSpPr>
              <p:grpSpPr>
                <a:xfrm>
                  <a:off x="6451266" y="3597958"/>
                  <a:ext cx="1225597" cy="1023691"/>
                  <a:chOff x="3872210" y="3891293"/>
                  <a:chExt cx="1459256" cy="1218858"/>
                </a:xfrm>
              </p:grpSpPr>
              <p:sp>
                <p:nvSpPr>
                  <p:cNvPr id="60" name="Teardrop 59"/>
                  <p:cNvSpPr/>
                  <p:nvPr/>
                </p:nvSpPr>
                <p:spPr>
                  <a:xfrm rot="8075815">
                    <a:off x="3987873" y="3891293"/>
                    <a:ext cx="1218858" cy="1218858"/>
                  </a:xfrm>
                  <a:prstGeom prst="teardrop">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sp>
                <p:nvSpPr>
                  <p:cNvPr id="61" name="TextBox 60"/>
                  <p:cNvSpPr txBox="1"/>
                  <p:nvPr/>
                </p:nvSpPr>
                <p:spPr>
                  <a:xfrm>
                    <a:off x="3872210" y="4217703"/>
                    <a:ext cx="1459256" cy="444978"/>
                  </a:xfrm>
                  <a:prstGeom prst="rect">
                    <a:avLst/>
                  </a:prstGeom>
                  <a:noFill/>
                  <a:ln w="6350" cmpd="sng">
                    <a:noFill/>
                    <a:prstDash val="dash"/>
                  </a:ln>
                </p:spPr>
                <p:txBody>
                  <a:bodyPr wrap="square" numCol="1" rtlCol="0">
                    <a:spAutoFit/>
                  </a:bodyPr>
                  <a:lstStyle/>
                  <a:p>
                    <a:pPr algn="ctr" rtl="0"/>
                    <a:r>
                      <a:rPr lang="fr-FR" sz="1100" b="0" i="0" u="none" dirty="0">
                        <a:solidFill>
                          <a:srgbClr val="FFFFFF"/>
                        </a:solidFill>
                        <a:latin typeface="Futura Std Condensed" pitchFamily="34" charset="0"/>
                        <a:cs typeface="Futura Condensed"/>
                      </a:rPr>
                      <a:t>PLANIFICATION</a:t>
                    </a:r>
                  </a:p>
                </p:txBody>
              </p:sp>
            </p:grpSp>
          </p:grpSp>
          <p:sp>
            <p:nvSpPr>
              <p:cNvPr id="57" name="Rectangle 56"/>
              <p:cNvSpPr/>
              <p:nvPr/>
            </p:nvSpPr>
            <p:spPr>
              <a:xfrm>
                <a:off x="5499305" y="5970123"/>
                <a:ext cx="1752519" cy="1341020"/>
              </a:xfrm>
              <a:prstGeom prst="rect">
                <a:avLst/>
              </a:prstGeom>
            </p:spPr>
            <p:txBody>
              <a:bodyPr wrap="square">
                <a:spAutoFit/>
              </a:bodyPr>
              <a:lstStyle/>
              <a:p>
                <a:pPr algn="ctr" rtl="0"/>
                <a:r>
                  <a:rPr lang="fr-FR" sz="1100" b="0" i="0" u="none" dirty="0">
                    <a:latin typeface="Futura Std Condensed" pitchFamily="34" charset="0"/>
                    <a:cs typeface="Futura Condensed"/>
                  </a:rPr>
                  <a:t>Avant de </a:t>
                </a:r>
                <a:r>
                  <a:rPr lang="fr-FR" sz="1100" b="0" i="0" u="none" dirty="0" smtClean="0">
                    <a:latin typeface="Futura Std Condensed" pitchFamily="34" charset="0"/>
                    <a:cs typeface="Futura Condensed"/>
                  </a:rPr>
                  <a:t>vous immerger </a:t>
                </a:r>
                <a:r>
                  <a:rPr lang="fr-FR" sz="1100" b="0" i="0" u="none" dirty="0">
                    <a:latin typeface="Futura Std Condensed" pitchFamily="34" charset="0"/>
                    <a:cs typeface="Futura Condensed"/>
                  </a:rPr>
                  <a:t>dans </a:t>
                </a:r>
                <a:r>
                  <a:rPr lang="fr-FR" sz="1100" dirty="0" smtClean="0">
                    <a:latin typeface="Futura Std Condensed" pitchFamily="34" charset="0"/>
                    <a:cs typeface="Futura Condensed"/>
                  </a:rPr>
                  <a:t>vos</a:t>
                </a:r>
                <a:r>
                  <a:rPr lang="fr-FR" sz="1100" b="0" i="0" u="none" dirty="0" smtClean="0">
                    <a:latin typeface="Futura Std Condensed" pitchFamily="34" charset="0"/>
                    <a:cs typeface="Futura Condensed"/>
                  </a:rPr>
                  <a:t> projets, prenez </a:t>
                </a:r>
                <a:r>
                  <a:rPr lang="fr-FR" sz="1100" b="0" i="0" u="none" dirty="0">
                    <a:latin typeface="Futura Std Condensed" pitchFamily="34" charset="0"/>
                    <a:cs typeface="Futura Condensed"/>
                  </a:rPr>
                  <a:t>le temps de préparer un plan </a:t>
                </a:r>
                <a:r>
                  <a:rPr lang="fr-FR" sz="1100" b="0" i="0" u="none" dirty="0" smtClean="0">
                    <a:latin typeface="Futura Std Condensed" pitchFamily="34" charset="0"/>
                    <a:cs typeface="Futura Condensed"/>
                  </a:rPr>
                  <a:t>d’action</a:t>
                </a:r>
                <a:r>
                  <a:rPr lang="fr-FR" sz="1100" b="0" i="0" u="none" dirty="0">
                    <a:latin typeface="Futura Std Condensed" pitchFamily="34" charset="0"/>
                    <a:cs typeface="Futura Condensed"/>
                  </a:rPr>
                  <a:t>.</a:t>
                </a:r>
              </a:p>
            </p:txBody>
          </p:sp>
        </p:grpSp>
        <p:grpSp>
          <p:nvGrpSpPr>
            <p:cNvPr id="188" name="Group 187"/>
            <p:cNvGrpSpPr>
              <a:grpSpLocks noChangeAspect="1"/>
            </p:cNvGrpSpPr>
            <p:nvPr/>
          </p:nvGrpSpPr>
          <p:grpSpPr>
            <a:xfrm>
              <a:off x="4047207" y="3147002"/>
              <a:ext cx="151554" cy="274320"/>
              <a:chOff x="2233642" y="4295141"/>
              <a:chExt cx="405899" cy="734695"/>
            </a:xfrm>
          </p:grpSpPr>
          <p:sp>
            <p:nvSpPr>
              <p:cNvPr id="189" name="Freeform 188"/>
              <p:cNvSpPr/>
              <p:nvPr/>
            </p:nvSpPr>
            <p:spPr>
              <a:xfrm>
                <a:off x="2233642" y="4295141"/>
                <a:ext cx="405899" cy="574531"/>
              </a:xfrm>
              <a:custGeom>
                <a:avLst/>
                <a:gdLst>
                  <a:gd name="connsiteX0" fmla="*/ 514350 w 2457450"/>
                  <a:gd name="connsiteY0" fmla="*/ 2876550 h 2876550"/>
                  <a:gd name="connsiteX1" fmla="*/ 419100 w 2457450"/>
                  <a:gd name="connsiteY1" fmla="*/ 2752725 h 2876550"/>
                  <a:gd name="connsiteX2" fmla="*/ 390525 w 2457450"/>
                  <a:gd name="connsiteY2" fmla="*/ 2438400 h 2876550"/>
                  <a:gd name="connsiteX3" fmla="*/ 152400 w 2457450"/>
                  <a:gd name="connsiteY3" fmla="*/ 1724025 h 2876550"/>
                  <a:gd name="connsiteX4" fmla="*/ 0 w 2457450"/>
                  <a:gd name="connsiteY4" fmla="*/ 1076325 h 2876550"/>
                  <a:gd name="connsiteX5" fmla="*/ 1266825 w 2457450"/>
                  <a:gd name="connsiteY5" fmla="*/ 0 h 2876550"/>
                  <a:gd name="connsiteX6" fmla="*/ 2457450 w 2457450"/>
                  <a:gd name="connsiteY6" fmla="*/ 1019175 h 2876550"/>
                  <a:gd name="connsiteX7" fmla="*/ 2247900 w 2457450"/>
                  <a:gd name="connsiteY7" fmla="*/ 1724025 h 2876550"/>
                  <a:gd name="connsiteX8" fmla="*/ 1971675 w 2457450"/>
                  <a:gd name="connsiteY8" fmla="*/ 2428875 h 2876550"/>
                  <a:gd name="connsiteX9" fmla="*/ 1943100 w 2457450"/>
                  <a:gd name="connsiteY9" fmla="*/ 2733675 h 2876550"/>
                  <a:gd name="connsiteX10" fmla="*/ 1857375 w 2457450"/>
                  <a:gd name="connsiteY10" fmla="*/ 2876550 h 2876550"/>
                  <a:gd name="connsiteX11" fmla="*/ 514350 w 2457450"/>
                  <a:gd name="connsiteY11" fmla="*/ 2876550 h 2876550"/>
                  <a:gd name="connsiteX0" fmla="*/ 514350 w 2457450"/>
                  <a:gd name="connsiteY0" fmla="*/ 2876640 h 2876640"/>
                  <a:gd name="connsiteX1" fmla="*/ 419100 w 2457450"/>
                  <a:gd name="connsiteY1" fmla="*/ 2752815 h 2876640"/>
                  <a:gd name="connsiteX2" fmla="*/ 390525 w 2457450"/>
                  <a:gd name="connsiteY2" fmla="*/ 2438490 h 2876640"/>
                  <a:gd name="connsiteX3" fmla="*/ 152400 w 2457450"/>
                  <a:gd name="connsiteY3" fmla="*/ 1724115 h 2876640"/>
                  <a:gd name="connsiteX4" fmla="*/ 0 w 2457450"/>
                  <a:gd name="connsiteY4" fmla="*/ 1076415 h 2876640"/>
                  <a:gd name="connsiteX5" fmla="*/ 1266825 w 2457450"/>
                  <a:gd name="connsiteY5" fmla="*/ 90 h 2876640"/>
                  <a:gd name="connsiteX6" fmla="*/ 2457450 w 2457450"/>
                  <a:gd name="connsiteY6" fmla="*/ 1019265 h 2876640"/>
                  <a:gd name="connsiteX7" fmla="*/ 2247900 w 2457450"/>
                  <a:gd name="connsiteY7" fmla="*/ 1724115 h 2876640"/>
                  <a:gd name="connsiteX8" fmla="*/ 1971675 w 2457450"/>
                  <a:gd name="connsiteY8" fmla="*/ 2428965 h 2876640"/>
                  <a:gd name="connsiteX9" fmla="*/ 1943100 w 2457450"/>
                  <a:gd name="connsiteY9" fmla="*/ 2733765 h 2876640"/>
                  <a:gd name="connsiteX10" fmla="*/ 1857375 w 2457450"/>
                  <a:gd name="connsiteY10" fmla="*/ 2876640 h 2876640"/>
                  <a:gd name="connsiteX11" fmla="*/ 514350 w 2457450"/>
                  <a:gd name="connsiteY11" fmla="*/ 2876640 h 2876640"/>
                  <a:gd name="connsiteX0" fmla="*/ 578058 w 2521158"/>
                  <a:gd name="connsiteY0" fmla="*/ 2876640 h 2876640"/>
                  <a:gd name="connsiteX1" fmla="*/ 482808 w 2521158"/>
                  <a:gd name="connsiteY1" fmla="*/ 2752815 h 2876640"/>
                  <a:gd name="connsiteX2" fmla="*/ 454233 w 2521158"/>
                  <a:gd name="connsiteY2" fmla="*/ 2438490 h 2876640"/>
                  <a:gd name="connsiteX3" fmla="*/ 216108 w 2521158"/>
                  <a:gd name="connsiteY3" fmla="*/ 1724115 h 2876640"/>
                  <a:gd name="connsiteX4" fmla="*/ 63708 w 2521158"/>
                  <a:gd name="connsiteY4" fmla="*/ 1076415 h 2876640"/>
                  <a:gd name="connsiteX5" fmla="*/ 1330533 w 2521158"/>
                  <a:gd name="connsiteY5" fmla="*/ 90 h 2876640"/>
                  <a:gd name="connsiteX6" fmla="*/ 2521158 w 2521158"/>
                  <a:gd name="connsiteY6" fmla="*/ 1019265 h 2876640"/>
                  <a:gd name="connsiteX7" fmla="*/ 2311608 w 2521158"/>
                  <a:gd name="connsiteY7" fmla="*/ 1724115 h 2876640"/>
                  <a:gd name="connsiteX8" fmla="*/ 2035383 w 2521158"/>
                  <a:gd name="connsiteY8" fmla="*/ 2428965 h 2876640"/>
                  <a:gd name="connsiteX9" fmla="*/ 2006808 w 2521158"/>
                  <a:gd name="connsiteY9" fmla="*/ 2733765 h 2876640"/>
                  <a:gd name="connsiteX10" fmla="*/ 1921083 w 2521158"/>
                  <a:gd name="connsiteY10" fmla="*/ 2876640 h 2876640"/>
                  <a:gd name="connsiteX11" fmla="*/ 578058 w 2521158"/>
                  <a:gd name="connsiteY11" fmla="*/ 2876640 h 2876640"/>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373469"/>
                  <a:gd name="connsiteY0" fmla="*/ 2877203 h 2877203"/>
                  <a:gd name="connsiteX1" fmla="*/ 482808 w 2373469"/>
                  <a:gd name="connsiteY1" fmla="*/ 2753378 h 2877203"/>
                  <a:gd name="connsiteX2" fmla="*/ 454233 w 2373469"/>
                  <a:gd name="connsiteY2" fmla="*/ 2439053 h 2877203"/>
                  <a:gd name="connsiteX3" fmla="*/ 216108 w 2373469"/>
                  <a:gd name="connsiteY3" fmla="*/ 1724678 h 2877203"/>
                  <a:gd name="connsiteX4" fmla="*/ 63708 w 2373469"/>
                  <a:gd name="connsiteY4" fmla="*/ 1076978 h 2877203"/>
                  <a:gd name="connsiteX5" fmla="*/ 1330533 w 2373469"/>
                  <a:gd name="connsiteY5" fmla="*/ 653 h 2877203"/>
                  <a:gd name="connsiteX6" fmla="*/ 2368758 w 2373469"/>
                  <a:gd name="connsiteY6" fmla="*/ 1238903 h 2877203"/>
                  <a:gd name="connsiteX7" fmla="*/ 2311608 w 2373469"/>
                  <a:gd name="connsiteY7" fmla="*/ 1724678 h 2877203"/>
                  <a:gd name="connsiteX8" fmla="*/ 2035383 w 2373469"/>
                  <a:gd name="connsiteY8" fmla="*/ 2429528 h 2877203"/>
                  <a:gd name="connsiteX9" fmla="*/ 2006808 w 2373469"/>
                  <a:gd name="connsiteY9" fmla="*/ 2734328 h 2877203"/>
                  <a:gd name="connsiteX10" fmla="*/ 1921083 w 2373469"/>
                  <a:gd name="connsiteY10" fmla="*/ 2877203 h 2877203"/>
                  <a:gd name="connsiteX11" fmla="*/ 578058 w 2373469"/>
                  <a:gd name="connsiteY11" fmla="*/ 2877203 h 2877203"/>
                  <a:gd name="connsiteX0" fmla="*/ 578058 w 2386537"/>
                  <a:gd name="connsiteY0" fmla="*/ 2876552 h 2876552"/>
                  <a:gd name="connsiteX1" fmla="*/ 482808 w 2386537"/>
                  <a:gd name="connsiteY1" fmla="*/ 2752727 h 2876552"/>
                  <a:gd name="connsiteX2" fmla="*/ 454233 w 2386537"/>
                  <a:gd name="connsiteY2" fmla="*/ 2438402 h 2876552"/>
                  <a:gd name="connsiteX3" fmla="*/ 216108 w 2386537"/>
                  <a:gd name="connsiteY3" fmla="*/ 1724027 h 2876552"/>
                  <a:gd name="connsiteX4" fmla="*/ 63708 w 2386537"/>
                  <a:gd name="connsiteY4" fmla="*/ 1076327 h 2876552"/>
                  <a:gd name="connsiteX5" fmla="*/ 1330533 w 2386537"/>
                  <a:gd name="connsiteY5" fmla="*/ 2 h 2876552"/>
                  <a:gd name="connsiteX6" fmla="*/ 2368758 w 2386537"/>
                  <a:gd name="connsiteY6" fmla="*/ 1238252 h 2876552"/>
                  <a:gd name="connsiteX7" fmla="*/ 2311608 w 2386537"/>
                  <a:gd name="connsiteY7" fmla="*/ 1724027 h 2876552"/>
                  <a:gd name="connsiteX8" fmla="*/ 2035383 w 2386537"/>
                  <a:gd name="connsiteY8" fmla="*/ 2428877 h 2876552"/>
                  <a:gd name="connsiteX9" fmla="*/ 2006808 w 2386537"/>
                  <a:gd name="connsiteY9" fmla="*/ 2733677 h 2876552"/>
                  <a:gd name="connsiteX10" fmla="*/ 1921083 w 2386537"/>
                  <a:gd name="connsiteY10" fmla="*/ 2876552 h 2876552"/>
                  <a:gd name="connsiteX11" fmla="*/ 578058 w 2386537"/>
                  <a:gd name="connsiteY11"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2276033 w 2350962"/>
                  <a:gd name="connsiteY6" fmla="*/ 1724027 h 2876552"/>
                  <a:gd name="connsiteX7" fmla="*/ 1999808 w 2350962"/>
                  <a:gd name="connsiteY7" fmla="*/ 2428877 h 2876552"/>
                  <a:gd name="connsiteX8" fmla="*/ 1971233 w 2350962"/>
                  <a:gd name="connsiteY8" fmla="*/ 2733677 h 2876552"/>
                  <a:gd name="connsiteX9" fmla="*/ 1885508 w 2350962"/>
                  <a:gd name="connsiteY9" fmla="*/ 2876552 h 2876552"/>
                  <a:gd name="connsiteX10" fmla="*/ 542483 w 2350962"/>
                  <a:gd name="connsiteY10"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1999808 w 2350962"/>
                  <a:gd name="connsiteY6" fmla="*/ 2428877 h 2876552"/>
                  <a:gd name="connsiteX7" fmla="*/ 1971233 w 2350962"/>
                  <a:gd name="connsiteY7" fmla="*/ 2733677 h 2876552"/>
                  <a:gd name="connsiteX8" fmla="*/ 1885508 w 2350962"/>
                  <a:gd name="connsiteY8" fmla="*/ 2876552 h 2876552"/>
                  <a:gd name="connsiteX9" fmla="*/ 542483 w 2350962"/>
                  <a:gd name="connsiteY9" fmla="*/ 2876552 h 2876552"/>
                  <a:gd name="connsiteX0" fmla="*/ 542483 w 2347372"/>
                  <a:gd name="connsiteY0" fmla="*/ 2876561 h 2876561"/>
                  <a:gd name="connsiteX1" fmla="*/ 447233 w 2347372"/>
                  <a:gd name="connsiteY1" fmla="*/ 2752736 h 2876561"/>
                  <a:gd name="connsiteX2" fmla="*/ 418658 w 2347372"/>
                  <a:gd name="connsiteY2" fmla="*/ 2438411 h 2876561"/>
                  <a:gd name="connsiteX3" fmla="*/ 28133 w 2347372"/>
                  <a:gd name="connsiteY3" fmla="*/ 1076336 h 2876561"/>
                  <a:gd name="connsiteX4" fmla="*/ 1294958 w 2347372"/>
                  <a:gd name="connsiteY4" fmla="*/ 11 h 2876561"/>
                  <a:gd name="connsiteX5" fmla="*/ 2342708 w 2347372"/>
                  <a:gd name="connsiteY5" fmla="*/ 1095386 h 2876561"/>
                  <a:gd name="connsiteX6" fmla="*/ 1999808 w 2347372"/>
                  <a:gd name="connsiteY6" fmla="*/ 2428886 h 2876561"/>
                  <a:gd name="connsiteX7" fmla="*/ 1971233 w 2347372"/>
                  <a:gd name="connsiteY7" fmla="*/ 2733686 h 2876561"/>
                  <a:gd name="connsiteX8" fmla="*/ 1885508 w 2347372"/>
                  <a:gd name="connsiteY8" fmla="*/ 2876561 h 2876561"/>
                  <a:gd name="connsiteX9" fmla="*/ 542483 w 2347372"/>
                  <a:gd name="connsiteY9" fmla="*/ 2876561 h 2876561"/>
                  <a:gd name="connsiteX0" fmla="*/ 461688 w 2266495"/>
                  <a:gd name="connsiteY0" fmla="*/ 2876559 h 2876559"/>
                  <a:gd name="connsiteX1" fmla="*/ 366438 w 2266495"/>
                  <a:gd name="connsiteY1" fmla="*/ 2752734 h 2876559"/>
                  <a:gd name="connsiteX2" fmla="*/ 337863 w 2266495"/>
                  <a:gd name="connsiteY2" fmla="*/ 2438409 h 2876559"/>
                  <a:gd name="connsiteX3" fmla="*/ 33063 w 2266495"/>
                  <a:gd name="connsiteY3" fmla="*/ 1114434 h 2876559"/>
                  <a:gd name="connsiteX4" fmla="*/ 1214163 w 2266495"/>
                  <a:gd name="connsiteY4" fmla="*/ 9 h 2876559"/>
                  <a:gd name="connsiteX5" fmla="*/ 2261913 w 2266495"/>
                  <a:gd name="connsiteY5" fmla="*/ 1095384 h 2876559"/>
                  <a:gd name="connsiteX6" fmla="*/ 1919013 w 2266495"/>
                  <a:gd name="connsiteY6" fmla="*/ 2428884 h 2876559"/>
                  <a:gd name="connsiteX7" fmla="*/ 1890438 w 2266495"/>
                  <a:gd name="connsiteY7" fmla="*/ 2733684 h 2876559"/>
                  <a:gd name="connsiteX8" fmla="*/ 1804713 w 2266495"/>
                  <a:gd name="connsiteY8" fmla="*/ 2876559 h 2876559"/>
                  <a:gd name="connsiteX9" fmla="*/ 461688 w 2266495"/>
                  <a:gd name="connsiteY9" fmla="*/ 2876559 h 2876559"/>
                  <a:gd name="connsiteX0" fmla="*/ 428657 w 2233464"/>
                  <a:gd name="connsiteY0" fmla="*/ 2876559 h 2876559"/>
                  <a:gd name="connsiteX1" fmla="*/ 333407 w 2233464"/>
                  <a:gd name="connsiteY1" fmla="*/ 2752734 h 2876559"/>
                  <a:gd name="connsiteX2" fmla="*/ 304832 w 2233464"/>
                  <a:gd name="connsiteY2" fmla="*/ 2438409 h 2876559"/>
                  <a:gd name="connsiteX3" fmla="*/ 32 w 2233464"/>
                  <a:gd name="connsiteY3" fmla="*/ 1114434 h 2876559"/>
                  <a:gd name="connsiteX4" fmla="*/ 1181132 w 2233464"/>
                  <a:gd name="connsiteY4" fmla="*/ 9 h 2876559"/>
                  <a:gd name="connsiteX5" fmla="*/ 2228882 w 2233464"/>
                  <a:gd name="connsiteY5" fmla="*/ 1095384 h 2876559"/>
                  <a:gd name="connsiteX6" fmla="*/ 1885982 w 2233464"/>
                  <a:gd name="connsiteY6" fmla="*/ 2428884 h 2876559"/>
                  <a:gd name="connsiteX7" fmla="*/ 1857407 w 2233464"/>
                  <a:gd name="connsiteY7" fmla="*/ 2733684 h 2876559"/>
                  <a:gd name="connsiteX8" fmla="*/ 1771682 w 2233464"/>
                  <a:gd name="connsiteY8" fmla="*/ 2876559 h 2876559"/>
                  <a:gd name="connsiteX9" fmla="*/ 428657 w 2233464"/>
                  <a:gd name="connsiteY9" fmla="*/ 2876559 h 2876559"/>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495332 w 2229008"/>
                  <a:gd name="connsiteY1" fmla="*/ 28289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63894 w 2254695"/>
                  <a:gd name="connsiteY0" fmla="*/ 2876560 h 2876560"/>
                  <a:gd name="connsiteX1" fmla="*/ 521019 w 2254695"/>
                  <a:gd name="connsiteY1" fmla="*/ 2828935 h 2876560"/>
                  <a:gd name="connsiteX2" fmla="*/ 397194 w 2254695"/>
                  <a:gd name="connsiteY2" fmla="*/ 2428885 h 2876560"/>
                  <a:gd name="connsiteX3" fmla="*/ 25719 w 2254695"/>
                  <a:gd name="connsiteY3" fmla="*/ 1114435 h 2876560"/>
                  <a:gd name="connsiteX4" fmla="*/ 1206819 w 2254695"/>
                  <a:gd name="connsiteY4" fmla="*/ 10 h 2876560"/>
                  <a:gd name="connsiteX5" fmla="*/ 2254569 w 2254695"/>
                  <a:gd name="connsiteY5" fmla="*/ 1095385 h 2876560"/>
                  <a:gd name="connsiteX6" fmla="*/ 1911669 w 2254695"/>
                  <a:gd name="connsiteY6" fmla="*/ 2428885 h 2876560"/>
                  <a:gd name="connsiteX7" fmla="*/ 1711644 w 2254695"/>
                  <a:gd name="connsiteY7" fmla="*/ 2762260 h 2876560"/>
                  <a:gd name="connsiteX8" fmla="*/ 1597344 w 2254695"/>
                  <a:gd name="connsiteY8" fmla="*/ 2876560 h 2876560"/>
                  <a:gd name="connsiteX9" fmla="*/ 663894 w 2254695"/>
                  <a:gd name="connsiteY9" fmla="*/ 2876560 h 2876560"/>
                  <a:gd name="connsiteX0" fmla="*/ 638464 w 2229265"/>
                  <a:gd name="connsiteY0" fmla="*/ 2876560 h 2876560"/>
                  <a:gd name="connsiteX1" fmla="*/ 495589 w 2229265"/>
                  <a:gd name="connsiteY1" fmla="*/ 2828935 h 2876560"/>
                  <a:gd name="connsiteX2" fmla="*/ 371764 w 2229265"/>
                  <a:gd name="connsiteY2" fmla="*/ 2428885 h 2876560"/>
                  <a:gd name="connsiteX3" fmla="*/ 289 w 2229265"/>
                  <a:gd name="connsiteY3" fmla="*/ 1114435 h 2876560"/>
                  <a:gd name="connsiteX4" fmla="*/ 1181389 w 2229265"/>
                  <a:gd name="connsiteY4" fmla="*/ 10 h 2876560"/>
                  <a:gd name="connsiteX5" fmla="*/ 2229139 w 2229265"/>
                  <a:gd name="connsiteY5" fmla="*/ 1095385 h 2876560"/>
                  <a:gd name="connsiteX6" fmla="*/ 1886239 w 2229265"/>
                  <a:gd name="connsiteY6" fmla="*/ 2428885 h 2876560"/>
                  <a:gd name="connsiteX7" fmla="*/ 1686214 w 2229265"/>
                  <a:gd name="connsiteY7" fmla="*/ 2762260 h 2876560"/>
                  <a:gd name="connsiteX8" fmla="*/ 1571914 w 2229265"/>
                  <a:gd name="connsiteY8" fmla="*/ 2876560 h 2876560"/>
                  <a:gd name="connsiteX9" fmla="*/ 638464 w 2229265"/>
                  <a:gd name="connsiteY9" fmla="*/ 2876560 h 2876560"/>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809965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809965 w 2181691"/>
                  <a:gd name="connsiteY9" fmla="*/ 2876572 h 2876572"/>
                  <a:gd name="connsiteX0" fmla="*/ 71471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714715 w 2181691"/>
                  <a:gd name="connsiteY9" fmla="*/ 2876572 h 2876572"/>
                  <a:gd name="connsiteX0" fmla="*/ 1238366 w 2705342"/>
                  <a:gd name="connsiteY0" fmla="*/ 2882562 h 2882562"/>
                  <a:gd name="connsiteX1" fmla="*/ 971666 w 2705342"/>
                  <a:gd name="connsiteY1" fmla="*/ 2834937 h 2882562"/>
                  <a:gd name="connsiteX2" fmla="*/ 847841 w 2705342"/>
                  <a:gd name="connsiteY2" fmla="*/ 2434887 h 2882562"/>
                  <a:gd name="connsiteX3" fmla="*/ 116 w 2705342"/>
                  <a:gd name="connsiteY3" fmla="*/ 1606212 h 2882562"/>
                  <a:gd name="connsiteX4" fmla="*/ 1657466 w 2705342"/>
                  <a:gd name="connsiteY4" fmla="*/ 6012 h 2882562"/>
                  <a:gd name="connsiteX5" fmla="*/ 2705216 w 2705342"/>
                  <a:gd name="connsiteY5" fmla="*/ 1101387 h 2882562"/>
                  <a:gd name="connsiteX6" fmla="*/ 2362316 w 2705342"/>
                  <a:gd name="connsiteY6" fmla="*/ 2434887 h 2882562"/>
                  <a:gd name="connsiteX7" fmla="*/ 2162291 w 2705342"/>
                  <a:gd name="connsiteY7" fmla="*/ 2768262 h 2882562"/>
                  <a:gd name="connsiteX8" fmla="*/ 1914641 w 2705342"/>
                  <a:gd name="connsiteY8" fmla="*/ 2882562 h 2882562"/>
                  <a:gd name="connsiteX9" fmla="*/ 1238366 w 2705342"/>
                  <a:gd name="connsiteY9" fmla="*/ 2882562 h 2882562"/>
                  <a:gd name="connsiteX0" fmla="*/ 1238366 w 3181508"/>
                  <a:gd name="connsiteY0" fmla="*/ 2876575 h 2876575"/>
                  <a:gd name="connsiteX1" fmla="*/ 971666 w 3181508"/>
                  <a:gd name="connsiteY1" fmla="*/ 2828950 h 2876575"/>
                  <a:gd name="connsiteX2" fmla="*/ 847841 w 3181508"/>
                  <a:gd name="connsiteY2" fmla="*/ 2428900 h 2876575"/>
                  <a:gd name="connsiteX3" fmla="*/ 116 w 3181508"/>
                  <a:gd name="connsiteY3" fmla="*/ 1600225 h 2876575"/>
                  <a:gd name="connsiteX4" fmla="*/ 1657466 w 3181508"/>
                  <a:gd name="connsiteY4" fmla="*/ 25 h 2876575"/>
                  <a:gd name="connsiteX5" fmla="*/ 3181466 w 3181508"/>
                  <a:gd name="connsiteY5" fmla="*/ 1562125 h 2876575"/>
                  <a:gd name="connsiteX6" fmla="*/ 2362316 w 3181508"/>
                  <a:gd name="connsiteY6" fmla="*/ 2428900 h 2876575"/>
                  <a:gd name="connsiteX7" fmla="*/ 2162291 w 3181508"/>
                  <a:gd name="connsiteY7" fmla="*/ 2762275 h 2876575"/>
                  <a:gd name="connsiteX8" fmla="*/ 1914641 w 3181508"/>
                  <a:gd name="connsiteY8" fmla="*/ 2876575 h 2876575"/>
                  <a:gd name="connsiteX9" fmla="*/ 1238366 w 3181508"/>
                  <a:gd name="connsiteY9" fmla="*/ 2876575 h 2876575"/>
                  <a:gd name="connsiteX0" fmla="*/ 1249118 w 3206549"/>
                  <a:gd name="connsiteY0" fmla="*/ 2876575 h 2876575"/>
                  <a:gd name="connsiteX1" fmla="*/ 982418 w 3206549"/>
                  <a:gd name="connsiteY1" fmla="*/ 2828950 h 2876575"/>
                  <a:gd name="connsiteX2" fmla="*/ 858593 w 3206549"/>
                  <a:gd name="connsiteY2" fmla="*/ 2428900 h 2876575"/>
                  <a:gd name="connsiteX3" fmla="*/ 10868 w 3206549"/>
                  <a:gd name="connsiteY3" fmla="*/ 1600225 h 2876575"/>
                  <a:gd name="connsiteX4" fmla="*/ 1572968 w 3206549"/>
                  <a:gd name="connsiteY4" fmla="*/ 25 h 2876575"/>
                  <a:gd name="connsiteX5" fmla="*/ 3192218 w 3206549"/>
                  <a:gd name="connsiteY5" fmla="*/ 1562125 h 2876575"/>
                  <a:gd name="connsiteX6" fmla="*/ 2373068 w 3206549"/>
                  <a:gd name="connsiteY6" fmla="*/ 2428900 h 2876575"/>
                  <a:gd name="connsiteX7" fmla="*/ 2173043 w 3206549"/>
                  <a:gd name="connsiteY7" fmla="*/ 2762275 h 2876575"/>
                  <a:gd name="connsiteX8" fmla="*/ 1925393 w 3206549"/>
                  <a:gd name="connsiteY8" fmla="*/ 2876575 h 2876575"/>
                  <a:gd name="connsiteX9" fmla="*/ 1249118 w 3206549"/>
                  <a:gd name="connsiteY9" fmla="*/ 2876575 h 2876575"/>
                  <a:gd name="connsiteX0" fmla="*/ 1274620 w 3232051"/>
                  <a:gd name="connsiteY0" fmla="*/ 2876575 h 2914675"/>
                  <a:gd name="connsiteX1" fmla="*/ 1007920 w 3232051"/>
                  <a:gd name="connsiteY1" fmla="*/ 2828950 h 2914675"/>
                  <a:gd name="connsiteX2" fmla="*/ 493570 w 3232051"/>
                  <a:gd name="connsiteY2" fmla="*/ 2914675 h 2914675"/>
                  <a:gd name="connsiteX3" fmla="*/ 36370 w 3232051"/>
                  <a:gd name="connsiteY3" fmla="*/ 1600225 h 2914675"/>
                  <a:gd name="connsiteX4" fmla="*/ 1598470 w 3232051"/>
                  <a:gd name="connsiteY4" fmla="*/ 25 h 2914675"/>
                  <a:gd name="connsiteX5" fmla="*/ 3217720 w 3232051"/>
                  <a:gd name="connsiteY5" fmla="*/ 1562125 h 2914675"/>
                  <a:gd name="connsiteX6" fmla="*/ 2398570 w 3232051"/>
                  <a:gd name="connsiteY6" fmla="*/ 2428900 h 2914675"/>
                  <a:gd name="connsiteX7" fmla="*/ 2198545 w 3232051"/>
                  <a:gd name="connsiteY7" fmla="*/ 2762275 h 2914675"/>
                  <a:gd name="connsiteX8" fmla="*/ 1950895 w 3232051"/>
                  <a:gd name="connsiteY8" fmla="*/ 2876575 h 2914675"/>
                  <a:gd name="connsiteX9" fmla="*/ 1274620 w 3232051"/>
                  <a:gd name="connsiteY9" fmla="*/ 2876575 h 2914675"/>
                  <a:gd name="connsiteX0" fmla="*/ 1274620 w 3232051"/>
                  <a:gd name="connsiteY0" fmla="*/ 2876575 h 4372000"/>
                  <a:gd name="connsiteX1" fmla="*/ 1007920 w 3232051"/>
                  <a:gd name="connsiteY1" fmla="*/ 4372000 h 4372000"/>
                  <a:gd name="connsiteX2" fmla="*/ 493570 w 3232051"/>
                  <a:gd name="connsiteY2" fmla="*/ 2914675 h 4372000"/>
                  <a:gd name="connsiteX3" fmla="*/ 36370 w 3232051"/>
                  <a:gd name="connsiteY3" fmla="*/ 1600225 h 4372000"/>
                  <a:gd name="connsiteX4" fmla="*/ 1598470 w 3232051"/>
                  <a:gd name="connsiteY4" fmla="*/ 25 h 4372000"/>
                  <a:gd name="connsiteX5" fmla="*/ 3217720 w 3232051"/>
                  <a:gd name="connsiteY5" fmla="*/ 1562125 h 4372000"/>
                  <a:gd name="connsiteX6" fmla="*/ 2398570 w 3232051"/>
                  <a:gd name="connsiteY6" fmla="*/ 2428900 h 4372000"/>
                  <a:gd name="connsiteX7" fmla="*/ 2198545 w 3232051"/>
                  <a:gd name="connsiteY7" fmla="*/ 2762275 h 4372000"/>
                  <a:gd name="connsiteX8" fmla="*/ 1950895 w 3232051"/>
                  <a:gd name="connsiteY8" fmla="*/ 2876575 h 4372000"/>
                  <a:gd name="connsiteX9" fmla="*/ 1274620 w 3232051"/>
                  <a:gd name="connsiteY9" fmla="*/ 2876575 h 4372000"/>
                  <a:gd name="connsiteX0" fmla="*/ 1274620 w 3232051"/>
                  <a:gd name="connsiteY0" fmla="*/ 2876575 h 4486300"/>
                  <a:gd name="connsiteX1" fmla="*/ 903145 w 3232051"/>
                  <a:gd name="connsiteY1" fmla="*/ 4486300 h 4486300"/>
                  <a:gd name="connsiteX2" fmla="*/ 493570 w 3232051"/>
                  <a:gd name="connsiteY2" fmla="*/ 2914675 h 4486300"/>
                  <a:gd name="connsiteX3" fmla="*/ 36370 w 3232051"/>
                  <a:gd name="connsiteY3" fmla="*/ 1600225 h 4486300"/>
                  <a:gd name="connsiteX4" fmla="*/ 1598470 w 3232051"/>
                  <a:gd name="connsiteY4" fmla="*/ 25 h 4486300"/>
                  <a:gd name="connsiteX5" fmla="*/ 3217720 w 3232051"/>
                  <a:gd name="connsiteY5" fmla="*/ 1562125 h 4486300"/>
                  <a:gd name="connsiteX6" fmla="*/ 2398570 w 3232051"/>
                  <a:gd name="connsiteY6" fmla="*/ 2428900 h 4486300"/>
                  <a:gd name="connsiteX7" fmla="*/ 2198545 w 3232051"/>
                  <a:gd name="connsiteY7" fmla="*/ 2762275 h 4486300"/>
                  <a:gd name="connsiteX8" fmla="*/ 1950895 w 3232051"/>
                  <a:gd name="connsiteY8" fmla="*/ 2876575 h 4486300"/>
                  <a:gd name="connsiteX9" fmla="*/ 1274620 w 3232051"/>
                  <a:gd name="connsiteY9" fmla="*/ 2876575 h 4486300"/>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1950895 w 3232051"/>
                  <a:gd name="connsiteY8" fmla="*/ 287657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2741470 w 3232051"/>
                  <a:gd name="connsiteY8" fmla="*/ 297182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741470 w 3232051"/>
                  <a:gd name="connsiteY7" fmla="*/ 2971825 h 4495825"/>
                  <a:gd name="connsiteX8" fmla="*/ 2265220 w 3232051"/>
                  <a:gd name="connsiteY8" fmla="*/ 4495825 h 4495825"/>
                  <a:gd name="connsiteX0" fmla="*/ 2265220 w 3259860"/>
                  <a:gd name="connsiteY0" fmla="*/ 4495828 h 4495828"/>
                  <a:gd name="connsiteX1" fmla="*/ 903145 w 3259860"/>
                  <a:gd name="connsiteY1" fmla="*/ 4486303 h 4495828"/>
                  <a:gd name="connsiteX2" fmla="*/ 493570 w 3259860"/>
                  <a:gd name="connsiteY2" fmla="*/ 2914678 h 4495828"/>
                  <a:gd name="connsiteX3" fmla="*/ 36370 w 3259860"/>
                  <a:gd name="connsiteY3" fmla="*/ 1600228 h 4495828"/>
                  <a:gd name="connsiteX4" fmla="*/ 1598470 w 3259860"/>
                  <a:gd name="connsiteY4" fmla="*/ 28 h 4495828"/>
                  <a:gd name="connsiteX5" fmla="*/ 3217720 w 3259860"/>
                  <a:gd name="connsiteY5" fmla="*/ 1562128 h 4495828"/>
                  <a:gd name="connsiteX6" fmla="*/ 2741470 w 3259860"/>
                  <a:gd name="connsiteY6" fmla="*/ 2971828 h 4495828"/>
                  <a:gd name="connsiteX7" fmla="*/ 2265220 w 3259860"/>
                  <a:gd name="connsiteY7" fmla="*/ 4495828 h 4495828"/>
                  <a:gd name="connsiteX0" fmla="*/ 2265220 w 3259860"/>
                  <a:gd name="connsiteY0" fmla="*/ 4495807 h 4495807"/>
                  <a:gd name="connsiteX1" fmla="*/ 903145 w 3259860"/>
                  <a:gd name="connsiteY1" fmla="*/ 4486282 h 4495807"/>
                  <a:gd name="connsiteX2" fmla="*/ 493570 w 3259860"/>
                  <a:gd name="connsiteY2" fmla="*/ 2914657 h 4495807"/>
                  <a:gd name="connsiteX3" fmla="*/ 36370 w 3259860"/>
                  <a:gd name="connsiteY3" fmla="*/ 1600207 h 4495807"/>
                  <a:gd name="connsiteX4" fmla="*/ 1598470 w 3259860"/>
                  <a:gd name="connsiteY4" fmla="*/ 7 h 4495807"/>
                  <a:gd name="connsiteX5" fmla="*/ 3217720 w 3259860"/>
                  <a:gd name="connsiteY5" fmla="*/ 1562107 h 4495807"/>
                  <a:gd name="connsiteX6" fmla="*/ 2741470 w 3259860"/>
                  <a:gd name="connsiteY6" fmla="*/ 2971807 h 4495807"/>
                  <a:gd name="connsiteX7" fmla="*/ 2265220 w 3259860"/>
                  <a:gd name="connsiteY7" fmla="*/ 4495807 h 4495807"/>
                  <a:gd name="connsiteX0" fmla="*/ 2265220 w 3219387"/>
                  <a:gd name="connsiteY0" fmla="*/ 4495807 h 4495807"/>
                  <a:gd name="connsiteX1" fmla="*/ 903145 w 3219387"/>
                  <a:gd name="connsiteY1" fmla="*/ 4486282 h 4495807"/>
                  <a:gd name="connsiteX2" fmla="*/ 493570 w 3219387"/>
                  <a:gd name="connsiteY2" fmla="*/ 2914657 h 4495807"/>
                  <a:gd name="connsiteX3" fmla="*/ 36370 w 3219387"/>
                  <a:gd name="connsiteY3" fmla="*/ 1600207 h 4495807"/>
                  <a:gd name="connsiteX4" fmla="*/ 1598470 w 3219387"/>
                  <a:gd name="connsiteY4" fmla="*/ 7 h 4495807"/>
                  <a:gd name="connsiteX5" fmla="*/ 3217720 w 3219387"/>
                  <a:gd name="connsiteY5" fmla="*/ 1562107 h 4495807"/>
                  <a:gd name="connsiteX6" fmla="*/ 2741470 w 3219387"/>
                  <a:gd name="connsiteY6" fmla="*/ 2971807 h 4495807"/>
                  <a:gd name="connsiteX7" fmla="*/ 2265220 w 321938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942"/>
                  <a:gd name="connsiteY0" fmla="*/ 4495807 h 4495807"/>
                  <a:gd name="connsiteX1" fmla="*/ 866795 w 3183942"/>
                  <a:gd name="connsiteY1" fmla="*/ 4486282 h 4495807"/>
                  <a:gd name="connsiteX2" fmla="*/ 457220 w 3183942"/>
                  <a:gd name="connsiteY2" fmla="*/ 2914657 h 4495807"/>
                  <a:gd name="connsiteX3" fmla="*/ 20 w 3183942"/>
                  <a:gd name="connsiteY3" fmla="*/ 1600207 h 4495807"/>
                  <a:gd name="connsiteX4" fmla="*/ 1562120 w 3183942"/>
                  <a:gd name="connsiteY4" fmla="*/ 7 h 4495807"/>
                  <a:gd name="connsiteX5" fmla="*/ 3181370 w 3183942"/>
                  <a:gd name="connsiteY5" fmla="*/ 1562107 h 4495807"/>
                  <a:gd name="connsiteX6" fmla="*/ 2705120 w 3183942"/>
                  <a:gd name="connsiteY6" fmla="*/ 2971807 h 4495807"/>
                  <a:gd name="connsiteX7" fmla="*/ 2228870 w 3183942"/>
                  <a:gd name="connsiteY7" fmla="*/ 4495807 h 4495807"/>
                  <a:gd name="connsiteX0" fmla="*/ 2228870 w 3183600"/>
                  <a:gd name="connsiteY0" fmla="*/ 4495807 h 4495807"/>
                  <a:gd name="connsiteX1" fmla="*/ 866795 w 3183600"/>
                  <a:gd name="connsiteY1" fmla="*/ 4486282 h 4495807"/>
                  <a:gd name="connsiteX2" fmla="*/ 457220 w 3183600"/>
                  <a:gd name="connsiteY2" fmla="*/ 2914657 h 4495807"/>
                  <a:gd name="connsiteX3" fmla="*/ 20 w 3183600"/>
                  <a:gd name="connsiteY3" fmla="*/ 1600207 h 4495807"/>
                  <a:gd name="connsiteX4" fmla="*/ 1562120 w 3183600"/>
                  <a:gd name="connsiteY4" fmla="*/ 7 h 4495807"/>
                  <a:gd name="connsiteX5" fmla="*/ 3181370 w 3183600"/>
                  <a:gd name="connsiteY5" fmla="*/ 1562107 h 4495807"/>
                  <a:gd name="connsiteX6" fmla="*/ 2705120 w 3183600"/>
                  <a:gd name="connsiteY6" fmla="*/ 2971807 h 4495807"/>
                  <a:gd name="connsiteX7" fmla="*/ 2228870 w 3183600"/>
                  <a:gd name="connsiteY7" fmla="*/ 4495807 h 4495807"/>
                  <a:gd name="connsiteX0" fmla="*/ 2269249 w 3223979"/>
                  <a:gd name="connsiteY0" fmla="*/ 4495807 h 4495807"/>
                  <a:gd name="connsiteX1" fmla="*/ 907174 w 3223979"/>
                  <a:gd name="connsiteY1" fmla="*/ 4486282 h 4495807"/>
                  <a:gd name="connsiteX2" fmla="*/ 497599 w 3223979"/>
                  <a:gd name="connsiteY2" fmla="*/ 2914657 h 4495807"/>
                  <a:gd name="connsiteX3" fmla="*/ 40399 w 3223979"/>
                  <a:gd name="connsiteY3" fmla="*/ 1600207 h 4495807"/>
                  <a:gd name="connsiteX4" fmla="*/ 1602499 w 3223979"/>
                  <a:gd name="connsiteY4" fmla="*/ 7 h 4495807"/>
                  <a:gd name="connsiteX5" fmla="*/ 3221749 w 3223979"/>
                  <a:gd name="connsiteY5" fmla="*/ 1562107 h 4495807"/>
                  <a:gd name="connsiteX6" fmla="*/ 2745499 w 3223979"/>
                  <a:gd name="connsiteY6" fmla="*/ 2971807 h 4495807"/>
                  <a:gd name="connsiteX7" fmla="*/ 2269249 w 3223979"/>
                  <a:gd name="connsiteY7" fmla="*/ 4495807 h 4495807"/>
                  <a:gd name="connsiteX0" fmla="*/ 2274286 w 3229016"/>
                  <a:gd name="connsiteY0" fmla="*/ 4495807 h 4495807"/>
                  <a:gd name="connsiteX1" fmla="*/ 912211 w 3229016"/>
                  <a:gd name="connsiteY1" fmla="*/ 4486282 h 4495807"/>
                  <a:gd name="connsiteX2" fmla="*/ 502636 w 3229016"/>
                  <a:gd name="connsiteY2" fmla="*/ 2914657 h 4495807"/>
                  <a:gd name="connsiteX3" fmla="*/ 45436 w 3229016"/>
                  <a:gd name="connsiteY3" fmla="*/ 1600207 h 4495807"/>
                  <a:gd name="connsiteX4" fmla="*/ 1607536 w 3229016"/>
                  <a:gd name="connsiteY4" fmla="*/ 7 h 4495807"/>
                  <a:gd name="connsiteX5" fmla="*/ 3226786 w 3229016"/>
                  <a:gd name="connsiteY5" fmla="*/ 1562107 h 4495807"/>
                  <a:gd name="connsiteX6" fmla="*/ 2750536 w 3229016"/>
                  <a:gd name="connsiteY6" fmla="*/ 2971807 h 4495807"/>
                  <a:gd name="connsiteX7" fmla="*/ 2274286 w 3229016"/>
                  <a:gd name="connsiteY7" fmla="*/ 4495807 h 4495807"/>
                  <a:gd name="connsiteX0" fmla="*/ 2228882 w 3183612"/>
                  <a:gd name="connsiteY0" fmla="*/ 4495807 h 4495807"/>
                  <a:gd name="connsiteX1" fmla="*/ 866807 w 3183612"/>
                  <a:gd name="connsiteY1" fmla="*/ 4486282 h 4495807"/>
                  <a:gd name="connsiteX2" fmla="*/ 457232 w 3183612"/>
                  <a:gd name="connsiteY2" fmla="*/ 2914657 h 4495807"/>
                  <a:gd name="connsiteX3" fmla="*/ 32 w 3183612"/>
                  <a:gd name="connsiteY3" fmla="*/ 1600207 h 4495807"/>
                  <a:gd name="connsiteX4" fmla="*/ 1562132 w 3183612"/>
                  <a:gd name="connsiteY4" fmla="*/ 7 h 4495807"/>
                  <a:gd name="connsiteX5" fmla="*/ 3181382 w 3183612"/>
                  <a:gd name="connsiteY5" fmla="*/ 1562107 h 4495807"/>
                  <a:gd name="connsiteX6" fmla="*/ 2705132 w 3183612"/>
                  <a:gd name="connsiteY6" fmla="*/ 2971807 h 4495807"/>
                  <a:gd name="connsiteX7" fmla="*/ 2228882 w 3183612"/>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14"/>
                  <a:gd name="connsiteX1" fmla="*/ 866858 w 3183663"/>
                  <a:gd name="connsiteY1" fmla="*/ 4486282 h 4495814"/>
                  <a:gd name="connsiteX2" fmla="*/ 457283 w 3183663"/>
                  <a:gd name="connsiteY2" fmla="*/ 2914657 h 4495814"/>
                  <a:gd name="connsiteX3" fmla="*/ 83 w 3183663"/>
                  <a:gd name="connsiteY3" fmla="*/ 1600207 h 4495814"/>
                  <a:gd name="connsiteX4" fmla="*/ 1562183 w 3183663"/>
                  <a:gd name="connsiteY4" fmla="*/ 7 h 4495814"/>
                  <a:gd name="connsiteX5" fmla="*/ 3181433 w 3183663"/>
                  <a:gd name="connsiteY5" fmla="*/ 1562107 h 4495814"/>
                  <a:gd name="connsiteX6" fmla="*/ 2705183 w 3183663"/>
                  <a:gd name="connsiteY6" fmla="*/ 2971807 h 4495814"/>
                  <a:gd name="connsiteX7" fmla="*/ 2228933 w 3183663"/>
                  <a:gd name="connsiteY7" fmla="*/ 4495807 h 4495814"/>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506326"/>
                  <a:gd name="connsiteX1" fmla="*/ 933533 w 3183663"/>
                  <a:gd name="connsiteY1" fmla="*/ 4505332 h 4506326"/>
                  <a:gd name="connsiteX2" fmla="*/ 457283 w 3183663"/>
                  <a:gd name="connsiteY2" fmla="*/ 2914657 h 4506326"/>
                  <a:gd name="connsiteX3" fmla="*/ 83 w 3183663"/>
                  <a:gd name="connsiteY3" fmla="*/ 1600207 h 4506326"/>
                  <a:gd name="connsiteX4" fmla="*/ 1562183 w 3183663"/>
                  <a:gd name="connsiteY4" fmla="*/ 7 h 4506326"/>
                  <a:gd name="connsiteX5" fmla="*/ 3181433 w 3183663"/>
                  <a:gd name="connsiteY5" fmla="*/ 1562107 h 4506326"/>
                  <a:gd name="connsiteX6" fmla="*/ 2705183 w 3183663"/>
                  <a:gd name="connsiteY6" fmla="*/ 2971807 h 4506326"/>
                  <a:gd name="connsiteX7" fmla="*/ 2228933 w 3183663"/>
                  <a:gd name="connsiteY7" fmla="*/ 4495807 h 450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3663" h="4506326">
                    <a:moveTo>
                      <a:pt x="2228933" y="4495807"/>
                    </a:moveTo>
                    <a:cubicBezTo>
                      <a:pt x="1933658" y="4503744"/>
                      <a:pt x="1187533" y="4508507"/>
                      <a:pt x="933533" y="4505332"/>
                    </a:cubicBezTo>
                    <a:cubicBezTo>
                      <a:pt x="679533" y="4502157"/>
                      <a:pt x="612858" y="3398845"/>
                      <a:pt x="457283" y="2914657"/>
                    </a:cubicBezTo>
                    <a:cubicBezTo>
                      <a:pt x="301708" y="2430470"/>
                      <a:pt x="6433" y="2171707"/>
                      <a:pt x="83" y="1600207"/>
                    </a:cubicBezTo>
                    <a:cubicBezTo>
                      <a:pt x="-6267" y="1028707"/>
                      <a:pt x="346158" y="-3168"/>
                      <a:pt x="1562183" y="7"/>
                    </a:cubicBezTo>
                    <a:cubicBezTo>
                      <a:pt x="2778208" y="3182"/>
                      <a:pt x="3152858" y="971557"/>
                      <a:pt x="3181433" y="1562107"/>
                    </a:cubicBezTo>
                    <a:cubicBezTo>
                      <a:pt x="3210008" y="2152657"/>
                      <a:pt x="2959183" y="2454282"/>
                      <a:pt x="2705183" y="2971807"/>
                    </a:cubicBezTo>
                    <a:cubicBezTo>
                      <a:pt x="2451183" y="3489332"/>
                      <a:pt x="2524208" y="4487870"/>
                      <a:pt x="2228933" y="4495807"/>
                    </a:cubicBezTo>
                    <a:close/>
                  </a:path>
                </a:pathLst>
              </a:custGeom>
              <a:noFill/>
              <a:ln w="9525" cmpd="sng">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rtl="0"/>
                <a:endParaRPr lang="fr-FR" dirty="0">
                  <a:latin typeface="Futura Std Condensed" pitchFamily="34" charset="0"/>
                </a:endParaRPr>
              </a:p>
            </p:txBody>
          </p:sp>
          <p:sp>
            <p:nvSpPr>
              <p:cNvPr id="190" name="Freeform 189"/>
              <p:cNvSpPr/>
              <p:nvPr/>
            </p:nvSpPr>
            <p:spPr>
              <a:xfrm>
                <a:off x="2344786" y="4546595"/>
                <a:ext cx="183611" cy="323077"/>
              </a:xfrm>
              <a:custGeom>
                <a:avLst/>
                <a:gdLst>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66 w 1162527"/>
                  <a:gd name="connsiteY0" fmla="*/ 2486027 h 2486027"/>
                  <a:gd name="connsiteX1" fmla="*/ 467016 w 1162527"/>
                  <a:gd name="connsiteY1" fmla="*/ 981077 h 2486027"/>
                  <a:gd name="connsiteX2" fmla="*/ 291 w 1162527"/>
                  <a:gd name="connsiteY2" fmla="*/ 85727 h 2486027"/>
                  <a:gd name="connsiteX3" fmla="*/ 409866 w 1162527"/>
                  <a:gd name="connsiteY3" fmla="*/ 1104902 h 2486027"/>
                  <a:gd name="connsiteX4" fmla="*/ 1162341 w 1162527"/>
                  <a:gd name="connsiteY4" fmla="*/ 2 h 2486027"/>
                  <a:gd name="connsiteX5" fmla="*/ 486066 w 1162527"/>
                  <a:gd name="connsiteY5" fmla="*/ 1114427 h 2486027"/>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591228 w 1286733"/>
                  <a:gd name="connsiteY0" fmla="*/ 2495551 h 2495551"/>
                  <a:gd name="connsiteX1" fmla="*/ 572178 w 1286733"/>
                  <a:gd name="connsiteY1" fmla="*/ 990601 h 2495551"/>
                  <a:gd name="connsiteX2" fmla="*/ 105453 w 1286733"/>
                  <a:gd name="connsiteY2" fmla="*/ 95251 h 2495551"/>
                  <a:gd name="connsiteX3" fmla="*/ 515028 w 1286733"/>
                  <a:gd name="connsiteY3" fmla="*/ 1114426 h 2495551"/>
                  <a:gd name="connsiteX4" fmla="*/ 1286553 w 1286733"/>
                  <a:gd name="connsiteY4" fmla="*/ 1 h 2495551"/>
                  <a:gd name="connsiteX5" fmla="*/ 591228 w 1286733"/>
                  <a:gd name="connsiteY5" fmla="*/ 1123951 h 2495551"/>
                  <a:gd name="connsiteX0" fmla="*/ 591228 w 1409595"/>
                  <a:gd name="connsiteY0" fmla="*/ 2542318 h 2542318"/>
                  <a:gd name="connsiteX1" fmla="*/ 572178 w 1409595"/>
                  <a:gd name="connsiteY1" fmla="*/ 1037368 h 2542318"/>
                  <a:gd name="connsiteX2" fmla="*/ 105453 w 1409595"/>
                  <a:gd name="connsiteY2" fmla="*/ 142018 h 2542318"/>
                  <a:gd name="connsiteX3" fmla="*/ 515028 w 1409595"/>
                  <a:gd name="connsiteY3" fmla="*/ 1161193 h 2542318"/>
                  <a:gd name="connsiteX4" fmla="*/ 1286553 w 1409595"/>
                  <a:gd name="connsiteY4" fmla="*/ 46768 h 2542318"/>
                  <a:gd name="connsiteX5" fmla="*/ 591228 w 1409595"/>
                  <a:gd name="connsiteY5" fmla="*/ 1170718 h 2542318"/>
                  <a:gd name="connsiteX0" fmla="*/ 485810 w 1181136"/>
                  <a:gd name="connsiteY0" fmla="*/ 2495551 h 2495551"/>
                  <a:gd name="connsiteX1" fmla="*/ 466760 w 1181136"/>
                  <a:gd name="connsiteY1" fmla="*/ 990601 h 2495551"/>
                  <a:gd name="connsiteX2" fmla="*/ 35 w 1181136"/>
                  <a:gd name="connsiteY2" fmla="*/ 95251 h 2495551"/>
                  <a:gd name="connsiteX3" fmla="*/ 492160 w 1181136"/>
                  <a:gd name="connsiteY3" fmla="*/ 1117601 h 2495551"/>
                  <a:gd name="connsiteX4" fmla="*/ 1181135 w 1181136"/>
                  <a:gd name="connsiteY4" fmla="*/ 1 h 2495551"/>
                  <a:gd name="connsiteX5" fmla="*/ 485810 w 1181136"/>
                  <a:gd name="connsiteY5" fmla="*/ 1123951 h 2495551"/>
                  <a:gd name="connsiteX0" fmla="*/ 485775 w 1181101"/>
                  <a:gd name="connsiteY0" fmla="*/ 2495551 h 2495551"/>
                  <a:gd name="connsiteX1" fmla="*/ 492125 w 1181101"/>
                  <a:gd name="connsiteY1" fmla="*/ 1120776 h 2495551"/>
                  <a:gd name="connsiteX2" fmla="*/ 0 w 1181101"/>
                  <a:gd name="connsiteY2" fmla="*/ 95251 h 2495551"/>
                  <a:gd name="connsiteX3" fmla="*/ 492125 w 1181101"/>
                  <a:gd name="connsiteY3" fmla="*/ 1117601 h 2495551"/>
                  <a:gd name="connsiteX4" fmla="*/ 1181100 w 1181101"/>
                  <a:gd name="connsiteY4" fmla="*/ 1 h 2495551"/>
                  <a:gd name="connsiteX5" fmla="*/ 485775 w 1181101"/>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541931 w 1237257"/>
                  <a:gd name="connsiteY0" fmla="*/ 2522958 h 2522958"/>
                  <a:gd name="connsiteX1" fmla="*/ 548281 w 1237257"/>
                  <a:gd name="connsiteY1" fmla="*/ 1148183 h 2522958"/>
                  <a:gd name="connsiteX2" fmla="*/ 60919 w 1237257"/>
                  <a:gd name="connsiteY2" fmla="*/ 125039 h 2522958"/>
                  <a:gd name="connsiteX3" fmla="*/ 60920 w 1237257"/>
                  <a:gd name="connsiteY3" fmla="*/ 129802 h 2522958"/>
                  <a:gd name="connsiteX4" fmla="*/ 548281 w 1237257"/>
                  <a:gd name="connsiteY4" fmla="*/ 1145008 h 2522958"/>
                  <a:gd name="connsiteX5" fmla="*/ 1237256 w 1237257"/>
                  <a:gd name="connsiteY5" fmla="*/ 27408 h 2522958"/>
                  <a:gd name="connsiteX6" fmla="*/ 541931 w 1237257"/>
                  <a:gd name="connsiteY6" fmla="*/ 1151358 h 2522958"/>
                  <a:gd name="connsiteX0" fmla="*/ 498427 w 1193753"/>
                  <a:gd name="connsiteY0" fmla="*/ 2512648 h 2512648"/>
                  <a:gd name="connsiteX1" fmla="*/ 504777 w 1193753"/>
                  <a:gd name="connsiteY1" fmla="*/ 1137873 h 2512648"/>
                  <a:gd name="connsiteX2" fmla="*/ 17415 w 1193753"/>
                  <a:gd name="connsiteY2" fmla="*/ 114729 h 2512648"/>
                  <a:gd name="connsiteX3" fmla="*/ 17416 w 1193753"/>
                  <a:gd name="connsiteY3" fmla="*/ 119492 h 2512648"/>
                  <a:gd name="connsiteX4" fmla="*/ 504777 w 1193753"/>
                  <a:gd name="connsiteY4" fmla="*/ 1134698 h 2512648"/>
                  <a:gd name="connsiteX5" fmla="*/ 1193752 w 1193753"/>
                  <a:gd name="connsiteY5" fmla="*/ 17098 h 2512648"/>
                  <a:gd name="connsiteX6" fmla="*/ 498427 w 1193753"/>
                  <a:gd name="connsiteY6" fmla="*/ 1141048 h 2512648"/>
                  <a:gd name="connsiteX0" fmla="*/ 492028 w 1187354"/>
                  <a:gd name="connsiteY0" fmla="*/ 2515151 h 2515151"/>
                  <a:gd name="connsiteX1" fmla="*/ 498378 w 1187354"/>
                  <a:gd name="connsiteY1" fmla="*/ 1140376 h 2515151"/>
                  <a:gd name="connsiteX2" fmla="*/ 11016 w 1187354"/>
                  <a:gd name="connsiteY2" fmla="*/ 117232 h 2515151"/>
                  <a:gd name="connsiteX3" fmla="*/ 77692 w 1187354"/>
                  <a:gd name="connsiteY3" fmla="*/ 117233 h 2515151"/>
                  <a:gd name="connsiteX4" fmla="*/ 498378 w 1187354"/>
                  <a:gd name="connsiteY4" fmla="*/ 1137201 h 2515151"/>
                  <a:gd name="connsiteX5" fmla="*/ 1187353 w 1187354"/>
                  <a:gd name="connsiteY5" fmla="*/ 19601 h 2515151"/>
                  <a:gd name="connsiteX6" fmla="*/ 492028 w 1187354"/>
                  <a:gd name="connsiteY6" fmla="*/ 1143551 h 2515151"/>
                  <a:gd name="connsiteX0" fmla="*/ 532325 w 1227651"/>
                  <a:gd name="connsiteY0" fmla="*/ 2533284 h 2533284"/>
                  <a:gd name="connsiteX1" fmla="*/ 538675 w 1227651"/>
                  <a:gd name="connsiteY1" fmla="*/ 1158509 h 2533284"/>
                  <a:gd name="connsiteX2" fmla="*/ 51313 w 1227651"/>
                  <a:gd name="connsiteY2" fmla="*/ 135365 h 2533284"/>
                  <a:gd name="connsiteX3" fmla="*/ 117989 w 1227651"/>
                  <a:gd name="connsiteY3" fmla="*/ 135366 h 2533284"/>
                  <a:gd name="connsiteX4" fmla="*/ 538675 w 1227651"/>
                  <a:gd name="connsiteY4" fmla="*/ 1155334 h 2533284"/>
                  <a:gd name="connsiteX5" fmla="*/ 1227650 w 1227651"/>
                  <a:gd name="connsiteY5" fmla="*/ 37734 h 2533284"/>
                  <a:gd name="connsiteX6" fmla="*/ 532325 w 1227651"/>
                  <a:gd name="connsiteY6" fmla="*/ 1161684 h 2533284"/>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481012 w 1176342"/>
                  <a:gd name="connsiteY0" fmla="*/ 2496877 h 2496877"/>
                  <a:gd name="connsiteX1" fmla="*/ 487362 w 1176342"/>
                  <a:gd name="connsiteY1" fmla="*/ 1122102 h 2496877"/>
                  <a:gd name="connsiteX2" fmla="*/ 0 w 1176342"/>
                  <a:gd name="connsiteY2" fmla="*/ 98958 h 2496877"/>
                  <a:gd name="connsiteX3" fmla="*/ 487362 w 1176342"/>
                  <a:gd name="connsiteY3" fmla="*/ 1118927 h 2496877"/>
                  <a:gd name="connsiteX4" fmla="*/ 1176337 w 1176342"/>
                  <a:gd name="connsiteY4" fmla="*/ 1327 h 2496877"/>
                  <a:gd name="connsiteX5" fmla="*/ 476249 w 1176342"/>
                  <a:gd name="connsiteY5" fmla="*/ 899058 h 2496877"/>
                  <a:gd name="connsiteX0" fmla="*/ 481012 w 1176361"/>
                  <a:gd name="connsiteY0" fmla="*/ 2495896 h 2495896"/>
                  <a:gd name="connsiteX1" fmla="*/ 487362 w 1176361"/>
                  <a:gd name="connsiteY1" fmla="*/ 1121121 h 2495896"/>
                  <a:gd name="connsiteX2" fmla="*/ 0 w 1176361"/>
                  <a:gd name="connsiteY2" fmla="*/ 97977 h 2495896"/>
                  <a:gd name="connsiteX3" fmla="*/ 487362 w 1176361"/>
                  <a:gd name="connsiteY3" fmla="*/ 1117946 h 2495896"/>
                  <a:gd name="connsiteX4" fmla="*/ 1176337 w 1176361"/>
                  <a:gd name="connsiteY4" fmla="*/ 346 h 2495896"/>
                  <a:gd name="connsiteX5" fmla="*/ 514349 w 1176361"/>
                  <a:gd name="connsiteY5" fmla="*/ 1000471 h 2495896"/>
                  <a:gd name="connsiteX0" fmla="*/ 481012 w 1262272"/>
                  <a:gd name="connsiteY0" fmla="*/ 2531587 h 2531587"/>
                  <a:gd name="connsiteX1" fmla="*/ 487362 w 1262272"/>
                  <a:gd name="connsiteY1" fmla="*/ 1156812 h 2531587"/>
                  <a:gd name="connsiteX2" fmla="*/ 0 w 1262272"/>
                  <a:gd name="connsiteY2" fmla="*/ 133668 h 2531587"/>
                  <a:gd name="connsiteX3" fmla="*/ 487362 w 1262272"/>
                  <a:gd name="connsiteY3" fmla="*/ 1153637 h 2531587"/>
                  <a:gd name="connsiteX4" fmla="*/ 1176337 w 1262272"/>
                  <a:gd name="connsiteY4" fmla="*/ 36037 h 2531587"/>
                  <a:gd name="connsiteX5" fmla="*/ 514349 w 1262272"/>
                  <a:gd name="connsiteY5" fmla="*/ 1036162 h 2531587"/>
                  <a:gd name="connsiteX0" fmla="*/ 481012 w 1176357"/>
                  <a:gd name="connsiteY0" fmla="*/ 2495651 h 2495651"/>
                  <a:gd name="connsiteX1" fmla="*/ 487362 w 1176357"/>
                  <a:gd name="connsiteY1" fmla="*/ 1120876 h 2495651"/>
                  <a:gd name="connsiteX2" fmla="*/ 0 w 1176357"/>
                  <a:gd name="connsiteY2" fmla="*/ 97732 h 2495651"/>
                  <a:gd name="connsiteX3" fmla="*/ 489743 w 1176357"/>
                  <a:gd name="connsiteY3" fmla="*/ 1062932 h 2495651"/>
                  <a:gd name="connsiteX4" fmla="*/ 1176337 w 1176357"/>
                  <a:gd name="connsiteY4" fmla="*/ 101 h 2495651"/>
                  <a:gd name="connsiteX5" fmla="*/ 514349 w 1176357"/>
                  <a:gd name="connsiteY5" fmla="*/ 1000226 h 2495651"/>
                  <a:gd name="connsiteX0" fmla="*/ 481376 w 1176721"/>
                  <a:gd name="connsiteY0" fmla="*/ 2495651 h 2495651"/>
                  <a:gd name="connsiteX1" fmla="*/ 411526 w 1176721"/>
                  <a:gd name="connsiteY1" fmla="*/ 1087538 h 2495651"/>
                  <a:gd name="connsiteX2" fmla="*/ 364 w 1176721"/>
                  <a:gd name="connsiteY2" fmla="*/ 97732 h 2495651"/>
                  <a:gd name="connsiteX3" fmla="*/ 490107 w 1176721"/>
                  <a:gd name="connsiteY3" fmla="*/ 1062932 h 2495651"/>
                  <a:gd name="connsiteX4" fmla="*/ 1176701 w 1176721"/>
                  <a:gd name="connsiteY4" fmla="*/ 101 h 2495651"/>
                  <a:gd name="connsiteX5" fmla="*/ 514713 w 1176721"/>
                  <a:gd name="connsiteY5" fmla="*/ 1000226 h 2495651"/>
                  <a:gd name="connsiteX0" fmla="*/ 481043 w 1176388"/>
                  <a:gd name="connsiteY0" fmla="*/ 2495651 h 2495651"/>
                  <a:gd name="connsiteX1" fmla="*/ 465962 w 1176388"/>
                  <a:gd name="connsiteY1" fmla="*/ 1094682 h 2495651"/>
                  <a:gd name="connsiteX2" fmla="*/ 31 w 1176388"/>
                  <a:gd name="connsiteY2" fmla="*/ 97732 h 2495651"/>
                  <a:gd name="connsiteX3" fmla="*/ 489774 w 1176388"/>
                  <a:gd name="connsiteY3" fmla="*/ 1062932 h 2495651"/>
                  <a:gd name="connsiteX4" fmla="*/ 1176368 w 1176388"/>
                  <a:gd name="connsiteY4" fmla="*/ 101 h 2495651"/>
                  <a:gd name="connsiteX5" fmla="*/ 514380 w 1176388"/>
                  <a:gd name="connsiteY5" fmla="*/ 1000226 h 2495651"/>
                  <a:gd name="connsiteX0" fmla="*/ 481281 w 1176950"/>
                  <a:gd name="connsiteY0" fmla="*/ 2495760 h 2495760"/>
                  <a:gd name="connsiteX1" fmla="*/ 466200 w 1176950"/>
                  <a:gd name="connsiteY1" fmla="*/ 1094791 h 2495760"/>
                  <a:gd name="connsiteX2" fmla="*/ 269 w 1176950"/>
                  <a:gd name="connsiteY2" fmla="*/ 97841 h 2495760"/>
                  <a:gd name="connsiteX3" fmla="*/ 411430 w 1176950"/>
                  <a:gd name="connsiteY3" fmla="*/ 1091616 h 2495760"/>
                  <a:gd name="connsiteX4" fmla="*/ 1176606 w 1176950"/>
                  <a:gd name="connsiteY4" fmla="*/ 210 h 2495760"/>
                  <a:gd name="connsiteX5" fmla="*/ 514618 w 1176950"/>
                  <a:gd name="connsiteY5" fmla="*/ 1000335 h 2495760"/>
                  <a:gd name="connsiteX0" fmla="*/ 595689 w 1291358"/>
                  <a:gd name="connsiteY0" fmla="*/ 2495760 h 2495760"/>
                  <a:gd name="connsiteX1" fmla="*/ 580608 w 1291358"/>
                  <a:gd name="connsiteY1" fmla="*/ 1094791 h 2495760"/>
                  <a:gd name="connsiteX2" fmla="*/ 114677 w 1291358"/>
                  <a:gd name="connsiteY2" fmla="*/ 97841 h 2495760"/>
                  <a:gd name="connsiteX3" fmla="*/ 525838 w 1291358"/>
                  <a:gd name="connsiteY3" fmla="*/ 1091616 h 2495760"/>
                  <a:gd name="connsiteX4" fmla="*/ 1291014 w 1291358"/>
                  <a:gd name="connsiteY4" fmla="*/ 210 h 2495760"/>
                  <a:gd name="connsiteX5" fmla="*/ 629026 w 1291358"/>
                  <a:gd name="connsiteY5" fmla="*/ 1000335 h 2495760"/>
                  <a:gd name="connsiteX0" fmla="*/ 595689 w 1402758"/>
                  <a:gd name="connsiteY0" fmla="*/ 2548777 h 2548777"/>
                  <a:gd name="connsiteX1" fmla="*/ 580608 w 1402758"/>
                  <a:gd name="connsiteY1" fmla="*/ 1147808 h 2548777"/>
                  <a:gd name="connsiteX2" fmla="*/ 114677 w 1402758"/>
                  <a:gd name="connsiteY2" fmla="*/ 150858 h 2548777"/>
                  <a:gd name="connsiteX3" fmla="*/ 525838 w 1402758"/>
                  <a:gd name="connsiteY3" fmla="*/ 1144633 h 2548777"/>
                  <a:gd name="connsiteX4" fmla="*/ 1291014 w 1402758"/>
                  <a:gd name="connsiteY4" fmla="*/ 53227 h 2548777"/>
                  <a:gd name="connsiteX5" fmla="*/ 629026 w 1402758"/>
                  <a:gd name="connsiteY5" fmla="*/ 1053352 h 2548777"/>
                  <a:gd name="connsiteX0" fmla="*/ 595689 w 1291765"/>
                  <a:gd name="connsiteY0" fmla="*/ 2495620 h 2495620"/>
                  <a:gd name="connsiteX1" fmla="*/ 580608 w 1291765"/>
                  <a:gd name="connsiteY1" fmla="*/ 1094651 h 2495620"/>
                  <a:gd name="connsiteX2" fmla="*/ 114677 w 1291765"/>
                  <a:gd name="connsiteY2" fmla="*/ 97701 h 2495620"/>
                  <a:gd name="connsiteX3" fmla="*/ 525838 w 1291765"/>
                  <a:gd name="connsiteY3" fmla="*/ 1091476 h 2495620"/>
                  <a:gd name="connsiteX4" fmla="*/ 1291014 w 1291765"/>
                  <a:gd name="connsiteY4" fmla="*/ 70 h 2495620"/>
                  <a:gd name="connsiteX5" fmla="*/ 674270 w 1291765"/>
                  <a:gd name="connsiteY5" fmla="*/ 1038295 h 2495620"/>
                  <a:gd name="connsiteX0" fmla="*/ 595689 w 1291602"/>
                  <a:gd name="connsiteY0" fmla="*/ 2496473 h 2496473"/>
                  <a:gd name="connsiteX1" fmla="*/ 580608 w 1291602"/>
                  <a:gd name="connsiteY1" fmla="*/ 1095504 h 2496473"/>
                  <a:gd name="connsiteX2" fmla="*/ 114677 w 1291602"/>
                  <a:gd name="connsiteY2" fmla="*/ 98554 h 2496473"/>
                  <a:gd name="connsiteX3" fmla="*/ 525838 w 1291602"/>
                  <a:gd name="connsiteY3" fmla="*/ 1092329 h 2496473"/>
                  <a:gd name="connsiteX4" fmla="*/ 1291014 w 1291602"/>
                  <a:gd name="connsiteY4" fmla="*/ 923 h 2496473"/>
                  <a:gd name="connsiteX5" fmla="*/ 652840 w 1291602"/>
                  <a:gd name="connsiteY5" fmla="*/ 905799 h 2496473"/>
                  <a:gd name="connsiteX6" fmla="*/ 674270 w 1291602"/>
                  <a:gd name="connsiteY6" fmla="*/ 1039148 h 2496473"/>
                  <a:gd name="connsiteX0" fmla="*/ 595689 w 1291879"/>
                  <a:gd name="connsiteY0" fmla="*/ 2495621 h 2495621"/>
                  <a:gd name="connsiteX1" fmla="*/ 580608 w 1291879"/>
                  <a:gd name="connsiteY1" fmla="*/ 1094652 h 2495621"/>
                  <a:gd name="connsiteX2" fmla="*/ 114677 w 1291879"/>
                  <a:gd name="connsiteY2" fmla="*/ 97702 h 2495621"/>
                  <a:gd name="connsiteX3" fmla="*/ 525838 w 1291879"/>
                  <a:gd name="connsiteY3" fmla="*/ 1091477 h 2495621"/>
                  <a:gd name="connsiteX4" fmla="*/ 1291014 w 1291879"/>
                  <a:gd name="connsiteY4" fmla="*/ 71 h 2495621"/>
                  <a:gd name="connsiteX5" fmla="*/ 674270 w 1291879"/>
                  <a:gd name="connsiteY5" fmla="*/ 1038296 h 2495621"/>
                  <a:gd name="connsiteX0" fmla="*/ 595689 w 1295478"/>
                  <a:gd name="connsiteY0" fmla="*/ 2495606 h 2495606"/>
                  <a:gd name="connsiteX1" fmla="*/ 580608 w 1295478"/>
                  <a:gd name="connsiteY1" fmla="*/ 1094637 h 2495606"/>
                  <a:gd name="connsiteX2" fmla="*/ 114677 w 1295478"/>
                  <a:gd name="connsiteY2" fmla="*/ 97687 h 2495606"/>
                  <a:gd name="connsiteX3" fmla="*/ 525838 w 1295478"/>
                  <a:gd name="connsiteY3" fmla="*/ 1091462 h 2495606"/>
                  <a:gd name="connsiteX4" fmla="*/ 1291014 w 1295478"/>
                  <a:gd name="connsiteY4" fmla="*/ 56 h 2495606"/>
                  <a:gd name="connsiteX5" fmla="*/ 826670 w 1295478"/>
                  <a:gd name="connsiteY5" fmla="*/ 1145437 h 2495606"/>
                  <a:gd name="connsiteX0" fmla="*/ 595689 w 1291734"/>
                  <a:gd name="connsiteY0" fmla="*/ 2495579 h 2495579"/>
                  <a:gd name="connsiteX1" fmla="*/ 580608 w 1291734"/>
                  <a:gd name="connsiteY1" fmla="*/ 1094610 h 2495579"/>
                  <a:gd name="connsiteX2" fmla="*/ 114677 w 1291734"/>
                  <a:gd name="connsiteY2" fmla="*/ 97660 h 2495579"/>
                  <a:gd name="connsiteX3" fmla="*/ 525838 w 1291734"/>
                  <a:gd name="connsiteY3" fmla="*/ 1091435 h 2495579"/>
                  <a:gd name="connsiteX4" fmla="*/ 1291014 w 1291734"/>
                  <a:gd name="connsiteY4" fmla="*/ 29 h 2495579"/>
                  <a:gd name="connsiteX5" fmla="*/ 662364 w 1291734"/>
                  <a:gd name="connsiteY5" fmla="*/ 1057304 h 2495579"/>
                  <a:gd name="connsiteX0" fmla="*/ 482512 w 1179310"/>
                  <a:gd name="connsiteY0" fmla="*/ 2495556 h 2495556"/>
                  <a:gd name="connsiteX1" fmla="*/ 467431 w 1179310"/>
                  <a:gd name="connsiteY1" fmla="*/ 1094587 h 2495556"/>
                  <a:gd name="connsiteX2" fmla="*/ 1500 w 1179310"/>
                  <a:gd name="connsiteY2" fmla="*/ 97637 h 2495556"/>
                  <a:gd name="connsiteX3" fmla="*/ 350749 w 1179310"/>
                  <a:gd name="connsiteY3" fmla="*/ 1072362 h 2495556"/>
                  <a:gd name="connsiteX4" fmla="*/ 1177837 w 1179310"/>
                  <a:gd name="connsiteY4" fmla="*/ 6 h 2495556"/>
                  <a:gd name="connsiteX5" fmla="*/ 549187 w 1179310"/>
                  <a:gd name="connsiteY5" fmla="*/ 1057281 h 2495556"/>
                  <a:gd name="connsiteX0" fmla="*/ 482858 w 1179656"/>
                  <a:gd name="connsiteY0" fmla="*/ 2495556 h 2495556"/>
                  <a:gd name="connsiteX1" fmla="*/ 482065 w 1179656"/>
                  <a:gd name="connsiteY1" fmla="*/ 1004099 h 2495556"/>
                  <a:gd name="connsiteX2" fmla="*/ 1846 w 1179656"/>
                  <a:gd name="connsiteY2" fmla="*/ 97637 h 2495556"/>
                  <a:gd name="connsiteX3" fmla="*/ 351095 w 1179656"/>
                  <a:gd name="connsiteY3" fmla="*/ 1072362 h 2495556"/>
                  <a:gd name="connsiteX4" fmla="*/ 1178183 w 1179656"/>
                  <a:gd name="connsiteY4" fmla="*/ 6 h 2495556"/>
                  <a:gd name="connsiteX5" fmla="*/ 549533 w 1179656"/>
                  <a:gd name="connsiteY5" fmla="*/ 1057281 h 2495556"/>
                  <a:gd name="connsiteX0" fmla="*/ 482858 w 1180436"/>
                  <a:gd name="connsiteY0" fmla="*/ 2495588 h 2495588"/>
                  <a:gd name="connsiteX1" fmla="*/ 482065 w 1180436"/>
                  <a:gd name="connsiteY1" fmla="*/ 1004131 h 2495588"/>
                  <a:gd name="connsiteX2" fmla="*/ 1846 w 1180436"/>
                  <a:gd name="connsiteY2" fmla="*/ 97669 h 2495588"/>
                  <a:gd name="connsiteX3" fmla="*/ 351095 w 1180436"/>
                  <a:gd name="connsiteY3" fmla="*/ 1072394 h 2495588"/>
                  <a:gd name="connsiteX4" fmla="*/ 1178183 w 1180436"/>
                  <a:gd name="connsiteY4" fmla="*/ 38 h 2495588"/>
                  <a:gd name="connsiteX5" fmla="*/ 590015 w 1180436"/>
                  <a:gd name="connsiteY5" fmla="*/ 1033500 h 2495588"/>
                  <a:gd name="connsiteX0" fmla="*/ 482549 w 1179961"/>
                  <a:gd name="connsiteY0" fmla="*/ 2495566 h 2495566"/>
                  <a:gd name="connsiteX1" fmla="*/ 481756 w 1179961"/>
                  <a:gd name="connsiteY1" fmla="*/ 1004109 h 2495566"/>
                  <a:gd name="connsiteX2" fmla="*/ 1537 w 1179961"/>
                  <a:gd name="connsiteY2" fmla="*/ 97647 h 2495566"/>
                  <a:gd name="connsiteX3" fmla="*/ 360311 w 1179961"/>
                  <a:gd name="connsiteY3" fmla="*/ 1058085 h 2495566"/>
                  <a:gd name="connsiteX4" fmla="*/ 1177874 w 1179961"/>
                  <a:gd name="connsiteY4" fmla="*/ 16 h 2495566"/>
                  <a:gd name="connsiteX5" fmla="*/ 589706 w 1179961"/>
                  <a:gd name="connsiteY5" fmla="*/ 1033478 h 2495566"/>
                  <a:gd name="connsiteX0" fmla="*/ 590850 w 1288262"/>
                  <a:gd name="connsiteY0" fmla="*/ 2495566 h 2495566"/>
                  <a:gd name="connsiteX1" fmla="*/ 590057 w 1288262"/>
                  <a:gd name="connsiteY1" fmla="*/ 1004109 h 2495566"/>
                  <a:gd name="connsiteX2" fmla="*/ 109838 w 1288262"/>
                  <a:gd name="connsiteY2" fmla="*/ 97647 h 2495566"/>
                  <a:gd name="connsiteX3" fmla="*/ 468612 w 1288262"/>
                  <a:gd name="connsiteY3" fmla="*/ 1058085 h 2495566"/>
                  <a:gd name="connsiteX4" fmla="*/ 1286175 w 1288262"/>
                  <a:gd name="connsiteY4" fmla="*/ 16 h 2495566"/>
                  <a:gd name="connsiteX5" fmla="*/ 698007 w 1288262"/>
                  <a:gd name="connsiteY5" fmla="*/ 1033478 h 2495566"/>
                  <a:gd name="connsiteX0" fmla="*/ 673392 w 1370804"/>
                  <a:gd name="connsiteY0" fmla="*/ 2495566 h 2495566"/>
                  <a:gd name="connsiteX1" fmla="*/ 672599 w 1370804"/>
                  <a:gd name="connsiteY1" fmla="*/ 1004109 h 2495566"/>
                  <a:gd name="connsiteX2" fmla="*/ 99512 w 1370804"/>
                  <a:gd name="connsiteY2" fmla="*/ 133366 h 2495566"/>
                  <a:gd name="connsiteX3" fmla="*/ 551154 w 1370804"/>
                  <a:gd name="connsiteY3" fmla="*/ 1058085 h 2495566"/>
                  <a:gd name="connsiteX4" fmla="*/ 1368717 w 1370804"/>
                  <a:gd name="connsiteY4" fmla="*/ 16 h 2495566"/>
                  <a:gd name="connsiteX5" fmla="*/ 780549 w 1370804"/>
                  <a:gd name="connsiteY5" fmla="*/ 1033478 h 2495566"/>
                  <a:gd name="connsiteX0" fmla="*/ 647787 w 1345199"/>
                  <a:gd name="connsiteY0" fmla="*/ 2495566 h 2495566"/>
                  <a:gd name="connsiteX1" fmla="*/ 646994 w 1345199"/>
                  <a:gd name="connsiteY1" fmla="*/ 1004109 h 2495566"/>
                  <a:gd name="connsiteX2" fmla="*/ 102482 w 1345199"/>
                  <a:gd name="connsiteY2" fmla="*/ 111934 h 2495566"/>
                  <a:gd name="connsiteX3" fmla="*/ 525549 w 1345199"/>
                  <a:gd name="connsiteY3" fmla="*/ 1058085 h 2495566"/>
                  <a:gd name="connsiteX4" fmla="*/ 1343112 w 1345199"/>
                  <a:gd name="connsiteY4" fmla="*/ 16 h 2495566"/>
                  <a:gd name="connsiteX5" fmla="*/ 754944 w 1345199"/>
                  <a:gd name="connsiteY5" fmla="*/ 1033478 h 2495566"/>
                  <a:gd name="connsiteX0" fmla="*/ 629733 w 1327145"/>
                  <a:gd name="connsiteY0" fmla="*/ 2495566 h 2495566"/>
                  <a:gd name="connsiteX1" fmla="*/ 628940 w 1327145"/>
                  <a:gd name="connsiteY1" fmla="*/ 1004109 h 2495566"/>
                  <a:gd name="connsiteX2" fmla="*/ 84428 w 1327145"/>
                  <a:gd name="connsiteY2" fmla="*/ 111934 h 2495566"/>
                  <a:gd name="connsiteX3" fmla="*/ 507495 w 1327145"/>
                  <a:gd name="connsiteY3" fmla="*/ 1058085 h 2495566"/>
                  <a:gd name="connsiteX4" fmla="*/ 1325058 w 1327145"/>
                  <a:gd name="connsiteY4" fmla="*/ 16 h 2495566"/>
                  <a:gd name="connsiteX5" fmla="*/ 736890 w 1327145"/>
                  <a:gd name="connsiteY5" fmla="*/ 1033478 h 2495566"/>
                  <a:gd name="connsiteX0" fmla="*/ 647786 w 1345198"/>
                  <a:gd name="connsiteY0" fmla="*/ 2495566 h 2495566"/>
                  <a:gd name="connsiteX1" fmla="*/ 646993 w 1345198"/>
                  <a:gd name="connsiteY1" fmla="*/ 1004109 h 2495566"/>
                  <a:gd name="connsiteX2" fmla="*/ 102481 w 1345198"/>
                  <a:gd name="connsiteY2" fmla="*/ 111934 h 2495566"/>
                  <a:gd name="connsiteX3" fmla="*/ 525548 w 1345198"/>
                  <a:gd name="connsiteY3" fmla="*/ 1058085 h 2495566"/>
                  <a:gd name="connsiteX4" fmla="*/ 1343111 w 1345198"/>
                  <a:gd name="connsiteY4" fmla="*/ 16 h 2495566"/>
                  <a:gd name="connsiteX5" fmla="*/ 754943 w 1345198"/>
                  <a:gd name="connsiteY5" fmla="*/ 1033478 h 2495566"/>
                  <a:gd name="connsiteX0" fmla="*/ 687819 w 1385231"/>
                  <a:gd name="connsiteY0" fmla="*/ 2495566 h 2495566"/>
                  <a:gd name="connsiteX1" fmla="*/ 687026 w 1385231"/>
                  <a:gd name="connsiteY1" fmla="*/ 1004109 h 2495566"/>
                  <a:gd name="connsiteX2" fmla="*/ 142514 w 1385231"/>
                  <a:gd name="connsiteY2" fmla="*/ 111934 h 2495566"/>
                  <a:gd name="connsiteX3" fmla="*/ 565581 w 1385231"/>
                  <a:gd name="connsiteY3" fmla="*/ 1058085 h 2495566"/>
                  <a:gd name="connsiteX4" fmla="*/ 1383144 w 1385231"/>
                  <a:gd name="connsiteY4" fmla="*/ 16 h 2495566"/>
                  <a:gd name="connsiteX5" fmla="*/ 794976 w 1385231"/>
                  <a:gd name="connsiteY5" fmla="*/ 1033478 h 2495566"/>
                  <a:gd name="connsiteX0" fmla="*/ 675000 w 1372412"/>
                  <a:gd name="connsiteY0" fmla="*/ 2495566 h 2495566"/>
                  <a:gd name="connsiteX1" fmla="*/ 674207 w 1372412"/>
                  <a:gd name="connsiteY1" fmla="*/ 1004109 h 2495566"/>
                  <a:gd name="connsiteX2" fmla="*/ 129695 w 1372412"/>
                  <a:gd name="connsiteY2" fmla="*/ 111934 h 2495566"/>
                  <a:gd name="connsiteX3" fmla="*/ 552762 w 1372412"/>
                  <a:gd name="connsiteY3" fmla="*/ 1058085 h 2495566"/>
                  <a:gd name="connsiteX4" fmla="*/ 1370325 w 1372412"/>
                  <a:gd name="connsiteY4" fmla="*/ 16 h 2495566"/>
                  <a:gd name="connsiteX5" fmla="*/ 782157 w 1372412"/>
                  <a:gd name="connsiteY5" fmla="*/ 1033478 h 2495566"/>
                  <a:gd name="connsiteX0" fmla="*/ 675000 w 1502594"/>
                  <a:gd name="connsiteY0" fmla="*/ 2546661 h 2546661"/>
                  <a:gd name="connsiteX1" fmla="*/ 674207 w 1502594"/>
                  <a:gd name="connsiteY1" fmla="*/ 1055204 h 2546661"/>
                  <a:gd name="connsiteX2" fmla="*/ 129695 w 1502594"/>
                  <a:gd name="connsiteY2" fmla="*/ 163029 h 2546661"/>
                  <a:gd name="connsiteX3" fmla="*/ 552762 w 1502594"/>
                  <a:gd name="connsiteY3" fmla="*/ 1109180 h 2546661"/>
                  <a:gd name="connsiteX4" fmla="*/ 1370325 w 1502594"/>
                  <a:gd name="connsiteY4" fmla="*/ 51111 h 2546661"/>
                  <a:gd name="connsiteX5" fmla="*/ 782157 w 1502594"/>
                  <a:gd name="connsiteY5" fmla="*/ 1084573 h 2546661"/>
                  <a:gd name="connsiteX0" fmla="*/ 645869 w 1473463"/>
                  <a:gd name="connsiteY0" fmla="*/ 2546661 h 2546661"/>
                  <a:gd name="connsiteX1" fmla="*/ 645076 w 1473463"/>
                  <a:gd name="connsiteY1" fmla="*/ 1055204 h 2546661"/>
                  <a:gd name="connsiteX2" fmla="*/ 100564 w 1473463"/>
                  <a:gd name="connsiteY2" fmla="*/ 163029 h 2546661"/>
                  <a:gd name="connsiteX3" fmla="*/ 523631 w 1473463"/>
                  <a:gd name="connsiteY3" fmla="*/ 1109180 h 2546661"/>
                  <a:gd name="connsiteX4" fmla="*/ 1341194 w 1473463"/>
                  <a:gd name="connsiteY4" fmla="*/ 51111 h 2546661"/>
                  <a:gd name="connsiteX5" fmla="*/ 753026 w 1473463"/>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755903 w 1476341"/>
                  <a:gd name="connsiteY6" fmla="*/ 1079812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65416 w 1476341"/>
                  <a:gd name="connsiteY6" fmla="*/ 1153630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24935 w 1476341"/>
                  <a:gd name="connsiteY6" fmla="*/ 948843 h 2546661"/>
                  <a:gd name="connsiteX0" fmla="*/ 648747 w 1473490"/>
                  <a:gd name="connsiteY0" fmla="*/ 2546661 h 2546661"/>
                  <a:gd name="connsiteX1" fmla="*/ 647954 w 1473490"/>
                  <a:gd name="connsiteY1" fmla="*/ 1055204 h 2546661"/>
                  <a:gd name="connsiteX2" fmla="*/ 103442 w 1473490"/>
                  <a:gd name="connsiteY2" fmla="*/ 163029 h 2546661"/>
                  <a:gd name="connsiteX3" fmla="*/ 526509 w 1473490"/>
                  <a:gd name="connsiteY3" fmla="*/ 1109180 h 2546661"/>
                  <a:gd name="connsiteX4" fmla="*/ 1344072 w 1473490"/>
                  <a:gd name="connsiteY4" fmla="*/ 51111 h 2546661"/>
                  <a:gd name="connsiteX5" fmla="*/ 755904 w 1473490"/>
                  <a:gd name="connsiteY5" fmla="*/ 1084573 h 2546661"/>
                  <a:gd name="connsiteX6" fmla="*/ 624935 w 1473490"/>
                  <a:gd name="connsiteY6" fmla="*/ 948843 h 2546661"/>
                  <a:gd name="connsiteX0" fmla="*/ 648747 w 1477073"/>
                  <a:gd name="connsiteY0" fmla="*/ 2546661 h 2546661"/>
                  <a:gd name="connsiteX1" fmla="*/ 647954 w 1477073"/>
                  <a:gd name="connsiteY1" fmla="*/ 1055204 h 2546661"/>
                  <a:gd name="connsiteX2" fmla="*/ 103442 w 1477073"/>
                  <a:gd name="connsiteY2" fmla="*/ 163029 h 2546661"/>
                  <a:gd name="connsiteX3" fmla="*/ 526509 w 1477073"/>
                  <a:gd name="connsiteY3" fmla="*/ 1109180 h 2546661"/>
                  <a:gd name="connsiteX4" fmla="*/ 1344072 w 1477073"/>
                  <a:gd name="connsiteY4" fmla="*/ 51111 h 2546661"/>
                  <a:gd name="connsiteX5" fmla="*/ 755904 w 1477073"/>
                  <a:gd name="connsiteY5" fmla="*/ 1084573 h 2546661"/>
                  <a:gd name="connsiteX6" fmla="*/ 624935 w 1477073"/>
                  <a:gd name="connsiteY6" fmla="*/ 948843 h 2546661"/>
                  <a:gd name="connsiteX0" fmla="*/ 648747 w 1467966"/>
                  <a:gd name="connsiteY0" fmla="*/ 2534924 h 2534924"/>
                  <a:gd name="connsiteX1" fmla="*/ 647954 w 1467966"/>
                  <a:gd name="connsiteY1" fmla="*/ 1043467 h 2534924"/>
                  <a:gd name="connsiteX2" fmla="*/ 103442 w 1467966"/>
                  <a:gd name="connsiteY2" fmla="*/ 151292 h 2534924"/>
                  <a:gd name="connsiteX3" fmla="*/ 526509 w 1467966"/>
                  <a:gd name="connsiteY3" fmla="*/ 1097443 h 2534924"/>
                  <a:gd name="connsiteX4" fmla="*/ 1344072 w 1467966"/>
                  <a:gd name="connsiteY4" fmla="*/ 39374 h 2534924"/>
                  <a:gd name="connsiteX5" fmla="*/ 755904 w 1467966"/>
                  <a:gd name="connsiteY5" fmla="*/ 1072836 h 2534924"/>
                  <a:gd name="connsiteX6" fmla="*/ 624935 w 1467966"/>
                  <a:gd name="connsiteY6" fmla="*/ 937106 h 2534924"/>
                  <a:gd name="connsiteX0" fmla="*/ 631614 w 1450833"/>
                  <a:gd name="connsiteY0" fmla="*/ 2534924 h 2534924"/>
                  <a:gd name="connsiteX1" fmla="*/ 630821 w 1450833"/>
                  <a:gd name="connsiteY1" fmla="*/ 1043467 h 2534924"/>
                  <a:gd name="connsiteX2" fmla="*/ 86309 w 1450833"/>
                  <a:gd name="connsiteY2" fmla="*/ 151292 h 2534924"/>
                  <a:gd name="connsiteX3" fmla="*/ 509376 w 1450833"/>
                  <a:gd name="connsiteY3" fmla="*/ 1097443 h 2534924"/>
                  <a:gd name="connsiteX4" fmla="*/ 1326939 w 1450833"/>
                  <a:gd name="connsiteY4" fmla="*/ 39374 h 2534924"/>
                  <a:gd name="connsiteX5" fmla="*/ 738771 w 1450833"/>
                  <a:gd name="connsiteY5" fmla="*/ 1072836 h 2534924"/>
                  <a:gd name="connsiteX6" fmla="*/ 607802 w 1450833"/>
                  <a:gd name="connsiteY6" fmla="*/ 937106 h 2534924"/>
                  <a:gd name="connsiteX0" fmla="*/ 655497 w 1474716"/>
                  <a:gd name="connsiteY0" fmla="*/ 2534924 h 2534924"/>
                  <a:gd name="connsiteX1" fmla="*/ 654704 w 1474716"/>
                  <a:gd name="connsiteY1" fmla="*/ 1043467 h 2534924"/>
                  <a:gd name="connsiteX2" fmla="*/ 110192 w 1474716"/>
                  <a:gd name="connsiteY2" fmla="*/ 151292 h 2534924"/>
                  <a:gd name="connsiteX3" fmla="*/ 533259 w 1474716"/>
                  <a:gd name="connsiteY3" fmla="*/ 1097443 h 2534924"/>
                  <a:gd name="connsiteX4" fmla="*/ 1350822 w 1474716"/>
                  <a:gd name="connsiteY4" fmla="*/ 39374 h 2534924"/>
                  <a:gd name="connsiteX5" fmla="*/ 762654 w 1474716"/>
                  <a:gd name="connsiteY5" fmla="*/ 1072836 h 2534924"/>
                  <a:gd name="connsiteX6" fmla="*/ 631685 w 1474716"/>
                  <a:gd name="connsiteY6" fmla="*/ 937106 h 2534924"/>
                  <a:gd name="connsiteX0" fmla="*/ 680903 w 1500122"/>
                  <a:gd name="connsiteY0" fmla="*/ 2534924 h 2534924"/>
                  <a:gd name="connsiteX1" fmla="*/ 680110 w 1500122"/>
                  <a:gd name="connsiteY1" fmla="*/ 1043467 h 2534924"/>
                  <a:gd name="connsiteX2" fmla="*/ 135598 w 1500122"/>
                  <a:gd name="connsiteY2" fmla="*/ 151292 h 2534924"/>
                  <a:gd name="connsiteX3" fmla="*/ 558665 w 1500122"/>
                  <a:gd name="connsiteY3" fmla="*/ 1097443 h 2534924"/>
                  <a:gd name="connsiteX4" fmla="*/ 1376228 w 1500122"/>
                  <a:gd name="connsiteY4" fmla="*/ 39374 h 2534924"/>
                  <a:gd name="connsiteX5" fmla="*/ 788060 w 1500122"/>
                  <a:gd name="connsiteY5" fmla="*/ 1072836 h 2534924"/>
                  <a:gd name="connsiteX6" fmla="*/ 657091 w 1500122"/>
                  <a:gd name="connsiteY6" fmla="*/ 937106 h 2534924"/>
                  <a:gd name="connsiteX0" fmla="*/ 679919 w 1499138"/>
                  <a:gd name="connsiteY0" fmla="*/ 2534924 h 2534924"/>
                  <a:gd name="connsiteX1" fmla="*/ 679126 w 1499138"/>
                  <a:gd name="connsiteY1" fmla="*/ 1043467 h 2534924"/>
                  <a:gd name="connsiteX2" fmla="*/ 134614 w 1499138"/>
                  <a:gd name="connsiteY2" fmla="*/ 151292 h 2534924"/>
                  <a:gd name="connsiteX3" fmla="*/ 557681 w 1499138"/>
                  <a:gd name="connsiteY3" fmla="*/ 1097443 h 2534924"/>
                  <a:gd name="connsiteX4" fmla="*/ 1375244 w 1499138"/>
                  <a:gd name="connsiteY4" fmla="*/ 39374 h 2534924"/>
                  <a:gd name="connsiteX5" fmla="*/ 787076 w 1499138"/>
                  <a:gd name="connsiteY5" fmla="*/ 1072836 h 2534924"/>
                  <a:gd name="connsiteX6" fmla="*/ 656107 w 1499138"/>
                  <a:gd name="connsiteY6" fmla="*/ 937106 h 2534924"/>
                  <a:gd name="connsiteX0" fmla="*/ 661317 w 1480536"/>
                  <a:gd name="connsiteY0" fmla="*/ 2534924 h 2534924"/>
                  <a:gd name="connsiteX1" fmla="*/ 660524 w 1480536"/>
                  <a:gd name="connsiteY1" fmla="*/ 1043467 h 2534924"/>
                  <a:gd name="connsiteX2" fmla="*/ 116012 w 1480536"/>
                  <a:gd name="connsiteY2" fmla="*/ 151292 h 2534924"/>
                  <a:gd name="connsiteX3" fmla="*/ 539079 w 1480536"/>
                  <a:gd name="connsiteY3" fmla="*/ 1097443 h 2534924"/>
                  <a:gd name="connsiteX4" fmla="*/ 1356642 w 1480536"/>
                  <a:gd name="connsiteY4" fmla="*/ 39374 h 2534924"/>
                  <a:gd name="connsiteX5" fmla="*/ 768474 w 1480536"/>
                  <a:gd name="connsiteY5" fmla="*/ 1072836 h 2534924"/>
                  <a:gd name="connsiteX6" fmla="*/ 637505 w 1480536"/>
                  <a:gd name="connsiteY6" fmla="*/ 937106 h 2534924"/>
                  <a:gd name="connsiteX0" fmla="*/ 654531 w 1473750"/>
                  <a:gd name="connsiteY0" fmla="*/ 2534924 h 2534924"/>
                  <a:gd name="connsiteX1" fmla="*/ 653738 w 1473750"/>
                  <a:gd name="connsiteY1" fmla="*/ 1043467 h 2534924"/>
                  <a:gd name="connsiteX2" fmla="*/ 109226 w 1473750"/>
                  <a:gd name="connsiteY2" fmla="*/ 151292 h 2534924"/>
                  <a:gd name="connsiteX3" fmla="*/ 532293 w 1473750"/>
                  <a:gd name="connsiteY3" fmla="*/ 1097443 h 2534924"/>
                  <a:gd name="connsiteX4" fmla="*/ 1349856 w 1473750"/>
                  <a:gd name="connsiteY4" fmla="*/ 39374 h 2534924"/>
                  <a:gd name="connsiteX5" fmla="*/ 761688 w 1473750"/>
                  <a:gd name="connsiteY5" fmla="*/ 1072836 h 2534924"/>
                  <a:gd name="connsiteX6" fmla="*/ 630719 w 1473750"/>
                  <a:gd name="connsiteY6" fmla="*/ 937106 h 2534924"/>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28802 w 1325584"/>
                  <a:gd name="connsiteY0" fmla="*/ 2495551 h 2495551"/>
                  <a:gd name="connsiteX1" fmla="*/ 628009 w 1325584"/>
                  <a:gd name="connsiteY1" fmla="*/ 1004094 h 2495551"/>
                  <a:gd name="connsiteX2" fmla="*/ 83497 w 1325584"/>
                  <a:gd name="connsiteY2" fmla="*/ 111919 h 2495551"/>
                  <a:gd name="connsiteX3" fmla="*/ 506564 w 1325584"/>
                  <a:gd name="connsiteY3" fmla="*/ 1058070 h 2495551"/>
                  <a:gd name="connsiteX4" fmla="*/ 547839 w 1325584"/>
                  <a:gd name="connsiteY4" fmla="*/ 1038226 h 2495551"/>
                  <a:gd name="connsiteX5" fmla="*/ 1324127 w 1325584"/>
                  <a:gd name="connsiteY5" fmla="*/ 1 h 2495551"/>
                  <a:gd name="connsiteX6" fmla="*/ 735959 w 1325584"/>
                  <a:gd name="connsiteY6" fmla="*/ 1033463 h 2495551"/>
                  <a:gd name="connsiteX7" fmla="*/ 604990 w 1325584"/>
                  <a:gd name="connsiteY7" fmla="*/ 897733 h 2495551"/>
                  <a:gd name="connsiteX0" fmla="*/ 655570 w 1352352"/>
                  <a:gd name="connsiteY0" fmla="*/ 2495551 h 2495551"/>
                  <a:gd name="connsiteX1" fmla="*/ 654777 w 1352352"/>
                  <a:gd name="connsiteY1" fmla="*/ 1004094 h 2495551"/>
                  <a:gd name="connsiteX2" fmla="*/ 110265 w 1352352"/>
                  <a:gd name="connsiteY2" fmla="*/ 111919 h 2495551"/>
                  <a:gd name="connsiteX3" fmla="*/ 533332 w 1352352"/>
                  <a:gd name="connsiteY3" fmla="*/ 1058070 h 2495551"/>
                  <a:gd name="connsiteX4" fmla="*/ 574607 w 1352352"/>
                  <a:gd name="connsiteY4" fmla="*/ 1038226 h 2495551"/>
                  <a:gd name="connsiteX5" fmla="*/ 1350895 w 1352352"/>
                  <a:gd name="connsiteY5" fmla="*/ 1 h 2495551"/>
                  <a:gd name="connsiteX6" fmla="*/ 762727 w 1352352"/>
                  <a:gd name="connsiteY6" fmla="*/ 1033463 h 2495551"/>
                  <a:gd name="connsiteX7" fmla="*/ 631758 w 1352352"/>
                  <a:gd name="connsiteY7" fmla="*/ 897733 h 2495551"/>
                  <a:gd name="connsiteX0" fmla="*/ 655238 w 1414040"/>
                  <a:gd name="connsiteY0" fmla="*/ 2505652 h 2505652"/>
                  <a:gd name="connsiteX1" fmla="*/ 654445 w 1414040"/>
                  <a:gd name="connsiteY1" fmla="*/ 1014195 h 2505652"/>
                  <a:gd name="connsiteX2" fmla="*/ 109933 w 1414040"/>
                  <a:gd name="connsiteY2" fmla="*/ 122020 h 2505652"/>
                  <a:gd name="connsiteX3" fmla="*/ 533000 w 1414040"/>
                  <a:gd name="connsiteY3" fmla="*/ 1068171 h 2505652"/>
                  <a:gd name="connsiteX4" fmla="*/ 1386281 w 1414040"/>
                  <a:gd name="connsiteY4" fmla="*/ 569696 h 2505652"/>
                  <a:gd name="connsiteX5" fmla="*/ 1350563 w 1414040"/>
                  <a:gd name="connsiteY5" fmla="*/ 10102 h 2505652"/>
                  <a:gd name="connsiteX6" fmla="*/ 762395 w 1414040"/>
                  <a:gd name="connsiteY6" fmla="*/ 1043564 h 2505652"/>
                  <a:gd name="connsiteX7" fmla="*/ 631426 w 1414040"/>
                  <a:gd name="connsiteY7" fmla="*/ 907834 h 2505652"/>
                  <a:gd name="connsiteX0" fmla="*/ 654907 w 1405669"/>
                  <a:gd name="connsiteY0" fmla="*/ 2518282 h 2518282"/>
                  <a:gd name="connsiteX1" fmla="*/ 654114 w 1405669"/>
                  <a:gd name="connsiteY1" fmla="*/ 1026825 h 2518282"/>
                  <a:gd name="connsiteX2" fmla="*/ 109602 w 1405669"/>
                  <a:gd name="connsiteY2" fmla="*/ 134650 h 2518282"/>
                  <a:gd name="connsiteX3" fmla="*/ 532669 w 1405669"/>
                  <a:gd name="connsiteY3" fmla="*/ 1080801 h 2518282"/>
                  <a:gd name="connsiteX4" fmla="*/ 1369281 w 1405669"/>
                  <a:gd name="connsiteY4" fmla="*/ 429926 h 2518282"/>
                  <a:gd name="connsiteX5" fmla="*/ 1350232 w 1405669"/>
                  <a:gd name="connsiteY5" fmla="*/ 22732 h 2518282"/>
                  <a:gd name="connsiteX6" fmla="*/ 762064 w 1405669"/>
                  <a:gd name="connsiteY6" fmla="*/ 1056194 h 2518282"/>
                  <a:gd name="connsiteX7" fmla="*/ 631095 w 1405669"/>
                  <a:gd name="connsiteY7" fmla="*/ 920464 h 2518282"/>
                  <a:gd name="connsiteX0" fmla="*/ 654907 w 1453077"/>
                  <a:gd name="connsiteY0" fmla="*/ 2522152 h 2522152"/>
                  <a:gd name="connsiteX1" fmla="*/ 654114 w 1453077"/>
                  <a:gd name="connsiteY1" fmla="*/ 1030695 h 2522152"/>
                  <a:gd name="connsiteX2" fmla="*/ 109602 w 1453077"/>
                  <a:gd name="connsiteY2" fmla="*/ 138520 h 2522152"/>
                  <a:gd name="connsiteX3" fmla="*/ 532669 w 1453077"/>
                  <a:gd name="connsiteY3" fmla="*/ 1084671 h 2522152"/>
                  <a:gd name="connsiteX4" fmla="*/ 1369281 w 1453077"/>
                  <a:gd name="connsiteY4" fmla="*/ 433796 h 2522152"/>
                  <a:gd name="connsiteX5" fmla="*/ 1354995 w 1453077"/>
                  <a:gd name="connsiteY5" fmla="*/ 19458 h 2522152"/>
                  <a:gd name="connsiteX6" fmla="*/ 762064 w 1453077"/>
                  <a:gd name="connsiteY6" fmla="*/ 1060064 h 2522152"/>
                  <a:gd name="connsiteX7" fmla="*/ 631095 w 1453077"/>
                  <a:gd name="connsiteY7" fmla="*/ 924334 h 2522152"/>
                  <a:gd name="connsiteX0" fmla="*/ 654907 w 1430197"/>
                  <a:gd name="connsiteY0" fmla="*/ 2529882 h 2529882"/>
                  <a:gd name="connsiteX1" fmla="*/ 654114 w 1430197"/>
                  <a:gd name="connsiteY1" fmla="*/ 1038425 h 2529882"/>
                  <a:gd name="connsiteX2" fmla="*/ 109602 w 1430197"/>
                  <a:gd name="connsiteY2" fmla="*/ 146250 h 2529882"/>
                  <a:gd name="connsiteX3" fmla="*/ 532669 w 1430197"/>
                  <a:gd name="connsiteY3" fmla="*/ 1092401 h 2529882"/>
                  <a:gd name="connsiteX4" fmla="*/ 1369281 w 1430197"/>
                  <a:gd name="connsiteY4" fmla="*/ 441526 h 2529882"/>
                  <a:gd name="connsiteX5" fmla="*/ 1354995 w 1430197"/>
                  <a:gd name="connsiteY5" fmla="*/ 27188 h 2529882"/>
                  <a:gd name="connsiteX6" fmla="*/ 1269269 w 1430197"/>
                  <a:gd name="connsiteY6" fmla="*/ 153394 h 2529882"/>
                  <a:gd name="connsiteX7" fmla="*/ 762064 w 1430197"/>
                  <a:gd name="connsiteY7" fmla="*/ 1067794 h 2529882"/>
                  <a:gd name="connsiteX8" fmla="*/ 631095 w 1430197"/>
                  <a:gd name="connsiteY8" fmla="*/ 932064 h 2529882"/>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62064 w 1441145"/>
                  <a:gd name="connsiteY7" fmla="*/ 1069479 h 2531567"/>
                  <a:gd name="connsiteX8" fmla="*/ 631095 w 1441145"/>
                  <a:gd name="connsiteY8" fmla="*/ 933749 h 2531567"/>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21582 w 1441145"/>
                  <a:gd name="connsiteY7" fmla="*/ 840879 h 2531567"/>
                  <a:gd name="connsiteX8" fmla="*/ 631095 w 1441145"/>
                  <a:gd name="connsiteY8" fmla="*/ 933749 h 2531567"/>
                  <a:gd name="connsiteX0" fmla="*/ 652181 w 1367793"/>
                  <a:gd name="connsiteY0" fmla="*/ 2548817 h 2548817"/>
                  <a:gd name="connsiteX1" fmla="*/ 651388 w 1367793"/>
                  <a:gd name="connsiteY1" fmla="*/ 1057360 h 2548817"/>
                  <a:gd name="connsiteX2" fmla="*/ 106876 w 1367793"/>
                  <a:gd name="connsiteY2" fmla="*/ 165185 h 2548817"/>
                  <a:gd name="connsiteX3" fmla="*/ 529943 w 1367793"/>
                  <a:gd name="connsiteY3" fmla="*/ 1111336 h 2548817"/>
                  <a:gd name="connsiteX4" fmla="*/ 1226061 w 1367793"/>
                  <a:gd name="connsiteY4" fmla="*/ 693823 h 2548817"/>
                  <a:gd name="connsiteX5" fmla="*/ 1352269 w 1367793"/>
                  <a:gd name="connsiteY5" fmla="*/ 46123 h 2548817"/>
                  <a:gd name="connsiteX6" fmla="*/ 999843 w 1367793"/>
                  <a:gd name="connsiteY6" fmla="*/ 167567 h 2548817"/>
                  <a:gd name="connsiteX7" fmla="*/ 718856 w 1367793"/>
                  <a:gd name="connsiteY7" fmla="*/ 858129 h 2548817"/>
                  <a:gd name="connsiteX8" fmla="*/ 628369 w 1367793"/>
                  <a:gd name="connsiteY8" fmla="*/ 950999 h 2548817"/>
                  <a:gd name="connsiteX0" fmla="*/ 652181 w 1441542"/>
                  <a:gd name="connsiteY0" fmla="*/ 2535546 h 2535546"/>
                  <a:gd name="connsiteX1" fmla="*/ 651388 w 1441542"/>
                  <a:gd name="connsiteY1" fmla="*/ 1044089 h 2535546"/>
                  <a:gd name="connsiteX2" fmla="*/ 106876 w 1441542"/>
                  <a:gd name="connsiteY2" fmla="*/ 151914 h 2535546"/>
                  <a:gd name="connsiteX3" fmla="*/ 529943 w 1441542"/>
                  <a:gd name="connsiteY3" fmla="*/ 1098065 h 2535546"/>
                  <a:gd name="connsiteX4" fmla="*/ 1226061 w 1441542"/>
                  <a:gd name="connsiteY4" fmla="*/ 680552 h 2535546"/>
                  <a:gd name="connsiteX5" fmla="*/ 1433232 w 1441542"/>
                  <a:gd name="connsiteY5" fmla="*/ 51902 h 2535546"/>
                  <a:gd name="connsiteX6" fmla="*/ 999843 w 1441542"/>
                  <a:gd name="connsiteY6" fmla="*/ 154296 h 2535546"/>
                  <a:gd name="connsiteX7" fmla="*/ 718856 w 1441542"/>
                  <a:gd name="connsiteY7" fmla="*/ 844858 h 2535546"/>
                  <a:gd name="connsiteX8" fmla="*/ 628369 w 1441542"/>
                  <a:gd name="connsiteY8" fmla="*/ 937728 h 2535546"/>
                  <a:gd name="connsiteX0" fmla="*/ 652181 w 1462710"/>
                  <a:gd name="connsiteY0" fmla="*/ 2564860 h 2564860"/>
                  <a:gd name="connsiteX1" fmla="*/ 651388 w 1462710"/>
                  <a:gd name="connsiteY1" fmla="*/ 1073403 h 2564860"/>
                  <a:gd name="connsiteX2" fmla="*/ 106876 w 1462710"/>
                  <a:gd name="connsiteY2" fmla="*/ 181228 h 2564860"/>
                  <a:gd name="connsiteX3" fmla="*/ 529943 w 1462710"/>
                  <a:gd name="connsiteY3" fmla="*/ 1127379 h 2564860"/>
                  <a:gd name="connsiteX4" fmla="*/ 1226061 w 1462710"/>
                  <a:gd name="connsiteY4" fmla="*/ 709866 h 2564860"/>
                  <a:gd name="connsiteX5" fmla="*/ 1433232 w 1462710"/>
                  <a:gd name="connsiteY5" fmla="*/ 81216 h 2564860"/>
                  <a:gd name="connsiteX6" fmla="*/ 999843 w 1462710"/>
                  <a:gd name="connsiteY6" fmla="*/ 183610 h 2564860"/>
                  <a:gd name="connsiteX7" fmla="*/ 718856 w 1462710"/>
                  <a:gd name="connsiteY7" fmla="*/ 874172 h 2564860"/>
                  <a:gd name="connsiteX8" fmla="*/ 628369 w 1462710"/>
                  <a:gd name="connsiteY8" fmla="*/ 967042 h 2564860"/>
                  <a:gd name="connsiteX0" fmla="*/ 595760 w 1406289"/>
                  <a:gd name="connsiteY0" fmla="*/ 2564860 h 2564860"/>
                  <a:gd name="connsiteX1" fmla="*/ 594967 w 1406289"/>
                  <a:gd name="connsiteY1" fmla="*/ 1073403 h 2564860"/>
                  <a:gd name="connsiteX2" fmla="*/ 50455 w 1406289"/>
                  <a:gd name="connsiteY2" fmla="*/ 181228 h 2564860"/>
                  <a:gd name="connsiteX3" fmla="*/ 71883 w 1406289"/>
                  <a:gd name="connsiteY3" fmla="*/ 709866 h 2564860"/>
                  <a:gd name="connsiteX4" fmla="*/ 473522 w 1406289"/>
                  <a:gd name="connsiteY4" fmla="*/ 1127379 h 2564860"/>
                  <a:gd name="connsiteX5" fmla="*/ 1169640 w 1406289"/>
                  <a:gd name="connsiteY5" fmla="*/ 709866 h 2564860"/>
                  <a:gd name="connsiteX6" fmla="*/ 1376811 w 1406289"/>
                  <a:gd name="connsiteY6" fmla="*/ 81216 h 2564860"/>
                  <a:gd name="connsiteX7" fmla="*/ 943422 w 1406289"/>
                  <a:gd name="connsiteY7" fmla="*/ 183610 h 2564860"/>
                  <a:gd name="connsiteX8" fmla="*/ 662435 w 1406289"/>
                  <a:gd name="connsiteY8" fmla="*/ 874172 h 2564860"/>
                  <a:gd name="connsiteX9" fmla="*/ 571948 w 1406289"/>
                  <a:gd name="connsiteY9" fmla="*/ 967042 h 2564860"/>
                  <a:gd name="connsiteX0" fmla="*/ 570672 w 1381201"/>
                  <a:gd name="connsiteY0" fmla="*/ 2564860 h 2564860"/>
                  <a:gd name="connsiteX1" fmla="*/ 569879 w 1381201"/>
                  <a:gd name="connsiteY1" fmla="*/ 1073403 h 2564860"/>
                  <a:gd name="connsiteX2" fmla="*/ 72992 w 1381201"/>
                  <a:gd name="connsiteY2" fmla="*/ 197897 h 2564860"/>
                  <a:gd name="connsiteX3" fmla="*/ 46795 w 1381201"/>
                  <a:gd name="connsiteY3" fmla="*/ 709866 h 2564860"/>
                  <a:gd name="connsiteX4" fmla="*/ 448434 w 1381201"/>
                  <a:gd name="connsiteY4" fmla="*/ 1127379 h 2564860"/>
                  <a:gd name="connsiteX5" fmla="*/ 1144552 w 1381201"/>
                  <a:gd name="connsiteY5" fmla="*/ 709866 h 2564860"/>
                  <a:gd name="connsiteX6" fmla="*/ 1351723 w 1381201"/>
                  <a:gd name="connsiteY6" fmla="*/ 81216 h 2564860"/>
                  <a:gd name="connsiteX7" fmla="*/ 918334 w 1381201"/>
                  <a:gd name="connsiteY7" fmla="*/ 183610 h 2564860"/>
                  <a:gd name="connsiteX8" fmla="*/ 637347 w 1381201"/>
                  <a:gd name="connsiteY8" fmla="*/ 874172 h 2564860"/>
                  <a:gd name="connsiteX9" fmla="*/ 546860 w 1381201"/>
                  <a:gd name="connsiteY9" fmla="*/ 967042 h 2564860"/>
                  <a:gd name="connsiteX0" fmla="*/ 557545 w 1368074"/>
                  <a:gd name="connsiteY0" fmla="*/ 2564860 h 2564860"/>
                  <a:gd name="connsiteX1" fmla="*/ 556752 w 1368074"/>
                  <a:gd name="connsiteY1" fmla="*/ 1073403 h 2564860"/>
                  <a:gd name="connsiteX2" fmla="*/ 278937 w 1368074"/>
                  <a:gd name="connsiteY2" fmla="*/ 457454 h 2564860"/>
                  <a:gd name="connsiteX3" fmla="*/ 59865 w 1368074"/>
                  <a:gd name="connsiteY3" fmla="*/ 197897 h 2564860"/>
                  <a:gd name="connsiteX4" fmla="*/ 33668 w 1368074"/>
                  <a:gd name="connsiteY4" fmla="*/ 709866 h 2564860"/>
                  <a:gd name="connsiteX5" fmla="*/ 435307 w 1368074"/>
                  <a:gd name="connsiteY5" fmla="*/ 1127379 h 2564860"/>
                  <a:gd name="connsiteX6" fmla="*/ 1131425 w 1368074"/>
                  <a:gd name="connsiteY6" fmla="*/ 709866 h 2564860"/>
                  <a:gd name="connsiteX7" fmla="*/ 1338596 w 1368074"/>
                  <a:gd name="connsiteY7" fmla="*/ 81216 h 2564860"/>
                  <a:gd name="connsiteX8" fmla="*/ 905207 w 1368074"/>
                  <a:gd name="connsiteY8" fmla="*/ 183610 h 2564860"/>
                  <a:gd name="connsiteX9" fmla="*/ 624220 w 1368074"/>
                  <a:gd name="connsiteY9" fmla="*/ 874172 h 2564860"/>
                  <a:gd name="connsiteX10" fmla="*/ 533733 w 1368074"/>
                  <a:gd name="connsiteY10" fmla="*/ 967042 h 2564860"/>
                  <a:gd name="connsiteX0" fmla="*/ 559778 w 1370307"/>
                  <a:gd name="connsiteY0" fmla="*/ 2564860 h 2564860"/>
                  <a:gd name="connsiteX1" fmla="*/ 558985 w 1370307"/>
                  <a:gd name="connsiteY1" fmla="*/ 1073403 h 2564860"/>
                  <a:gd name="connsiteX2" fmla="*/ 335939 w 1370307"/>
                  <a:gd name="connsiteY2" fmla="*/ 383635 h 2564860"/>
                  <a:gd name="connsiteX3" fmla="*/ 62098 w 1370307"/>
                  <a:gd name="connsiteY3" fmla="*/ 197897 h 2564860"/>
                  <a:gd name="connsiteX4" fmla="*/ 35901 w 1370307"/>
                  <a:gd name="connsiteY4" fmla="*/ 709866 h 2564860"/>
                  <a:gd name="connsiteX5" fmla="*/ 437540 w 1370307"/>
                  <a:gd name="connsiteY5" fmla="*/ 1127379 h 2564860"/>
                  <a:gd name="connsiteX6" fmla="*/ 1133658 w 1370307"/>
                  <a:gd name="connsiteY6" fmla="*/ 709866 h 2564860"/>
                  <a:gd name="connsiteX7" fmla="*/ 1340829 w 1370307"/>
                  <a:gd name="connsiteY7" fmla="*/ 81216 h 2564860"/>
                  <a:gd name="connsiteX8" fmla="*/ 907440 w 1370307"/>
                  <a:gd name="connsiteY8" fmla="*/ 183610 h 2564860"/>
                  <a:gd name="connsiteX9" fmla="*/ 626453 w 1370307"/>
                  <a:gd name="connsiteY9" fmla="*/ 874172 h 2564860"/>
                  <a:gd name="connsiteX10" fmla="*/ 535966 w 1370307"/>
                  <a:gd name="connsiteY10" fmla="*/ 967042 h 2564860"/>
                  <a:gd name="connsiteX0" fmla="*/ 598828 w 1409357"/>
                  <a:gd name="connsiteY0" fmla="*/ 2564860 h 2564860"/>
                  <a:gd name="connsiteX1" fmla="*/ 598035 w 1409357"/>
                  <a:gd name="connsiteY1" fmla="*/ 1073403 h 2564860"/>
                  <a:gd name="connsiteX2" fmla="*/ 374989 w 1409357"/>
                  <a:gd name="connsiteY2" fmla="*/ 383635 h 2564860"/>
                  <a:gd name="connsiteX3" fmla="*/ 24948 w 1409357"/>
                  <a:gd name="connsiteY3" fmla="*/ 207422 h 2564860"/>
                  <a:gd name="connsiteX4" fmla="*/ 74951 w 1409357"/>
                  <a:gd name="connsiteY4" fmla="*/ 709866 h 2564860"/>
                  <a:gd name="connsiteX5" fmla="*/ 476590 w 1409357"/>
                  <a:gd name="connsiteY5" fmla="*/ 1127379 h 2564860"/>
                  <a:gd name="connsiteX6" fmla="*/ 1172708 w 1409357"/>
                  <a:gd name="connsiteY6" fmla="*/ 709866 h 2564860"/>
                  <a:gd name="connsiteX7" fmla="*/ 1379879 w 1409357"/>
                  <a:gd name="connsiteY7" fmla="*/ 81216 h 2564860"/>
                  <a:gd name="connsiteX8" fmla="*/ 946490 w 1409357"/>
                  <a:gd name="connsiteY8" fmla="*/ 183610 h 2564860"/>
                  <a:gd name="connsiteX9" fmla="*/ 665503 w 1409357"/>
                  <a:gd name="connsiteY9" fmla="*/ 874172 h 2564860"/>
                  <a:gd name="connsiteX10" fmla="*/ 575016 w 1409357"/>
                  <a:gd name="connsiteY10" fmla="*/ 967042 h 2564860"/>
                  <a:gd name="connsiteX0" fmla="*/ 631267 w 1441796"/>
                  <a:gd name="connsiteY0" fmla="*/ 2564860 h 2564860"/>
                  <a:gd name="connsiteX1" fmla="*/ 630474 w 1441796"/>
                  <a:gd name="connsiteY1" fmla="*/ 1073403 h 2564860"/>
                  <a:gd name="connsiteX2" fmla="*/ 407428 w 1441796"/>
                  <a:gd name="connsiteY2" fmla="*/ 383635 h 2564860"/>
                  <a:gd name="connsiteX3" fmla="*/ 57387 w 1441796"/>
                  <a:gd name="connsiteY3" fmla="*/ 207422 h 2564860"/>
                  <a:gd name="connsiteX4" fmla="*/ 43097 w 1441796"/>
                  <a:gd name="connsiteY4" fmla="*/ 702722 h 2564860"/>
                  <a:gd name="connsiteX5" fmla="*/ 509029 w 1441796"/>
                  <a:gd name="connsiteY5" fmla="*/ 1127379 h 2564860"/>
                  <a:gd name="connsiteX6" fmla="*/ 1205147 w 1441796"/>
                  <a:gd name="connsiteY6" fmla="*/ 709866 h 2564860"/>
                  <a:gd name="connsiteX7" fmla="*/ 1412318 w 1441796"/>
                  <a:gd name="connsiteY7" fmla="*/ 81216 h 2564860"/>
                  <a:gd name="connsiteX8" fmla="*/ 978929 w 1441796"/>
                  <a:gd name="connsiteY8" fmla="*/ 183610 h 2564860"/>
                  <a:gd name="connsiteX9" fmla="*/ 697942 w 1441796"/>
                  <a:gd name="connsiteY9" fmla="*/ 874172 h 2564860"/>
                  <a:gd name="connsiteX10" fmla="*/ 607455 w 1441796"/>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20712 w 1455053"/>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44524 w 1455053"/>
                  <a:gd name="connsiteY10" fmla="*/ 1052767 h 2564860"/>
                  <a:gd name="connsiteX0" fmla="*/ 644524 w 1407007"/>
                  <a:gd name="connsiteY0" fmla="*/ 2578421 h 2578421"/>
                  <a:gd name="connsiteX1" fmla="*/ 643731 w 1407007"/>
                  <a:gd name="connsiteY1" fmla="*/ 1086964 h 2578421"/>
                  <a:gd name="connsiteX2" fmla="*/ 420685 w 1407007"/>
                  <a:gd name="connsiteY2" fmla="*/ 397196 h 2578421"/>
                  <a:gd name="connsiteX3" fmla="*/ 70644 w 1407007"/>
                  <a:gd name="connsiteY3" fmla="*/ 220983 h 2578421"/>
                  <a:gd name="connsiteX4" fmla="*/ 56354 w 1407007"/>
                  <a:gd name="connsiteY4" fmla="*/ 716283 h 2578421"/>
                  <a:gd name="connsiteX5" fmla="*/ 522286 w 1407007"/>
                  <a:gd name="connsiteY5" fmla="*/ 1140940 h 2578421"/>
                  <a:gd name="connsiteX6" fmla="*/ 1218404 w 1407007"/>
                  <a:gd name="connsiteY6" fmla="*/ 723427 h 2578421"/>
                  <a:gd name="connsiteX7" fmla="*/ 1370807 w 1407007"/>
                  <a:gd name="connsiteY7" fmla="*/ 75727 h 2578421"/>
                  <a:gd name="connsiteX8" fmla="*/ 992186 w 1407007"/>
                  <a:gd name="connsiteY8" fmla="*/ 197171 h 2578421"/>
                  <a:gd name="connsiteX9" fmla="*/ 711199 w 1407007"/>
                  <a:gd name="connsiteY9" fmla="*/ 887733 h 2578421"/>
                  <a:gd name="connsiteX10" fmla="*/ 644524 w 1407007"/>
                  <a:gd name="connsiteY10" fmla="*/ 1066328 h 2578421"/>
                  <a:gd name="connsiteX0" fmla="*/ 644524 w 1386769"/>
                  <a:gd name="connsiteY0" fmla="*/ 2527538 h 2527538"/>
                  <a:gd name="connsiteX1" fmla="*/ 643731 w 1386769"/>
                  <a:gd name="connsiteY1" fmla="*/ 1036081 h 2527538"/>
                  <a:gd name="connsiteX2" fmla="*/ 420685 w 1386769"/>
                  <a:gd name="connsiteY2" fmla="*/ 346313 h 2527538"/>
                  <a:gd name="connsiteX3" fmla="*/ 70644 w 1386769"/>
                  <a:gd name="connsiteY3" fmla="*/ 170100 h 2527538"/>
                  <a:gd name="connsiteX4" fmla="*/ 56354 w 1386769"/>
                  <a:gd name="connsiteY4" fmla="*/ 665400 h 2527538"/>
                  <a:gd name="connsiteX5" fmla="*/ 522286 w 1386769"/>
                  <a:gd name="connsiteY5" fmla="*/ 1090057 h 2527538"/>
                  <a:gd name="connsiteX6" fmla="*/ 1218404 w 1386769"/>
                  <a:gd name="connsiteY6" fmla="*/ 672544 h 2527538"/>
                  <a:gd name="connsiteX7" fmla="*/ 1370807 w 1386769"/>
                  <a:gd name="connsiteY7" fmla="*/ 24844 h 2527538"/>
                  <a:gd name="connsiteX8" fmla="*/ 937417 w 1386769"/>
                  <a:gd name="connsiteY8" fmla="*/ 224869 h 2527538"/>
                  <a:gd name="connsiteX9" fmla="*/ 711199 w 1386769"/>
                  <a:gd name="connsiteY9" fmla="*/ 836850 h 2527538"/>
                  <a:gd name="connsiteX10" fmla="*/ 644524 w 1386769"/>
                  <a:gd name="connsiteY10" fmla="*/ 1015445 h 2527538"/>
                  <a:gd name="connsiteX0" fmla="*/ 644524 w 1384661"/>
                  <a:gd name="connsiteY0" fmla="*/ 2519324 h 2519324"/>
                  <a:gd name="connsiteX1" fmla="*/ 643731 w 1384661"/>
                  <a:gd name="connsiteY1" fmla="*/ 1027867 h 2519324"/>
                  <a:gd name="connsiteX2" fmla="*/ 420685 w 1384661"/>
                  <a:gd name="connsiteY2" fmla="*/ 338099 h 2519324"/>
                  <a:gd name="connsiteX3" fmla="*/ 70644 w 1384661"/>
                  <a:gd name="connsiteY3" fmla="*/ 161886 h 2519324"/>
                  <a:gd name="connsiteX4" fmla="*/ 56354 w 1384661"/>
                  <a:gd name="connsiteY4" fmla="*/ 657186 h 2519324"/>
                  <a:gd name="connsiteX5" fmla="*/ 522286 w 1384661"/>
                  <a:gd name="connsiteY5" fmla="*/ 1081843 h 2519324"/>
                  <a:gd name="connsiteX6" fmla="*/ 1218404 w 1384661"/>
                  <a:gd name="connsiteY6" fmla="*/ 664330 h 2519324"/>
                  <a:gd name="connsiteX7" fmla="*/ 1368426 w 1384661"/>
                  <a:gd name="connsiteY7" fmla="*/ 26155 h 2519324"/>
                  <a:gd name="connsiteX8" fmla="*/ 937417 w 1384661"/>
                  <a:gd name="connsiteY8" fmla="*/ 216655 h 2519324"/>
                  <a:gd name="connsiteX9" fmla="*/ 711199 w 1384661"/>
                  <a:gd name="connsiteY9" fmla="*/ 828636 h 2519324"/>
                  <a:gd name="connsiteX10" fmla="*/ 644524 w 1384661"/>
                  <a:gd name="connsiteY10" fmla="*/ 1007231 h 2519324"/>
                  <a:gd name="connsiteX0" fmla="*/ 64452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77862 w 1415114"/>
                  <a:gd name="connsiteY0" fmla="*/ 2533021 h 2533021"/>
                  <a:gd name="connsiteX1" fmla="*/ 643731 w 1415114"/>
                  <a:gd name="connsiteY1" fmla="*/ 1043945 h 2533021"/>
                  <a:gd name="connsiteX2" fmla="*/ 420685 w 1415114"/>
                  <a:gd name="connsiteY2" fmla="*/ 354177 h 2533021"/>
                  <a:gd name="connsiteX3" fmla="*/ 70644 w 1415114"/>
                  <a:gd name="connsiteY3" fmla="*/ 177964 h 2533021"/>
                  <a:gd name="connsiteX4" fmla="*/ 56354 w 1415114"/>
                  <a:gd name="connsiteY4" fmla="*/ 673264 h 2533021"/>
                  <a:gd name="connsiteX5" fmla="*/ 522286 w 1415114"/>
                  <a:gd name="connsiteY5" fmla="*/ 1097921 h 2533021"/>
                  <a:gd name="connsiteX6" fmla="*/ 1218404 w 1415114"/>
                  <a:gd name="connsiteY6" fmla="*/ 680408 h 2533021"/>
                  <a:gd name="connsiteX7" fmla="*/ 1368426 w 1415114"/>
                  <a:gd name="connsiteY7" fmla="*/ 42233 h 2533021"/>
                  <a:gd name="connsiteX8" fmla="*/ 937417 w 1415114"/>
                  <a:gd name="connsiteY8" fmla="*/ 232733 h 2533021"/>
                  <a:gd name="connsiteX9" fmla="*/ 711199 w 1415114"/>
                  <a:gd name="connsiteY9" fmla="*/ 844714 h 2533021"/>
                  <a:gd name="connsiteX10" fmla="*/ 644524 w 1415114"/>
                  <a:gd name="connsiteY10" fmla="*/ 1023309 h 2533021"/>
                  <a:gd name="connsiteX0" fmla="*/ 677862 w 1431287"/>
                  <a:gd name="connsiteY0" fmla="*/ 2517392 h 2517392"/>
                  <a:gd name="connsiteX1" fmla="*/ 643731 w 1431287"/>
                  <a:gd name="connsiteY1" fmla="*/ 1028316 h 2517392"/>
                  <a:gd name="connsiteX2" fmla="*/ 420685 w 1431287"/>
                  <a:gd name="connsiteY2" fmla="*/ 338548 h 2517392"/>
                  <a:gd name="connsiteX3" fmla="*/ 70644 w 1431287"/>
                  <a:gd name="connsiteY3" fmla="*/ 162335 h 2517392"/>
                  <a:gd name="connsiteX4" fmla="*/ 56354 w 1431287"/>
                  <a:gd name="connsiteY4" fmla="*/ 657635 h 2517392"/>
                  <a:gd name="connsiteX5" fmla="*/ 522286 w 1431287"/>
                  <a:gd name="connsiteY5" fmla="*/ 1082292 h 2517392"/>
                  <a:gd name="connsiteX6" fmla="*/ 1218404 w 1431287"/>
                  <a:gd name="connsiteY6" fmla="*/ 664779 h 2517392"/>
                  <a:gd name="connsiteX7" fmla="*/ 1387476 w 1431287"/>
                  <a:gd name="connsiteY7" fmla="*/ 45654 h 2517392"/>
                  <a:gd name="connsiteX8" fmla="*/ 937417 w 1431287"/>
                  <a:gd name="connsiteY8" fmla="*/ 217104 h 2517392"/>
                  <a:gd name="connsiteX9" fmla="*/ 711199 w 1431287"/>
                  <a:gd name="connsiteY9" fmla="*/ 829085 h 2517392"/>
                  <a:gd name="connsiteX10" fmla="*/ 644524 w 1431287"/>
                  <a:gd name="connsiteY10" fmla="*/ 1007680 h 2517392"/>
                  <a:gd name="connsiteX0" fmla="*/ 677862 w 1442534"/>
                  <a:gd name="connsiteY0" fmla="*/ 2534053 h 2534053"/>
                  <a:gd name="connsiteX1" fmla="*/ 643731 w 1442534"/>
                  <a:gd name="connsiteY1" fmla="*/ 1044977 h 2534053"/>
                  <a:gd name="connsiteX2" fmla="*/ 420685 w 1442534"/>
                  <a:gd name="connsiteY2" fmla="*/ 355209 h 2534053"/>
                  <a:gd name="connsiteX3" fmla="*/ 70644 w 1442534"/>
                  <a:gd name="connsiteY3" fmla="*/ 178996 h 2534053"/>
                  <a:gd name="connsiteX4" fmla="*/ 56354 w 1442534"/>
                  <a:gd name="connsiteY4" fmla="*/ 674296 h 2534053"/>
                  <a:gd name="connsiteX5" fmla="*/ 522286 w 1442534"/>
                  <a:gd name="connsiteY5" fmla="*/ 1098953 h 2534053"/>
                  <a:gd name="connsiteX6" fmla="*/ 1218404 w 1442534"/>
                  <a:gd name="connsiteY6" fmla="*/ 681440 h 2534053"/>
                  <a:gd name="connsiteX7" fmla="*/ 1387476 w 1442534"/>
                  <a:gd name="connsiteY7" fmla="*/ 62315 h 2534053"/>
                  <a:gd name="connsiteX8" fmla="*/ 937417 w 1442534"/>
                  <a:gd name="connsiteY8" fmla="*/ 233765 h 2534053"/>
                  <a:gd name="connsiteX9" fmla="*/ 711199 w 1442534"/>
                  <a:gd name="connsiteY9" fmla="*/ 845746 h 2534053"/>
                  <a:gd name="connsiteX10" fmla="*/ 644524 w 1442534"/>
                  <a:gd name="connsiteY10" fmla="*/ 1024341 h 2534053"/>
                  <a:gd name="connsiteX0" fmla="*/ 677862 w 1441232"/>
                  <a:gd name="connsiteY0" fmla="*/ 2534053 h 2534053"/>
                  <a:gd name="connsiteX1" fmla="*/ 643731 w 1441232"/>
                  <a:gd name="connsiteY1" fmla="*/ 1044977 h 2534053"/>
                  <a:gd name="connsiteX2" fmla="*/ 420685 w 1441232"/>
                  <a:gd name="connsiteY2" fmla="*/ 355209 h 2534053"/>
                  <a:gd name="connsiteX3" fmla="*/ 70644 w 1441232"/>
                  <a:gd name="connsiteY3" fmla="*/ 178996 h 2534053"/>
                  <a:gd name="connsiteX4" fmla="*/ 56354 w 1441232"/>
                  <a:gd name="connsiteY4" fmla="*/ 674296 h 2534053"/>
                  <a:gd name="connsiteX5" fmla="*/ 572292 w 1441232"/>
                  <a:gd name="connsiteY5" fmla="*/ 1103716 h 2534053"/>
                  <a:gd name="connsiteX6" fmla="*/ 1218404 w 1441232"/>
                  <a:gd name="connsiteY6" fmla="*/ 681440 h 2534053"/>
                  <a:gd name="connsiteX7" fmla="*/ 1387476 w 1441232"/>
                  <a:gd name="connsiteY7" fmla="*/ 62315 h 2534053"/>
                  <a:gd name="connsiteX8" fmla="*/ 937417 w 1441232"/>
                  <a:gd name="connsiteY8" fmla="*/ 233765 h 2534053"/>
                  <a:gd name="connsiteX9" fmla="*/ 711199 w 1441232"/>
                  <a:gd name="connsiteY9" fmla="*/ 845746 h 2534053"/>
                  <a:gd name="connsiteX10" fmla="*/ 644524 w 1441232"/>
                  <a:gd name="connsiteY10" fmla="*/ 1024341 h 2534053"/>
                  <a:gd name="connsiteX0" fmla="*/ 670157 w 1433527"/>
                  <a:gd name="connsiteY0" fmla="*/ 2534053 h 2534053"/>
                  <a:gd name="connsiteX1" fmla="*/ 636026 w 1433527"/>
                  <a:gd name="connsiteY1" fmla="*/ 1044977 h 2534053"/>
                  <a:gd name="connsiteX2" fmla="*/ 412980 w 1433527"/>
                  <a:gd name="connsiteY2" fmla="*/ 355209 h 2534053"/>
                  <a:gd name="connsiteX3" fmla="*/ 79608 w 1433527"/>
                  <a:gd name="connsiteY3" fmla="*/ 176615 h 2534053"/>
                  <a:gd name="connsiteX4" fmla="*/ 48649 w 1433527"/>
                  <a:gd name="connsiteY4" fmla="*/ 674296 h 2534053"/>
                  <a:gd name="connsiteX5" fmla="*/ 564587 w 1433527"/>
                  <a:gd name="connsiteY5" fmla="*/ 1103716 h 2534053"/>
                  <a:gd name="connsiteX6" fmla="*/ 1210699 w 1433527"/>
                  <a:gd name="connsiteY6" fmla="*/ 681440 h 2534053"/>
                  <a:gd name="connsiteX7" fmla="*/ 1379771 w 1433527"/>
                  <a:gd name="connsiteY7" fmla="*/ 62315 h 2534053"/>
                  <a:gd name="connsiteX8" fmla="*/ 929712 w 1433527"/>
                  <a:gd name="connsiteY8" fmla="*/ 233765 h 2534053"/>
                  <a:gd name="connsiteX9" fmla="*/ 703494 w 1433527"/>
                  <a:gd name="connsiteY9" fmla="*/ 845746 h 2534053"/>
                  <a:gd name="connsiteX10" fmla="*/ 636819 w 1433527"/>
                  <a:gd name="connsiteY10" fmla="*/ 1024341 h 2534053"/>
                  <a:gd name="connsiteX0" fmla="*/ 684730 w 1448100"/>
                  <a:gd name="connsiteY0" fmla="*/ 2534053 h 2534053"/>
                  <a:gd name="connsiteX1" fmla="*/ 650599 w 1448100"/>
                  <a:gd name="connsiteY1" fmla="*/ 1044977 h 2534053"/>
                  <a:gd name="connsiteX2" fmla="*/ 427553 w 1448100"/>
                  <a:gd name="connsiteY2" fmla="*/ 355209 h 2534053"/>
                  <a:gd name="connsiteX3" fmla="*/ 94181 w 1448100"/>
                  <a:gd name="connsiteY3" fmla="*/ 176615 h 2534053"/>
                  <a:gd name="connsiteX4" fmla="*/ 63222 w 1448100"/>
                  <a:gd name="connsiteY4" fmla="*/ 674296 h 2534053"/>
                  <a:gd name="connsiteX5" fmla="*/ 579160 w 1448100"/>
                  <a:gd name="connsiteY5" fmla="*/ 1103716 h 2534053"/>
                  <a:gd name="connsiteX6" fmla="*/ 1225272 w 1448100"/>
                  <a:gd name="connsiteY6" fmla="*/ 681440 h 2534053"/>
                  <a:gd name="connsiteX7" fmla="*/ 1394344 w 1448100"/>
                  <a:gd name="connsiteY7" fmla="*/ 62315 h 2534053"/>
                  <a:gd name="connsiteX8" fmla="*/ 944285 w 1448100"/>
                  <a:gd name="connsiteY8" fmla="*/ 233765 h 2534053"/>
                  <a:gd name="connsiteX9" fmla="*/ 718067 w 1448100"/>
                  <a:gd name="connsiteY9" fmla="*/ 845746 h 2534053"/>
                  <a:gd name="connsiteX10" fmla="*/ 651392 w 1448100"/>
                  <a:gd name="connsiteY10" fmla="*/ 1024341 h 2534053"/>
                  <a:gd name="connsiteX0" fmla="*/ 676779 w 1440149"/>
                  <a:gd name="connsiteY0" fmla="*/ 2534053 h 2534053"/>
                  <a:gd name="connsiteX1" fmla="*/ 642648 w 1440149"/>
                  <a:gd name="connsiteY1" fmla="*/ 1044977 h 2534053"/>
                  <a:gd name="connsiteX2" fmla="*/ 419602 w 1440149"/>
                  <a:gd name="connsiteY2" fmla="*/ 355209 h 2534053"/>
                  <a:gd name="connsiteX3" fmla="*/ 86230 w 1440149"/>
                  <a:gd name="connsiteY3" fmla="*/ 176615 h 2534053"/>
                  <a:gd name="connsiteX4" fmla="*/ 55271 w 1440149"/>
                  <a:gd name="connsiteY4" fmla="*/ 674296 h 2534053"/>
                  <a:gd name="connsiteX5" fmla="*/ 571209 w 1440149"/>
                  <a:gd name="connsiteY5" fmla="*/ 1103716 h 2534053"/>
                  <a:gd name="connsiteX6" fmla="*/ 1217321 w 1440149"/>
                  <a:gd name="connsiteY6" fmla="*/ 681440 h 2534053"/>
                  <a:gd name="connsiteX7" fmla="*/ 1386393 w 1440149"/>
                  <a:gd name="connsiteY7" fmla="*/ 62315 h 2534053"/>
                  <a:gd name="connsiteX8" fmla="*/ 936334 w 1440149"/>
                  <a:gd name="connsiteY8" fmla="*/ 233765 h 2534053"/>
                  <a:gd name="connsiteX9" fmla="*/ 710116 w 1440149"/>
                  <a:gd name="connsiteY9" fmla="*/ 845746 h 2534053"/>
                  <a:gd name="connsiteX10" fmla="*/ 643441 w 1440149"/>
                  <a:gd name="connsiteY10" fmla="*/ 1024341 h 253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149" h="2534053">
                    <a:moveTo>
                      <a:pt x="676779" y="2534053"/>
                    </a:moveTo>
                    <a:cubicBezTo>
                      <a:pt x="664872" y="1931597"/>
                      <a:pt x="685511" y="1408118"/>
                      <a:pt x="642648" y="1044977"/>
                    </a:cubicBezTo>
                    <a:cubicBezTo>
                      <a:pt x="599785" y="681836"/>
                      <a:pt x="502416" y="501127"/>
                      <a:pt x="419602" y="355209"/>
                    </a:cubicBezTo>
                    <a:cubicBezTo>
                      <a:pt x="336788" y="209291"/>
                      <a:pt x="204102" y="75809"/>
                      <a:pt x="86230" y="176615"/>
                    </a:cubicBezTo>
                    <a:cubicBezTo>
                      <a:pt x="-31642" y="277421"/>
                      <a:pt x="-15240" y="516604"/>
                      <a:pt x="55271" y="674296"/>
                    </a:cubicBezTo>
                    <a:cubicBezTo>
                      <a:pt x="125782" y="831988"/>
                      <a:pt x="377534" y="1102525"/>
                      <a:pt x="571209" y="1103716"/>
                    </a:cubicBezTo>
                    <a:cubicBezTo>
                      <a:pt x="764884" y="1104907"/>
                      <a:pt x="1081457" y="855007"/>
                      <a:pt x="1217321" y="681440"/>
                    </a:cubicBezTo>
                    <a:cubicBezTo>
                      <a:pt x="1353185" y="507873"/>
                      <a:pt x="1530856" y="213127"/>
                      <a:pt x="1386393" y="62315"/>
                    </a:cubicBezTo>
                    <a:cubicBezTo>
                      <a:pt x="1241930" y="-88497"/>
                      <a:pt x="1035156" y="60331"/>
                      <a:pt x="936334" y="233765"/>
                    </a:cubicBezTo>
                    <a:cubicBezTo>
                      <a:pt x="837512" y="407199"/>
                      <a:pt x="758931" y="713983"/>
                      <a:pt x="710116" y="845746"/>
                    </a:cubicBezTo>
                    <a:cubicBezTo>
                      <a:pt x="661301" y="977509"/>
                      <a:pt x="643441" y="1025333"/>
                      <a:pt x="643441" y="1024341"/>
                    </a:cubicBezTo>
                  </a:path>
                </a:pathLst>
              </a:cu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latin typeface="Futura Std Condensed" pitchFamily="34" charset="0"/>
                </a:endParaRPr>
              </a:p>
            </p:txBody>
          </p:sp>
          <p:cxnSp>
            <p:nvCxnSpPr>
              <p:cNvPr id="191" name="Straight Connector 190"/>
              <p:cNvCxnSpPr/>
              <p:nvPr/>
            </p:nvCxnSpPr>
            <p:spPr>
              <a:xfrm>
                <a:off x="2363728" y="4904805"/>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363728" y="4940832"/>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363728" y="4977466"/>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76670" y="4919297"/>
                <a:ext cx="110814" cy="0"/>
              </a:xfrm>
              <a:prstGeom prst="line">
                <a:avLst/>
              </a:prstGeom>
              <a:ln w="6350"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379253" y="4960585"/>
                <a:ext cx="78783" cy="0"/>
              </a:xfrm>
              <a:prstGeom prst="line">
                <a:avLst/>
              </a:prstGeom>
              <a:ln w="6350"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6" name="Freeform 195"/>
              <p:cNvSpPr/>
              <p:nvPr/>
            </p:nvSpPr>
            <p:spPr>
              <a:xfrm>
                <a:off x="2380413" y="5003423"/>
                <a:ext cx="112357" cy="26413"/>
              </a:xfrm>
              <a:custGeom>
                <a:avLst/>
                <a:gdLst>
                  <a:gd name="connsiteX0" fmla="*/ 0 w 881062"/>
                  <a:gd name="connsiteY0" fmla="*/ 0 h 207169"/>
                  <a:gd name="connsiteX1" fmla="*/ 881062 w 881062"/>
                  <a:gd name="connsiteY1" fmla="*/ 0 h 207169"/>
                  <a:gd name="connsiteX2" fmla="*/ 423862 w 881062"/>
                  <a:gd name="connsiteY2" fmla="*/ 207169 h 207169"/>
                  <a:gd name="connsiteX3" fmla="*/ 0 w 881062"/>
                  <a:gd name="connsiteY3" fmla="*/ 0 h 207169"/>
                  <a:gd name="connsiteX0" fmla="*/ 10635 w 900345"/>
                  <a:gd name="connsiteY0" fmla="*/ 0 h 207169"/>
                  <a:gd name="connsiteX1" fmla="*/ 891697 w 900345"/>
                  <a:gd name="connsiteY1" fmla="*/ 0 h 207169"/>
                  <a:gd name="connsiteX2" fmla="*/ 434497 w 900345"/>
                  <a:gd name="connsiteY2" fmla="*/ 207169 h 207169"/>
                  <a:gd name="connsiteX3" fmla="*/ 10635 w 900345"/>
                  <a:gd name="connsiteY3" fmla="*/ 0 h 207169"/>
                  <a:gd name="connsiteX0" fmla="*/ 18183 w 913638"/>
                  <a:gd name="connsiteY0" fmla="*/ 0 h 207193"/>
                  <a:gd name="connsiteX1" fmla="*/ 899245 w 913638"/>
                  <a:gd name="connsiteY1" fmla="*/ 0 h 207193"/>
                  <a:gd name="connsiteX2" fmla="*/ 442045 w 913638"/>
                  <a:gd name="connsiteY2" fmla="*/ 207169 h 207193"/>
                  <a:gd name="connsiteX3" fmla="*/ 18183 w 913638"/>
                  <a:gd name="connsiteY3" fmla="*/ 0 h 207193"/>
                  <a:gd name="connsiteX0" fmla="*/ 167 w 895622"/>
                  <a:gd name="connsiteY0" fmla="*/ 0 h 207195"/>
                  <a:gd name="connsiteX1" fmla="*/ 881229 w 895622"/>
                  <a:gd name="connsiteY1" fmla="*/ 0 h 207195"/>
                  <a:gd name="connsiteX2" fmla="*/ 424029 w 895622"/>
                  <a:gd name="connsiteY2" fmla="*/ 207169 h 207195"/>
                  <a:gd name="connsiteX3" fmla="*/ 167 w 895622"/>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448"/>
                  <a:gd name="connsiteY0" fmla="*/ 0 h 207195"/>
                  <a:gd name="connsiteX1" fmla="*/ 881229 w 881448"/>
                  <a:gd name="connsiteY1" fmla="*/ 0 h 207195"/>
                  <a:gd name="connsiteX2" fmla="*/ 424029 w 881448"/>
                  <a:gd name="connsiteY2" fmla="*/ 207169 h 207195"/>
                  <a:gd name="connsiteX3" fmla="*/ 167 w 881448"/>
                  <a:gd name="connsiteY3" fmla="*/ 0 h 207195"/>
                  <a:gd name="connsiteX0" fmla="*/ 84 w 881271"/>
                  <a:gd name="connsiteY0" fmla="*/ 0 h 207169"/>
                  <a:gd name="connsiteX1" fmla="*/ 881146 w 881271"/>
                  <a:gd name="connsiteY1" fmla="*/ 0 h 207169"/>
                  <a:gd name="connsiteX2" fmla="*/ 423946 w 881271"/>
                  <a:gd name="connsiteY2" fmla="*/ 207169 h 207169"/>
                  <a:gd name="connsiteX3" fmla="*/ 84 w 881271"/>
                  <a:gd name="connsiteY3" fmla="*/ 0 h 207169"/>
                </a:gdLst>
                <a:ahLst/>
                <a:cxnLst>
                  <a:cxn ang="0">
                    <a:pos x="connsiteX0" y="connsiteY0"/>
                  </a:cxn>
                  <a:cxn ang="0">
                    <a:pos x="connsiteX1" y="connsiteY1"/>
                  </a:cxn>
                  <a:cxn ang="0">
                    <a:pos x="connsiteX2" y="connsiteY2"/>
                  </a:cxn>
                  <a:cxn ang="0">
                    <a:pos x="connsiteX3" y="connsiteY3"/>
                  </a:cxn>
                </a:cxnLst>
                <a:rect l="l" t="t" r="r" b="b"/>
                <a:pathLst>
                  <a:path w="881271" h="207169">
                    <a:moveTo>
                      <a:pt x="84" y="0"/>
                    </a:moveTo>
                    <a:lnTo>
                      <a:pt x="881146" y="0"/>
                    </a:lnTo>
                    <a:cubicBezTo>
                      <a:pt x="887495" y="48816"/>
                      <a:pt x="651753" y="207169"/>
                      <a:pt x="423946" y="207169"/>
                    </a:cubicBezTo>
                    <a:cubicBezTo>
                      <a:pt x="196139" y="207169"/>
                      <a:pt x="-4678" y="48815"/>
                      <a:pt x="84" y="0"/>
                    </a:cubicBezTo>
                    <a:close/>
                  </a:path>
                </a:pathLst>
              </a:custGeom>
              <a:solidFill>
                <a:schemeClr val="bg1"/>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Futura Std Condensed" pitchFamily="34" charset="0"/>
                </a:endParaRPr>
              </a:p>
            </p:txBody>
          </p:sp>
        </p:grpSp>
      </p:grpSp>
      <p:grpSp>
        <p:nvGrpSpPr>
          <p:cNvPr id="16" name="Group 15"/>
          <p:cNvGrpSpPr/>
          <p:nvPr>
            <p:custDataLst>
              <p:tags r:id="rId23"/>
            </p:custDataLst>
          </p:nvPr>
        </p:nvGrpSpPr>
        <p:grpSpPr>
          <a:xfrm>
            <a:off x="2885701" y="4484565"/>
            <a:ext cx="1522459" cy="1666971"/>
            <a:chOff x="2885701" y="4484565"/>
            <a:chExt cx="1522459" cy="1666971"/>
          </a:xfrm>
        </p:grpSpPr>
        <p:grpSp>
          <p:nvGrpSpPr>
            <p:cNvPr id="89" name="Group 88"/>
            <p:cNvGrpSpPr/>
            <p:nvPr/>
          </p:nvGrpSpPr>
          <p:grpSpPr>
            <a:xfrm>
              <a:off x="2885701" y="4484565"/>
              <a:ext cx="1522459" cy="1666971"/>
              <a:chOff x="5336387" y="4687945"/>
              <a:chExt cx="2174947" cy="2381375"/>
            </a:xfrm>
          </p:grpSpPr>
          <p:grpSp>
            <p:nvGrpSpPr>
              <p:cNvPr id="91" name="Group 90"/>
              <p:cNvGrpSpPr/>
              <p:nvPr/>
            </p:nvGrpSpPr>
            <p:grpSpPr>
              <a:xfrm>
                <a:off x="5834433" y="4687945"/>
                <a:ext cx="1082258" cy="1066155"/>
                <a:chOff x="6519124" y="3597959"/>
                <a:chExt cx="1082258" cy="1066155"/>
              </a:xfrm>
            </p:grpSpPr>
            <p:sp>
              <p:nvSpPr>
                <p:cNvPr id="93" name="Teardrop 92"/>
                <p:cNvSpPr/>
                <p:nvPr/>
              </p:nvSpPr>
              <p:spPr>
                <a:xfrm rot="8075815">
                  <a:off x="6576118" y="3696000"/>
                  <a:ext cx="968114" cy="968114"/>
                </a:xfrm>
                <a:prstGeom prst="teardrop">
                  <a:avLst/>
                </a:prstGeom>
                <a:solidFill>
                  <a:srgbClr val="FFFFFF"/>
                </a:solidFill>
                <a:ln w="38100" cmpd="sng">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solidFill>
                      <a:srgbClr val="000000"/>
                    </a:solidFill>
                    <a:latin typeface="Futura Std Condensed" pitchFamily="34" charset="0"/>
                  </a:endParaRPr>
                </a:p>
              </p:txBody>
            </p:sp>
            <p:grpSp>
              <p:nvGrpSpPr>
                <p:cNvPr id="94" name="Group 93"/>
                <p:cNvGrpSpPr/>
                <p:nvPr/>
              </p:nvGrpSpPr>
              <p:grpSpPr>
                <a:xfrm>
                  <a:off x="6519124" y="3597959"/>
                  <a:ext cx="1082258" cy="1023691"/>
                  <a:chOff x="3953005" y="3891294"/>
                  <a:chExt cx="1288590" cy="1218858"/>
                </a:xfrm>
              </p:grpSpPr>
              <p:sp>
                <p:nvSpPr>
                  <p:cNvPr id="95" name="Teardrop 94"/>
                  <p:cNvSpPr/>
                  <p:nvPr/>
                </p:nvSpPr>
                <p:spPr>
                  <a:xfrm rot="8075815">
                    <a:off x="3987872" y="3891294"/>
                    <a:ext cx="1218858" cy="1218858"/>
                  </a:xfrm>
                  <a:prstGeom prst="teardrop">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1100">
                      <a:latin typeface="Futura Std Condensed" pitchFamily="34" charset="0"/>
                    </a:endParaRPr>
                  </a:p>
                </p:txBody>
              </p:sp>
              <p:sp>
                <p:nvSpPr>
                  <p:cNvPr id="96" name="TextBox 95"/>
                  <p:cNvSpPr txBox="1"/>
                  <p:nvPr/>
                </p:nvSpPr>
                <p:spPr>
                  <a:xfrm>
                    <a:off x="3953005" y="4035918"/>
                    <a:ext cx="1288590" cy="1020832"/>
                  </a:xfrm>
                  <a:prstGeom prst="rect">
                    <a:avLst/>
                  </a:prstGeom>
                  <a:noFill/>
                  <a:ln w="6350" cmpd="sng">
                    <a:noFill/>
                    <a:prstDash val="dash"/>
                  </a:ln>
                </p:spPr>
                <p:txBody>
                  <a:bodyPr wrap="square" numCol="1" rtlCol="0">
                    <a:spAutoFit/>
                  </a:bodyPr>
                  <a:lstStyle/>
                  <a:p>
                    <a:pPr algn="ctr" rtl="0"/>
                    <a:r>
                      <a:rPr lang="fr-FR" sz="1100" b="0" i="0" u="none">
                        <a:solidFill>
                          <a:srgbClr val="FFFFFF"/>
                        </a:solidFill>
                        <a:latin typeface="Futura Std Condensed" pitchFamily="34" charset="0"/>
                        <a:cs typeface="Futura Condensed"/>
                      </a:rPr>
                      <a:t>LE POINT SUR </a:t>
                    </a:r>
                  </a:p>
                  <a:p>
                    <a:pPr algn="ctr" rtl="0"/>
                    <a:r>
                      <a:rPr lang="fr-FR" sz="1100" b="0" i="0" u="none">
                        <a:solidFill>
                          <a:srgbClr val="FFFFFF"/>
                        </a:solidFill>
                        <a:latin typeface="Futura Std Condensed" pitchFamily="34" charset="0"/>
                        <a:cs typeface="Futura Condensed"/>
                      </a:rPr>
                      <a:t>LE PROJET</a:t>
                    </a:r>
                  </a:p>
                </p:txBody>
              </p:sp>
            </p:grpSp>
          </p:grpSp>
          <p:sp>
            <p:nvSpPr>
              <p:cNvPr id="92" name="Rectangle 91"/>
              <p:cNvSpPr/>
              <p:nvPr/>
            </p:nvSpPr>
            <p:spPr>
              <a:xfrm>
                <a:off x="5336387" y="5970124"/>
                <a:ext cx="2174947" cy="1099196"/>
              </a:xfrm>
              <a:prstGeom prst="rect">
                <a:avLst/>
              </a:prstGeom>
            </p:spPr>
            <p:txBody>
              <a:bodyPr wrap="square">
                <a:spAutoFit/>
              </a:bodyPr>
              <a:lstStyle/>
              <a:p>
                <a:pPr algn="ctr" rtl="0"/>
                <a:r>
                  <a:rPr lang="fr-FR" sz="1100" b="0" i="0" u="none" dirty="0" smtClean="0">
                    <a:latin typeface="Futura Std Condensed" pitchFamily="34" charset="0"/>
                    <a:cs typeface="Futura Condensed"/>
                  </a:rPr>
                  <a:t>Prenez </a:t>
                </a:r>
                <a:r>
                  <a:rPr lang="fr-FR" sz="1100" b="0" i="0" u="none" dirty="0">
                    <a:latin typeface="Futura Std Condensed" pitchFamily="34" charset="0"/>
                    <a:cs typeface="Futura Condensed"/>
                  </a:rPr>
                  <a:t>le temps de réfléchir aux commentaires faits sur </a:t>
                </a:r>
                <a:r>
                  <a:rPr lang="fr-FR" sz="1100" b="0" i="0" u="none" dirty="0" smtClean="0">
                    <a:latin typeface="Futura Std Condensed" pitchFamily="34" charset="0"/>
                    <a:cs typeface="Futura Condensed"/>
                  </a:rPr>
                  <a:t>vos projets </a:t>
                </a:r>
                <a:r>
                  <a:rPr lang="fr-FR" sz="1100" b="0" i="0" u="none" dirty="0">
                    <a:latin typeface="Futura Std Condensed" pitchFamily="34" charset="0"/>
                    <a:cs typeface="Futura Condensed"/>
                  </a:rPr>
                  <a:t>et </a:t>
                </a:r>
                <a:r>
                  <a:rPr lang="fr-FR" sz="1100" b="0" i="0" u="none" dirty="0" smtClean="0">
                    <a:latin typeface="Futura Std Condensed" pitchFamily="34" charset="0"/>
                    <a:cs typeface="Futura Condensed"/>
                  </a:rPr>
                  <a:t>reformez vos groupes </a:t>
                </a:r>
                <a:r>
                  <a:rPr lang="fr-FR" sz="1100" b="0" i="0" u="none" dirty="0">
                    <a:latin typeface="Futura Std Condensed" pitchFamily="34" charset="0"/>
                    <a:cs typeface="Futura Condensed"/>
                  </a:rPr>
                  <a:t>avant de poursuivre.</a:t>
                </a:r>
              </a:p>
            </p:txBody>
          </p:sp>
        </p:grpSp>
        <p:grpSp>
          <p:nvGrpSpPr>
            <p:cNvPr id="197" name="Group 196"/>
            <p:cNvGrpSpPr>
              <a:grpSpLocks noChangeAspect="1"/>
            </p:cNvGrpSpPr>
            <p:nvPr/>
          </p:nvGrpSpPr>
          <p:grpSpPr>
            <a:xfrm>
              <a:off x="3542502" y="4990954"/>
              <a:ext cx="151554" cy="274320"/>
              <a:chOff x="2233642" y="4295141"/>
              <a:chExt cx="405899" cy="734695"/>
            </a:xfrm>
          </p:grpSpPr>
          <p:sp>
            <p:nvSpPr>
              <p:cNvPr id="198" name="Freeform 197"/>
              <p:cNvSpPr/>
              <p:nvPr/>
            </p:nvSpPr>
            <p:spPr>
              <a:xfrm>
                <a:off x="2233642" y="4295141"/>
                <a:ext cx="405899" cy="574531"/>
              </a:xfrm>
              <a:custGeom>
                <a:avLst/>
                <a:gdLst>
                  <a:gd name="connsiteX0" fmla="*/ 514350 w 2457450"/>
                  <a:gd name="connsiteY0" fmla="*/ 2876550 h 2876550"/>
                  <a:gd name="connsiteX1" fmla="*/ 419100 w 2457450"/>
                  <a:gd name="connsiteY1" fmla="*/ 2752725 h 2876550"/>
                  <a:gd name="connsiteX2" fmla="*/ 390525 w 2457450"/>
                  <a:gd name="connsiteY2" fmla="*/ 2438400 h 2876550"/>
                  <a:gd name="connsiteX3" fmla="*/ 152400 w 2457450"/>
                  <a:gd name="connsiteY3" fmla="*/ 1724025 h 2876550"/>
                  <a:gd name="connsiteX4" fmla="*/ 0 w 2457450"/>
                  <a:gd name="connsiteY4" fmla="*/ 1076325 h 2876550"/>
                  <a:gd name="connsiteX5" fmla="*/ 1266825 w 2457450"/>
                  <a:gd name="connsiteY5" fmla="*/ 0 h 2876550"/>
                  <a:gd name="connsiteX6" fmla="*/ 2457450 w 2457450"/>
                  <a:gd name="connsiteY6" fmla="*/ 1019175 h 2876550"/>
                  <a:gd name="connsiteX7" fmla="*/ 2247900 w 2457450"/>
                  <a:gd name="connsiteY7" fmla="*/ 1724025 h 2876550"/>
                  <a:gd name="connsiteX8" fmla="*/ 1971675 w 2457450"/>
                  <a:gd name="connsiteY8" fmla="*/ 2428875 h 2876550"/>
                  <a:gd name="connsiteX9" fmla="*/ 1943100 w 2457450"/>
                  <a:gd name="connsiteY9" fmla="*/ 2733675 h 2876550"/>
                  <a:gd name="connsiteX10" fmla="*/ 1857375 w 2457450"/>
                  <a:gd name="connsiteY10" fmla="*/ 2876550 h 2876550"/>
                  <a:gd name="connsiteX11" fmla="*/ 514350 w 2457450"/>
                  <a:gd name="connsiteY11" fmla="*/ 2876550 h 2876550"/>
                  <a:gd name="connsiteX0" fmla="*/ 514350 w 2457450"/>
                  <a:gd name="connsiteY0" fmla="*/ 2876640 h 2876640"/>
                  <a:gd name="connsiteX1" fmla="*/ 419100 w 2457450"/>
                  <a:gd name="connsiteY1" fmla="*/ 2752815 h 2876640"/>
                  <a:gd name="connsiteX2" fmla="*/ 390525 w 2457450"/>
                  <a:gd name="connsiteY2" fmla="*/ 2438490 h 2876640"/>
                  <a:gd name="connsiteX3" fmla="*/ 152400 w 2457450"/>
                  <a:gd name="connsiteY3" fmla="*/ 1724115 h 2876640"/>
                  <a:gd name="connsiteX4" fmla="*/ 0 w 2457450"/>
                  <a:gd name="connsiteY4" fmla="*/ 1076415 h 2876640"/>
                  <a:gd name="connsiteX5" fmla="*/ 1266825 w 2457450"/>
                  <a:gd name="connsiteY5" fmla="*/ 90 h 2876640"/>
                  <a:gd name="connsiteX6" fmla="*/ 2457450 w 2457450"/>
                  <a:gd name="connsiteY6" fmla="*/ 1019265 h 2876640"/>
                  <a:gd name="connsiteX7" fmla="*/ 2247900 w 2457450"/>
                  <a:gd name="connsiteY7" fmla="*/ 1724115 h 2876640"/>
                  <a:gd name="connsiteX8" fmla="*/ 1971675 w 2457450"/>
                  <a:gd name="connsiteY8" fmla="*/ 2428965 h 2876640"/>
                  <a:gd name="connsiteX9" fmla="*/ 1943100 w 2457450"/>
                  <a:gd name="connsiteY9" fmla="*/ 2733765 h 2876640"/>
                  <a:gd name="connsiteX10" fmla="*/ 1857375 w 2457450"/>
                  <a:gd name="connsiteY10" fmla="*/ 2876640 h 2876640"/>
                  <a:gd name="connsiteX11" fmla="*/ 514350 w 2457450"/>
                  <a:gd name="connsiteY11" fmla="*/ 2876640 h 2876640"/>
                  <a:gd name="connsiteX0" fmla="*/ 578058 w 2521158"/>
                  <a:gd name="connsiteY0" fmla="*/ 2876640 h 2876640"/>
                  <a:gd name="connsiteX1" fmla="*/ 482808 w 2521158"/>
                  <a:gd name="connsiteY1" fmla="*/ 2752815 h 2876640"/>
                  <a:gd name="connsiteX2" fmla="*/ 454233 w 2521158"/>
                  <a:gd name="connsiteY2" fmla="*/ 2438490 h 2876640"/>
                  <a:gd name="connsiteX3" fmla="*/ 216108 w 2521158"/>
                  <a:gd name="connsiteY3" fmla="*/ 1724115 h 2876640"/>
                  <a:gd name="connsiteX4" fmla="*/ 63708 w 2521158"/>
                  <a:gd name="connsiteY4" fmla="*/ 1076415 h 2876640"/>
                  <a:gd name="connsiteX5" fmla="*/ 1330533 w 2521158"/>
                  <a:gd name="connsiteY5" fmla="*/ 90 h 2876640"/>
                  <a:gd name="connsiteX6" fmla="*/ 2521158 w 2521158"/>
                  <a:gd name="connsiteY6" fmla="*/ 1019265 h 2876640"/>
                  <a:gd name="connsiteX7" fmla="*/ 2311608 w 2521158"/>
                  <a:gd name="connsiteY7" fmla="*/ 1724115 h 2876640"/>
                  <a:gd name="connsiteX8" fmla="*/ 2035383 w 2521158"/>
                  <a:gd name="connsiteY8" fmla="*/ 2428965 h 2876640"/>
                  <a:gd name="connsiteX9" fmla="*/ 2006808 w 2521158"/>
                  <a:gd name="connsiteY9" fmla="*/ 2733765 h 2876640"/>
                  <a:gd name="connsiteX10" fmla="*/ 1921083 w 2521158"/>
                  <a:gd name="connsiteY10" fmla="*/ 2876640 h 2876640"/>
                  <a:gd name="connsiteX11" fmla="*/ 578058 w 2521158"/>
                  <a:gd name="connsiteY11" fmla="*/ 2876640 h 2876640"/>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373469"/>
                  <a:gd name="connsiteY0" fmla="*/ 2877203 h 2877203"/>
                  <a:gd name="connsiteX1" fmla="*/ 482808 w 2373469"/>
                  <a:gd name="connsiteY1" fmla="*/ 2753378 h 2877203"/>
                  <a:gd name="connsiteX2" fmla="*/ 454233 w 2373469"/>
                  <a:gd name="connsiteY2" fmla="*/ 2439053 h 2877203"/>
                  <a:gd name="connsiteX3" fmla="*/ 216108 w 2373469"/>
                  <a:gd name="connsiteY3" fmla="*/ 1724678 h 2877203"/>
                  <a:gd name="connsiteX4" fmla="*/ 63708 w 2373469"/>
                  <a:gd name="connsiteY4" fmla="*/ 1076978 h 2877203"/>
                  <a:gd name="connsiteX5" fmla="*/ 1330533 w 2373469"/>
                  <a:gd name="connsiteY5" fmla="*/ 653 h 2877203"/>
                  <a:gd name="connsiteX6" fmla="*/ 2368758 w 2373469"/>
                  <a:gd name="connsiteY6" fmla="*/ 1238903 h 2877203"/>
                  <a:gd name="connsiteX7" fmla="*/ 2311608 w 2373469"/>
                  <a:gd name="connsiteY7" fmla="*/ 1724678 h 2877203"/>
                  <a:gd name="connsiteX8" fmla="*/ 2035383 w 2373469"/>
                  <a:gd name="connsiteY8" fmla="*/ 2429528 h 2877203"/>
                  <a:gd name="connsiteX9" fmla="*/ 2006808 w 2373469"/>
                  <a:gd name="connsiteY9" fmla="*/ 2734328 h 2877203"/>
                  <a:gd name="connsiteX10" fmla="*/ 1921083 w 2373469"/>
                  <a:gd name="connsiteY10" fmla="*/ 2877203 h 2877203"/>
                  <a:gd name="connsiteX11" fmla="*/ 578058 w 2373469"/>
                  <a:gd name="connsiteY11" fmla="*/ 2877203 h 2877203"/>
                  <a:gd name="connsiteX0" fmla="*/ 578058 w 2386537"/>
                  <a:gd name="connsiteY0" fmla="*/ 2876552 h 2876552"/>
                  <a:gd name="connsiteX1" fmla="*/ 482808 w 2386537"/>
                  <a:gd name="connsiteY1" fmla="*/ 2752727 h 2876552"/>
                  <a:gd name="connsiteX2" fmla="*/ 454233 w 2386537"/>
                  <a:gd name="connsiteY2" fmla="*/ 2438402 h 2876552"/>
                  <a:gd name="connsiteX3" fmla="*/ 216108 w 2386537"/>
                  <a:gd name="connsiteY3" fmla="*/ 1724027 h 2876552"/>
                  <a:gd name="connsiteX4" fmla="*/ 63708 w 2386537"/>
                  <a:gd name="connsiteY4" fmla="*/ 1076327 h 2876552"/>
                  <a:gd name="connsiteX5" fmla="*/ 1330533 w 2386537"/>
                  <a:gd name="connsiteY5" fmla="*/ 2 h 2876552"/>
                  <a:gd name="connsiteX6" fmla="*/ 2368758 w 2386537"/>
                  <a:gd name="connsiteY6" fmla="*/ 1238252 h 2876552"/>
                  <a:gd name="connsiteX7" fmla="*/ 2311608 w 2386537"/>
                  <a:gd name="connsiteY7" fmla="*/ 1724027 h 2876552"/>
                  <a:gd name="connsiteX8" fmla="*/ 2035383 w 2386537"/>
                  <a:gd name="connsiteY8" fmla="*/ 2428877 h 2876552"/>
                  <a:gd name="connsiteX9" fmla="*/ 2006808 w 2386537"/>
                  <a:gd name="connsiteY9" fmla="*/ 2733677 h 2876552"/>
                  <a:gd name="connsiteX10" fmla="*/ 1921083 w 2386537"/>
                  <a:gd name="connsiteY10" fmla="*/ 2876552 h 2876552"/>
                  <a:gd name="connsiteX11" fmla="*/ 578058 w 2386537"/>
                  <a:gd name="connsiteY11"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2276033 w 2350962"/>
                  <a:gd name="connsiteY6" fmla="*/ 1724027 h 2876552"/>
                  <a:gd name="connsiteX7" fmla="*/ 1999808 w 2350962"/>
                  <a:gd name="connsiteY7" fmla="*/ 2428877 h 2876552"/>
                  <a:gd name="connsiteX8" fmla="*/ 1971233 w 2350962"/>
                  <a:gd name="connsiteY8" fmla="*/ 2733677 h 2876552"/>
                  <a:gd name="connsiteX9" fmla="*/ 1885508 w 2350962"/>
                  <a:gd name="connsiteY9" fmla="*/ 2876552 h 2876552"/>
                  <a:gd name="connsiteX10" fmla="*/ 542483 w 2350962"/>
                  <a:gd name="connsiteY10"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1999808 w 2350962"/>
                  <a:gd name="connsiteY6" fmla="*/ 2428877 h 2876552"/>
                  <a:gd name="connsiteX7" fmla="*/ 1971233 w 2350962"/>
                  <a:gd name="connsiteY7" fmla="*/ 2733677 h 2876552"/>
                  <a:gd name="connsiteX8" fmla="*/ 1885508 w 2350962"/>
                  <a:gd name="connsiteY8" fmla="*/ 2876552 h 2876552"/>
                  <a:gd name="connsiteX9" fmla="*/ 542483 w 2350962"/>
                  <a:gd name="connsiteY9" fmla="*/ 2876552 h 2876552"/>
                  <a:gd name="connsiteX0" fmla="*/ 542483 w 2347372"/>
                  <a:gd name="connsiteY0" fmla="*/ 2876561 h 2876561"/>
                  <a:gd name="connsiteX1" fmla="*/ 447233 w 2347372"/>
                  <a:gd name="connsiteY1" fmla="*/ 2752736 h 2876561"/>
                  <a:gd name="connsiteX2" fmla="*/ 418658 w 2347372"/>
                  <a:gd name="connsiteY2" fmla="*/ 2438411 h 2876561"/>
                  <a:gd name="connsiteX3" fmla="*/ 28133 w 2347372"/>
                  <a:gd name="connsiteY3" fmla="*/ 1076336 h 2876561"/>
                  <a:gd name="connsiteX4" fmla="*/ 1294958 w 2347372"/>
                  <a:gd name="connsiteY4" fmla="*/ 11 h 2876561"/>
                  <a:gd name="connsiteX5" fmla="*/ 2342708 w 2347372"/>
                  <a:gd name="connsiteY5" fmla="*/ 1095386 h 2876561"/>
                  <a:gd name="connsiteX6" fmla="*/ 1999808 w 2347372"/>
                  <a:gd name="connsiteY6" fmla="*/ 2428886 h 2876561"/>
                  <a:gd name="connsiteX7" fmla="*/ 1971233 w 2347372"/>
                  <a:gd name="connsiteY7" fmla="*/ 2733686 h 2876561"/>
                  <a:gd name="connsiteX8" fmla="*/ 1885508 w 2347372"/>
                  <a:gd name="connsiteY8" fmla="*/ 2876561 h 2876561"/>
                  <a:gd name="connsiteX9" fmla="*/ 542483 w 2347372"/>
                  <a:gd name="connsiteY9" fmla="*/ 2876561 h 2876561"/>
                  <a:gd name="connsiteX0" fmla="*/ 461688 w 2266495"/>
                  <a:gd name="connsiteY0" fmla="*/ 2876559 h 2876559"/>
                  <a:gd name="connsiteX1" fmla="*/ 366438 w 2266495"/>
                  <a:gd name="connsiteY1" fmla="*/ 2752734 h 2876559"/>
                  <a:gd name="connsiteX2" fmla="*/ 337863 w 2266495"/>
                  <a:gd name="connsiteY2" fmla="*/ 2438409 h 2876559"/>
                  <a:gd name="connsiteX3" fmla="*/ 33063 w 2266495"/>
                  <a:gd name="connsiteY3" fmla="*/ 1114434 h 2876559"/>
                  <a:gd name="connsiteX4" fmla="*/ 1214163 w 2266495"/>
                  <a:gd name="connsiteY4" fmla="*/ 9 h 2876559"/>
                  <a:gd name="connsiteX5" fmla="*/ 2261913 w 2266495"/>
                  <a:gd name="connsiteY5" fmla="*/ 1095384 h 2876559"/>
                  <a:gd name="connsiteX6" fmla="*/ 1919013 w 2266495"/>
                  <a:gd name="connsiteY6" fmla="*/ 2428884 h 2876559"/>
                  <a:gd name="connsiteX7" fmla="*/ 1890438 w 2266495"/>
                  <a:gd name="connsiteY7" fmla="*/ 2733684 h 2876559"/>
                  <a:gd name="connsiteX8" fmla="*/ 1804713 w 2266495"/>
                  <a:gd name="connsiteY8" fmla="*/ 2876559 h 2876559"/>
                  <a:gd name="connsiteX9" fmla="*/ 461688 w 2266495"/>
                  <a:gd name="connsiteY9" fmla="*/ 2876559 h 2876559"/>
                  <a:gd name="connsiteX0" fmla="*/ 428657 w 2233464"/>
                  <a:gd name="connsiteY0" fmla="*/ 2876559 h 2876559"/>
                  <a:gd name="connsiteX1" fmla="*/ 333407 w 2233464"/>
                  <a:gd name="connsiteY1" fmla="*/ 2752734 h 2876559"/>
                  <a:gd name="connsiteX2" fmla="*/ 304832 w 2233464"/>
                  <a:gd name="connsiteY2" fmla="*/ 2438409 h 2876559"/>
                  <a:gd name="connsiteX3" fmla="*/ 32 w 2233464"/>
                  <a:gd name="connsiteY3" fmla="*/ 1114434 h 2876559"/>
                  <a:gd name="connsiteX4" fmla="*/ 1181132 w 2233464"/>
                  <a:gd name="connsiteY4" fmla="*/ 9 h 2876559"/>
                  <a:gd name="connsiteX5" fmla="*/ 2228882 w 2233464"/>
                  <a:gd name="connsiteY5" fmla="*/ 1095384 h 2876559"/>
                  <a:gd name="connsiteX6" fmla="*/ 1885982 w 2233464"/>
                  <a:gd name="connsiteY6" fmla="*/ 2428884 h 2876559"/>
                  <a:gd name="connsiteX7" fmla="*/ 1857407 w 2233464"/>
                  <a:gd name="connsiteY7" fmla="*/ 2733684 h 2876559"/>
                  <a:gd name="connsiteX8" fmla="*/ 1771682 w 2233464"/>
                  <a:gd name="connsiteY8" fmla="*/ 2876559 h 2876559"/>
                  <a:gd name="connsiteX9" fmla="*/ 428657 w 2233464"/>
                  <a:gd name="connsiteY9" fmla="*/ 2876559 h 2876559"/>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495332 w 2229008"/>
                  <a:gd name="connsiteY1" fmla="*/ 28289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63894 w 2254695"/>
                  <a:gd name="connsiteY0" fmla="*/ 2876560 h 2876560"/>
                  <a:gd name="connsiteX1" fmla="*/ 521019 w 2254695"/>
                  <a:gd name="connsiteY1" fmla="*/ 2828935 h 2876560"/>
                  <a:gd name="connsiteX2" fmla="*/ 397194 w 2254695"/>
                  <a:gd name="connsiteY2" fmla="*/ 2428885 h 2876560"/>
                  <a:gd name="connsiteX3" fmla="*/ 25719 w 2254695"/>
                  <a:gd name="connsiteY3" fmla="*/ 1114435 h 2876560"/>
                  <a:gd name="connsiteX4" fmla="*/ 1206819 w 2254695"/>
                  <a:gd name="connsiteY4" fmla="*/ 10 h 2876560"/>
                  <a:gd name="connsiteX5" fmla="*/ 2254569 w 2254695"/>
                  <a:gd name="connsiteY5" fmla="*/ 1095385 h 2876560"/>
                  <a:gd name="connsiteX6" fmla="*/ 1911669 w 2254695"/>
                  <a:gd name="connsiteY6" fmla="*/ 2428885 h 2876560"/>
                  <a:gd name="connsiteX7" fmla="*/ 1711644 w 2254695"/>
                  <a:gd name="connsiteY7" fmla="*/ 2762260 h 2876560"/>
                  <a:gd name="connsiteX8" fmla="*/ 1597344 w 2254695"/>
                  <a:gd name="connsiteY8" fmla="*/ 2876560 h 2876560"/>
                  <a:gd name="connsiteX9" fmla="*/ 663894 w 2254695"/>
                  <a:gd name="connsiteY9" fmla="*/ 2876560 h 2876560"/>
                  <a:gd name="connsiteX0" fmla="*/ 638464 w 2229265"/>
                  <a:gd name="connsiteY0" fmla="*/ 2876560 h 2876560"/>
                  <a:gd name="connsiteX1" fmla="*/ 495589 w 2229265"/>
                  <a:gd name="connsiteY1" fmla="*/ 2828935 h 2876560"/>
                  <a:gd name="connsiteX2" fmla="*/ 371764 w 2229265"/>
                  <a:gd name="connsiteY2" fmla="*/ 2428885 h 2876560"/>
                  <a:gd name="connsiteX3" fmla="*/ 289 w 2229265"/>
                  <a:gd name="connsiteY3" fmla="*/ 1114435 h 2876560"/>
                  <a:gd name="connsiteX4" fmla="*/ 1181389 w 2229265"/>
                  <a:gd name="connsiteY4" fmla="*/ 10 h 2876560"/>
                  <a:gd name="connsiteX5" fmla="*/ 2229139 w 2229265"/>
                  <a:gd name="connsiteY5" fmla="*/ 1095385 h 2876560"/>
                  <a:gd name="connsiteX6" fmla="*/ 1886239 w 2229265"/>
                  <a:gd name="connsiteY6" fmla="*/ 2428885 h 2876560"/>
                  <a:gd name="connsiteX7" fmla="*/ 1686214 w 2229265"/>
                  <a:gd name="connsiteY7" fmla="*/ 2762260 h 2876560"/>
                  <a:gd name="connsiteX8" fmla="*/ 1571914 w 2229265"/>
                  <a:gd name="connsiteY8" fmla="*/ 2876560 h 2876560"/>
                  <a:gd name="connsiteX9" fmla="*/ 638464 w 2229265"/>
                  <a:gd name="connsiteY9" fmla="*/ 2876560 h 2876560"/>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809965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809965 w 2181691"/>
                  <a:gd name="connsiteY9" fmla="*/ 2876572 h 2876572"/>
                  <a:gd name="connsiteX0" fmla="*/ 71471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714715 w 2181691"/>
                  <a:gd name="connsiteY9" fmla="*/ 2876572 h 2876572"/>
                  <a:gd name="connsiteX0" fmla="*/ 1238366 w 2705342"/>
                  <a:gd name="connsiteY0" fmla="*/ 2882562 h 2882562"/>
                  <a:gd name="connsiteX1" fmla="*/ 971666 w 2705342"/>
                  <a:gd name="connsiteY1" fmla="*/ 2834937 h 2882562"/>
                  <a:gd name="connsiteX2" fmla="*/ 847841 w 2705342"/>
                  <a:gd name="connsiteY2" fmla="*/ 2434887 h 2882562"/>
                  <a:gd name="connsiteX3" fmla="*/ 116 w 2705342"/>
                  <a:gd name="connsiteY3" fmla="*/ 1606212 h 2882562"/>
                  <a:gd name="connsiteX4" fmla="*/ 1657466 w 2705342"/>
                  <a:gd name="connsiteY4" fmla="*/ 6012 h 2882562"/>
                  <a:gd name="connsiteX5" fmla="*/ 2705216 w 2705342"/>
                  <a:gd name="connsiteY5" fmla="*/ 1101387 h 2882562"/>
                  <a:gd name="connsiteX6" fmla="*/ 2362316 w 2705342"/>
                  <a:gd name="connsiteY6" fmla="*/ 2434887 h 2882562"/>
                  <a:gd name="connsiteX7" fmla="*/ 2162291 w 2705342"/>
                  <a:gd name="connsiteY7" fmla="*/ 2768262 h 2882562"/>
                  <a:gd name="connsiteX8" fmla="*/ 1914641 w 2705342"/>
                  <a:gd name="connsiteY8" fmla="*/ 2882562 h 2882562"/>
                  <a:gd name="connsiteX9" fmla="*/ 1238366 w 2705342"/>
                  <a:gd name="connsiteY9" fmla="*/ 2882562 h 2882562"/>
                  <a:gd name="connsiteX0" fmla="*/ 1238366 w 3181508"/>
                  <a:gd name="connsiteY0" fmla="*/ 2876575 h 2876575"/>
                  <a:gd name="connsiteX1" fmla="*/ 971666 w 3181508"/>
                  <a:gd name="connsiteY1" fmla="*/ 2828950 h 2876575"/>
                  <a:gd name="connsiteX2" fmla="*/ 847841 w 3181508"/>
                  <a:gd name="connsiteY2" fmla="*/ 2428900 h 2876575"/>
                  <a:gd name="connsiteX3" fmla="*/ 116 w 3181508"/>
                  <a:gd name="connsiteY3" fmla="*/ 1600225 h 2876575"/>
                  <a:gd name="connsiteX4" fmla="*/ 1657466 w 3181508"/>
                  <a:gd name="connsiteY4" fmla="*/ 25 h 2876575"/>
                  <a:gd name="connsiteX5" fmla="*/ 3181466 w 3181508"/>
                  <a:gd name="connsiteY5" fmla="*/ 1562125 h 2876575"/>
                  <a:gd name="connsiteX6" fmla="*/ 2362316 w 3181508"/>
                  <a:gd name="connsiteY6" fmla="*/ 2428900 h 2876575"/>
                  <a:gd name="connsiteX7" fmla="*/ 2162291 w 3181508"/>
                  <a:gd name="connsiteY7" fmla="*/ 2762275 h 2876575"/>
                  <a:gd name="connsiteX8" fmla="*/ 1914641 w 3181508"/>
                  <a:gd name="connsiteY8" fmla="*/ 2876575 h 2876575"/>
                  <a:gd name="connsiteX9" fmla="*/ 1238366 w 3181508"/>
                  <a:gd name="connsiteY9" fmla="*/ 2876575 h 2876575"/>
                  <a:gd name="connsiteX0" fmla="*/ 1249118 w 3206549"/>
                  <a:gd name="connsiteY0" fmla="*/ 2876575 h 2876575"/>
                  <a:gd name="connsiteX1" fmla="*/ 982418 w 3206549"/>
                  <a:gd name="connsiteY1" fmla="*/ 2828950 h 2876575"/>
                  <a:gd name="connsiteX2" fmla="*/ 858593 w 3206549"/>
                  <a:gd name="connsiteY2" fmla="*/ 2428900 h 2876575"/>
                  <a:gd name="connsiteX3" fmla="*/ 10868 w 3206549"/>
                  <a:gd name="connsiteY3" fmla="*/ 1600225 h 2876575"/>
                  <a:gd name="connsiteX4" fmla="*/ 1572968 w 3206549"/>
                  <a:gd name="connsiteY4" fmla="*/ 25 h 2876575"/>
                  <a:gd name="connsiteX5" fmla="*/ 3192218 w 3206549"/>
                  <a:gd name="connsiteY5" fmla="*/ 1562125 h 2876575"/>
                  <a:gd name="connsiteX6" fmla="*/ 2373068 w 3206549"/>
                  <a:gd name="connsiteY6" fmla="*/ 2428900 h 2876575"/>
                  <a:gd name="connsiteX7" fmla="*/ 2173043 w 3206549"/>
                  <a:gd name="connsiteY7" fmla="*/ 2762275 h 2876575"/>
                  <a:gd name="connsiteX8" fmla="*/ 1925393 w 3206549"/>
                  <a:gd name="connsiteY8" fmla="*/ 2876575 h 2876575"/>
                  <a:gd name="connsiteX9" fmla="*/ 1249118 w 3206549"/>
                  <a:gd name="connsiteY9" fmla="*/ 2876575 h 2876575"/>
                  <a:gd name="connsiteX0" fmla="*/ 1274620 w 3232051"/>
                  <a:gd name="connsiteY0" fmla="*/ 2876575 h 2914675"/>
                  <a:gd name="connsiteX1" fmla="*/ 1007920 w 3232051"/>
                  <a:gd name="connsiteY1" fmla="*/ 2828950 h 2914675"/>
                  <a:gd name="connsiteX2" fmla="*/ 493570 w 3232051"/>
                  <a:gd name="connsiteY2" fmla="*/ 2914675 h 2914675"/>
                  <a:gd name="connsiteX3" fmla="*/ 36370 w 3232051"/>
                  <a:gd name="connsiteY3" fmla="*/ 1600225 h 2914675"/>
                  <a:gd name="connsiteX4" fmla="*/ 1598470 w 3232051"/>
                  <a:gd name="connsiteY4" fmla="*/ 25 h 2914675"/>
                  <a:gd name="connsiteX5" fmla="*/ 3217720 w 3232051"/>
                  <a:gd name="connsiteY5" fmla="*/ 1562125 h 2914675"/>
                  <a:gd name="connsiteX6" fmla="*/ 2398570 w 3232051"/>
                  <a:gd name="connsiteY6" fmla="*/ 2428900 h 2914675"/>
                  <a:gd name="connsiteX7" fmla="*/ 2198545 w 3232051"/>
                  <a:gd name="connsiteY7" fmla="*/ 2762275 h 2914675"/>
                  <a:gd name="connsiteX8" fmla="*/ 1950895 w 3232051"/>
                  <a:gd name="connsiteY8" fmla="*/ 2876575 h 2914675"/>
                  <a:gd name="connsiteX9" fmla="*/ 1274620 w 3232051"/>
                  <a:gd name="connsiteY9" fmla="*/ 2876575 h 2914675"/>
                  <a:gd name="connsiteX0" fmla="*/ 1274620 w 3232051"/>
                  <a:gd name="connsiteY0" fmla="*/ 2876575 h 4372000"/>
                  <a:gd name="connsiteX1" fmla="*/ 1007920 w 3232051"/>
                  <a:gd name="connsiteY1" fmla="*/ 4372000 h 4372000"/>
                  <a:gd name="connsiteX2" fmla="*/ 493570 w 3232051"/>
                  <a:gd name="connsiteY2" fmla="*/ 2914675 h 4372000"/>
                  <a:gd name="connsiteX3" fmla="*/ 36370 w 3232051"/>
                  <a:gd name="connsiteY3" fmla="*/ 1600225 h 4372000"/>
                  <a:gd name="connsiteX4" fmla="*/ 1598470 w 3232051"/>
                  <a:gd name="connsiteY4" fmla="*/ 25 h 4372000"/>
                  <a:gd name="connsiteX5" fmla="*/ 3217720 w 3232051"/>
                  <a:gd name="connsiteY5" fmla="*/ 1562125 h 4372000"/>
                  <a:gd name="connsiteX6" fmla="*/ 2398570 w 3232051"/>
                  <a:gd name="connsiteY6" fmla="*/ 2428900 h 4372000"/>
                  <a:gd name="connsiteX7" fmla="*/ 2198545 w 3232051"/>
                  <a:gd name="connsiteY7" fmla="*/ 2762275 h 4372000"/>
                  <a:gd name="connsiteX8" fmla="*/ 1950895 w 3232051"/>
                  <a:gd name="connsiteY8" fmla="*/ 2876575 h 4372000"/>
                  <a:gd name="connsiteX9" fmla="*/ 1274620 w 3232051"/>
                  <a:gd name="connsiteY9" fmla="*/ 2876575 h 4372000"/>
                  <a:gd name="connsiteX0" fmla="*/ 1274620 w 3232051"/>
                  <a:gd name="connsiteY0" fmla="*/ 2876575 h 4486300"/>
                  <a:gd name="connsiteX1" fmla="*/ 903145 w 3232051"/>
                  <a:gd name="connsiteY1" fmla="*/ 4486300 h 4486300"/>
                  <a:gd name="connsiteX2" fmla="*/ 493570 w 3232051"/>
                  <a:gd name="connsiteY2" fmla="*/ 2914675 h 4486300"/>
                  <a:gd name="connsiteX3" fmla="*/ 36370 w 3232051"/>
                  <a:gd name="connsiteY3" fmla="*/ 1600225 h 4486300"/>
                  <a:gd name="connsiteX4" fmla="*/ 1598470 w 3232051"/>
                  <a:gd name="connsiteY4" fmla="*/ 25 h 4486300"/>
                  <a:gd name="connsiteX5" fmla="*/ 3217720 w 3232051"/>
                  <a:gd name="connsiteY5" fmla="*/ 1562125 h 4486300"/>
                  <a:gd name="connsiteX6" fmla="*/ 2398570 w 3232051"/>
                  <a:gd name="connsiteY6" fmla="*/ 2428900 h 4486300"/>
                  <a:gd name="connsiteX7" fmla="*/ 2198545 w 3232051"/>
                  <a:gd name="connsiteY7" fmla="*/ 2762275 h 4486300"/>
                  <a:gd name="connsiteX8" fmla="*/ 1950895 w 3232051"/>
                  <a:gd name="connsiteY8" fmla="*/ 2876575 h 4486300"/>
                  <a:gd name="connsiteX9" fmla="*/ 1274620 w 3232051"/>
                  <a:gd name="connsiteY9" fmla="*/ 2876575 h 4486300"/>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1950895 w 3232051"/>
                  <a:gd name="connsiteY8" fmla="*/ 287657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2741470 w 3232051"/>
                  <a:gd name="connsiteY8" fmla="*/ 297182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741470 w 3232051"/>
                  <a:gd name="connsiteY7" fmla="*/ 2971825 h 4495825"/>
                  <a:gd name="connsiteX8" fmla="*/ 2265220 w 3232051"/>
                  <a:gd name="connsiteY8" fmla="*/ 4495825 h 4495825"/>
                  <a:gd name="connsiteX0" fmla="*/ 2265220 w 3259860"/>
                  <a:gd name="connsiteY0" fmla="*/ 4495828 h 4495828"/>
                  <a:gd name="connsiteX1" fmla="*/ 903145 w 3259860"/>
                  <a:gd name="connsiteY1" fmla="*/ 4486303 h 4495828"/>
                  <a:gd name="connsiteX2" fmla="*/ 493570 w 3259860"/>
                  <a:gd name="connsiteY2" fmla="*/ 2914678 h 4495828"/>
                  <a:gd name="connsiteX3" fmla="*/ 36370 w 3259860"/>
                  <a:gd name="connsiteY3" fmla="*/ 1600228 h 4495828"/>
                  <a:gd name="connsiteX4" fmla="*/ 1598470 w 3259860"/>
                  <a:gd name="connsiteY4" fmla="*/ 28 h 4495828"/>
                  <a:gd name="connsiteX5" fmla="*/ 3217720 w 3259860"/>
                  <a:gd name="connsiteY5" fmla="*/ 1562128 h 4495828"/>
                  <a:gd name="connsiteX6" fmla="*/ 2741470 w 3259860"/>
                  <a:gd name="connsiteY6" fmla="*/ 2971828 h 4495828"/>
                  <a:gd name="connsiteX7" fmla="*/ 2265220 w 3259860"/>
                  <a:gd name="connsiteY7" fmla="*/ 4495828 h 4495828"/>
                  <a:gd name="connsiteX0" fmla="*/ 2265220 w 3259860"/>
                  <a:gd name="connsiteY0" fmla="*/ 4495807 h 4495807"/>
                  <a:gd name="connsiteX1" fmla="*/ 903145 w 3259860"/>
                  <a:gd name="connsiteY1" fmla="*/ 4486282 h 4495807"/>
                  <a:gd name="connsiteX2" fmla="*/ 493570 w 3259860"/>
                  <a:gd name="connsiteY2" fmla="*/ 2914657 h 4495807"/>
                  <a:gd name="connsiteX3" fmla="*/ 36370 w 3259860"/>
                  <a:gd name="connsiteY3" fmla="*/ 1600207 h 4495807"/>
                  <a:gd name="connsiteX4" fmla="*/ 1598470 w 3259860"/>
                  <a:gd name="connsiteY4" fmla="*/ 7 h 4495807"/>
                  <a:gd name="connsiteX5" fmla="*/ 3217720 w 3259860"/>
                  <a:gd name="connsiteY5" fmla="*/ 1562107 h 4495807"/>
                  <a:gd name="connsiteX6" fmla="*/ 2741470 w 3259860"/>
                  <a:gd name="connsiteY6" fmla="*/ 2971807 h 4495807"/>
                  <a:gd name="connsiteX7" fmla="*/ 2265220 w 3259860"/>
                  <a:gd name="connsiteY7" fmla="*/ 4495807 h 4495807"/>
                  <a:gd name="connsiteX0" fmla="*/ 2265220 w 3219387"/>
                  <a:gd name="connsiteY0" fmla="*/ 4495807 h 4495807"/>
                  <a:gd name="connsiteX1" fmla="*/ 903145 w 3219387"/>
                  <a:gd name="connsiteY1" fmla="*/ 4486282 h 4495807"/>
                  <a:gd name="connsiteX2" fmla="*/ 493570 w 3219387"/>
                  <a:gd name="connsiteY2" fmla="*/ 2914657 h 4495807"/>
                  <a:gd name="connsiteX3" fmla="*/ 36370 w 3219387"/>
                  <a:gd name="connsiteY3" fmla="*/ 1600207 h 4495807"/>
                  <a:gd name="connsiteX4" fmla="*/ 1598470 w 3219387"/>
                  <a:gd name="connsiteY4" fmla="*/ 7 h 4495807"/>
                  <a:gd name="connsiteX5" fmla="*/ 3217720 w 3219387"/>
                  <a:gd name="connsiteY5" fmla="*/ 1562107 h 4495807"/>
                  <a:gd name="connsiteX6" fmla="*/ 2741470 w 3219387"/>
                  <a:gd name="connsiteY6" fmla="*/ 2971807 h 4495807"/>
                  <a:gd name="connsiteX7" fmla="*/ 2265220 w 321938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942"/>
                  <a:gd name="connsiteY0" fmla="*/ 4495807 h 4495807"/>
                  <a:gd name="connsiteX1" fmla="*/ 866795 w 3183942"/>
                  <a:gd name="connsiteY1" fmla="*/ 4486282 h 4495807"/>
                  <a:gd name="connsiteX2" fmla="*/ 457220 w 3183942"/>
                  <a:gd name="connsiteY2" fmla="*/ 2914657 h 4495807"/>
                  <a:gd name="connsiteX3" fmla="*/ 20 w 3183942"/>
                  <a:gd name="connsiteY3" fmla="*/ 1600207 h 4495807"/>
                  <a:gd name="connsiteX4" fmla="*/ 1562120 w 3183942"/>
                  <a:gd name="connsiteY4" fmla="*/ 7 h 4495807"/>
                  <a:gd name="connsiteX5" fmla="*/ 3181370 w 3183942"/>
                  <a:gd name="connsiteY5" fmla="*/ 1562107 h 4495807"/>
                  <a:gd name="connsiteX6" fmla="*/ 2705120 w 3183942"/>
                  <a:gd name="connsiteY6" fmla="*/ 2971807 h 4495807"/>
                  <a:gd name="connsiteX7" fmla="*/ 2228870 w 3183942"/>
                  <a:gd name="connsiteY7" fmla="*/ 4495807 h 4495807"/>
                  <a:gd name="connsiteX0" fmla="*/ 2228870 w 3183600"/>
                  <a:gd name="connsiteY0" fmla="*/ 4495807 h 4495807"/>
                  <a:gd name="connsiteX1" fmla="*/ 866795 w 3183600"/>
                  <a:gd name="connsiteY1" fmla="*/ 4486282 h 4495807"/>
                  <a:gd name="connsiteX2" fmla="*/ 457220 w 3183600"/>
                  <a:gd name="connsiteY2" fmla="*/ 2914657 h 4495807"/>
                  <a:gd name="connsiteX3" fmla="*/ 20 w 3183600"/>
                  <a:gd name="connsiteY3" fmla="*/ 1600207 h 4495807"/>
                  <a:gd name="connsiteX4" fmla="*/ 1562120 w 3183600"/>
                  <a:gd name="connsiteY4" fmla="*/ 7 h 4495807"/>
                  <a:gd name="connsiteX5" fmla="*/ 3181370 w 3183600"/>
                  <a:gd name="connsiteY5" fmla="*/ 1562107 h 4495807"/>
                  <a:gd name="connsiteX6" fmla="*/ 2705120 w 3183600"/>
                  <a:gd name="connsiteY6" fmla="*/ 2971807 h 4495807"/>
                  <a:gd name="connsiteX7" fmla="*/ 2228870 w 3183600"/>
                  <a:gd name="connsiteY7" fmla="*/ 4495807 h 4495807"/>
                  <a:gd name="connsiteX0" fmla="*/ 2269249 w 3223979"/>
                  <a:gd name="connsiteY0" fmla="*/ 4495807 h 4495807"/>
                  <a:gd name="connsiteX1" fmla="*/ 907174 w 3223979"/>
                  <a:gd name="connsiteY1" fmla="*/ 4486282 h 4495807"/>
                  <a:gd name="connsiteX2" fmla="*/ 497599 w 3223979"/>
                  <a:gd name="connsiteY2" fmla="*/ 2914657 h 4495807"/>
                  <a:gd name="connsiteX3" fmla="*/ 40399 w 3223979"/>
                  <a:gd name="connsiteY3" fmla="*/ 1600207 h 4495807"/>
                  <a:gd name="connsiteX4" fmla="*/ 1602499 w 3223979"/>
                  <a:gd name="connsiteY4" fmla="*/ 7 h 4495807"/>
                  <a:gd name="connsiteX5" fmla="*/ 3221749 w 3223979"/>
                  <a:gd name="connsiteY5" fmla="*/ 1562107 h 4495807"/>
                  <a:gd name="connsiteX6" fmla="*/ 2745499 w 3223979"/>
                  <a:gd name="connsiteY6" fmla="*/ 2971807 h 4495807"/>
                  <a:gd name="connsiteX7" fmla="*/ 2269249 w 3223979"/>
                  <a:gd name="connsiteY7" fmla="*/ 4495807 h 4495807"/>
                  <a:gd name="connsiteX0" fmla="*/ 2274286 w 3229016"/>
                  <a:gd name="connsiteY0" fmla="*/ 4495807 h 4495807"/>
                  <a:gd name="connsiteX1" fmla="*/ 912211 w 3229016"/>
                  <a:gd name="connsiteY1" fmla="*/ 4486282 h 4495807"/>
                  <a:gd name="connsiteX2" fmla="*/ 502636 w 3229016"/>
                  <a:gd name="connsiteY2" fmla="*/ 2914657 h 4495807"/>
                  <a:gd name="connsiteX3" fmla="*/ 45436 w 3229016"/>
                  <a:gd name="connsiteY3" fmla="*/ 1600207 h 4495807"/>
                  <a:gd name="connsiteX4" fmla="*/ 1607536 w 3229016"/>
                  <a:gd name="connsiteY4" fmla="*/ 7 h 4495807"/>
                  <a:gd name="connsiteX5" fmla="*/ 3226786 w 3229016"/>
                  <a:gd name="connsiteY5" fmla="*/ 1562107 h 4495807"/>
                  <a:gd name="connsiteX6" fmla="*/ 2750536 w 3229016"/>
                  <a:gd name="connsiteY6" fmla="*/ 2971807 h 4495807"/>
                  <a:gd name="connsiteX7" fmla="*/ 2274286 w 3229016"/>
                  <a:gd name="connsiteY7" fmla="*/ 4495807 h 4495807"/>
                  <a:gd name="connsiteX0" fmla="*/ 2228882 w 3183612"/>
                  <a:gd name="connsiteY0" fmla="*/ 4495807 h 4495807"/>
                  <a:gd name="connsiteX1" fmla="*/ 866807 w 3183612"/>
                  <a:gd name="connsiteY1" fmla="*/ 4486282 h 4495807"/>
                  <a:gd name="connsiteX2" fmla="*/ 457232 w 3183612"/>
                  <a:gd name="connsiteY2" fmla="*/ 2914657 h 4495807"/>
                  <a:gd name="connsiteX3" fmla="*/ 32 w 3183612"/>
                  <a:gd name="connsiteY3" fmla="*/ 1600207 h 4495807"/>
                  <a:gd name="connsiteX4" fmla="*/ 1562132 w 3183612"/>
                  <a:gd name="connsiteY4" fmla="*/ 7 h 4495807"/>
                  <a:gd name="connsiteX5" fmla="*/ 3181382 w 3183612"/>
                  <a:gd name="connsiteY5" fmla="*/ 1562107 h 4495807"/>
                  <a:gd name="connsiteX6" fmla="*/ 2705132 w 3183612"/>
                  <a:gd name="connsiteY6" fmla="*/ 2971807 h 4495807"/>
                  <a:gd name="connsiteX7" fmla="*/ 2228882 w 3183612"/>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14"/>
                  <a:gd name="connsiteX1" fmla="*/ 866858 w 3183663"/>
                  <a:gd name="connsiteY1" fmla="*/ 4486282 h 4495814"/>
                  <a:gd name="connsiteX2" fmla="*/ 457283 w 3183663"/>
                  <a:gd name="connsiteY2" fmla="*/ 2914657 h 4495814"/>
                  <a:gd name="connsiteX3" fmla="*/ 83 w 3183663"/>
                  <a:gd name="connsiteY3" fmla="*/ 1600207 h 4495814"/>
                  <a:gd name="connsiteX4" fmla="*/ 1562183 w 3183663"/>
                  <a:gd name="connsiteY4" fmla="*/ 7 h 4495814"/>
                  <a:gd name="connsiteX5" fmla="*/ 3181433 w 3183663"/>
                  <a:gd name="connsiteY5" fmla="*/ 1562107 h 4495814"/>
                  <a:gd name="connsiteX6" fmla="*/ 2705183 w 3183663"/>
                  <a:gd name="connsiteY6" fmla="*/ 2971807 h 4495814"/>
                  <a:gd name="connsiteX7" fmla="*/ 2228933 w 3183663"/>
                  <a:gd name="connsiteY7" fmla="*/ 4495807 h 4495814"/>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506326"/>
                  <a:gd name="connsiteX1" fmla="*/ 933533 w 3183663"/>
                  <a:gd name="connsiteY1" fmla="*/ 4505332 h 4506326"/>
                  <a:gd name="connsiteX2" fmla="*/ 457283 w 3183663"/>
                  <a:gd name="connsiteY2" fmla="*/ 2914657 h 4506326"/>
                  <a:gd name="connsiteX3" fmla="*/ 83 w 3183663"/>
                  <a:gd name="connsiteY3" fmla="*/ 1600207 h 4506326"/>
                  <a:gd name="connsiteX4" fmla="*/ 1562183 w 3183663"/>
                  <a:gd name="connsiteY4" fmla="*/ 7 h 4506326"/>
                  <a:gd name="connsiteX5" fmla="*/ 3181433 w 3183663"/>
                  <a:gd name="connsiteY5" fmla="*/ 1562107 h 4506326"/>
                  <a:gd name="connsiteX6" fmla="*/ 2705183 w 3183663"/>
                  <a:gd name="connsiteY6" fmla="*/ 2971807 h 4506326"/>
                  <a:gd name="connsiteX7" fmla="*/ 2228933 w 3183663"/>
                  <a:gd name="connsiteY7" fmla="*/ 4495807 h 450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3663" h="4506326">
                    <a:moveTo>
                      <a:pt x="2228933" y="4495807"/>
                    </a:moveTo>
                    <a:cubicBezTo>
                      <a:pt x="1933658" y="4503744"/>
                      <a:pt x="1187533" y="4508507"/>
                      <a:pt x="933533" y="4505332"/>
                    </a:cubicBezTo>
                    <a:cubicBezTo>
                      <a:pt x="679533" y="4502157"/>
                      <a:pt x="612858" y="3398845"/>
                      <a:pt x="457283" y="2914657"/>
                    </a:cubicBezTo>
                    <a:cubicBezTo>
                      <a:pt x="301708" y="2430470"/>
                      <a:pt x="6433" y="2171707"/>
                      <a:pt x="83" y="1600207"/>
                    </a:cubicBezTo>
                    <a:cubicBezTo>
                      <a:pt x="-6267" y="1028707"/>
                      <a:pt x="346158" y="-3168"/>
                      <a:pt x="1562183" y="7"/>
                    </a:cubicBezTo>
                    <a:cubicBezTo>
                      <a:pt x="2778208" y="3182"/>
                      <a:pt x="3152858" y="971557"/>
                      <a:pt x="3181433" y="1562107"/>
                    </a:cubicBezTo>
                    <a:cubicBezTo>
                      <a:pt x="3210008" y="2152657"/>
                      <a:pt x="2959183" y="2454282"/>
                      <a:pt x="2705183" y="2971807"/>
                    </a:cubicBezTo>
                    <a:cubicBezTo>
                      <a:pt x="2451183" y="3489332"/>
                      <a:pt x="2524208" y="4487870"/>
                      <a:pt x="2228933" y="4495807"/>
                    </a:cubicBezTo>
                    <a:close/>
                  </a:path>
                </a:pathLst>
              </a:custGeom>
              <a:noFill/>
              <a:ln w="9525" cmpd="sng">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rtl="0"/>
                <a:endParaRPr lang="fr-FR" dirty="0">
                  <a:latin typeface="Futura Std Condensed" pitchFamily="34" charset="0"/>
                </a:endParaRPr>
              </a:p>
            </p:txBody>
          </p:sp>
          <p:sp>
            <p:nvSpPr>
              <p:cNvPr id="199" name="Freeform 198"/>
              <p:cNvSpPr/>
              <p:nvPr/>
            </p:nvSpPr>
            <p:spPr>
              <a:xfrm>
                <a:off x="2344786" y="4546595"/>
                <a:ext cx="183611" cy="323077"/>
              </a:xfrm>
              <a:custGeom>
                <a:avLst/>
                <a:gdLst>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66 w 1162527"/>
                  <a:gd name="connsiteY0" fmla="*/ 2486027 h 2486027"/>
                  <a:gd name="connsiteX1" fmla="*/ 467016 w 1162527"/>
                  <a:gd name="connsiteY1" fmla="*/ 981077 h 2486027"/>
                  <a:gd name="connsiteX2" fmla="*/ 291 w 1162527"/>
                  <a:gd name="connsiteY2" fmla="*/ 85727 h 2486027"/>
                  <a:gd name="connsiteX3" fmla="*/ 409866 w 1162527"/>
                  <a:gd name="connsiteY3" fmla="*/ 1104902 h 2486027"/>
                  <a:gd name="connsiteX4" fmla="*/ 1162341 w 1162527"/>
                  <a:gd name="connsiteY4" fmla="*/ 2 h 2486027"/>
                  <a:gd name="connsiteX5" fmla="*/ 486066 w 1162527"/>
                  <a:gd name="connsiteY5" fmla="*/ 1114427 h 2486027"/>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591228 w 1286733"/>
                  <a:gd name="connsiteY0" fmla="*/ 2495551 h 2495551"/>
                  <a:gd name="connsiteX1" fmla="*/ 572178 w 1286733"/>
                  <a:gd name="connsiteY1" fmla="*/ 990601 h 2495551"/>
                  <a:gd name="connsiteX2" fmla="*/ 105453 w 1286733"/>
                  <a:gd name="connsiteY2" fmla="*/ 95251 h 2495551"/>
                  <a:gd name="connsiteX3" fmla="*/ 515028 w 1286733"/>
                  <a:gd name="connsiteY3" fmla="*/ 1114426 h 2495551"/>
                  <a:gd name="connsiteX4" fmla="*/ 1286553 w 1286733"/>
                  <a:gd name="connsiteY4" fmla="*/ 1 h 2495551"/>
                  <a:gd name="connsiteX5" fmla="*/ 591228 w 1286733"/>
                  <a:gd name="connsiteY5" fmla="*/ 1123951 h 2495551"/>
                  <a:gd name="connsiteX0" fmla="*/ 591228 w 1409595"/>
                  <a:gd name="connsiteY0" fmla="*/ 2542318 h 2542318"/>
                  <a:gd name="connsiteX1" fmla="*/ 572178 w 1409595"/>
                  <a:gd name="connsiteY1" fmla="*/ 1037368 h 2542318"/>
                  <a:gd name="connsiteX2" fmla="*/ 105453 w 1409595"/>
                  <a:gd name="connsiteY2" fmla="*/ 142018 h 2542318"/>
                  <a:gd name="connsiteX3" fmla="*/ 515028 w 1409595"/>
                  <a:gd name="connsiteY3" fmla="*/ 1161193 h 2542318"/>
                  <a:gd name="connsiteX4" fmla="*/ 1286553 w 1409595"/>
                  <a:gd name="connsiteY4" fmla="*/ 46768 h 2542318"/>
                  <a:gd name="connsiteX5" fmla="*/ 591228 w 1409595"/>
                  <a:gd name="connsiteY5" fmla="*/ 1170718 h 2542318"/>
                  <a:gd name="connsiteX0" fmla="*/ 485810 w 1181136"/>
                  <a:gd name="connsiteY0" fmla="*/ 2495551 h 2495551"/>
                  <a:gd name="connsiteX1" fmla="*/ 466760 w 1181136"/>
                  <a:gd name="connsiteY1" fmla="*/ 990601 h 2495551"/>
                  <a:gd name="connsiteX2" fmla="*/ 35 w 1181136"/>
                  <a:gd name="connsiteY2" fmla="*/ 95251 h 2495551"/>
                  <a:gd name="connsiteX3" fmla="*/ 492160 w 1181136"/>
                  <a:gd name="connsiteY3" fmla="*/ 1117601 h 2495551"/>
                  <a:gd name="connsiteX4" fmla="*/ 1181135 w 1181136"/>
                  <a:gd name="connsiteY4" fmla="*/ 1 h 2495551"/>
                  <a:gd name="connsiteX5" fmla="*/ 485810 w 1181136"/>
                  <a:gd name="connsiteY5" fmla="*/ 1123951 h 2495551"/>
                  <a:gd name="connsiteX0" fmla="*/ 485775 w 1181101"/>
                  <a:gd name="connsiteY0" fmla="*/ 2495551 h 2495551"/>
                  <a:gd name="connsiteX1" fmla="*/ 492125 w 1181101"/>
                  <a:gd name="connsiteY1" fmla="*/ 1120776 h 2495551"/>
                  <a:gd name="connsiteX2" fmla="*/ 0 w 1181101"/>
                  <a:gd name="connsiteY2" fmla="*/ 95251 h 2495551"/>
                  <a:gd name="connsiteX3" fmla="*/ 492125 w 1181101"/>
                  <a:gd name="connsiteY3" fmla="*/ 1117601 h 2495551"/>
                  <a:gd name="connsiteX4" fmla="*/ 1181100 w 1181101"/>
                  <a:gd name="connsiteY4" fmla="*/ 1 h 2495551"/>
                  <a:gd name="connsiteX5" fmla="*/ 485775 w 1181101"/>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541931 w 1237257"/>
                  <a:gd name="connsiteY0" fmla="*/ 2522958 h 2522958"/>
                  <a:gd name="connsiteX1" fmla="*/ 548281 w 1237257"/>
                  <a:gd name="connsiteY1" fmla="*/ 1148183 h 2522958"/>
                  <a:gd name="connsiteX2" fmla="*/ 60919 w 1237257"/>
                  <a:gd name="connsiteY2" fmla="*/ 125039 h 2522958"/>
                  <a:gd name="connsiteX3" fmla="*/ 60920 w 1237257"/>
                  <a:gd name="connsiteY3" fmla="*/ 129802 h 2522958"/>
                  <a:gd name="connsiteX4" fmla="*/ 548281 w 1237257"/>
                  <a:gd name="connsiteY4" fmla="*/ 1145008 h 2522958"/>
                  <a:gd name="connsiteX5" fmla="*/ 1237256 w 1237257"/>
                  <a:gd name="connsiteY5" fmla="*/ 27408 h 2522958"/>
                  <a:gd name="connsiteX6" fmla="*/ 541931 w 1237257"/>
                  <a:gd name="connsiteY6" fmla="*/ 1151358 h 2522958"/>
                  <a:gd name="connsiteX0" fmla="*/ 498427 w 1193753"/>
                  <a:gd name="connsiteY0" fmla="*/ 2512648 h 2512648"/>
                  <a:gd name="connsiteX1" fmla="*/ 504777 w 1193753"/>
                  <a:gd name="connsiteY1" fmla="*/ 1137873 h 2512648"/>
                  <a:gd name="connsiteX2" fmla="*/ 17415 w 1193753"/>
                  <a:gd name="connsiteY2" fmla="*/ 114729 h 2512648"/>
                  <a:gd name="connsiteX3" fmla="*/ 17416 w 1193753"/>
                  <a:gd name="connsiteY3" fmla="*/ 119492 h 2512648"/>
                  <a:gd name="connsiteX4" fmla="*/ 504777 w 1193753"/>
                  <a:gd name="connsiteY4" fmla="*/ 1134698 h 2512648"/>
                  <a:gd name="connsiteX5" fmla="*/ 1193752 w 1193753"/>
                  <a:gd name="connsiteY5" fmla="*/ 17098 h 2512648"/>
                  <a:gd name="connsiteX6" fmla="*/ 498427 w 1193753"/>
                  <a:gd name="connsiteY6" fmla="*/ 1141048 h 2512648"/>
                  <a:gd name="connsiteX0" fmla="*/ 492028 w 1187354"/>
                  <a:gd name="connsiteY0" fmla="*/ 2515151 h 2515151"/>
                  <a:gd name="connsiteX1" fmla="*/ 498378 w 1187354"/>
                  <a:gd name="connsiteY1" fmla="*/ 1140376 h 2515151"/>
                  <a:gd name="connsiteX2" fmla="*/ 11016 w 1187354"/>
                  <a:gd name="connsiteY2" fmla="*/ 117232 h 2515151"/>
                  <a:gd name="connsiteX3" fmla="*/ 77692 w 1187354"/>
                  <a:gd name="connsiteY3" fmla="*/ 117233 h 2515151"/>
                  <a:gd name="connsiteX4" fmla="*/ 498378 w 1187354"/>
                  <a:gd name="connsiteY4" fmla="*/ 1137201 h 2515151"/>
                  <a:gd name="connsiteX5" fmla="*/ 1187353 w 1187354"/>
                  <a:gd name="connsiteY5" fmla="*/ 19601 h 2515151"/>
                  <a:gd name="connsiteX6" fmla="*/ 492028 w 1187354"/>
                  <a:gd name="connsiteY6" fmla="*/ 1143551 h 2515151"/>
                  <a:gd name="connsiteX0" fmla="*/ 532325 w 1227651"/>
                  <a:gd name="connsiteY0" fmla="*/ 2533284 h 2533284"/>
                  <a:gd name="connsiteX1" fmla="*/ 538675 w 1227651"/>
                  <a:gd name="connsiteY1" fmla="*/ 1158509 h 2533284"/>
                  <a:gd name="connsiteX2" fmla="*/ 51313 w 1227651"/>
                  <a:gd name="connsiteY2" fmla="*/ 135365 h 2533284"/>
                  <a:gd name="connsiteX3" fmla="*/ 117989 w 1227651"/>
                  <a:gd name="connsiteY3" fmla="*/ 135366 h 2533284"/>
                  <a:gd name="connsiteX4" fmla="*/ 538675 w 1227651"/>
                  <a:gd name="connsiteY4" fmla="*/ 1155334 h 2533284"/>
                  <a:gd name="connsiteX5" fmla="*/ 1227650 w 1227651"/>
                  <a:gd name="connsiteY5" fmla="*/ 37734 h 2533284"/>
                  <a:gd name="connsiteX6" fmla="*/ 532325 w 1227651"/>
                  <a:gd name="connsiteY6" fmla="*/ 1161684 h 2533284"/>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481012 w 1176342"/>
                  <a:gd name="connsiteY0" fmla="*/ 2496877 h 2496877"/>
                  <a:gd name="connsiteX1" fmla="*/ 487362 w 1176342"/>
                  <a:gd name="connsiteY1" fmla="*/ 1122102 h 2496877"/>
                  <a:gd name="connsiteX2" fmla="*/ 0 w 1176342"/>
                  <a:gd name="connsiteY2" fmla="*/ 98958 h 2496877"/>
                  <a:gd name="connsiteX3" fmla="*/ 487362 w 1176342"/>
                  <a:gd name="connsiteY3" fmla="*/ 1118927 h 2496877"/>
                  <a:gd name="connsiteX4" fmla="*/ 1176337 w 1176342"/>
                  <a:gd name="connsiteY4" fmla="*/ 1327 h 2496877"/>
                  <a:gd name="connsiteX5" fmla="*/ 476249 w 1176342"/>
                  <a:gd name="connsiteY5" fmla="*/ 899058 h 2496877"/>
                  <a:gd name="connsiteX0" fmla="*/ 481012 w 1176361"/>
                  <a:gd name="connsiteY0" fmla="*/ 2495896 h 2495896"/>
                  <a:gd name="connsiteX1" fmla="*/ 487362 w 1176361"/>
                  <a:gd name="connsiteY1" fmla="*/ 1121121 h 2495896"/>
                  <a:gd name="connsiteX2" fmla="*/ 0 w 1176361"/>
                  <a:gd name="connsiteY2" fmla="*/ 97977 h 2495896"/>
                  <a:gd name="connsiteX3" fmla="*/ 487362 w 1176361"/>
                  <a:gd name="connsiteY3" fmla="*/ 1117946 h 2495896"/>
                  <a:gd name="connsiteX4" fmla="*/ 1176337 w 1176361"/>
                  <a:gd name="connsiteY4" fmla="*/ 346 h 2495896"/>
                  <a:gd name="connsiteX5" fmla="*/ 514349 w 1176361"/>
                  <a:gd name="connsiteY5" fmla="*/ 1000471 h 2495896"/>
                  <a:gd name="connsiteX0" fmla="*/ 481012 w 1262272"/>
                  <a:gd name="connsiteY0" fmla="*/ 2531587 h 2531587"/>
                  <a:gd name="connsiteX1" fmla="*/ 487362 w 1262272"/>
                  <a:gd name="connsiteY1" fmla="*/ 1156812 h 2531587"/>
                  <a:gd name="connsiteX2" fmla="*/ 0 w 1262272"/>
                  <a:gd name="connsiteY2" fmla="*/ 133668 h 2531587"/>
                  <a:gd name="connsiteX3" fmla="*/ 487362 w 1262272"/>
                  <a:gd name="connsiteY3" fmla="*/ 1153637 h 2531587"/>
                  <a:gd name="connsiteX4" fmla="*/ 1176337 w 1262272"/>
                  <a:gd name="connsiteY4" fmla="*/ 36037 h 2531587"/>
                  <a:gd name="connsiteX5" fmla="*/ 514349 w 1262272"/>
                  <a:gd name="connsiteY5" fmla="*/ 1036162 h 2531587"/>
                  <a:gd name="connsiteX0" fmla="*/ 481012 w 1176357"/>
                  <a:gd name="connsiteY0" fmla="*/ 2495651 h 2495651"/>
                  <a:gd name="connsiteX1" fmla="*/ 487362 w 1176357"/>
                  <a:gd name="connsiteY1" fmla="*/ 1120876 h 2495651"/>
                  <a:gd name="connsiteX2" fmla="*/ 0 w 1176357"/>
                  <a:gd name="connsiteY2" fmla="*/ 97732 h 2495651"/>
                  <a:gd name="connsiteX3" fmla="*/ 489743 w 1176357"/>
                  <a:gd name="connsiteY3" fmla="*/ 1062932 h 2495651"/>
                  <a:gd name="connsiteX4" fmla="*/ 1176337 w 1176357"/>
                  <a:gd name="connsiteY4" fmla="*/ 101 h 2495651"/>
                  <a:gd name="connsiteX5" fmla="*/ 514349 w 1176357"/>
                  <a:gd name="connsiteY5" fmla="*/ 1000226 h 2495651"/>
                  <a:gd name="connsiteX0" fmla="*/ 481376 w 1176721"/>
                  <a:gd name="connsiteY0" fmla="*/ 2495651 h 2495651"/>
                  <a:gd name="connsiteX1" fmla="*/ 411526 w 1176721"/>
                  <a:gd name="connsiteY1" fmla="*/ 1087538 h 2495651"/>
                  <a:gd name="connsiteX2" fmla="*/ 364 w 1176721"/>
                  <a:gd name="connsiteY2" fmla="*/ 97732 h 2495651"/>
                  <a:gd name="connsiteX3" fmla="*/ 490107 w 1176721"/>
                  <a:gd name="connsiteY3" fmla="*/ 1062932 h 2495651"/>
                  <a:gd name="connsiteX4" fmla="*/ 1176701 w 1176721"/>
                  <a:gd name="connsiteY4" fmla="*/ 101 h 2495651"/>
                  <a:gd name="connsiteX5" fmla="*/ 514713 w 1176721"/>
                  <a:gd name="connsiteY5" fmla="*/ 1000226 h 2495651"/>
                  <a:gd name="connsiteX0" fmla="*/ 481043 w 1176388"/>
                  <a:gd name="connsiteY0" fmla="*/ 2495651 h 2495651"/>
                  <a:gd name="connsiteX1" fmla="*/ 465962 w 1176388"/>
                  <a:gd name="connsiteY1" fmla="*/ 1094682 h 2495651"/>
                  <a:gd name="connsiteX2" fmla="*/ 31 w 1176388"/>
                  <a:gd name="connsiteY2" fmla="*/ 97732 h 2495651"/>
                  <a:gd name="connsiteX3" fmla="*/ 489774 w 1176388"/>
                  <a:gd name="connsiteY3" fmla="*/ 1062932 h 2495651"/>
                  <a:gd name="connsiteX4" fmla="*/ 1176368 w 1176388"/>
                  <a:gd name="connsiteY4" fmla="*/ 101 h 2495651"/>
                  <a:gd name="connsiteX5" fmla="*/ 514380 w 1176388"/>
                  <a:gd name="connsiteY5" fmla="*/ 1000226 h 2495651"/>
                  <a:gd name="connsiteX0" fmla="*/ 481281 w 1176950"/>
                  <a:gd name="connsiteY0" fmla="*/ 2495760 h 2495760"/>
                  <a:gd name="connsiteX1" fmla="*/ 466200 w 1176950"/>
                  <a:gd name="connsiteY1" fmla="*/ 1094791 h 2495760"/>
                  <a:gd name="connsiteX2" fmla="*/ 269 w 1176950"/>
                  <a:gd name="connsiteY2" fmla="*/ 97841 h 2495760"/>
                  <a:gd name="connsiteX3" fmla="*/ 411430 w 1176950"/>
                  <a:gd name="connsiteY3" fmla="*/ 1091616 h 2495760"/>
                  <a:gd name="connsiteX4" fmla="*/ 1176606 w 1176950"/>
                  <a:gd name="connsiteY4" fmla="*/ 210 h 2495760"/>
                  <a:gd name="connsiteX5" fmla="*/ 514618 w 1176950"/>
                  <a:gd name="connsiteY5" fmla="*/ 1000335 h 2495760"/>
                  <a:gd name="connsiteX0" fmla="*/ 595689 w 1291358"/>
                  <a:gd name="connsiteY0" fmla="*/ 2495760 h 2495760"/>
                  <a:gd name="connsiteX1" fmla="*/ 580608 w 1291358"/>
                  <a:gd name="connsiteY1" fmla="*/ 1094791 h 2495760"/>
                  <a:gd name="connsiteX2" fmla="*/ 114677 w 1291358"/>
                  <a:gd name="connsiteY2" fmla="*/ 97841 h 2495760"/>
                  <a:gd name="connsiteX3" fmla="*/ 525838 w 1291358"/>
                  <a:gd name="connsiteY3" fmla="*/ 1091616 h 2495760"/>
                  <a:gd name="connsiteX4" fmla="*/ 1291014 w 1291358"/>
                  <a:gd name="connsiteY4" fmla="*/ 210 h 2495760"/>
                  <a:gd name="connsiteX5" fmla="*/ 629026 w 1291358"/>
                  <a:gd name="connsiteY5" fmla="*/ 1000335 h 2495760"/>
                  <a:gd name="connsiteX0" fmla="*/ 595689 w 1402758"/>
                  <a:gd name="connsiteY0" fmla="*/ 2548777 h 2548777"/>
                  <a:gd name="connsiteX1" fmla="*/ 580608 w 1402758"/>
                  <a:gd name="connsiteY1" fmla="*/ 1147808 h 2548777"/>
                  <a:gd name="connsiteX2" fmla="*/ 114677 w 1402758"/>
                  <a:gd name="connsiteY2" fmla="*/ 150858 h 2548777"/>
                  <a:gd name="connsiteX3" fmla="*/ 525838 w 1402758"/>
                  <a:gd name="connsiteY3" fmla="*/ 1144633 h 2548777"/>
                  <a:gd name="connsiteX4" fmla="*/ 1291014 w 1402758"/>
                  <a:gd name="connsiteY4" fmla="*/ 53227 h 2548777"/>
                  <a:gd name="connsiteX5" fmla="*/ 629026 w 1402758"/>
                  <a:gd name="connsiteY5" fmla="*/ 1053352 h 2548777"/>
                  <a:gd name="connsiteX0" fmla="*/ 595689 w 1291765"/>
                  <a:gd name="connsiteY0" fmla="*/ 2495620 h 2495620"/>
                  <a:gd name="connsiteX1" fmla="*/ 580608 w 1291765"/>
                  <a:gd name="connsiteY1" fmla="*/ 1094651 h 2495620"/>
                  <a:gd name="connsiteX2" fmla="*/ 114677 w 1291765"/>
                  <a:gd name="connsiteY2" fmla="*/ 97701 h 2495620"/>
                  <a:gd name="connsiteX3" fmla="*/ 525838 w 1291765"/>
                  <a:gd name="connsiteY3" fmla="*/ 1091476 h 2495620"/>
                  <a:gd name="connsiteX4" fmla="*/ 1291014 w 1291765"/>
                  <a:gd name="connsiteY4" fmla="*/ 70 h 2495620"/>
                  <a:gd name="connsiteX5" fmla="*/ 674270 w 1291765"/>
                  <a:gd name="connsiteY5" fmla="*/ 1038295 h 2495620"/>
                  <a:gd name="connsiteX0" fmla="*/ 595689 w 1291602"/>
                  <a:gd name="connsiteY0" fmla="*/ 2496473 h 2496473"/>
                  <a:gd name="connsiteX1" fmla="*/ 580608 w 1291602"/>
                  <a:gd name="connsiteY1" fmla="*/ 1095504 h 2496473"/>
                  <a:gd name="connsiteX2" fmla="*/ 114677 w 1291602"/>
                  <a:gd name="connsiteY2" fmla="*/ 98554 h 2496473"/>
                  <a:gd name="connsiteX3" fmla="*/ 525838 w 1291602"/>
                  <a:gd name="connsiteY3" fmla="*/ 1092329 h 2496473"/>
                  <a:gd name="connsiteX4" fmla="*/ 1291014 w 1291602"/>
                  <a:gd name="connsiteY4" fmla="*/ 923 h 2496473"/>
                  <a:gd name="connsiteX5" fmla="*/ 652840 w 1291602"/>
                  <a:gd name="connsiteY5" fmla="*/ 905799 h 2496473"/>
                  <a:gd name="connsiteX6" fmla="*/ 674270 w 1291602"/>
                  <a:gd name="connsiteY6" fmla="*/ 1039148 h 2496473"/>
                  <a:gd name="connsiteX0" fmla="*/ 595689 w 1291879"/>
                  <a:gd name="connsiteY0" fmla="*/ 2495621 h 2495621"/>
                  <a:gd name="connsiteX1" fmla="*/ 580608 w 1291879"/>
                  <a:gd name="connsiteY1" fmla="*/ 1094652 h 2495621"/>
                  <a:gd name="connsiteX2" fmla="*/ 114677 w 1291879"/>
                  <a:gd name="connsiteY2" fmla="*/ 97702 h 2495621"/>
                  <a:gd name="connsiteX3" fmla="*/ 525838 w 1291879"/>
                  <a:gd name="connsiteY3" fmla="*/ 1091477 h 2495621"/>
                  <a:gd name="connsiteX4" fmla="*/ 1291014 w 1291879"/>
                  <a:gd name="connsiteY4" fmla="*/ 71 h 2495621"/>
                  <a:gd name="connsiteX5" fmla="*/ 674270 w 1291879"/>
                  <a:gd name="connsiteY5" fmla="*/ 1038296 h 2495621"/>
                  <a:gd name="connsiteX0" fmla="*/ 595689 w 1295478"/>
                  <a:gd name="connsiteY0" fmla="*/ 2495606 h 2495606"/>
                  <a:gd name="connsiteX1" fmla="*/ 580608 w 1295478"/>
                  <a:gd name="connsiteY1" fmla="*/ 1094637 h 2495606"/>
                  <a:gd name="connsiteX2" fmla="*/ 114677 w 1295478"/>
                  <a:gd name="connsiteY2" fmla="*/ 97687 h 2495606"/>
                  <a:gd name="connsiteX3" fmla="*/ 525838 w 1295478"/>
                  <a:gd name="connsiteY3" fmla="*/ 1091462 h 2495606"/>
                  <a:gd name="connsiteX4" fmla="*/ 1291014 w 1295478"/>
                  <a:gd name="connsiteY4" fmla="*/ 56 h 2495606"/>
                  <a:gd name="connsiteX5" fmla="*/ 826670 w 1295478"/>
                  <a:gd name="connsiteY5" fmla="*/ 1145437 h 2495606"/>
                  <a:gd name="connsiteX0" fmla="*/ 595689 w 1291734"/>
                  <a:gd name="connsiteY0" fmla="*/ 2495579 h 2495579"/>
                  <a:gd name="connsiteX1" fmla="*/ 580608 w 1291734"/>
                  <a:gd name="connsiteY1" fmla="*/ 1094610 h 2495579"/>
                  <a:gd name="connsiteX2" fmla="*/ 114677 w 1291734"/>
                  <a:gd name="connsiteY2" fmla="*/ 97660 h 2495579"/>
                  <a:gd name="connsiteX3" fmla="*/ 525838 w 1291734"/>
                  <a:gd name="connsiteY3" fmla="*/ 1091435 h 2495579"/>
                  <a:gd name="connsiteX4" fmla="*/ 1291014 w 1291734"/>
                  <a:gd name="connsiteY4" fmla="*/ 29 h 2495579"/>
                  <a:gd name="connsiteX5" fmla="*/ 662364 w 1291734"/>
                  <a:gd name="connsiteY5" fmla="*/ 1057304 h 2495579"/>
                  <a:gd name="connsiteX0" fmla="*/ 482512 w 1179310"/>
                  <a:gd name="connsiteY0" fmla="*/ 2495556 h 2495556"/>
                  <a:gd name="connsiteX1" fmla="*/ 467431 w 1179310"/>
                  <a:gd name="connsiteY1" fmla="*/ 1094587 h 2495556"/>
                  <a:gd name="connsiteX2" fmla="*/ 1500 w 1179310"/>
                  <a:gd name="connsiteY2" fmla="*/ 97637 h 2495556"/>
                  <a:gd name="connsiteX3" fmla="*/ 350749 w 1179310"/>
                  <a:gd name="connsiteY3" fmla="*/ 1072362 h 2495556"/>
                  <a:gd name="connsiteX4" fmla="*/ 1177837 w 1179310"/>
                  <a:gd name="connsiteY4" fmla="*/ 6 h 2495556"/>
                  <a:gd name="connsiteX5" fmla="*/ 549187 w 1179310"/>
                  <a:gd name="connsiteY5" fmla="*/ 1057281 h 2495556"/>
                  <a:gd name="connsiteX0" fmla="*/ 482858 w 1179656"/>
                  <a:gd name="connsiteY0" fmla="*/ 2495556 h 2495556"/>
                  <a:gd name="connsiteX1" fmla="*/ 482065 w 1179656"/>
                  <a:gd name="connsiteY1" fmla="*/ 1004099 h 2495556"/>
                  <a:gd name="connsiteX2" fmla="*/ 1846 w 1179656"/>
                  <a:gd name="connsiteY2" fmla="*/ 97637 h 2495556"/>
                  <a:gd name="connsiteX3" fmla="*/ 351095 w 1179656"/>
                  <a:gd name="connsiteY3" fmla="*/ 1072362 h 2495556"/>
                  <a:gd name="connsiteX4" fmla="*/ 1178183 w 1179656"/>
                  <a:gd name="connsiteY4" fmla="*/ 6 h 2495556"/>
                  <a:gd name="connsiteX5" fmla="*/ 549533 w 1179656"/>
                  <a:gd name="connsiteY5" fmla="*/ 1057281 h 2495556"/>
                  <a:gd name="connsiteX0" fmla="*/ 482858 w 1180436"/>
                  <a:gd name="connsiteY0" fmla="*/ 2495588 h 2495588"/>
                  <a:gd name="connsiteX1" fmla="*/ 482065 w 1180436"/>
                  <a:gd name="connsiteY1" fmla="*/ 1004131 h 2495588"/>
                  <a:gd name="connsiteX2" fmla="*/ 1846 w 1180436"/>
                  <a:gd name="connsiteY2" fmla="*/ 97669 h 2495588"/>
                  <a:gd name="connsiteX3" fmla="*/ 351095 w 1180436"/>
                  <a:gd name="connsiteY3" fmla="*/ 1072394 h 2495588"/>
                  <a:gd name="connsiteX4" fmla="*/ 1178183 w 1180436"/>
                  <a:gd name="connsiteY4" fmla="*/ 38 h 2495588"/>
                  <a:gd name="connsiteX5" fmla="*/ 590015 w 1180436"/>
                  <a:gd name="connsiteY5" fmla="*/ 1033500 h 2495588"/>
                  <a:gd name="connsiteX0" fmla="*/ 482549 w 1179961"/>
                  <a:gd name="connsiteY0" fmla="*/ 2495566 h 2495566"/>
                  <a:gd name="connsiteX1" fmla="*/ 481756 w 1179961"/>
                  <a:gd name="connsiteY1" fmla="*/ 1004109 h 2495566"/>
                  <a:gd name="connsiteX2" fmla="*/ 1537 w 1179961"/>
                  <a:gd name="connsiteY2" fmla="*/ 97647 h 2495566"/>
                  <a:gd name="connsiteX3" fmla="*/ 360311 w 1179961"/>
                  <a:gd name="connsiteY3" fmla="*/ 1058085 h 2495566"/>
                  <a:gd name="connsiteX4" fmla="*/ 1177874 w 1179961"/>
                  <a:gd name="connsiteY4" fmla="*/ 16 h 2495566"/>
                  <a:gd name="connsiteX5" fmla="*/ 589706 w 1179961"/>
                  <a:gd name="connsiteY5" fmla="*/ 1033478 h 2495566"/>
                  <a:gd name="connsiteX0" fmla="*/ 590850 w 1288262"/>
                  <a:gd name="connsiteY0" fmla="*/ 2495566 h 2495566"/>
                  <a:gd name="connsiteX1" fmla="*/ 590057 w 1288262"/>
                  <a:gd name="connsiteY1" fmla="*/ 1004109 h 2495566"/>
                  <a:gd name="connsiteX2" fmla="*/ 109838 w 1288262"/>
                  <a:gd name="connsiteY2" fmla="*/ 97647 h 2495566"/>
                  <a:gd name="connsiteX3" fmla="*/ 468612 w 1288262"/>
                  <a:gd name="connsiteY3" fmla="*/ 1058085 h 2495566"/>
                  <a:gd name="connsiteX4" fmla="*/ 1286175 w 1288262"/>
                  <a:gd name="connsiteY4" fmla="*/ 16 h 2495566"/>
                  <a:gd name="connsiteX5" fmla="*/ 698007 w 1288262"/>
                  <a:gd name="connsiteY5" fmla="*/ 1033478 h 2495566"/>
                  <a:gd name="connsiteX0" fmla="*/ 673392 w 1370804"/>
                  <a:gd name="connsiteY0" fmla="*/ 2495566 h 2495566"/>
                  <a:gd name="connsiteX1" fmla="*/ 672599 w 1370804"/>
                  <a:gd name="connsiteY1" fmla="*/ 1004109 h 2495566"/>
                  <a:gd name="connsiteX2" fmla="*/ 99512 w 1370804"/>
                  <a:gd name="connsiteY2" fmla="*/ 133366 h 2495566"/>
                  <a:gd name="connsiteX3" fmla="*/ 551154 w 1370804"/>
                  <a:gd name="connsiteY3" fmla="*/ 1058085 h 2495566"/>
                  <a:gd name="connsiteX4" fmla="*/ 1368717 w 1370804"/>
                  <a:gd name="connsiteY4" fmla="*/ 16 h 2495566"/>
                  <a:gd name="connsiteX5" fmla="*/ 780549 w 1370804"/>
                  <a:gd name="connsiteY5" fmla="*/ 1033478 h 2495566"/>
                  <a:gd name="connsiteX0" fmla="*/ 647787 w 1345199"/>
                  <a:gd name="connsiteY0" fmla="*/ 2495566 h 2495566"/>
                  <a:gd name="connsiteX1" fmla="*/ 646994 w 1345199"/>
                  <a:gd name="connsiteY1" fmla="*/ 1004109 h 2495566"/>
                  <a:gd name="connsiteX2" fmla="*/ 102482 w 1345199"/>
                  <a:gd name="connsiteY2" fmla="*/ 111934 h 2495566"/>
                  <a:gd name="connsiteX3" fmla="*/ 525549 w 1345199"/>
                  <a:gd name="connsiteY3" fmla="*/ 1058085 h 2495566"/>
                  <a:gd name="connsiteX4" fmla="*/ 1343112 w 1345199"/>
                  <a:gd name="connsiteY4" fmla="*/ 16 h 2495566"/>
                  <a:gd name="connsiteX5" fmla="*/ 754944 w 1345199"/>
                  <a:gd name="connsiteY5" fmla="*/ 1033478 h 2495566"/>
                  <a:gd name="connsiteX0" fmla="*/ 629733 w 1327145"/>
                  <a:gd name="connsiteY0" fmla="*/ 2495566 h 2495566"/>
                  <a:gd name="connsiteX1" fmla="*/ 628940 w 1327145"/>
                  <a:gd name="connsiteY1" fmla="*/ 1004109 h 2495566"/>
                  <a:gd name="connsiteX2" fmla="*/ 84428 w 1327145"/>
                  <a:gd name="connsiteY2" fmla="*/ 111934 h 2495566"/>
                  <a:gd name="connsiteX3" fmla="*/ 507495 w 1327145"/>
                  <a:gd name="connsiteY3" fmla="*/ 1058085 h 2495566"/>
                  <a:gd name="connsiteX4" fmla="*/ 1325058 w 1327145"/>
                  <a:gd name="connsiteY4" fmla="*/ 16 h 2495566"/>
                  <a:gd name="connsiteX5" fmla="*/ 736890 w 1327145"/>
                  <a:gd name="connsiteY5" fmla="*/ 1033478 h 2495566"/>
                  <a:gd name="connsiteX0" fmla="*/ 647786 w 1345198"/>
                  <a:gd name="connsiteY0" fmla="*/ 2495566 h 2495566"/>
                  <a:gd name="connsiteX1" fmla="*/ 646993 w 1345198"/>
                  <a:gd name="connsiteY1" fmla="*/ 1004109 h 2495566"/>
                  <a:gd name="connsiteX2" fmla="*/ 102481 w 1345198"/>
                  <a:gd name="connsiteY2" fmla="*/ 111934 h 2495566"/>
                  <a:gd name="connsiteX3" fmla="*/ 525548 w 1345198"/>
                  <a:gd name="connsiteY3" fmla="*/ 1058085 h 2495566"/>
                  <a:gd name="connsiteX4" fmla="*/ 1343111 w 1345198"/>
                  <a:gd name="connsiteY4" fmla="*/ 16 h 2495566"/>
                  <a:gd name="connsiteX5" fmla="*/ 754943 w 1345198"/>
                  <a:gd name="connsiteY5" fmla="*/ 1033478 h 2495566"/>
                  <a:gd name="connsiteX0" fmla="*/ 687819 w 1385231"/>
                  <a:gd name="connsiteY0" fmla="*/ 2495566 h 2495566"/>
                  <a:gd name="connsiteX1" fmla="*/ 687026 w 1385231"/>
                  <a:gd name="connsiteY1" fmla="*/ 1004109 h 2495566"/>
                  <a:gd name="connsiteX2" fmla="*/ 142514 w 1385231"/>
                  <a:gd name="connsiteY2" fmla="*/ 111934 h 2495566"/>
                  <a:gd name="connsiteX3" fmla="*/ 565581 w 1385231"/>
                  <a:gd name="connsiteY3" fmla="*/ 1058085 h 2495566"/>
                  <a:gd name="connsiteX4" fmla="*/ 1383144 w 1385231"/>
                  <a:gd name="connsiteY4" fmla="*/ 16 h 2495566"/>
                  <a:gd name="connsiteX5" fmla="*/ 794976 w 1385231"/>
                  <a:gd name="connsiteY5" fmla="*/ 1033478 h 2495566"/>
                  <a:gd name="connsiteX0" fmla="*/ 675000 w 1372412"/>
                  <a:gd name="connsiteY0" fmla="*/ 2495566 h 2495566"/>
                  <a:gd name="connsiteX1" fmla="*/ 674207 w 1372412"/>
                  <a:gd name="connsiteY1" fmla="*/ 1004109 h 2495566"/>
                  <a:gd name="connsiteX2" fmla="*/ 129695 w 1372412"/>
                  <a:gd name="connsiteY2" fmla="*/ 111934 h 2495566"/>
                  <a:gd name="connsiteX3" fmla="*/ 552762 w 1372412"/>
                  <a:gd name="connsiteY3" fmla="*/ 1058085 h 2495566"/>
                  <a:gd name="connsiteX4" fmla="*/ 1370325 w 1372412"/>
                  <a:gd name="connsiteY4" fmla="*/ 16 h 2495566"/>
                  <a:gd name="connsiteX5" fmla="*/ 782157 w 1372412"/>
                  <a:gd name="connsiteY5" fmla="*/ 1033478 h 2495566"/>
                  <a:gd name="connsiteX0" fmla="*/ 675000 w 1502594"/>
                  <a:gd name="connsiteY0" fmla="*/ 2546661 h 2546661"/>
                  <a:gd name="connsiteX1" fmla="*/ 674207 w 1502594"/>
                  <a:gd name="connsiteY1" fmla="*/ 1055204 h 2546661"/>
                  <a:gd name="connsiteX2" fmla="*/ 129695 w 1502594"/>
                  <a:gd name="connsiteY2" fmla="*/ 163029 h 2546661"/>
                  <a:gd name="connsiteX3" fmla="*/ 552762 w 1502594"/>
                  <a:gd name="connsiteY3" fmla="*/ 1109180 h 2546661"/>
                  <a:gd name="connsiteX4" fmla="*/ 1370325 w 1502594"/>
                  <a:gd name="connsiteY4" fmla="*/ 51111 h 2546661"/>
                  <a:gd name="connsiteX5" fmla="*/ 782157 w 1502594"/>
                  <a:gd name="connsiteY5" fmla="*/ 1084573 h 2546661"/>
                  <a:gd name="connsiteX0" fmla="*/ 645869 w 1473463"/>
                  <a:gd name="connsiteY0" fmla="*/ 2546661 h 2546661"/>
                  <a:gd name="connsiteX1" fmla="*/ 645076 w 1473463"/>
                  <a:gd name="connsiteY1" fmla="*/ 1055204 h 2546661"/>
                  <a:gd name="connsiteX2" fmla="*/ 100564 w 1473463"/>
                  <a:gd name="connsiteY2" fmla="*/ 163029 h 2546661"/>
                  <a:gd name="connsiteX3" fmla="*/ 523631 w 1473463"/>
                  <a:gd name="connsiteY3" fmla="*/ 1109180 h 2546661"/>
                  <a:gd name="connsiteX4" fmla="*/ 1341194 w 1473463"/>
                  <a:gd name="connsiteY4" fmla="*/ 51111 h 2546661"/>
                  <a:gd name="connsiteX5" fmla="*/ 753026 w 1473463"/>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755903 w 1476341"/>
                  <a:gd name="connsiteY6" fmla="*/ 1079812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65416 w 1476341"/>
                  <a:gd name="connsiteY6" fmla="*/ 1153630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24935 w 1476341"/>
                  <a:gd name="connsiteY6" fmla="*/ 948843 h 2546661"/>
                  <a:gd name="connsiteX0" fmla="*/ 648747 w 1473490"/>
                  <a:gd name="connsiteY0" fmla="*/ 2546661 h 2546661"/>
                  <a:gd name="connsiteX1" fmla="*/ 647954 w 1473490"/>
                  <a:gd name="connsiteY1" fmla="*/ 1055204 h 2546661"/>
                  <a:gd name="connsiteX2" fmla="*/ 103442 w 1473490"/>
                  <a:gd name="connsiteY2" fmla="*/ 163029 h 2546661"/>
                  <a:gd name="connsiteX3" fmla="*/ 526509 w 1473490"/>
                  <a:gd name="connsiteY3" fmla="*/ 1109180 h 2546661"/>
                  <a:gd name="connsiteX4" fmla="*/ 1344072 w 1473490"/>
                  <a:gd name="connsiteY4" fmla="*/ 51111 h 2546661"/>
                  <a:gd name="connsiteX5" fmla="*/ 755904 w 1473490"/>
                  <a:gd name="connsiteY5" fmla="*/ 1084573 h 2546661"/>
                  <a:gd name="connsiteX6" fmla="*/ 624935 w 1473490"/>
                  <a:gd name="connsiteY6" fmla="*/ 948843 h 2546661"/>
                  <a:gd name="connsiteX0" fmla="*/ 648747 w 1477073"/>
                  <a:gd name="connsiteY0" fmla="*/ 2546661 h 2546661"/>
                  <a:gd name="connsiteX1" fmla="*/ 647954 w 1477073"/>
                  <a:gd name="connsiteY1" fmla="*/ 1055204 h 2546661"/>
                  <a:gd name="connsiteX2" fmla="*/ 103442 w 1477073"/>
                  <a:gd name="connsiteY2" fmla="*/ 163029 h 2546661"/>
                  <a:gd name="connsiteX3" fmla="*/ 526509 w 1477073"/>
                  <a:gd name="connsiteY3" fmla="*/ 1109180 h 2546661"/>
                  <a:gd name="connsiteX4" fmla="*/ 1344072 w 1477073"/>
                  <a:gd name="connsiteY4" fmla="*/ 51111 h 2546661"/>
                  <a:gd name="connsiteX5" fmla="*/ 755904 w 1477073"/>
                  <a:gd name="connsiteY5" fmla="*/ 1084573 h 2546661"/>
                  <a:gd name="connsiteX6" fmla="*/ 624935 w 1477073"/>
                  <a:gd name="connsiteY6" fmla="*/ 948843 h 2546661"/>
                  <a:gd name="connsiteX0" fmla="*/ 648747 w 1467966"/>
                  <a:gd name="connsiteY0" fmla="*/ 2534924 h 2534924"/>
                  <a:gd name="connsiteX1" fmla="*/ 647954 w 1467966"/>
                  <a:gd name="connsiteY1" fmla="*/ 1043467 h 2534924"/>
                  <a:gd name="connsiteX2" fmla="*/ 103442 w 1467966"/>
                  <a:gd name="connsiteY2" fmla="*/ 151292 h 2534924"/>
                  <a:gd name="connsiteX3" fmla="*/ 526509 w 1467966"/>
                  <a:gd name="connsiteY3" fmla="*/ 1097443 h 2534924"/>
                  <a:gd name="connsiteX4" fmla="*/ 1344072 w 1467966"/>
                  <a:gd name="connsiteY4" fmla="*/ 39374 h 2534924"/>
                  <a:gd name="connsiteX5" fmla="*/ 755904 w 1467966"/>
                  <a:gd name="connsiteY5" fmla="*/ 1072836 h 2534924"/>
                  <a:gd name="connsiteX6" fmla="*/ 624935 w 1467966"/>
                  <a:gd name="connsiteY6" fmla="*/ 937106 h 2534924"/>
                  <a:gd name="connsiteX0" fmla="*/ 631614 w 1450833"/>
                  <a:gd name="connsiteY0" fmla="*/ 2534924 h 2534924"/>
                  <a:gd name="connsiteX1" fmla="*/ 630821 w 1450833"/>
                  <a:gd name="connsiteY1" fmla="*/ 1043467 h 2534924"/>
                  <a:gd name="connsiteX2" fmla="*/ 86309 w 1450833"/>
                  <a:gd name="connsiteY2" fmla="*/ 151292 h 2534924"/>
                  <a:gd name="connsiteX3" fmla="*/ 509376 w 1450833"/>
                  <a:gd name="connsiteY3" fmla="*/ 1097443 h 2534924"/>
                  <a:gd name="connsiteX4" fmla="*/ 1326939 w 1450833"/>
                  <a:gd name="connsiteY4" fmla="*/ 39374 h 2534924"/>
                  <a:gd name="connsiteX5" fmla="*/ 738771 w 1450833"/>
                  <a:gd name="connsiteY5" fmla="*/ 1072836 h 2534924"/>
                  <a:gd name="connsiteX6" fmla="*/ 607802 w 1450833"/>
                  <a:gd name="connsiteY6" fmla="*/ 937106 h 2534924"/>
                  <a:gd name="connsiteX0" fmla="*/ 655497 w 1474716"/>
                  <a:gd name="connsiteY0" fmla="*/ 2534924 h 2534924"/>
                  <a:gd name="connsiteX1" fmla="*/ 654704 w 1474716"/>
                  <a:gd name="connsiteY1" fmla="*/ 1043467 h 2534924"/>
                  <a:gd name="connsiteX2" fmla="*/ 110192 w 1474716"/>
                  <a:gd name="connsiteY2" fmla="*/ 151292 h 2534924"/>
                  <a:gd name="connsiteX3" fmla="*/ 533259 w 1474716"/>
                  <a:gd name="connsiteY3" fmla="*/ 1097443 h 2534924"/>
                  <a:gd name="connsiteX4" fmla="*/ 1350822 w 1474716"/>
                  <a:gd name="connsiteY4" fmla="*/ 39374 h 2534924"/>
                  <a:gd name="connsiteX5" fmla="*/ 762654 w 1474716"/>
                  <a:gd name="connsiteY5" fmla="*/ 1072836 h 2534924"/>
                  <a:gd name="connsiteX6" fmla="*/ 631685 w 1474716"/>
                  <a:gd name="connsiteY6" fmla="*/ 937106 h 2534924"/>
                  <a:gd name="connsiteX0" fmla="*/ 680903 w 1500122"/>
                  <a:gd name="connsiteY0" fmla="*/ 2534924 h 2534924"/>
                  <a:gd name="connsiteX1" fmla="*/ 680110 w 1500122"/>
                  <a:gd name="connsiteY1" fmla="*/ 1043467 h 2534924"/>
                  <a:gd name="connsiteX2" fmla="*/ 135598 w 1500122"/>
                  <a:gd name="connsiteY2" fmla="*/ 151292 h 2534924"/>
                  <a:gd name="connsiteX3" fmla="*/ 558665 w 1500122"/>
                  <a:gd name="connsiteY3" fmla="*/ 1097443 h 2534924"/>
                  <a:gd name="connsiteX4" fmla="*/ 1376228 w 1500122"/>
                  <a:gd name="connsiteY4" fmla="*/ 39374 h 2534924"/>
                  <a:gd name="connsiteX5" fmla="*/ 788060 w 1500122"/>
                  <a:gd name="connsiteY5" fmla="*/ 1072836 h 2534924"/>
                  <a:gd name="connsiteX6" fmla="*/ 657091 w 1500122"/>
                  <a:gd name="connsiteY6" fmla="*/ 937106 h 2534924"/>
                  <a:gd name="connsiteX0" fmla="*/ 679919 w 1499138"/>
                  <a:gd name="connsiteY0" fmla="*/ 2534924 h 2534924"/>
                  <a:gd name="connsiteX1" fmla="*/ 679126 w 1499138"/>
                  <a:gd name="connsiteY1" fmla="*/ 1043467 h 2534924"/>
                  <a:gd name="connsiteX2" fmla="*/ 134614 w 1499138"/>
                  <a:gd name="connsiteY2" fmla="*/ 151292 h 2534924"/>
                  <a:gd name="connsiteX3" fmla="*/ 557681 w 1499138"/>
                  <a:gd name="connsiteY3" fmla="*/ 1097443 h 2534924"/>
                  <a:gd name="connsiteX4" fmla="*/ 1375244 w 1499138"/>
                  <a:gd name="connsiteY4" fmla="*/ 39374 h 2534924"/>
                  <a:gd name="connsiteX5" fmla="*/ 787076 w 1499138"/>
                  <a:gd name="connsiteY5" fmla="*/ 1072836 h 2534924"/>
                  <a:gd name="connsiteX6" fmla="*/ 656107 w 1499138"/>
                  <a:gd name="connsiteY6" fmla="*/ 937106 h 2534924"/>
                  <a:gd name="connsiteX0" fmla="*/ 661317 w 1480536"/>
                  <a:gd name="connsiteY0" fmla="*/ 2534924 h 2534924"/>
                  <a:gd name="connsiteX1" fmla="*/ 660524 w 1480536"/>
                  <a:gd name="connsiteY1" fmla="*/ 1043467 h 2534924"/>
                  <a:gd name="connsiteX2" fmla="*/ 116012 w 1480536"/>
                  <a:gd name="connsiteY2" fmla="*/ 151292 h 2534924"/>
                  <a:gd name="connsiteX3" fmla="*/ 539079 w 1480536"/>
                  <a:gd name="connsiteY3" fmla="*/ 1097443 h 2534924"/>
                  <a:gd name="connsiteX4" fmla="*/ 1356642 w 1480536"/>
                  <a:gd name="connsiteY4" fmla="*/ 39374 h 2534924"/>
                  <a:gd name="connsiteX5" fmla="*/ 768474 w 1480536"/>
                  <a:gd name="connsiteY5" fmla="*/ 1072836 h 2534924"/>
                  <a:gd name="connsiteX6" fmla="*/ 637505 w 1480536"/>
                  <a:gd name="connsiteY6" fmla="*/ 937106 h 2534924"/>
                  <a:gd name="connsiteX0" fmla="*/ 654531 w 1473750"/>
                  <a:gd name="connsiteY0" fmla="*/ 2534924 h 2534924"/>
                  <a:gd name="connsiteX1" fmla="*/ 653738 w 1473750"/>
                  <a:gd name="connsiteY1" fmla="*/ 1043467 h 2534924"/>
                  <a:gd name="connsiteX2" fmla="*/ 109226 w 1473750"/>
                  <a:gd name="connsiteY2" fmla="*/ 151292 h 2534924"/>
                  <a:gd name="connsiteX3" fmla="*/ 532293 w 1473750"/>
                  <a:gd name="connsiteY3" fmla="*/ 1097443 h 2534924"/>
                  <a:gd name="connsiteX4" fmla="*/ 1349856 w 1473750"/>
                  <a:gd name="connsiteY4" fmla="*/ 39374 h 2534924"/>
                  <a:gd name="connsiteX5" fmla="*/ 761688 w 1473750"/>
                  <a:gd name="connsiteY5" fmla="*/ 1072836 h 2534924"/>
                  <a:gd name="connsiteX6" fmla="*/ 630719 w 1473750"/>
                  <a:gd name="connsiteY6" fmla="*/ 937106 h 2534924"/>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28802 w 1325584"/>
                  <a:gd name="connsiteY0" fmla="*/ 2495551 h 2495551"/>
                  <a:gd name="connsiteX1" fmla="*/ 628009 w 1325584"/>
                  <a:gd name="connsiteY1" fmla="*/ 1004094 h 2495551"/>
                  <a:gd name="connsiteX2" fmla="*/ 83497 w 1325584"/>
                  <a:gd name="connsiteY2" fmla="*/ 111919 h 2495551"/>
                  <a:gd name="connsiteX3" fmla="*/ 506564 w 1325584"/>
                  <a:gd name="connsiteY3" fmla="*/ 1058070 h 2495551"/>
                  <a:gd name="connsiteX4" fmla="*/ 547839 w 1325584"/>
                  <a:gd name="connsiteY4" fmla="*/ 1038226 h 2495551"/>
                  <a:gd name="connsiteX5" fmla="*/ 1324127 w 1325584"/>
                  <a:gd name="connsiteY5" fmla="*/ 1 h 2495551"/>
                  <a:gd name="connsiteX6" fmla="*/ 735959 w 1325584"/>
                  <a:gd name="connsiteY6" fmla="*/ 1033463 h 2495551"/>
                  <a:gd name="connsiteX7" fmla="*/ 604990 w 1325584"/>
                  <a:gd name="connsiteY7" fmla="*/ 897733 h 2495551"/>
                  <a:gd name="connsiteX0" fmla="*/ 655570 w 1352352"/>
                  <a:gd name="connsiteY0" fmla="*/ 2495551 h 2495551"/>
                  <a:gd name="connsiteX1" fmla="*/ 654777 w 1352352"/>
                  <a:gd name="connsiteY1" fmla="*/ 1004094 h 2495551"/>
                  <a:gd name="connsiteX2" fmla="*/ 110265 w 1352352"/>
                  <a:gd name="connsiteY2" fmla="*/ 111919 h 2495551"/>
                  <a:gd name="connsiteX3" fmla="*/ 533332 w 1352352"/>
                  <a:gd name="connsiteY3" fmla="*/ 1058070 h 2495551"/>
                  <a:gd name="connsiteX4" fmla="*/ 574607 w 1352352"/>
                  <a:gd name="connsiteY4" fmla="*/ 1038226 h 2495551"/>
                  <a:gd name="connsiteX5" fmla="*/ 1350895 w 1352352"/>
                  <a:gd name="connsiteY5" fmla="*/ 1 h 2495551"/>
                  <a:gd name="connsiteX6" fmla="*/ 762727 w 1352352"/>
                  <a:gd name="connsiteY6" fmla="*/ 1033463 h 2495551"/>
                  <a:gd name="connsiteX7" fmla="*/ 631758 w 1352352"/>
                  <a:gd name="connsiteY7" fmla="*/ 897733 h 2495551"/>
                  <a:gd name="connsiteX0" fmla="*/ 655238 w 1414040"/>
                  <a:gd name="connsiteY0" fmla="*/ 2505652 h 2505652"/>
                  <a:gd name="connsiteX1" fmla="*/ 654445 w 1414040"/>
                  <a:gd name="connsiteY1" fmla="*/ 1014195 h 2505652"/>
                  <a:gd name="connsiteX2" fmla="*/ 109933 w 1414040"/>
                  <a:gd name="connsiteY2" fmla="*/ 122020 h 2505652"/>
                  <a:gd name="connsiteX3" fmla="*/ 533000 w 1414040"/>
                  <a:gd name="connsiteY3" fmla="*/ 1068171 h 2505652"/>
                  <a:gd name="connsiteX4" fmla="*/ 1386281 w 1414040"/>
                  <a:gd name="connsiteY4" fmla="*/ 569696 h 2505652"/>
                  <a:gd name="connsiteX5" fmla="*/ 1350563 w 1414040"/>
                  <a:gd name="connsiteY5" fmla="*/ 10102 h 2505652"/>
                  <a:gd name="connsiteX6" fmla="*/ 762395 w 1414040"/>
                  <a:gd name="connsiteY6" fmla="*/ 1043564 h 2505652"/>
                  <a:gd name="connsiteX7" fmla="*/ 631426 w 1414040"/>
                  <a:gd name="connsiteY7" fmla="*/ 907834 h 2505652"/>
                  <a:gd name="connsiteX0" fmla="*/ 654907 w 1405669"/>
                  <a:gd name="connsiteY0" fmla="*/ 2518282 h 2518282"/>
                  <a:gd name="connsiteX1" fmla="*/ 654114 w 1405669"/>
                  <a:gd name="connsiteY1" fmla="*/ 1026825 h 2518282"/>
                  <a:gd name="connsiteX2" fmla="*/ 109602 w 1405669"/>
                  <a:gd name="connsiteY2" fmla="*/ 134650 h 2518282"/>
                  <a:gd name="connsiteX3" fmla="*/ 532669 w 1405669"/>
                  <a:gd name="connsiteY3" fmla="*/ 1080801 h 2518282"/>
                  <a:gd name="connsiteX4" fmla="*/ 1369281 w 1405669"/>
                  <a:gd name="connsiteY4" fmla="*/ 429926 h 2518282"/>
                  <a:gd name="connsiteX5" fmla="*/ 1350232 w 1405669"/>
                  <a:gd name="connsiteY5" fmla="*/ 22732 h 2518282"/>
                  <a:gd name="connsiteX6" fmla="*/ 762064 w 1405669"/>
                  <a:gd name="connsiteY6" fmla="*/ 1056194 h 2518282"/>
                  <a:gd name="connsiteX7" fmla="*/ 631095 w 1405669"/>
                  <a:gd name="connsiteY7" fmla="*/ 920464 h 2518282"/>
                  <a:gd name="connsiteX0" fmla="*/ 654907 w 1453077"/>
                  <a:gd name="connsiteY0" fmla="*/ 2522152 h 2522152"/>
                  <a:gd name="connsiteX1" fmla="*/ 654114 w 1453077"/>
                  <a:gd name="connsiteY1" fmla="*/ 1030695 h 2522152"/>
                  <a:gd name="connsiteX2" fmla="*/ 109602 w 1453077"/>
                  <a:gd name="connsiteY2" fmla="*/ 138520 h 2522152"/>
                  <a:gd name="connsiteX3" fmla="*/ 532669 w 1453077"/>
                  <a:gd name="connsiteY3" fmla="*/ 1084671 h 2522152"/>
                  <a:gd name="connsiteX4" fmla="*/ 1369281 w 1453077"/>
                  <a:gd name="connsiteY4" fmla="*/ 433796 h 2522152"/>
                  <a:gd name="connsiteX5" fmla="*/ 1354995 w 1453077"/>
                  <a:gd name="connsiteY5" fmla="*/ 19458 h 2522152"/>
                  <a:gd name="connsiteX6" fmla="*/ 762064 w 1453077"/>
                  <a:gd name="connsiteY6" fmla="*/ 1060064 h 2522152"/>
                  <a:gd name="connsiteX7" fmla="*/ 631095 w 1453077"/>
                  <a:gd name="connsiteY7" fmla="*/ 924334 h 2522152"/>
                  <a:gd name="connsiteX0" fmla="*/ 654907 w 1430197"/>
                  <a:gd name="connsiteY0" fmla="*/ 2529882 h 2529882"/>
                  <a:gd name="connsiteX1" fmla="*/ 654114 w 1430197"/>
                  <a:gd name="connsiteY1" fmla="*/ 1038425 h 2529882"/>
                  <a:gd name="connsiteX2" fmla="*/ 109602 w 1430197"/>
                  <a:gd name="connsiteY2" fmla="*/ 146250 h 2529882"/>
                  <a:gd name="connsiteX3" fmla="*/ 532669 w 1430197"/>
                  <a:gd name="connsiteY3" fmla="*/ 1092401 h 2529882"/>
                  <a:gd name="connsiteX4" fmla="*/ 1369281 w 1430197"/>
                  <a:gd name="connsiteY4" fmla="*/ 441526 h 2529882"/>
                  <a:gd name="connsiteX5" fmla="*/ 1354995 w 1430197"/>
                  <a:gd name="connsiteY5" fmla="*/ 27188 h 2529882"/>
                  <a:gd name="connsiteX6" fmla="*/ 1269269 w 1430197"/>
                  <a:gd name="connsiteY6" fmla="*/ 153394 h 2529882"/>
                  <a:gd name="connsiteX7" fmla="*/ 762064 w 1430197"/>
                  <a:gd name="connsiteY7" fmla="*/ 1067794 h 2529882"/>
                  <a:gd name="connsiteX8" fmla="*/ 631095 w 1430197"/>
                  <a:gd name="connsiteY8" fmla="*/ 932064 h 2529882"/>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62064 w 1441145"/>
                  <a:gd name="connsiteY7" fmla="*/ 1069479 h 2531567"/>
                  <a:gd name="connsiteX8" fmla="*/ 631095 w 1441145"/>
                  <a:gd name="connsiteY8" fmla="*/ 933749 h 2531567"/>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21582 w 1441145"/>
                  <a:gd name="connsiteY7" fmla="*/ 840879 h 2531567"/>
                  <a:gd name="connsiteX8" fmla="*/ 631095 w 1441145"/>
                  <a:gd name="connsiteY8" fmla="*/ 933749 h 2531567"/>
                  <a:gd name="connsiteX0" fmla="*/ 652181 w 1367793"/>
                  <a:gd name="connsiteY0" fmla="*/ 2548817 h 2548817"/>
                  <a:gd name="connsiteX1" fmla="*/ 651388 w 1367793"/>
                  <a:gd name="connsiteY1" fmla="*/ 1057360 h 2548817"/>
                  <a:gd name="connsiteX2" fmla="*/ 106876 w 1367793"/>
                  <a:gd name="connsiteY2" fmla="*/ 165185 h 2548817"/>
                  <a:gd name="connsiteX3" fmla="*/ 529943 w 1367793"/>
                  <a:gd name="connsiteY3" fmla="*/ 1111336 h 2548817"/>
                  <a:gd name="connsiteX4" fmla="*/ 1226061 w 1367793"/>
                  <a:gd name="connsiteY4" fmla="*/ 693823 h 2548817"/>
                  <a:gd name="connsiteX5" fmla="*/ 1352269 w 1367793"/>
                  <a:gd name="connsiteY5" fmla="*/ 46123 h 2548817"/>
                  <a:gd name="connsiteX6" fmla="*/ 999843 w 1367793"/>
                  <a:gd name="connsiteY6" fmla="*/ 167567 h 2548817"/>
                  <a:gd name="connsiteX7" fmla="*/ 718856 w 1367793"/>
                  <a:gd name="connsiteY7" fmla="*/ 858129 h 2548817"/>
                  <a:gd name="connsiteX8" fmla="*/ 628369 w 1367793"/>
                  <a:gd name="connsiteY8" fmla="*/ 950999 h 2548817"/>
                  <a:gd name="connsiteX0" fmla="*/ 652181 w 1441542"/>
                  <a:gd name="connsiteY0" fmla="*/ 2535546 h 2535546"/>
                  <a:gd name="connsiteX1" fmla="*/ 651388 w 1441542"/>
                  <a:gd name="connsiteY1" fmla="*/ 1044089 h 2535546"/>
                  <a:gd name="connsiteX2" fmla="*/ 106876 w 1441542"/>
                  <a:gd name="connsiteY2" fmla="*/ 151914 h 2535546"/>
                  <a:gd name="connsiteX3" fmla="*/ 529943 w 1441542"/>
                  <a:gd name="connsiteY3" fmla="*/ 1098065 h 2535546"/>
                  <a:gd name="connsiteX4" fmla="*/ 1226061 w 1441542"/>
                  <a:gd name="connsiteY4" fmla="*/ 680552 h 2535546"/>
                  <a:gd name="connsiteX5" fmla="*/ 1433232 w 1441542"/>
                  <a:gd name="connsiteY5" fmla="*/ 51902 h 2535546"/>
                  <a:gd name="connsiteX6" fmla="*/ 999843 w 1441542"/>
                  <a:gd name="connsiteY6" fmla="*/ 154296 h 2535546"/>
                  <a:gd name="connsiteX7" fmla="*/ 718856 w 1441542"/>
                  <a:gd name="connsiteY7" fmla="*/ 844858 h 2535546"/>
                  <a:gd name="connsiteX8" fmla="*/ 628369 w 1441542"/>
                  <a:gd name="connsiteY8" fmla="*/ 937728 h 2535546"/>
                  <a:gd name="connsiteX0" fmla="*/ 652181 w 1462710"/>
                  <a:gd name="connsiteY0" fmla="*/ 2564860 h 2564860"/>
                  <a:gd name="connsiteX1" fmla="*/ 651388 w 1462710"/>
                  <a:gd name="connsiteY1" fmla="*/ 1073403 h 2564860"/>
                  <a:gd name="connsiteX2" fmla="*/ 106876 w 1462710"/>
                  <a:gd name="connsiteY2" fmla="*/ 181228 h 2564860"/>
                  <a:gd name="connsiteX3" fmla="*/ 529943 w 1462710"/>
                  <a:gd name="connsiteY3" fmla="*/ 1127379 h 2564860"/>
                  <a:gd name="connsiteX4" fmla="*/ 1226061 w 1462710"/>
                  <a:gd name="connsiteY4" fmla="*/ 709866 h 2564860"/>
                  <a:gd name="connsiteX5" fmla="*/ 1433232 w 1462710"/>
                  <a:gd name="connsiteY5" fmla="*/ 81216 h 2564860"/>
                  <a:gd name="connsiteX6" fmla="*/ 999843 w 1462710"/>
                  <a:gd name="connsiteY6" fmla="*/ 183610 h 2564860"/>
                  <a:gd name="connsiteX7" fmla="*/ 718856 w 1462710"/>
                  <a:gd name="connsiteY7" fmla="*/ 874172 h 2564860"/>
                  <a:gd name="connsiteX8" fmla="*/ 628369 w 1462710"/>
                  <a:gd name="connsiteY8" fmla="*/ 967042 h 2564860"/>
                  <a:gd name="connsiteX0" fmla="*/ 595760 w 1406289"/>
                  <a:gd name="connsiteY0" fmla="*/ 2564860 h 2564860"/>
                  <a:gd name="connsiteX1" fmla="*/ 594967 w 1406289"/>
                  <a:gd name="connsiteY1" fmla="*/ 1073403 h 2564860"/>
                  <a:gd name="connsiteX2" fmla="*/ 50455 w 1406289"/>
                  <a:gd name="connsiteY2" fmla="*/ 181228 h 2564860"/>
                  <a:gd name="connsiteX3" fmla="*/ 71883 w 1406289"/>
                  <a:gd name="connsiteY3" fmla="*/ 709866 h 2564860"/>
                  <a:gd name="connsiteX4" fmla="*/ 473522 w 1406289"/>
                  <a:gd name="connsiteY4" fmla="*/ 1127379 h 2564860"/>
                  <a:gd name="connsiteX5" fmla="*/ 1169640 w 1406289"/>
                  <a:gd name="connsiteY5" fmla="*/ 709866 h 2564860"/>
                  <a:gd name="connsiteX6" fmla="*/ 1376811 w 1406289"/>
                  <a:gd name="connsiteY6" fmla="*/ 81216 h 2564860"/>
                  <a:gd name="connsiteX7" fmla="*/ 943422 w 1406289"/>
                  <a:gd name="connsiteY7" fmla="*/ 183610 h 2564860"/>
                  <a:gd name="connsiteX8" fmla="*/ 662435 w 1406289"/>
                  <a:gd name="connsiteY8" fmla="*/ 874172 h 2564860"/>
                  <a:gd name="connsiteX9" fmla="*/ 571948 w 1406289"/>
                  <a:gd name="connsiteY9" fmla="*/ 967042 h 2564860"/>
                  <a:gd name="connsiteX0" fmla="*/ 570672 w 1381201"/>
                  <a:gd name="connsiteY0" fmla="*/ 2564860 h 2564860"/>
                  <a:gd name="connsiteX1" fmla="*/ 569879 w 1381201"/>
                  <a:gd name="connsiteY1" fmla="*/ 1073403 h 2564860"/>
                  <a:gd name="connsiteX2" fmla="*/ 72992 w 1381201"/>
                  <a:gd name="connsiteY2" fmla="*/ 197897 h 2564860"/>
                  <a:gd name="connsiteX3" fmla="*/ 46795 w 1381201"/>
                  <a:gd name="connsiteY3" fmla="*/ 709866 h 2564860"/>
                  <a:gd name="connsiteX4" fmla="*/ 448434 w 1381201"/>
                  <a:gd name="connsiteY4" fmla="*/ 1127379 h 2564860"/>
                  <a:gd name="connsiteX5" fmla="*/ 1144552 w 1381201"/>
                  <a:gd name="connsiteY5" fmla="*/ 709866 h 2564860"/>
                  <a:gd name="connsiteX6" fmla="*/ 1351723 w 1381201"/>
                  <a:gd name="connsiteY6" fmla="*/ 81216 h 2564860"/>
                  <a:gd name="connsiteX7" fmla="*/ 918334 w 1381201"/>
                  <a:gd name="connsiteY7" fmla="*/ 183610 h 2564860"/>
                  <a:gd name="connsiteX8" fmla="*/ 637347 w 1381201"/>
                  <a:gd name="connsiteY8" fmla="*/ 874172 h 2564860"/>
                  <a:gd name="connsiteX9" fmla="*/ 546860 w 1381201"/>
                  <a:gd name="connsiteY9" fmla="*/ 967042 h 2564860"/>
                  <a:gd name="connsiteX0" fmla="*/ 557545 w 1368074"/>
                  <a:gd name="connsiteY0" fmla="*/ 2564860 h 2564860"/>
                  <a:gd name="connsiteX1" fmla="*/ 556752 w 1368074"/>
                  <a:gd name="connsiteY1" fmla="*/ 1073403 h 2564860"/>
                  <a:gd name="connsiteX2" fmla="*/ 278937 w 1368074"/>
                  <a:gd name="connsiteY2" fmla="*/ 457454 h 2564860"/>
                  <a:gd name="connsiteX3" fmla="*/ 59865 w 1368074"/>
                  <a:gd name="connsiteY3" fmla="*/ 197897 h 2564860"/>
                  <a:gd name="connsiteX4" fmla="*/ 33668 w 1368074"/>
                  <a:gd name="connsiteY4" fmla="*/ 709866 h 2564860"/>
                  <a:gd name="connsiteX5" fmla="*/ 435307 w 1368074"/>
                  <a:gd name="connsiteY5" fmla="*/ 1127379 h 2564860"/>
                  <a:gd name="connsiteX6" fmla="*/ 1131425 w 1368074"/>
                  <a:gd name="connsiteY6" fmla="*/ 709866 h 2564860"/>
                  <a:gd name="connsiteX7" fmla="*/ 1338596 w 1368074"/>
                  <a:gd name="connsiteY7" fmla="*/ 81216 h 2564860"/>
                  <a:gd name="connsiteX8" fmla="*/ 905207 w 1368074"/>
                  <a:gd name="connsiteY8" fmla="*/ 183610 h 2564860"/>
                  <a:gd name="connsiteX9" fmla="*/ 624220 w 1368074"/>
                  <a:gd name="connsiteY9" fmla="*/ 874172 h 2564860"/>
                  <a:gd name="connsiteX10" fmla="*/ 533733 w 1368074"/>
                  <a:gd name="connsiteY10" fmla="*/ 967042 h 2564860"/>
                  <a:gd name="connsiteX0" fmla="*/ 559778 w 1370307"/>
                  <a:gd name="connsiteY0" fmla="*/ 2564860 h 2564860"/>
                  <a:gd name="connsiteX1" fmla="*/ 558985 w 1370307"/>
                  <a:gd name="connsiteY1" fmla="*/ 1073403 h 2564860"/>
                  <a:gd name="connsiteX2" fmla="*/ 335939 w 1370307"/>
                  <a:gd name="connsiteY2" fmla="*/ 383635 h 2564860"/>
                  <a:gd name="connsiteX3" fmla="*/ 62098 w 1370307"/>
                  <a:gd name="connsiteY3" fmla="*/ 197897 h 2564860"/>
                  <a:gd name="connsiteX4" fmla="*/ 35901 w 1370307"/>
                  <a:gd name="connsiteY4" fmla="*/ 709866 h 2564860"/>
                  <a:gd name="connsiteX5" fmla="*/ 437540 w 1370307"/>
                  <a:gd name="connsiteY5" fmla="*/ 1127379 h 2564860"/>
                  <a:gd name="connsiteX6" fmla="*/ 1133658 w 1370307"/>
                  <a:gd name="connsiteY6" fmla="*/ 709866 h 2564860"/>
                  <a:gd name="connsiteX7" fmla="*/ 1340829 w 1370307"/>
                  <a:gd name="connsiteY7" fmla="*/ 81216 h 2564860"/>
                  <a:gd name="connsiteX8" fmla="*/ 907440 w 1370307"/>
                  <a:gd name="connsiteY8" fmla="*/ 183610 h 2564860"/>
                  <a:gd name="connsiteX9" fmla="*/ 626453 w 1370307"/>
                  <a:gd name="connsiteY9" fmla="*/ 874172 h 2564860"/>
                  <a:gd name="connsiteX10" fmla="*/ 535966 w 1370307"/>
                  <a:gd name="connsiteY10" fmla="*/ 967042 h 2564860"/>
                  <a:gd name="connsiteX0" fmla="*/ 598828 w 1409357"/>
                  <a:gd name="connsiteY0" fmla="*/ 2564860 h 2564860"/>
                  <a:gd name="connsiteX1" fmla="*/ 598035 w 1409357"/>
                  <a:gd name="connsiteY1" fmla="*/ 1073403 h 2564860"/>
                  <a:gd name="connsiteX2" fmla="*/ 374989 w 1409357"/>
                  <a:gd name="connsiteY2" fmla="*/ 383635 h 2564860"/>
                  <a:gd name="connsiteX3" fmla="*/ 24948 w 1409357"/>
                  <a:gd name="connsiteY3" fmla="*/ 207422 h 2564860"/>
                  <a:gd name="connsiteX4" fmla="*/ 74951 w 1409357"/>
                  <a:gd name="connsiteY4" fmla="*/ 709866 h 2564860"/>
                  <a:gd name="connsiteX5" fmla="*/ 476590 w 1409357"/>
                  <a:gd name="connsiteY5" fmla="*/ 1127379 h 2564860"/>
                  <a:gd name="connsiteX6" fmla="*/ 1172708 w 1409357"/>
                  <a:gd name="connsiteY6" fmla="*/ 709866 h 2564860"/>
                  <a:gd name="connsiteX7" fmla="*/ 1379879 w 1409357"/>
                  <a:gd name="connsiteY7" fmla="*/ 81216 h 2564860"/>
                  <a:gd name="connsiteX8" fmla="*/ 946490 w 1409357"/>
                  <a:gd name="connsiteY8" fmla="*/ 183610 h 2564860"/>
                  <a:gd name="connsiteX9" fmla="*/ 665503 w 1409357"/>
                  <a:gd name="connsiteY9" fmla="*/ 874172 h 2564860"/>
                  <a:gd name="connsiteX10" fmla="*/ 575016 w 1409357"/>
                  <a:gd name="connsiteY10" fmla="*/ 967042 h 2564860"/>
                  <a:gd name="connsiteX0" fmla="*/ 631267 w 1441796"/>
                  <a:gd name="connsiteY0" fmla="*/ 2564860 h 2564860"/>
                  <a:gd name="connsiteX1" fmla="*/ 630474 w 1441796"/>
                  <a:gd name="connsiteY1" fmla="*/ 1073403 h 2564860"/>
                  <a:gd name="connsiteX2" fmla="*/ 407428 w 1441796"/>
                  <a:gd name="connsiteY2" fmla="*/ 383635 h 2564860"/>
                  <a:gd name="connsiteX3" fmla="*/ 57387 w 1441796"/>
                  <a:gd name="connsiteY3" fmla="*/ 207422 h 2564860"/>
                  <a:gd name="connsiteX4" fmla="*/ 43097 w 1441796"/>
                  <a:gd name="connsiteY4" fmla="*/ 702722 h 2564860"/>
                  <a:gd name="connsiteX5" fmla="*/ 509029 w 1441796"/>
                  <a:gd name="connsiteY5" fmla="*/ 1127379 h 2564860"/>
                  <a:gd name="connsiteX6" fmla="*/ 1205147 w 1441796"/>
                  <a:gd name="connsiteY6" fmla="*/ 709866 h 2564860"/>
                  <a:gd name="connsiteX7" fmla="*/ 1412318 w 1441796"/>
                  <a:gd name="connsiteY7" fmla="*/ 81216 h 2564860"/>
                  <a:gd name="connsiteX8" fmla="*/ 978929 w 1441796"/>
                  <a:gd name="connsiteY8" fmla="*/ 183610 h 2564860"/>
                  <a:gd name="connsiteX9" fmla="*/ 697942 w 1441796"/>
                  <a:gd name="connsiteY9" fmla="*/ 874172 h 2564860"/>
                  <a:gd name="connsiteX10" fmla="*/ 607455 w 1441796"/>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20712 w 1455053"/>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44524 w 1455053"/>
                  <a:gd name="connsiteY10" fmla="*/ 1052767 h 2564860"/>
                  <a:gd name="connsiteX0" fmla="*/ 644524 w 1407007"/>
                  <a:gd name="connsiteY0" fmla="*/ 2578421 h 2578421"/>
                  <a:gd name="connsiteX1" fmla="*/ 643731 w 1407007"/>
                  <a:gd name="connsiteY1" fmla="*/ 1086964 h 2578421"/>
                  <a:gd name="connsiteX2" fmla="*/ 420685 w 1407007"/>
                  <a:gd name="connsiteY2" fmla="*/ 397196 h 2578421"/>
                  <a:gd name="connsiteX3" fmla="*/ 70644 w 1407007"/>
                  <a:gd name="connsiteY3" fmla="*/ 220983 h 2578421"/>
                  <a:gd name="connsiteX4" fmla="*/ 56354 w 1407007"/>
                  <a:gd name="connsiteY4" fmla="*/ 716283 h 2578421"/>
                  <a:gd name="connsiteX5" fmla="*/ 522286 w 1407007"/>
                  <a:gd name="connsiteY5" fmla="*/ 1140940 h 2578421"/>
                  <a:gd name="connsiteX6" fmla="*/ 1218404 w 1407007"/>
                  <a:gd name="connsiteY6" fmla="*/ 723427 h 2578421"/>
                  <a:gd name="connsiteX7" fmla="*/ 1370807 w 1407007"/>
                  <a:gd name="connsiteY7" fmla="*/ 75727 h 2578421"/>
                  <a:gd name="connsiteX8" fmla="*/ 992186 w 1407007"/>
                  <a:gd name="connsiteY8" fmla="*/ 197171 h 2578421"/>
                  <a:gd name="connsiteX9" fmla="*/ 711199 w 1407007"/>
                  <a:gd name="connsiteY9" fmla="*/ 887733 h 2578421"/>
                  <a:gd name="connsiteX10" fmla="*/ 644524 w 1407007"/>
                  <a:gd name="connsiteY10" fmla="*/ 1066328 h 2578421"/>
                  <a:gd name="connsiteX0" fmla="*/ 644524 w 1386769"/>
                  <a:gd name="connsiteY0" fmla="*/ 2527538 h 2527538"/>
                  <a:gd name="connsiteX1" fmla="*/ 643731 w 1386769"/>
                  <a:gd name="connsiteY1" fmla="*/ 1036081 h 2527538"/>
                  <a:gd name="connsiteX2" fmla="*/ 420685 w 1386769"/>
                  <a:gd name="connsiteY2" fmla="*/ 346313 h 2527538"/>
                  <a:gd name="connsiteX3" fmla="*/ 70644 w 1386769"/>
                  <a:gd name="connsiteY3" fmla="*/ 170100 h 2527538"/>
                  <a:gd name="connsiteX4" fmla="*/ 56354 w 1386769"/>
                  <a:gd name="connsiteY4" fmla="*/ 665400 h 2527538"/>
                  <a:gd name="connsiteX5" fmla="*/ 522286 w 1386769"/>
                  <a:gd name="connsiteY5" fmla="*/ 1090057 h 2527538"/>
                  <a:gd name="connsiteX6" fmla="*/ 1218404 w 1386769"/>
                  <a:gd name="connsiteY6" fmla="*/ 672544 h 2527538"/>
                  <a:gd name="connsiteX7" fmla="*/ 1370807 w 1386769"/>
                  <a:gd name="connsiteY7" fmla="*/ 24844 h 2527538"/>
                  <a:gd name="connsiteX8" fmla="*/ 937417 w 1386769"/>
                  <a:gd name="connsiteY8" fmla="*/ 224869 h 2527538"/>
                  <a:gd name="connsiteX9" fmla="*/ 711199 w 1386769"/>
                  <a:gd name="connsiteY9" fmla="*/ 836850 h 2527538"/>
                  <a:gd name="connsiteX10" fmla="*/ 644524 w 1386769"/>
                  <a:gd name="connsiteY10" fmla="*/ 1015445 h 2527538"/>
                  <a:gd name="connsiteX0" fmla="*/ 644524 w 1384661"/>
                  <a:gd name="connsiteY0" fmla="*/ 2519324 h 2519324"/>
                  <a:gd name="connsiteX1" fmla="*/ 643731 w 1384661"/>
                  <a:gd name="connsiteY1" fmla="*/ 1027867 h 2519324"/>
                  <a:gd name="connsiteX2" fmla="*/ 420685 w 1384661"/>
                  <a:gd name="connsiteY2" fmla="*/ 338099 h 2519324"/>
                  <a:gd name="connsiteX3" fmla="*/ 70644 w 1384661"/>
                  <a:gd name="connsiteY3" fmla="*/ 161886 h 2519324"/>
                  <a:gd name="connsiteX4" fmla="*/ 56354 w 1384661"/>
                  <a:gd name="connsiteY4" fmla="*/ 657186 h 2519324"/>
                  <a:gd name="connsiteX5" fmla="*/ 522286 w 1384661"/>
                  <a:gd name="connsiteY5" fmla="*/ 1081843 h 2519324"/>
                  <a:gd name="connsiteX6" fmla="*/ 1218404 w 1384661"/>
                  <a:gd name="connsiteY6" fmla="*/ 664330 h 2519324"/>
                  <a:gd name="connsiteX7" fmla="*/ 1368426 w 1384661"/>
                  <a:gd name="connsiteY7" fmla="*/ 26155 h 2519324"/>
                  <a:gd name="connsiteX8" fmla="*/ 937417 w 1384661"/>
                  <a:gd name="connsiteY8" fmla="*/ 216655 h 2519324"/>
                  <a:gd name="connsiteX9" fmla="*/ 711199 w 1384661"/>
                  <a:gd name="connsiteY9" fmla="*/ 828636 h 2519324"/>
                  <a:gd name="connsiteX10" fmla="*/ 644524 w 1384661"/>
                  <a:gd name="connsiteY10" fmla="*/ 1007231 h 2519324"/>
                  <a:gd name="connsiteX0" fmla="*/ 64452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77862 w 1415114"/>
                  <a:gd name="connsiteY0" fmla="*/ 2533021 h 2533021"/>
                  <a:gd name="connsiteX1" fmla="*/ 643731 w 1415114"/>
                  <a:gd name="connsiteY1" fmla="*/ 1043945 h 2533021"/>
                  <a:gd name="connsiteX2" fmla="*/ 420685 w 1415114"/>
                  <a:gd name="connsiteY2" fmla="*/ 354177 h 2533021"/>
                  <a:gd name="connsiteX3" fmla="*/ 70644 w 1415114"/>
                  <a:gd name="connsiteY3" fmla="*/ 177964 h 2533021"/>
                  <a:gd name="connsiteX4" fmla="*/ 56354 w 1415114"/>
                  <a:gd name="connsiteY4" fmla="*/ 673264 h 2533021"/>
                  <a:gd name="connsiteX5" fmla="*/ 522286 w 1415114"/>
                  <a:gd name="connsiteY5" fmla="*/ 1097921 h 2533021"/>
                  <a:gd name="connsiteX6" fmla="*/ 1218404 w 1415114"/>
                  <a:gd name="connsiteY6" fmla="*/ 680408 h 2533021"/>
                  <a:gd name="connsiteX7" fmla="*/ 1368426 w 1415114"/>
                  <a:gd name="connsiteY7" fmla="*/ 42233 h 2533021"/>
                  <a:gd name="connsiteX8" fmla="*/ 937417 w 1415114"/>
                  <a:gd name="connsiteY8" fmla="*/ 232733 h 2533021"/>
                  <a:gd name="connsiteX9" fmla="*/ 711199 w 1415114"/>
                  <a:gd name="connsiteY9" fmla="*/ 844714 h 2533021"/>
                  <a:gd name="connsiteX10" fmla="*/ 644524 w 1415114"/>
                  <a:gd name="connsiteY10" fmla="*/ 1023309 h 2533021"/>
                  <a:gd name="connsiteX0" fmla="*/ 677862 w 1431287"/>
                  <a:gd name="connsiteY0" fmla="*/ 2517392 h 2517392"/>
                  <a:gd name="connsiteX1" fmla="*/ 643731 w 1431287"/>
                  <a:gd name="connsiteY1" fmla="*/ 1028316 h 2517392"/>
                  <a:gd name="connsiteX2" fmla="*/ 420685 w 1431287"/>
                  <a:gd name="connsiteY2" fmla="*/ 338548 h 2517392"/>
                  <a:gd name="connsiteX3" fmla="*/ 70644 w 1431287"/>
                  <a:gd name="connsiteY3" fmla="*/ 162335 h 2517392"/>
                  <a:gd name="connsiteX4" fmla="*/ 56354 w 1431287"/>
                  <a:gd name="connsiteY4" fmla="*/ 657635 h 2517392"/>
                  <a:gd name="connsiteX5" fmla="*/ 522286 w 1431287"/>
                  <a:gd name="connsiteY5" fmla="*/ 1082292 h 2517392"/>
                  <a:gd name="connsiteX6" fmla="*/ 1218404 w 1431287"/>
                  <a:gd name="connsiteY6" fmla="*/ 664779 h 2517392"/>
                  <a:gd name="connsiteX7" fmla="*/ 1387476 w 1431287"/>
                  <a:gd name="connsiteY7" fmla="*/ 45654 h 2517392"/>
                  <a:gd name="connsiteX8" fmla="*/ 937417 w 1431287"/>
                  <a:gd name="connsiteY8" fmla="*/ 217104 h 2517392"/>
                  <a:gd name="connsiteX9" fmla="*/ 711199 w 1431287"/>
                  <a:gd name="connsiteY9" fmla="*/ 829085 h 2517392"/>
                  <a:gd name="connsiteX10" fmla="*/ 644524 w 1431287"/>
                  <a:gd name="connsiteY10" fmla="*/ 1007680 h 2517392"/>
                  <a:gd name="connsiteX0" fmla="*/ 677862 w 1442534"/>
                  <a:gd name="connsiteY0" fmla="*/ 2534053 h 2534053"/>
                  <a:gd name="connsiteX1" fmla="*/ 643731 w 1442534"/>
                  <a:gd name="connsiteY1" fmla="*/ 1044977 h 2534053"/>
                  <a:gd name="connsiteX2" fmla="*/ 420685 w 1442534"/>
                  <a:gd name="connsiteY2" fmla="*/ 355209 h 2534053"/>
                  <a:gd name="connsiteX3" fmla="*/ 70644 w 1442534"/>
                  <a:gd name="connsiteY3" fmla="*/ 178996 h 2534053"/>
                  <a:gd name="connsiteX4" fmla="*/ 56354 w 1442534"/>
                  <a:gd name="connsiteY4" fmla="*/ 674296 h 2534053"/>
                  <a:gd name="connsiteX5" fmla="*/ 522286 w 1442534"/>
                  <a:gd name="connsiteY5" fmla="*/ 1098953 h 2534053"/>
                  <a:gd name="connsiteX6" fmla="*/ 1218404 w 1442534"/>
                  <a:gd name="connsiteY6" fmla="*/ 681440 h 2534053"/>
                  <a:gd name="connsiteX7" fmla="*/ 1387476 w 1442534"/>
                  <a:gd name="connsiteY7" fmla="*/ 62315 h 2534053"/>
                  <a:gd name="connsiteX8" fmla="*/ 937417 w 1442534"/>
                  <a:gd name="connsiteY8" fmla="*/ 233765 h 2534053"/>
                  <a:gd name="connsiteX9" fmla="*/ 711199 w 1442534"/>
                  <a:gd name="connsiteY9" fmla="*/ 845746 h 2534053"/>
                  <a:gd name="connsiteX10" fmla="*/ 644524 w 1442534"/>
                  <a:gd name="connsiteY10" fmla="*/ 1024341 h 2534053"/>
                  <a:gd name="connsiteX0" fmla="*/ 677862 w 1441232"/>
                  <a:gd name="connsiteY0" fmla="*/ 2534053 h 2534053"/>
                  <a:gd name="connsiteX1" fmla="*/ 643731 w 1441232"/>
                  <a:gd name="connsiteY1" fmla="*/ 1044977 h 2534053"/>
                  <a:gd name="connsiteX2" fmla="*/ 420685 w 1441232"/>
                  <a:gd name="connsiteY2" fmla="*/ 355209 h 2534053"/>
                  <a:gd name="connsiteX3" fmla="*/ 70644 w 1441232"/>
                  <a:gd name="connsiteY3" fmla="*/ 178996 h 2534053"/>
                  <a:gd name="connsiteX4" fmla="*/ 56354 w 1441232"/>
                  <a:gd name="connsiteY4" fmla="*/ 674296 h 2534053"/>
                  <a:gd name="connsiteX5" fmla="*/ 572292 w 1441232"/>
                  <a:gd name="connsiteY5" fmla="*/ 1103716 h 2534053"/>
                  <a:gd name="connsiteX6" fmla="*/ 1218404 w 1441232"/>
                  <a:gd name="connsiteY6" fmla="*/ 681440 h 2534053"/>
                  <a:gd name="connsiteX7" fmla="*/ 1387476 w 1441232"/>
                  <a:gd name="connsiteY7" fmla="*/ 62315 h 2534053"/>
                  <a:gd name="connsiteX8" fmla="*/ 937417 w 1441232"/>
                  <a:gd name="connsiteY8" fmla="*/ 233765 h 2534053"/>
                  <a:gd name="connsiteX9" fmla="*/ 711199 w 1441232"/>
                  <a:gd name="connsiteY9" fmla="*/ 845746 h 2534053"/>
                  <a:gd name="connsiteX10" fmla="*/ 644524 w 1441232"/>
                  <a:gd name="connsiteY10" fmla="*/ 1024341 h 2534053"/>
                  <a:gd name="connsiteX0" fmla="*/ 670157 w 1433527"/>
                  <a:gd name="connsiteY0" fmla="*/ 2534053 h 2534053"/>
                  <a:gd name="connsiteX1" fmla="*/ 636026 w 1433527"/>
                  <a:gd name="connsiteY1" fmla="*/ 1044977 h 2534053"/>
                  <a:gd name="connsiteX2" fmla="*/ 412980 w 1433527"/>
                  <a:gd name="connsiteY2" fmla="*/ 355209 h 2534053"/>
                  <a:gd name="connsiteX3" fmla="*/ 79608 w 1433527"/>
                  <a:gd name="connsiteY3" fmla="*/ 176615 h 2534053"/>
                  <a:gd name="connsiteX4" fmla="*/ 48649 w 1433527"/>
                  <a:gd name="connsiteY4" fmla="*/ 674296 h 2534053"/>
                  <a:gd name="connsiteX5" fmla="*/ 564587 w 1433527"/>
                  <a:gd name="connsiteY5" fmla="*/ 1103716 h 2534053"/>
                  <a:gd name="connsiteX6" fmla="*/ 1210699 w 1433527"/>
                  <a:gd name="connsiteY6" fmla="*/ 681440 h 2534053"/>
                  <a:gd name="connsiteX7" fmla="*/ 1379771 w 1433527"/>
                  <a:gd name="connsiteY7" fmla="*/ 62315 h 2534053"/>
                  <a:gd name="connsiteX8" fmla="*/ 929712 w 1433527"/>
                  <a:gd name="connsiteY8" fmla="*/ 233765 h 2534053"/>
                  <a:gd name="connsiteX9" fmla="*/ 703494 w 1433527"/>
                  <a:gd name="connsiteY9" fmla="*/ 845746 h 2534053"/>
                  <a:gd name="connsiteX10" fmla="*/ 636819 w 1433527"/>
                  <a:gd name="connsiteY10" fmla="*/ 1024341 h 2534053"/>
                  <a:gd name="connsiteX0" fmla="*/ 684730 w 1448100"/>
                  <a:gd name="connsiteY0" fmla="*/ 2534053 h 2534053"/>
                  <a:gd name="connsiteX1" fmla="*/ 650599 w 1448100"/>
                  <a:gd name="connsiteY1" fmla="*/ 1044977 h 2534053"/>
                  <a:gd name="connsiteX2" fmla="*/ 427553 w 1448100"/>
                  <a:gd name="connsiteY2" fmla="*/ 355209 h 2534053"/>
                  <a:gd name="connsiteX3" fmla="*/ 94181 w 1448100"/>
                  <a:gd name="connsiteY3" fmla="*/ 176615 h 2534053"/>
                  <a:gd name="connsiteX4" fmla="*/ 63222 w 1448100"/>
                  <a:gd name="connsiteY4" fmla="*/ 674296 h 2534053"/>
                  <a:gd name="connsiteX5" fmla="*/ 579160 w 1448100"/>
                  <a:gd name="connsiteY5" fmla="*/ 1103716 h 2534053"/>
                  <a:gd name="connsiteX6" fmla="*/ 1225272 w 1448100"/>
                  <a:gd name="connsiteY6" fmla="*/ 681440 h 2534053"/>
                  <a:gd name="connsiteX7" fmla="*/ 1394344 w 1448100"/>
                  <a:gd name="connsiteY7" fmla="*/ 62315 h 2534053"/>
                  <a:gd name="connsiteX8" fmla="*/ 944285 w 1448100"/>
                  <a:gd name="connsiteY8" fmla="*/ 233765 h 2534053"/>
                  <a:gd name="connsiteX9" fmla="*/ 718067 w 1448100"/>
                  <a:gd name="connsiteY9" fmla="*/ 845746 h 2534053"/>
                  <a:gd name="connsiteX10" fmla="*/ 651392 w 1448100"/>
                  <a:gd name="connsiteY10" fmla="*/ 1024341 h 2534053"/>
                  <a:gd name="connsiteX0" fmla="*/ 676779 w 1440149"/>
                  <a:gd name="connsiteY0" fmla="*/ 2534053 h 2534053"/>
                  <a:gd name="connsiteX1" fmla="*/ 642648 w 1440149"/>
                  <a:gd name="connsiteY1" fmla="*/ 1044977 h 2534053"/>
                  <a:gd name="connsiteX2" fmla="*/ 419602 w 1440149"/>
                  <a:gd name="connsiteY2" fmla="*/ 355209 h 2534053"/>
                  <a:gd name="connsiteX3" fmla="*/ 86230 w 1440149"/>
                  <a:gd name="connsiteY3" fmla="*/ 176615 h 2534053"/>
                  <a:gd name="connsiteX4" fmla="*/ 55271 w 1440149"/>
                  <a:gd name="connsiteY4" fmla="*/ 674296 h 2534053"/>
                  <a:gd name="connsiteX5" fmla="*/ 571209 w 1440149"/>
                  <a:gd name="connsiteY5" fmla="*/ 1103716 h 2534053"/>
                  <a:gd name="connsiteX6" fmla="*/ 1217321 w 1440149"/>
                  <a:gd name="connsiteY6" fmla="*/ 681440 h 2534053"/>
                  <a:gd name="connsiteX7" fmla="*/ 1386393 w 1440149"/>
                  <a:gd name="connsiteY7" fmla="*/ 62315 h 2534053"/>
                  <a:gd name="connsiteX8" fmla="*/ 936334 w 1440149"/>
                  <a:gd name="connsiteY8" fmla="*/ 233765 h 2534053"/>
                  <a:gd name="connsiteX9" fmla="*/ 710116 w 1440149"/>
                  <a:gd name="connsiteY9" fmla="*/ 845746 h 2534053"/>
                  <a:gd name="connsiteX10" fmla="*/ 643441 w 1440149"/>
                  <a:gd name="connsiteY10" fmla="*/ 1024341 h 253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149" h="2534053">
                    <a:moveTo>
                      <a:pt x="676779" y="2534053"/>
                    </a:moveTo>
                    <a:cubicBezTo>
                      <a:pt x="664872" y="1931597"/>
                      <a:pt x="685511" y="1408118"/>
                      <a:pt x="642648" y="1044977"/>
                    </a:cubicBezTo>
                    <a:cubicBezTo>
                      <a:pt x="599785" y="681836"/>
                      <a:pt x="502416" y="501127"/>
                      <a:pt x="419602" y="355209"/>
                    </a:cubicBezTo>
                    <a:cubicBezTo>
                      <a:pt x="336788" y="209291"/>
                      <a:pt x="204102" y="75809"/>
                      <a:pt x="86230" y="176615"/>
                    </a:cubicBezTo>
                    <a:cubicBezTo>
                      <a:pt x="-31642" y="277421"/>
                      <a:pt x="-15240" y="516604"/>
                      <a:pt x="55271" y="674296"/>
                    </a:cubicBezTo>
                    <a:cubicBezTo>
                      <a:pt x="125782" y="831988"/>
                      <a:pt x="377534" y="1102525"/>
                      <a:pt x="571209" y="1103716"/>
                    </a:cubicBezTo>
                    <a:cubicBezTo>
                      <a:pt x="764884" y="1104907"/>
                      <a:pt x="1081457" y="855007"/>
                      <a:pt x="1217321" y="681440"/>
                    </a:cubicBezTo>
                    <a:cubicBezTo>
                      <a:pt x="1353185" y="507873"/>
                      <a:pt x="1530856" y="213127"/>
                      <a:pt x="1386393" y="62315"/>
                    </a:cubicBezTo>
                    <a:cubicBezTo>
                      <a:pt x="1241930" y="-88497"/>
                      <a:pt x="1035156" y="60331"/>
                      <a:pt x="936334" y="233765"/>
                    </a:cubicBezTo>
                    <a:cubicBezTo>
                      <a:pt x="837512" y="407199"/>
                      <a:pt x="758931" y="713983"/>
                      <a:pt x="710116" y="845746"/>
                    </a:cubicBezTo>
                    <a:cubicBezTo>
                      <a:pt x="661301" y="977509"/>
                      <a:pt x="643441" y="1025333"/>
                      <a:pt x="643441" y="1024341"/>
                    </a:cubicBezTo>
                  </a:path>
                </a:pathLst>
              </a:cu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latin typeface="Futura Std Condensed" pitchFamily="34" charset="0"/>
                </a:endParaRPr>
              </a:p>
            </p:txBody>
          </p:sp>
          <p:cxnSp>
            <p:nvCxnSpPr>
              <p:cNvPr id="200" name="Straight Connector 199"/>
              <p:cNvCxnSpPr/>
              <p:nvPr/>
            </p:nvCxnSpPr>
            <p:spPr>
              <a:xfrm>
                <a:off x="2363728" y="4904805"/>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363728" y="4940832"/>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363728" y="4977466"/>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2376670" y="4919297"/>
                <a:ext cx="110814" cy="0"/>
              </a:xfrm>
              <a:prstGeom prst="line">
                <a:avLst/>
              </a:prstGeom>
              <a:ln w="6350"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2379253" y="4960585"/>
                <a:ext cx="78783" cy="0"/>
              </a:xfrm>
              <a:prstGeom prst="line">
                <a:avLst/>
              </a:prstGeom>
              <a:ln w="6350"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5" name="Freeform 204"/>
              <p:cNvSpPr/>
              <p:nvPr/>
            </p:nvSpPr>
            <p:spPr>
              <a:xfrm>
                <a:off x="2380413" y="5003423"/>
                <a:ext cx="112357" cy="26413"/>
              </a:xfrm>
              <a:custGeom>
                <a:avLst/>
                <a:gdLst>
                  <a:gd name="connsiteX0" fmla="*/ 0 w 881062"/>
                  <a:gd name="connsiteY0" fmla="*/ 0 h 207169"/>
                  <a:gd name="connsiteX1" fmla="*/ 881062 w 881062"/>
                  <a:gd name="connsiteY1" fmla="*/ 0 h 207169"/>
                  <a:gd name="connsiteX2" fmla="*/ 423862 w 881062"/>
                  <a:gd name="connsiteY2" fmla="*/ 207169 h 207169"/>
                  <a:gd name="connsiteX3" fmla="*/ 0 w 881062"/>
                  <a:gd name="connsiteY3" fmla="*/ 0 h 207169"/>
                  <a:gd name="connsiteX0" fmla="*/ 10635 w 900345"/>
                  <a:gd name="connsiteY0" fmla="*/ 0 h 207169"/>
                  <a:gd name="connsiteX1" fmla="*/ 891697 w 900345"/>
                  <a:gd name="connsiteY1" fmla="*/ 0 h 207169"/>
                  <a:gd name="connsiteX2" fmla="*/ 434497 w 900345"/>
                  <a:gd name="connsiteY2" fmla="*/ 207169 h 207169"/>
                  <a:gd name="connsiteX3" fmla="*/ 10635 w 900345"/>
                  <a:gd name="connsiteY3" fmla="*/ 0 h 207169"/>
                  <a:gd name="connsiteX0" fmla="*/ 18183 w 913638"/>
                  <a:gd name="connsiteY0" fmla="*/ 0 h 207193"/>
                  <a:gd name="connsiteX1" fmla="*/ 899245 w 913638"/>
                  <a:gd name="connsiteY1" fmla="*/ 0 h 207193"/>
                  <a:gd name="connsiteX2" fmla="*/ 442045 w 913638"/>
                  <a:gd name="connsiteY2" fmla="*/ 207169 h 207193"/>
                  <a:gd name="connsiteX3" fmla="*/ 18183 w 913638"/>
                  <a:gd name="connsiteY3" fmla="*/ 0 h 207193"/>
                  <a:gd name="connsiteX0" fmla="*/ 167 w 895622"/>
                  <a:gd name="connsiteY0" fmla="*/ 0 h 207195"/>
                  <a:gd name="connsiteX1" fmla="*/ 881229 w 895622"/>
                  <a:gd name="connsiteY1" fmla="*/ 0 h 207195"/>
                  <a:gd name="connsiteX2" fmla="*/ 424029 w 895622"/>
                  <a:gd name="connsiteY2" fmla="*/ 207169 h 207195"/>
                  <a:gd name="connsiteX3" fmla="*/ 167 w 895622"/>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448"/>
                  <a:gd name="connsiteY0" fmla="*/ 0 h 207195"/>
                  <a:gd name="connsiteX1" fmla="*/ 881229 w 881448"/>
                  <a:gd name="connsiteY1" fmla="*/ 0 h 207195"/>
                  <a:gd name="connsiteX2" fmla="*/ 424029 w 881448"/>
                  <a:gd name="connsiteY2" fmla="*/ 207169 h 207195"/>
                  <a:gd name="connsiteX3" fmla="*/ 167 w 881448"/>
                  <a:gd name="connsiteY3" fmla="*/ 0 h 207195"/>
                  <a:gd name="connsiteX0" fmla="*/ 84 w 881271"/>
                  <a:gd name="connsiteY0" fmla="*/ 0 h 207169"/>
                  <a:gd name="connsiteX1" fmla="*/ 881146 w 881271"/>
                  <a:gd name="connsiteY1" fmla="*/ 0 h 207169"/>
                  <a:gd name="connsiteX2" fmla="*/ 423946 w 881271"/>
                  <a:gd name="connsiteY2" fmla="*/ 207169 h 207169"/>
                  <a:gd name="connsiteX3" fmla="*/ 84 w 881271"/>
                  <a:gd name="connsiteY3" fmla="*/ 0 h 207169"/>
                </a:gdLst>
                <a:ahLst/>
                <a:cxnLst>
                  <a:cxn ang="0">
                    <a:pos x="connsiteX0" y="connsiteY0"/>
                  </a:cxn>
                  <a:cxn ang="0">
                    <a:pos x="connsiteX1" y="connsiteY1"/>
                  </a:cxn>
                  <a:cxn ang="0">
                    <a:pos x="connsiteX2" y="connsiteY2"/>
                  </a:cxn>
                  <a:cxn ang="0">
                    <a:pos x="connsiteX3" y="connsiteY3"/>
                  </a:cxn>
                </a:cxnLst>
                <a:rect l="l" t="t" r="r" b="b"/>
                <a:pathLst>
                  <a:path w="881271" h="207169">
                    <a:moveTo>
                      <a:pt x="84" y="0"/>
                    </a:moveTo>
                    <a:lnTo>
                      <a:pt x="881146" y="0"/>
                    </a:lnTo>
                    <a:cubicBezTo>
                      <a:pt x="887495" y="48816"/>
                      <a:pt x="651753" y="207169"/>
                      <a:pt x="423946" y="207169"/>
                    </a:cubicBezTo>
                    <a:cubicBezTo>
                      <a:pt x="196139" y="207169"/>
                      <a:pt x="-4678" y="48815"/>
                      <a:pt x="84" y="0"/>
                    </a:cubicBezTo>
                    <a:close/>
                  </a:path>
                </a:pathLst>
              </a:custGeom>
              <a:solidFill>
                <a:schemeClr val="bg1"/>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Futura Std Condensed" pitchFamily="34" charset="0"/>
                </a:endParaRPr>
              </a:p>
            </p:txBody>
          </p:sp>
        </p:grpSp>
      </p:grpSp>
      <p:grpSp>
        <p:nvGrpSpPr>
          <p:cNvPr id="206" name="Group 205"/>
          <p:cNvGrpSpPr>
            <a:grpSpLocks noChangeAspect="1"/>
          </p:cNvGrpSpPr>
          <p:nvPr>
            <p:custDataLst>
              <p:tags r:id="rId24"/>
            </p:custDataLst>
          </p:nvPr>
        </p:nvGrpSpPr>
        <p:grpSpPr>
          <a:xfrm>
            <a:off x="4210178" y="6867769"/>
            <a:ext cx="151554" cy="274320"/>
            <a:chOff x="2233642" y="4295141"/>
            <a:chExt cx="405899" cy="734695"/>
          </a:xfrm>
        </p:grpSpPr>
        <p:sp>
          <p:nvSpPr>
            <p:cNvPr id="207" name="Freeform 206"/>
            <p:cNvSpPr/>
            <p:nvPr/>
          </p:nvSpPr>
          <p:spPr>
            <a:xfrm>
              <a:off x="2233642" y="4295141"/>
              <a:ext cx="405899" cy="574531"/>
            </a:xfrm>
            <a:custGeom>
              <a:avLst/>
              <a:gdLst>
                <a:gd name="connsiteX0" fmla="*/ 514350 w 2457450"/>
                <a:gd name="connsiteY0" fmla="*/ 2876550 h 2876550"/>
                <a:gd name="connsiteX1" fmla="*/ 419100 w 2457450"/>
                <a:gd name="connsiteY1" fmla="*/ 2752725 h 2876550"/>
                <a:gd name="connsiteX2" fmla="*/ 390525 w 2457450"/>
                <a:gd name="connsiteY2" fmla="*/ 2438400 h 2876550"/>
                <a:gd name="connsiteX3" fmla="*/ 152400 w 2457450"/>
                <a:gd name="connsiteY3" fmla="*/ 1724025 h 2876550"/>
                <a:gd name="connsiteX4" fmla="*/ 0 w 2457450"/>
                <a:gd name="connsiteY4" fmla="*/ 1076325 h 2876550"/>
                <a:gd name="connsiteX5" fmla="*/ 1266825 w 2457450"/>
                <a:gd name="connsiteY5" fmla="*/ 0 h 2876550"/>
                <a:gd name="connsiteX6" fmla="*/ 2457450 w 2457450"/>
                <a:gd name="connsiteY6" fmla="*/ 1019175 h 2876550"/>
                <a:gd name="connsiteX7" fmla="*/ 2247900 w 2457450"/>
                <a:gd name="connsiteY7" fmla="*/ 1724025 h 2876550"/>
                <a:gd name="connsiteX8" fmla="*/ 1971675 w 2457450"/>
                <a:gd name="connsiteY8" fmla="*/ 2428875 h 2876550"/>
                <a:gd name="connsiteX9" fmla="*/ 1943100 w 2457450"/>
                <a:gd name="connsiteY9" fmla="*/ 2733675 h 2876550"/>
                <a:gd name="connsiteX10" fmla="*/ 1857375 w 2457450"/>
                <a:gd name="connsiteY10" fmla="*/ 2876550 h 2876550"/>
                <a:gd name="connsiteX11" fmla="*/ 514350 w 2457450"/>
                <a:gd name="connsiteY11" fmla="*/ 2876550 h 2876550"/>
                <a:gd name="connsiteX0" fmla="*/ 514350 w 2457450"/>
                <a:gd name="connsiteY0" fmla="*/ 2876640 h 2876640"/>
                <a:gd name="connsiteX1" fmla="*/ 419100 w 2457450"/>
                <a:gd name="connsiteY1" fmla="*/ 2752815 h 2876640"/>
                <a:gd name="connsiteX2" fmla="*/ 390525 w 2457450"/>
                <a:gd name="connsiteY2" fmla="*/ 2438490 h 2876640"/>
                <a:gd name="connsiteX3" fmla="*/ 152400 w 2457450"/>
                <a:gd name="connsiteY3" fmla="*/ 1724115 h 2876640"/>
                <a:gd name="connsiteX4" fmla="*/ 0 w 2457450"/>
                <a:gd name="connsiteY4" fmla="*/ 1076415 h 2876640"/>
                <a:gd name="connsiteX5" fmla="*/ 1266825 w 2457450"/>
                <a:gd name="connsiteY5" fmla="*/ 90 h 2876640"/>
                <a:gd name="connsiteX6" fmla="*/ 2457450 w 2457450"/>
                <a:gd name="connsiteY6" fmla="*/ 1019265 h 2876640"/>
                <a:gd name="connsiteX7" fmla="*/ 2247900 w 2457450"/>
                <a:gd name="connsiteY7" fmla="*/ 1724115 h 2876640"/>
                <a:gd name="connsiteX8" fmla="*/ 1971675 w 2457450"/>
                <a:gd name="connsiteY8" fmla="*/ 2428965 h 2876640"/>
                <a:gd name="connsiteX9" fmla="*/ 1943100 w 2457450"/>
                <a:gd name="connsiteY9" fmla="*/ 2733765 h 2876640"/>
                <a:gd name="connsiteX10" fmla="*/ 1857375 w 2457450"/>
                <a:gd name="connsiteY10" fmla="*/ 2876640 h 2876640"/>
                <a:gd name="connsiteX11" fmla="*/ 514350 w 2457450"/>
                <a:gd name="connsiteY11" fmla="*/ 2876640 h 2876640"/>
                <a:gd name="connsiteX0" fmla="*/ 578058 w 2521158"/>
                <a:gd name="connsiteY0" fmla="*/ 2876640 h 2876640"/>
                <a:gd name="connsiteX1" fmla="*/ 482808 w 2521158"/>
                <a:gd name="connsiteY1" fmla="*/ 2752815 h 2876640"/>
                <a:gd name="connsiteX2" fmla="*/ 454233 w 2521158"/>
                <a:gd name="connsiteY2" fmla="*/ 2438490 h 2876640"/>
                <a:gd name="connsiteX3" fmla="*/ 216108 w 2521158"/>
                <a:gd name="connsiteY3" fmla="*/ 1724115 h 2876640"/>
                <a:gd name="connsiteX4" fmla="*/ 63708 w 2521158"/>
                <a:gd name="connsiteY4" fmla="*/ 1076415 h 2876640"/>
                <a:gd name="connsiteX5" fmla="*/ 1330533 w 2521158"/>
                <a:gd name="connsiteY5" fmla="*/ 90 h 2876640"/>
                <a:gd name="connsiteX6" fmla="*/ 2521158 w 2521158"/>
                <a:gd name="connsiteY6" fmla="*/ 1019265 h 2876640"/>
                <a:gd name="connsiteX7" fmla="*/ 2311608 w 2521158"/>
                <a:gd name="connsiteY7" fmla="*/ 1724115 h 2876640"/>
                <a:gd name="connsiteX8" fmla="*/ 2035383 w 2521158"/>
                <a:gd name="connsiteY8" fmla="*/ 2428965 h 2876640"/>
                <a:gd name="connsiteX9" fmla="*/ 2006808 w 2521158"/>
                <a:gd name="connsiteY9" fmla="*/ 2733765 h 2876640"/>
                <a:gd name="connsiteX10" fmla="*/ 1921083 w 2521158"/>
                <a:gd name="connsiteY10" fmla="*/ 2876640 h 2876640"/>
                <a:gd name="connsiteX11" fmla="*/ 578058 w 2521158"/>
                <a:gd name="connsiteY11" fmla="*/ 2876640 h 2876640"/>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525209"/>
                <a:gd name="connsiteY0" fmla="*/ 2876635 h 2876635"/>
                <a:gd name="connsiteX1" fmla="*/ 482808 w 2525209"/>
                <a:gd name="connsiteY1" fmla="*/ 2752810 h 2876635"/>
                <a:gd name="connsiteX2" fmla="*/ 454233 w 2525209"/>
                <a:gd name="connsiteY2" fmla="*/ 2438485 h 2876635"/>
                <a:gd name="connsiteX3" fmla="*/ 216108 w 2525209"/>
                <a:gd name="connsiteY3" fmla="*/ 1724110 h 2876635"/>
                <a:gd name="connsiteX4" fmla="*/ 63708 w 2525209"/>
                <a:gd name="connsiteY4" fmla="*/ 1076410 h 2876635"/>
                <a:gd name="connsiteX5" fmla="*/ 1330533 w 2525209"/>
                <a:gd name="connsiteY5" fmla="*/ 85 h 2876635"/>
                <a:gd name="connsiteX6" fmla="*/ 2521158 w 2525209"/>
                <a:gd name="connsiteY6" fmla="*/ 1019260 h 2876635"/>
                <a:gd name="connsiteX7" fmla="*/ 2311608 w 2525209"/>
                <a:gd name="connsiteY7" fmla="*/ 1724110 h 2876635"/>
                <a:gd name="connsiteX8" fmla="*/ 2035383 w 2525209"/>
                <a:gd name="connsiteY8" fmla="*/ 2428960 h 2876635"/>
                <a:gd name="connsiteX9" fmla="*/ 2006808 w 2525209"/>
                <a:gd name="connsiteY9" fmla="*/ 2733760 h 2876635"/>
                <a:gd name="connsiteX10" fmla="*/ 1921083 w 2525209"/>
                <a:gd name="connsiteY10" fmla="*/ 2876635 h 2876635"/>
                <a:gd name="connsiteX11" fmla="*/ 578058 w 2525209"/>
                <a:gd name="connsiteY11" fmla="*/ 2876635 h 2876635"/>
                <a:gd name="connsiteX0" fmla="*/ 578058 w 2373469"/>
                <a:gd name="connsiteY0" fmla="*/ 2877203 h 2877203"/>
                <a:gd name="connsiteX1" fmla="*/ 482808 w 2373469"/>
                <a:gd name="connsiteY1" fmla="*/ 2753378 h 2877203"/>
                <a:gd name="connsiteX2" fmla="*/ 454233 w 2373469"/>
                <a:gd name="connsiteY2" fmla="*/ 2439053 h 2877203"/>
                <a:gd name="connsiteX3" fmla="*/ 216108 w 2373469"/>
                <a:gd name="connsiteY3" fmla="*/ 1724678 h 2877203"/>
                <a:gd name="connsiteX4" fmla="*/ 63708 w 2373469"/>
                <a:gd name="connsiteY4" fmla="*/ 1076978 h 2877203"/>
                <a:gd name="connsiteX5" fmla="*/ 1330533 w 2373469"/>
                <a:gd name="connsiteY5" fmla="*/ 653 h 2877203"/>
                <a:gd name="connsiteX6" fmla="*/ 2368758 w 2373469"/>
                <a:gd name="connsiteY6" fmla="*/ 1238903 h 2877203"/>
                <a:gd name="connsiteX7" fmla="*/ 2311608 w 2373469"/>
                <a:gd name="connsiteY7" fmla="*/ 1724678 h 2877203"/>
                <a:gd name="connsiteX8" fmla="*/ 2035383 w 2373469"/>
                <a:gd name="connsiteY8" fmla="*/ 2429528 h 2877203"/>
                <a:gd name="connsiteX9" fmla="*/ 2006808 w 2373469"/>
                <a:gd name="connsiteY9" fmla="*/ 2734328 h 2877203"/>
                <a:gd name="connsiteX10" fmla="*/ 1921083 w 2373469"/>
                <a:gd name="connsiteY10" fmla="*/ 2877203 h 2877203"/>
                <a:gd name="connsiteX11" fmla="*/ 578058 w 2373469"/>
                <a:gd name="connsiteY11" fmla="*/ 2877203 h 2877203"/>
                <a:gd name="connsiteX0" fmla="*/ 578058 w 2386537"/>
                <a:gd name="connsiteY0" fmla="*/ 2876552 h 2876552"/>
                <a:gd name="connsiteX1" fmla="*/ 482808 w 2386537"/>
                <a:gd name="connsiteY1" fmla="*/ 2752727 h 2876552"/>
                <a:gd name="connsiteX2" fmla="*/ 454233 w 2386537"/>
                <a:gd name="connsiteY2" fmla="*/ 2438402 h 2876552"/>
                <a:gd name="connsiteX3" fmla="*/ 216108 w 2386537"/>
                <a:gd name="connsiteY3" fmla="*/ 1724027 h 2876552"/>
                <a:gd name="connsiteX4" fmla="*/ 63708 w 2386537"/>
                <a:gd name="connsiteY4" fmla="*/ 1076327 h 2876552"/>
                <a:gd name="connsiteX5" fmla="*/ 1330533 w 2386537"/>
                <a:gd name="connsiteY5" fmla="*/ 2 h 2876552"/>
                <a:gd name="connsiteX6" fmla="*/ 2368758 w 2386537"/>
                <a:gd name="connsiteY6" fmla="*/ 1238252 h 2876552"/>
                <a:gd name="connsiteX7" fmla="*/ 2311608 w 2386537"/>
                <a:gd name="connsiteY7" fmla="*/ 1724027 h 2876552"/>
                <a:gd name="connsiteX8" fmla="*/ 2035383 w 2386537"/>
                <a:gd name="connsiteY8" fmla="*/ 2428877 h 2876552"/>
                <a:gd name="connsiteX9" fmla="*/ 2006808 w 2386537"/>
                <a:gd name="connsiteY9" fmla="*/ 2733677 h 2876552"/>
                <a:gd name="connsiteX10" fmla="*/ 1921083 w 2386537"/>
                <a:gd name="connsiteY10" fmla="*/ 2876552 h 2876552"/>
                <a:gd name="connsiteX11" fmla="*/ 578058 w 2386537"/>
                <a:gd name="connsiteY11"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2276033 w 2350962"/>
                <a:gd name="connsiteY6" fmla="*/ 1724027 h 2876552"/>
                <a:gd name="connsiteX7" fmla="*/ 1999808 w 2350962"/>
                <a:gd name="connsiteY7" fmla="*/ 2428877 h 2876552"/>
                <a:gd name="connsiteX8" fmla="*/ 1971233 w 2350962"/>
                <a:gd name="connsiteY8" fmla="*/ 2733677 h 2876552"/>
                <a:gd name="connsiteX9" fmla="*/ 1885508 w 2350962"/>
                <a:gd name="connsiteY9" fmla="*/ 2876552 h 2876552"/>
                <a:gd name="connsiteX10" fmla="*/ 542483 w 2350962"/>
                <a:gd name="connsiteY10" fmla="*/ 2876552 h 2876552"/>
                <a:gd name="connsiteX0" fmla="*/ 542483 w 2350962"/>
                <a:gd name="connsiteY0" fmla="*/ 2876552 h 2876552"/>
                <a:gd name="connsiteX1" fmla="*/ 447233 w 2350962"/>
                <a:gd name="connsiteY1" fmla="*/ 2752727 h 2876552"/>
                <a:gd name="connsiteX2" fmla="*/ 418658 w 2350962"/>
                <a:gd name="connsiteY2" fmla="*/ 2438402 h 2876552"/>
                <a:gd name="connsiteX3" fmla="*/ 28133 w 2350962"/>
                <a:gd name="connsiteY3" fmla="*/ 1076327 h 2876552"/>
                <a:gd name="connsiteX4" fmla="*/ 1294958 w 2350962"/>
                <a:gd name="connsiteY4" fmla="*/ 2 h 2876552"/>
                <a:gd name="connsiteX5" fmla="*/ 2333183 w 2350962"/>
                <a:gd name="connsiteY5" fmla="*/ 1238252 h 2876552"/>
                <a:gd name="connsiteX6" fmla="*/ 1999808 w 2350962"/>
                <a:gd name="connsiteY6" fmla="*/ 2428877 h 2876552"/>
                <a:gd name="connsiteX7" fmla="*/ 1971233 w 2350962"/>
                <a:gd name="connsiteY7" fmla="*/ 2733677 h 2876552"/>
                <a:gd name="connsiteX8" fmla="*/ 1885508 w 2350962"/>
                <a:gd name="connsiteY8" fmla="*/ 2876552 h 2876552"/>
                <a:gd name="connsiteX9" fmla="*/ 542483 w 2350962"/>
                <a:gd name="connsiteY9" fmla="*/ 2876552 h 2876552"/>
                <a:gd name="connsiteX0" fmla="*/ 542483 w 2347372"/>
                <a:gd name="connsiteY0" fmla="*/ 2876561 h 2876561"/>
                <a:gd name="connsiteX1" fmla="*/ 447233 w 2347372"/>
                <a:gd name="connsiteY1" fmla="*/ 2752736 h 2876561"/>
                <a:gd name="connsiteX2" fmla="*/ 418658 w 2347372"/>
                <a:gd name="connsiteY2" fmla="*/ 2438411 h 2876561"/>
                <a:gd name="connsiteX3" fmla="*/ 28133 w 2347372"/>
                <a:gd name="connsiteY3" fmla="*/ 1076336 h 2876561"/>
                <a:gd name="connsiteX4" fmla="*/ 1294958 w 2347372"/>
                <a:gd name="connsiteY4" fmla="*/ 11 h 2876561"/>
                <a:gd name="connsiteX5" fmla="*/ 2342708 w 2347372"/>
                <a:gd name="connsiteY5" fmla="*/ 1095386 h 2876561"/>
                <a:gd name="connsiteX6" fmla="*/ 1999808 w 2347372"/>
                <a:gd name="connsiteY6" fmla="*/ 2428886 h 2876561"/>
                <a:gd name="connsiteX7" fmla="*/ 1971233 w 2347372"/>
                <a:gd name="connsiteY7" fmla="*/ 2733686 h 2876561"/>
                <a:gd name="connsiteX8" fmla="*/ 1885508 w 2347372"/>
                <a:gd name="connsiteY8" fmla="*/ 2876561 h 2876561"/>
                <a:gd name="connsiteX9" fmla="*/ 542483 w 2347372"/>
                <a:gd name="connsiteY9" fmla="*/ 2876561 h 2876561"/>
                <a:gd name="connsiteX0" fmla="*/ 461688 w 2266495"/>
                <a:gd name="connsiteY0" fmla="*/ 2876559 h 2876559"/>
                <a:gd name="connsiteX1" fmla="*/ 366438 w 2266495"/>
                <a:gd name="connsiteY1" fmla="*/ 2752734 h 2876559"/>
                <a:gd name="connsiteX2" fmla="*/ 337863 w 2266495"/>
                <a:gd name="connsiteY2" fmla="*/ 2438409 h 2876559"/>
                <a:gd name="connsiteX3" fmla="*/ 33063 w 2266495"/>
                <a:gd name="connsiteY3" fmla="*/ 1114434 h 2876559"/>
                <a:gd name="connsiteX4" fmla="*/ 1214163 w 2266495"/>
                <a:gd name="connsiteY4" fmla="*/ 9 h 2876559"/>
                <a:gd name="connsiteX5" fmla="*/ 2261913 w 2266495"/>
                <a:gd name="connsiteY5" fmla="*/ 1095384 h 2876559"/>
                <a:gd name="connsiteX6" fmla="*/ 1919013 w 2266495"/>
                <a:gd name="connsiteY6" fmla="*/ 2428884 h 2876559"/>
                <a:gd name="connsiteX7" fmla="*/ 1890438 w 2266495"/>
                <a:gd name="connsiteY7" fmla="*/ 2733684 h 2876559"/>
                <a:gd name="connsiteX8" fmla="*/ 1804713 w 2266495"/>
                <a:gd name="connsiteY8" fmla="*/ 2876559 h 2876559"/>
                <a:gd name="connsiteX9" fmla="*/ 461688 w 2266495"/>
                <a:gd name="connsiteY9" fmla="*/ 2876559 h 2876559"/>
                <a:gd name="connsiteX0" fmla="*/ 428657 w 2233464"/>
                <a:gd name="connsiteY0" fmla="*/ 2876559 h 2876559"/>
                <a:gd name="connsiteX1" fmla="*/ 333407 w 2233464"/>
                <a:gd name="connsiteY1" fmla="*/ 2752734 h 2876559"/>
                <a:gd name="connsiteX2" fmla="*/ 304832 w 2233464"/>
                <a:gd name="connsiteY2" fmla="*/ 2438409 h 2876559"/>
                <a:gd name="connsiteX3" fmla="*/ 32 w 2233464"/>
                <a:gd name="connsiteY3" fmla="*/ 1114434 h 2876559"/>
                <a:gd name="connsiteX4" fmla="*/ 1181132 w 2233464"/>
                <a:gd name="connsiteY4" fmla="*/ 9 h 2876559"/>
                <a:gd name="connsiteX5" fmla="*/ 2228882 w 2233464"/>
                <a:gd name="connsiteY5" fmla="*/ 1095384 h 2876559"/>
                <a:gd name="connsiteX6" fmla="*/ 1885982 w 2233464"/>
                <a:gd name="connsiteY6" fmla="*/ 2428884 h 2876559"/>
                <a:gd name="connsiteX7" fmla="*/ 1857407 w 2233464"/>
                <a:gd name="connsiteY7" fmla="*/ 2733684 h 2876559"/>
                <a:gd name="connsiteX8" fmla="*/ 1771682 w 2233464"/>
                <a:gd name="connsiteY8" fmla="*/ 2876559 h 2876559"/>
                <a:gd name="connsiteX9" fmla="*/ 428657 w 2233464"/>
                <a:gd name="connsiteY9" fmla="*/ 2876559 h 2876559"/>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42865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42865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771682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857407 w 2229008"/>
                <a:gd name="connsiteY7" fmla="*/ 2733685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333407 w 2229008"/>
                <a:gd name="connsiteY1" fmla="*/ 27527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38207 w 2229008"/>
                <a:gd name="connsiteY0" fmla="*/ 2876560 h 2876560"/>
                <a:gd name="connsiteX1" fmla="*/ 495332 w 2229008"/>
                <a:gd name="connsiteY1" fmla="*/ 2828935 h 2876560"/>
                <a:gd name="connsiteX2" fmla="*/ 304832 w 2229008"/>
                <a:gd name="connsiteY2" fmla="*/ 2438410 h 2876560"/>
                <a:gd name="connsiteX3" fmla="*/ 32 w 2229008"/>
                <a:gd name="connsiteY3" fmla="*/ 1114435 h 2876560"/>
                <a:gd name="connsiteX4" fmla="*/ 1181132 w 2229008"/>
                <a:gd name="connsiteY4" fmla="*/ 10 h 2876560"/>
                <a:gd name="connsiteX5" fmla="*/ 2228882 w 2229008"/>
                <a:gd name="connsiteY5" fmla="*/ 1095385 h 2876560"/>
                <a:gd name="connsiteX6" fmla="*/ 1885982 w 2229008"/>
                <a:gd name="connsiteY6" fmla="*/ 2428885 h 2876560"/>
                <a:gd name="connsiteX7" fmla="*/ 1685957 w 2229008"/>
                <a:gd name="connsiteY7" fmla="*/ 2762260 h 2876560"/>
                <a:gd name="connsiteX8" fmla="*/ 1571657 w 2229008"/>
                <a:gd name="connsiteY8" fmla="*/ 2876560 h 2876560"/>
                <a:gd name="connsiteX9" fmla="*/ 638207 w 2229008"/>
                <a:gd name="connsiteY9" fmla="*/ 2876560 h 2876560"/>
                <a:gd name="connsiteX0" fmla="*/ 663894 w 2254695"/>
                <a:gd name="connsiteY0" fmla="*/ 2876560 h 2876560"/>
                <a:gd name="connsiteX1" fmla="*/ 521019 w 2254695"/>
                <a:gd name="connsiteY1" fmla="*/ 2828935 h 2876560"/>
                <a:gd name="connsiteX2" fmla="*/ 397194 w 2254695"/>
                <a:gd name="connsiteY2" fmla="*/ 2428885 h 2876560"/>
                <a:gd name="connsiteX3" fmla="*/ 25719 w 2254695"/>
                <a:gd name="connsiteY3" fmla="*/ 1114435 h 2876560"/>
                <a:gd name="connsiteX4" fmla="*/ 1206819 w 2254695"/>
                <a:gd name="connsiteY4" fmla="*/ 10 h 2876560"/>
                <a:gd name="connsiteX5" fmla="*/ 2254569 w 2254695"/>
                <a:gd name="connsiteY5" fmla="*/ 1095385 h 2876560"/>
                <a:gd name="connsiteX6" fmla="*/ 1911669 w 2254695"/>
                <a:gd name="connsiteY6" fmla="*/ 2428885 h 2876560"/>
                <a:gd name="connsiteX7" fmla="*/ 1711644 w 2254695"/>
                <a:gd name="connsiteY7" fmla="*/ 2762260 h 2876560"/>
                <a:gd name="connsiteX8" fmla="*/ 1597344 w 2254695"/>
                <a:gd name="connsiteY8" fmla="*/ 2876560 h 2876560"/>
                <a:gd name="connsiteX9" fmla="*/ 663894 w 2254695"/>
                <a:gd name="connsiteY9" fmla="*/ 2876560 h 2876560"/>
                <a:gd name="connsiteX0" fmla="*/ 638464 w 2229265"/>
                <a:gd name="connsiteY0" fmla="*/ 2876560 h 2876560"/>
                <a:gd name="connsiteX1" fmla="*/ 495589 w 2229265"/>
                <a:gd name="connsiteY1" fmla="*/ 2828935 h 2876560"/>
                <a:gd name="connsiteX2" fmla="*/ 371764 w 2229265"/>
                <a:gd name="connsiteY2" fmla="*/ 2428885 h 2876560"/>
                <a:gd name="connsiteX3" fmla="*/ 289 w 2229265"/>
                <a:gd name="connsiteY3" fmla="*/ 1114435 h 2876560"/>
                <a:gd name="connsiteX4" fmla="*/ 1181389 w 2229265"/>
                <a:gd name="connsiteY4" fmla="*/ 10 h 2876560"/>
                <a:gd name="connsiteX5" fmla="*/ 2229139 w 2229265"/>
                <a:gd name="connsiteY5" fmla="*/ 1095385 h 2876560"/>
                <a:gd name="connsiteX6" fmla="*/ 1886239 w 2229265"/>
                <a:gd name="connsiteY6" fmla="*/ 2428885 h 2876560"/>
                <a:gd name="connsiteX7" fmla="*/ 1686214 w 2229265"/>
                <a:gd name="connsiteY7" fmla="*/ 2762260 h 2876560"/>
                <a:gd name="connsiteX8" fmla="*/ 1571914 w 2229265"/>
                <a:gd name="connsiteY8" fmla="*/ 2876560 h 2876560"/>
                <a:gd name="connsiteX9" fmla="*/ 638464 w 2229265"/>
                <a:gd name="connsiteY9" fmla="*/ 2876560 h 2876560"/>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590890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590890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524340 w 2181691"/>
                <a:gd name="connsiteY8" fmla="*/ 2876572 h 2876572"/>
                <a:gd name="connsiteX9" fmla="*/ 809965 w 2181691"/>
                <a:gd name="connsiteY9" fmla="*/ 2876572 h 2876572"/>
                <a:gd name="connsiteX0" fmla="*/ 80996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809965 w 2181691"/>
                <a:gd name="connsiteY9" fmla="*/ 2876572 h 2876572"/>
                <a:gd name="connsiteX0" fmla="*/ 714715 w 2181691"/>
                <a:gd name="connsiteY0" fmla="*/ 2876572 h 2876572"/>
                <a:gd name="connsiteX1" fmla="*/ 448015 w 2181691"/>
                <a:gd name="connsiteY1" fmla="*/ 2828947 h 2876572"/>
                <a:gd name="connsiteX2" fmla="*/ 324190 w 2181691"/>
                <a:gd name="connsiteY2" fmla="*/ 2428897 h 2876572"/>
                <a:gd name="connsiteX3" fmla="*/ 340 w 2181691"/>
                <a:gd name="connsiteY3" fmla="*/ 1123972 h 2876572"/>
                <a:gd name="connsiteX4" fmla="*/ 1133815 w 2181691"/>
                <a:gd name="connsiteY4" fmla="*/ 22 h 2876572"/>
                <a:gd name="connsiteX5" fmla="*/ 2181565 w 2181691"/>
                <a:gd name="connsiteY5" fmla="*/ 1095397 h 2876572"/>
                <a:gd name="connsiteX6" fmla="*/ 1838665 w 2181691"/>
                <a:gd name="connsiteY6" fmla="*/ 2428897 h 2876572"/>
                <a:gd name="connsiteX7" fmla="*/ 1638640 w 2181691"/>
                <a:gd name="connsiteY7" fmla="*/ 2762272 h 2876572"/>
                <a:gd name="connsiteX8" fmla="*/ 1390990 w 2181691"/>
                <a:gd name="connsiteY8" fmla="*/ 2876572 h 2876572"/>
                <a:gd name="connsiteX9" fmla="*/ 714715 w 2181691"/>
                <a:gd name="connsiteY9" fmla="*/ 2876572 h 2876572"/>
                <a:gd name="connsiteX0" fmla="*/ 1238366 w 2705342"/>
                <a:gd name="connsiteY0" fmla="*/ 2882562 h 2882562"/>
                <a:gd name="connsiteX1" fmla="*/ 971666 w 2705342"/>
                <a:gd name="connsiteY1" fmla="*/ 2834937 h 2882562"/>
                <a:gd name="connsiteX2" fmla="*/ 847841 w 2705342"/>
                <a:gd name="connsiteY2" fmla="*/ 2434887 h 2882562"/>
                <a:gd name="connsiteX3" fmla="*/ 116 w 2705342"/>
                <a:gd name="connsiteY3" fmla="*/ 1606212 h 2882562"/>
                <a:gd name="connsiteX4" fmla="*/ 1657466 w 2705342"/>
                <a:gd name="connsiteY4" fmla="*/ 6012 h 2882562"/>
                <a:gd name="connsiteX5" fmla="*/ 2705216 w 2705342"/>
                <a:gd name="connsiteY5" fmla="*/ 1101387 h 2882562"/>
                <a:gd name="connsiteX6" fmla="*/ 2362316 w 2705342"/>
                <a:gd name="connsiteY6" fmla="*/ 2434887 h 2882562"/>
                <a:gd name="connsiteX7" fmla="*/ 2162291 w 2705342"/>
                <a:gd name="connsiteY7" fmla="*/ 2768262 h 2882562"/>
                <a:gd name="connsiteX8" fmla="*/ 1914641 w 2705342"/>
                <a:gd name="connsiteY8" fmla="*/ 2882562 h 2882562"/>
                <a:gd name="connsiteX9" fmla="*/ 1238366 w 2705342"/>
                <a:gd name="connsiteY9" fmla="*/ 2882562 h 2882562"/>
                <a:gd name="connsiteX0" fmla="*/ 1238366 w 3181508"/>
                <a:gd name="connsiteY0" fmla="*/ 2876575 h 2876575"/>
                <a:gd name="connsiteX1" fmla="*/ 971666 w 3181508"/>
                <a:gd name="connsiteY1" fmla="*/ 2828950 h 2876575"/>
                <a:gd name="connsiteX2" fmla="*/ 847841 w 3181508"/>
                <a:gd name="connsiteY2" fmla="*/ 2428900 h 2876575"/>
                <a:gd name="connsiteX3" fmla="*/ 116 w 3181508"/>
                <a:gd name="connsiteY3" fmla="*/ 1600225 h 2876575"/>
                <a:gd name="connsiteX4" fmla="*/ 1657466 w 3181508"/>
                <a:gd name="connsiteY4" fmla="*/ 25 h 2876575"/>
                <a:gd name="connsiteX5" fmla="*/ 3181466 w 3181508"/>
                <a:gd name="connsiteY5" fmla="*/ 1562125 h 2876575"/>
                <a:gd name="connsiteX6" fmla="*/ 2362316 w 3181508"/>
                <a:gd name="connsiteY6" fmla="*/ 2428900 h 2876575"/>
                <a:gd name="connsiteX7" fmla="*/ 2162291 w 3181508"/>
                <a:gd name="connsiteY7" fmla="*/ 2762275 h 2876575"/>
                <a:gd name="connsiteX8" fmla="*/ 1914641 w 3181508"/>
                <a:gd name="connsiteY8" fmla="*/ 2876575 h 2876575"/>
                <a:gd name="connsiteX9" fmla="*/ 1238366 w 3181508"/>
                <a:gd name="connsiteY9" fmla="*/ 2876575 h 2876575"/>
                <a:gd name="connsiteX0" fmla="*/ 1249118 w 3206549"/>
                <a:gd name="connsiteY0" fmla="*/ 2876575 h 2876575"/>
                <a:gd name="connsiteX1" fmla="*/ 982418 w 3206549"/>
                <a:gd name="connsiteY1" fmla="*/ 2828950 h 2876575"/>
                <a:gd name="connsiteX2" fmla="*/ 858593 w 3206549"/>
                <a:gd name="connsiteY2" fmla="*/ 2428900 h 2876575"/>
                <a:gd name="connsiteX3" fmla="*/ 10868 w 3206549"/>
                <a:gd name="connsiteY3" fmla="*/ 1600225 h 2876575"/>
                <a:gd name="connsiteX4" fmla="*/ 1572968 w 3206549"/>
                <a:gd name="connsiteY4" fmla="*/ 25 h 2876575"/>
                <a:gd name="connsiteX5" fmla="*/ 3192218 w 3206549"/>
                <a:gd name="connsiteY5" fmla="*/ 1562125 h 2876575"/>
                <a:gd name="connsiteX6" fmla="*/ 2373068 w 3206549"/>
                <a:gd name="connsiteY6" fmla="*/ 2428900 h 2876575"/>
                <a:gd name="connsiteX7" fmla="*/ 2173043 w 3206549"/>
                <a:gd name="connsiteY7" fmla="*/ 2762275 h 2876575"/>
                <a:gd name="connsiteX8" fmla="*/ 1925393 w 3206549"/>
                <a:gd name="connsiteY8" fmla="*/ 2876575 h 2876575"/>
                <a:gd name="connsiteX9" fmla="*/ 1249118 w 3206549"/>
                <a:gd name="connsiteY9" fmla="*/ 2876575 h 2876575"/>
                <a:gd name="connsiteX0" fmla="*/ 1274620 w 3232051"/>
                <a:gd name="connsiteY0" fmla="*/ 2876575 h 2914675"/>
                <a:gd name="connsiteX1" fmla="*/ 1007920 w 3232051"/>
                <a:gd name="connsiteY1" fmla="*/ 2828950 h 2914675"/>
                <a:gd name="connsiteX2" fmla="*/ 493570 w 3232051"/>
                <a:gd name="connsiteY2" fmla="*/ 2914675 h 2914675"/>
                <a:gd name="connsiteX3" fmla="*/ 36370 w 3232051"/>
                <a:gd name="connsiteY3" fmla="*/ 1600225 h 2914675"/>
                <a:gd name="connsiteX4" fmla="*/ 1598470 w 3232051"/>
                <a:gd name="connsiteY4" fmla="*/ 25 h 2914675"/>
                <a:gd name="connsiteX5" fmla="*/ 3217720 w 3232051"/>
                <a:gd name="connsiteY5" fmla="*/ 1562125 h 2914675"/>
                <a:gd name="connsiteX6" fmla="*/ 2398570 w 3232051"/>
                <a:gd name="connsiteY6" fmla="*/ 2428900 h 2914675"/>
                <a:gd name="connsiteX7" fmla="*/ 2198545 w 3232051"/>
                <a:gd name="connsiteY7" fmla="*/ 2762275 h 2914675"/>
                <a:gd name="connsiteX8" fmla="*/ 1950895 w 3232051"/>
                <a:gd name="connsiteY8" fmla="*/ 2876575 h 2914675"/>
                <a:gd name="connsiteX9" fmla="*/ 1274620 w 3232051"/>
                <a:gd name="connsiteY9" fmla="*/ 2876575 h 2914675"/>
                <a:gd name="connsiteX0" fmla="*/ 1274620 w 3232051"/>
                <a:gd name="connsiteY0" fmla="*/ 2876575 h 4372000"/>
                <a:gd name="connsiteX1" fmla="*/ 1007920 w 3232051"/>
                <a:gd name="connsiteY1" fmla="*/ 4372000 h 4372000"/>
                <a:gd name="connsiteX2" fmla="*/ 493570 w 3232051"/>
                <a:gd name="connsiteY2" fmla="*/ 2914675 h 4372000"/>
                <a:gd name="connsiteX3" fmla="*/ 36370 w 3232051"/>
                <a:gd name="connsiteY3" fmla="*/ 1600225 h 4372000"/>
                <a:gd name="connsiteX4" fmla="*/ 1598470 w 3232051"/>
                <a:gd name="connsiteY4" fmla="*/ 25 h 4372000"/>
                <a:gd name="connsiteX5" fmla="*/ 3217720 w 3232051"/>
                <a:gd name="connsiteY5" fmla="*/ 1562125 h 4372000"/>
                <a:gd name="connsiteX6" fmla="*/ 2398570 w 3232051"/>
                <a:gd name="connsiteY6" fmla="*/ 2428900 h 4372000"/>
                <a:gd name="connsiteX7" fmla="*/ 2198545 w 3232051"/>
                <a:gd name="connsiteY7" fmla="*/ 2762275 h 4372000"/>
                <a:gd name="connsiteX8" fmla="*/ 1950895 w 3232051"/>
                <a:gd name="connsiteY8" fmla="*/ 2876575 h 4372000"/>
                <a:gd name="connsiteX9" fmla="*/ 1274620 w 3232051"/>
                <a:gd name="connsiteY9" fmla="*/ 2876575 h 4372000"/>
                <a:gd name="connsiteX0" fmla="*/ 1274620 w 3232051"/>
                <a:gd name="connsiteY0" fmla="*/ 2876575 h 4486300"/>
                <a:gd name="connsiteX1" fmla="*/ 903145 w 3232051"/>
                <a:gd name="connsiteY1" fmla="*/ 4486300 h 4486300"/>
                <a:gd name="connsiteX2" fmla="*/ 493570 w 3232051"/>
                <a:gd name="connsiteY2" fmla="*/ 2914675 h 4486300"/>
                <a:gd name="connsiteX3" fmla="*/ 36370 w 3232051"/>
                <a:gd name="connsiteY3" fmla="*/ 1600225 h 4486300"/>
                <a:gd name="connsiteX4" fmla="*/ 1598470 w 3232051"/>
                <a:gd name="connsiteY4" fmla="*/ 25 h 4486300"/>
                <a:gd name="connsiteX5" fmla="*/ 3217720 w 3232051"/>
                <a:gd name="connsiteY5" fmla="*/ 1562125 h 4486300"/>
                <a:gd name="connsiteX6" fmla="*/ 2398570 w 3232051"/>
                <a:gd name="connsiteY6" fmla="*/ 2428900 h 4486300"/>
                <a:gd name="connsiteX7" fmla="*/ 2198545 w 3232051"/>
                <a:gd name="connsiteY7" fmla="*/ 2762275 h 4486300"/>
                <a:gd name="connsiteX8" fmla="*/ 1950895 w 3232051"/>
                <a:gd name="connsiteY8" fmla="*/ 2876575 h 4486300"/>
                <a:gd name="connsiteX9" fmla="*/ 1274620 w 3232051"/>
                <a:gd name="connsiteY9" fmla="*/ 2876575 h 4486300"/>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1950895 w 3232051"/>
                <a:gd name="connsiteY8" fmla="*/ 287657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198545 w 3232051"/>
                <a:gd name="connsiteY7" fmla="*/ 2762275 h 4495825"/>
                <a:gd name="connsiteX8" fmla="*/ 2741470 w 3232051"/>
                <a:gd name="connsiteY8" fmla="*/ 2971825 h 4495825"/>
                <a:gd name="connsiteX9" fmla="*/ 2265220 w 3232051"/>
                <a:gd name="connsiteY9" fmla="*/ 4495825 h 4495825"/>
                <a:gd name="connsiteX0" fmla="*/ 2265220 w 3232051"/>
                <a:gd name="connsiteY0" fmla="*/ 4495825 h 4495825"/>
                <a:gd name="connsiteX1" fmla="*/ 903145 w 3232051"/>
                <a:gd name="connsiteY1" fmla="*/ 4486300 h 4495825"/>
                <a:gd name="connsiteX2" fmla="*/ 493570 w 3232051"/>
                <a:gd name="connsiteY2" fmla="*/ 2914675 h 4495825"/>
                <a:gd name="connsiteX3" fmla="*/ 36370 w 3232051"/>
                <a:gd name="connsiteY3" fmla="*/ 1600225 h 4495825"/>
                <a:gd name="connsiteX4" fmla="*/ 1598470 w 3232051"/>
                <a:gd name="connsiteY4" fmla="*/ 25 h 4495825"/>
                <a:gd name="connsiteX5" fmla="*/ 3217720 w 3232051"/>
                <a:gd name="connsiteY5" fmla="*/ 1562125 h 4495825"/>
                <a:gd name="connsiteX6" fmla="*/ 2398570 w 3232051"/>
                <a:gd name="connsiteY6" fmla="*/ 2428900 h 4495825"/>
                <a:gd name="connsiteX7" fmla="*/ 2741470 w 3232051"/>
                <a:gd name="connsiteY7" fmla="*/ 2971825 h 4495825"/>
                <a:gd name="connsiteX8" fmla="*/ 2265220 w 3232051"/>
                <a:gd name="connsiteY8" fmla="*/ 4495825 h 4495825"/>
                <a:gd name="connsiteX0" fmla="*/ 2265220 w 3259860"/>
                <a:gd name="connsiteY0" fmla="*/ 4495828 h 4495828"/>
                <a:gd name="connsiteX1" fmla="*/ 903145 w 3259860"/>
                <a:gd name="connsiteY1" fmla="*/ 4486303 h 4495828"/>
                <a:gd name="connsiteX2" fmla="*/ 493570 w 3259860"/>
                <a:gd name="connsiteY2" fmla="*/ 2914678 h 4495828"/>
                <a:gd name="connsiteX3" fmla="*/ 36370 w 3259860"/>
                <a:gd name="connsiteY3" fmla="*/ 1600228 h 4495828"/>
                <a:gd name="connsiteX4" fmla="*/ 1598470 w 3259860"/>
                <a:gd name="connsiteY4" fmla="*/ 28 h 4495828"/>
                <a:gd name="connsiteX5" fmla="*/ 3217720 w 3259860"/>
                <a:gd name="connsiteY5" fmla="*/ 1562128 h 4495828"/>
                <a:gd name="connsiteX6" fmla="*/ 2741470 w 3259860"/>
                <a:gd name="connsiteY6" fmla="*/ 2971828 h 4495828"/>
                <a:gd name="connsiteX7" fmla="*/ 2265220 w 3259860"/>
                <a:gd name="connsiteY7" fmla="*/ 4495828 h 4495828"/>
                <a:gd name="connsiteX0" fmla="*/ 2265220 w 3259860"/>
                <a:gd name="connsiteY0" fmla="*/ 4495807 h 4495807"/>
                <a:gd name="connsiteX1" fmla="*/ 903145 w 3259860"/>
                <a:gd name="connsiteY1" fmla="*/ 4486282 h 4495807"/>
                <a:gd name="connsiteX2" fmla="*/ 493570 w 3259860"/>
                <a:gd name="connsiteY2" fmla="*/ 2914657 h 4495807"/>
                <a:gd name="connsiteX3" fmla="*/ 36370 w 3259860"/>
                <a:gd name="connsiteY3" fmla="*/ 1600207 h 4495807"/>
                <a:gd name="connsiteX4" fmla="*/ 1598470 w 3259860"/>
                <a:gd name="connsiteY4" fmla="*/ 7 h 4495807"/>
                <a:gd name="connsiteX5" fmla="*/ 3217720 w 3259860"/>
                <a:gd name="connsiteY5" fmla="*/ 1562107 h 4495807"/>
                <a:gd name="connsiteX6" fmla="*/ 2741470 w 3259860"/>
                <a:gd name="connsiteY6" fmla="*/ 2971807 h 4495807"/>
                <a:gd name="connsiteX7" fmla="*/ 2265220 w 3259860"/>
                <a:gd name="connsiteY7" fmla="*/ 4495807 h 4495807"/>
                <a:gd name="connsiteX0" fmla="*/ 2265220 w 3219387"/>
                <a:gd name="connsiteY0" fmla="*/ 4495807 h 4495807"/>
                <a:gd name="connsiteX1" fmla="*/ 903145 w 3219387"/>
                <a:gd name="connsiteY1" fmla="*/ 4486282 h 4495807"/>
                <a:gd name="connsiteX2" fmla="*/ 493570 w 3219387"/>
                <a:gd name="connsiteY2" fmla="*/ 2914657 h 4495807"/>
                <a:gd name="connsiteX3" fmla="*/ 36370 w 3219387"/>
                <a:gd name="connsiteY3" fmla="*/ 1600207 h 4495807"/>
                <a:gd name="connsiteX4" fmla="*/ 1598470 w 3219387"/>
                <a:gd name="connsiteY4" fmla="*/ 7 h 4495807"/>
                <a:gd name="connsiteX5" fmla="*/ 3217720 w 3219387"/>
                <a:gd name="connsiteY5" fmla="*/ 1562107 h 4495807"/>
                <a:gd name="connsiteX6" fmla="*/ 2741470 w 3219387"/>
                <a:gd name="connsiteY6" fmla="*/ 2971807 h 4495807"/>
                <a:gd name="connsiteX7" fmla="*/ 2265220 w 321938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037"/>
                <a:gd name="connsiteY0" fmla="*/ 4495807 h 4495807"/>
                <a:gd name="connsiteX1" fmla="*/ 866795 w 3183037"/>
                <a:gd name="connsiteY1" fmla="*/ 4486282 h 4495807"/>
                <a:gd name="connsiteX2" fmla="*/ 457220 w 3183037"/>
                <a:gd name="connsiteY2" fmla="*/ 2914657 h 4495807"/>
                <a:gd name="connsiteX3" fmla="*/ 20 w 3183037"/>
                <a:gd name="connsiteY3" fmla="*/ 1600207 h 4495807"/>
                <a:gd name="connsiteX4" fmla="*/ 1562120 w 3183037"/>
                <a:gd name="connsiteY4" fmla="*/ 7 h 4495807"/>
                <a:gd name="connsiteX5" fmla="*/ 3181370 w 3183037"/>
                <a:gd name="connsiteY5" fmla="*/ 1562107 h 4495807"/>
                <a:gd name="connsiteX6" fmla="*/ 2705120 w 3183037"/>
                <a:gd name="connsiteY6" fmla="*/ 2971807 h 4495807"/>
                <a:gd name="connsiteX7" fmla="*/ 2228870 w 3183037"/>
                <a:gd name="connsiteY7" fmla="*/ 4495807 h 4495807"/>
                <a:gd name="connsiteX0" fmla="*/ 2228870 w 3183942"/>
                <a:gd name="connsiteY0" fmla="*/ 4495807 h 4495807"/>
                <a:gd name="connsiteX1" fmla="*/ 866795 w 3183942"/>
                <a:gd name="connsiteY1" fmla="*/ 4486282 h 4495807"/>
                <a:gd name="connsiteX2" fmla="*/ 457220 w 3183942"/>
                <a:gd name="connsiteY2" fmla="*/ 2914657 h 4495807"/>
                <a:gd name="connsiteX3" fmla="*/ 20 w 3183942"/>
                <a:gd name="connsiteY3" fmla="*/ 1600207 h 4495807"/>
                <a:gd name="connsiteX4" fmla="*/ 1562120 w 3183942"/>
                <a:gd name="connsiteY4" fmla="*/ 7 h 4495807"/>
                <a:gd name="connsiteX5" fmla="*/ 3181370 w 3183942"/>
                <a:gd name="connsiteY5" fmla="*/ 1562107 h 4495807"/>
                <a:gd name="connsiteX6" fmla="*/ 2705120 w 3183942"/>
                <a:gd name="connsiteY6" fmla="*/ 2971807 h 4495807"/>
                <a:gd name="connsiteX7" fmla="*/ 2228870 w 3183942"/>
                <a:gd name="connsiteY7" fmla="*/ 4495807 h 4495807"/>
                <a:gd name="connsiteX0" fmla="*/ 2228870 w 3183600"/>
                <a:gd name="connsiteY0" fmla="*/ 4495807 h 4495807"/>
                <a:gd name="connsiteX1" fmla="*/ 866795 w 3183600"/>
                <a:gd name="connsiteY1" fmla="*/ 4486282 h 4495807"/>
                <a:gd name="connsiteX2" fmla="*/ 457220 w 3183600"/>
                <a:gd name="connsiteY2" fmla="*/ 2914657 h 4495807"/>
                <a:gd name="connsiteX3" fmla="*/ 20 w 3183600"/>
                <a:gd name="connsiteY3" fmla="*/ 1600207 h 4495807"/>
                <a:gd name="connsiteX4" fmla="*/ 1562120 w 3183600"/>
                <a:gd name="connsiteY4" fmla="*/ 7 h 4495807"/>
                <a:gd name="connsiteX5" fmla="*/ 3181370 w 3183600"/>
                <a:gd name="connsiteY5" fmla="*/ 1562107 h 4495807"/>
                <a:gd name="connsiteX6" fmla="*/ 2705120 w 3183600"/>
                <a:gd name="connsiteY6" fmla="*/ 2971807 h 4495807"/>
                <a:gd name="connsiteX7" fmla="*/ 2228870 w 3183600"/>
                <a:gd name="connsiteY7" fmla="*/ 4495807 h 4495807"/>
                <a:gd name="connsiteX0" fmla="*/ 2269249 w 3223979"/>
                <a:gd name="connsiteY0" fmla="*/ 4495807 h 4495807"/>
                <a:gd name="connsiteX1" fmla="*/ 907174 w 3223979"/>
                <a:gd name="connsiteY1" fmla="*/ 4486282 h 4495807"/>
                <a:gd name="connsiteX2" fmla="*/ 497599 w 3223979"/>
                <a:gd name="connsiteY2" fmla="*/ 2914657 h 4495807"/>
                <a:gd name="connsiteX3" fmla="*/ 40399 w 3223979"/>
                <a:gd name="connsiteY3" fmla="*/ 1600207 h 4495807"/>
                <a:gd name="connsiteX4" fmla="*/ 1602499 w 3223979"/>
                <a:gd name="connsiteY4" fmla="*/ 7 h 4495807"/>
                <a:gd name="connsiteX5" fmla="*/ 3221749 w 3223979"/>
                <a:gd name="connsiteY5" fmla="*/ 1562107 h 4495807"/>
                <a:gd name="connsiteX6" fmla="*/ 2745499 w 3223979"/>
                <a:gd name="connsiteY6" fmla="*/ 2971807 h 4495807"/>
                <a:gd name="connsiteX7" fmla="*/ 2269249 w 3223979"/>
                <a:gd name="connsiteY7" fmla="*/ 4495807 h 4495807"/>
                <a:gd name="connsiteX0" fmla="*/ 2274286 w 3229016"/>
                <a:gd name="connsiteY0" fmla="*/ 4495807 h 4495807"/>
                <a:gd name="connsiteX1" fmla="*/ 912211 w 3229016"/>
                <a:gd name="connsiteY1" fmla="*/ 4486282 h 4495807"/>
                <a:gd name="connsiteX2" fmla="*/ 502636 w 3229016"/>
                <a:gd name="connsiteY2" fmla="*/ 2914657 h 4495807"/>
                <a:gd name="connsiteX3" fmla="*/ 45436 w 3229016"/>
                <a:gd name="connsiteY3" fmla="*/ 1600207 h 4495807"/>
                <a:gd name="connsiteX4" fmla="*/ 1607536 w 3229016"/>
                <a:gd name="connsiteY4" fmla="*/ 7 h 4495807"/>
                <a:gd name="connsiteX5" fmla="*/ 3226786 w 3229016"/>
                <a:gd name="connsiteY5" fmla="*/ 1562107 h 4495807"/>
                <a:gd name="connsiteX6" fmla="*/ 2750536 w 3229016"/>
                <a:gd name="connsiteY6" fmla="*/ 2971807 h 4495807"/>
                <a:gd name="connsiteX7" fmla="*/ 2274286 w 3229016"/>
                <a:gd name="connsiteY7" fmla="*/ 4495807 h 4495807"/>
                <a:gd name="connsiteX0" fmla="*/ 2228882 w 3183612"/>
                <a:gd name="connsiteY0" fmla="*/ 4495807 h 4495807"/>
                <a:gd name="connsiteX1" fmla="*/ 866807 w 3183612"/>
                <a:gd name="connsiteY1" fmla="*/ 4486282 h 4495807"/>
                <a:gd name="connsiteX2" fmla="*/ 457232 w 3183612"/>
                <a:gd name="connsiteY2" fmla="*/ 2914657 h 4495807"/>
                <a:gd name="connsiteX3" fmla="*/ 32 w 3183612"/>
                <a:gd name="connsiteY3" fmla="*/ 1600207 h 4495807"/>
                <a:gd name="connsiteX4" fmla="*/ 1562132 w 3183612"/>
                <a:gd name="connsiteY4" fmla="*/ 7 h 4495807"/>
                <a:gd name="connsiteX5" fmla="*/ 3181382 w 3183612"/>
                <a:gd name="connsiteY5" fmla="*/ 1562107 h 4495807"/>
                <a:gd name="connsiteX6" fmla="*/ 2705132 w 3183612"/>
                <a:gd name="connsiteY6" fmla="*/ 2971807 h 4495807"/>
                <a:gd name="connsiteX7" fmla="*/ 2228882 w 3183612"/>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07"/>
                <a:gd name="connsiteX1" fmla="*/ 866858 w 3183663"/>
                <a:gd name="connsiteY1" fmla="*/ 4486282 h 4495807"/>
                <a:gd name="connsiteX2" fmla="*/ 457283 w 3183663"/>
                <a:gd name="connsiteY2" fmla="*/ 2914657 h 4495807"/>
                <a:gd name="connsiteX3" fmla="*/ 83 w 3183663"/>
                <a:gd name="connsiteY3" fmla="*/ 1600207 h 4495807"/>
                <a:gd name="connsiteX4" fmla="*/ 1562183 w 3183663"/>
                <a:gd name="connsiteY4" fmla="*/ 7 h 4495807"/>
                <a:gd name="connsiteX5" fmla="*/ 3181433 w 3183663"/>
                <a:gd name="connsiteY5" fmla="*/ 1562107 h 4495807"/>
                <a:gd name="connsiteX6" fmla="*/ 2705183 w 3183663"/>
                <a:gd name="connsiteY6" fmla="*/ 2971807 h 4495807"/>
                <a:gd name="connsiteX7" fmla="*/ 2228933 w 3183663"/>
                <a:gd name="connsiteY7" fmla="*/ 4495807 h 4495807"/>
                <a:gd name="connsiteX0" fmla="*/ 2228933 w 3183663"/>
                <a:gd name="connsiteY0" fmla="*/ 4495807 h 4495814"/>
                <a:gd name="connsiteX1" fmla="*/ 866858 w 3183663"/>
                <a:gd name="connsiteY1" fmla="*/ 4486282 h 4495814"/>
                <a:gd name="connsiteX2" fmla="*/ 457283 w 3183663"/>
                <a:gd name="connsiteY2" fmla="*/ 2914657 h 4495814"/>
                <a:gd name="connsiteX3" fmla="*/ 83 w 3183663"/>
                <a:gd name="connsiteY3" fmla="*/ 1600207 h 4495814"/>
                <a:gd name="connsiteX4" fmla="*/ 1562183 w 3183663"/>
                <a:gd name="connsiteY4" fmla="*/ 7 h 4495814"/>
                <a:gd name="connsiteX5" fmla="*/ 3181433 w 3183663"/>
                <a:gd name="connsiteY5" fmla="*/ 1562107 h 4495814"/>
                <a:gd name="connsiteX6" fmla="*/ 2705183 w 3183663"/>
                <a:gd name="connsiteY6" fmla="*/ 2971807 h 4495814"/>
                <a:gd name="connsiteX7" fmla="*/ 2228933 w 3183663"/>
                <a:gd name="connsiteY7" fmla="*/ 4495807 h 4495814"/>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501467"/>
                <a:gd name="connsiteX1" fmla="*/ 866858 w 3183663"/>
                <a:gd name="connsiteY1" fmla="*/ 4486282 h 4501467"/>
                <a:gd name="connsiteX2" fmla="*/ 457283 w 3183663"/>
                <a:gd name="connsiteY2" fmla="*/ 2914657 h 4501467"/>
                <a:gd name="connsiteX3" fmla="*/ 83 w 3183663"/>
                <a:gd name="connsiteY3" fmla="*/ 1600207 h 4501467"/>
                <a:gd name="connsiteX4" fmla="*/ 1562183 w 3183663"/>
                <a:gd name="connsiteY4" fmla="*/ 7 h 4501467"/>
                <a:gd name="connsiteX5" fmla="*/ 3181433 w 3183663"/>
                <a:gd name="connsiteY5" fmla="*/ 1562107 h 4501467"/>
                <a:gd name="connsiteX6" fmla="*/ 2705183 w 3183663"/>
                <a:gd name="connsiteY6" fmla="*/ 2971807 h 4501467"/>
                <a:gd name="connsiteX7" fmla="*/ 2228933 w 3183663"/>
                <a:gd name="connsiteY7" fmla="*/ 4495807 h 4501467"/>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612660"/>
                <a:gd name="connsiteX1" fmla="*/ 933533 w 3183663"/>
                <a:gd name="connsiteY1" fmla="*/ 4505332 h 4612660"/>
                <a:gd name="connsiteX2" fmla="*/ 457283 w 3183663"/>
                <a:gd name="connsiteY2" fmla="*/ 2914657 h 4612660"/>
                <a:gd name="connsiteX3" fmla="*/ 83 w 3183663"/>
                <a:gd name="connsiteY3" fmla="*/ 1600207 h 4612660"/>
                <a:gd name="connsiteX4" fmla="*/ 1562183 w 3183663"/>
                <a:gd name="connsiteY4" fmla="*/ 7 h 4612660"/>
                <a:gd name="connsiteX5" fmla="*/ 3181433 w 3183663"/>
                <a:gd name="connsiteY5" fmla="*/ 1562107 h 4612660"/>
                <a:gd name="connsiteX6" fmla="*/ 2705183 w 3183663"/>
                <a:gd name="connsiteY6" fmla="*/ 2971807 h 4612660"/>
                <a:gd name="connsiteX7" fmla="*/ 2228933 w 3183663"/>
                <a:gd name="connsiteY7" fmla="*/ 4495807 h 4612660"/>
                <a:gd name="connsiteX0" fmla="*/ 2228933 w 3183663"/>
                <a:gd name="connsiteY0" fmla="*/ 4495807 h 4506326"/>
                <a:gd name="connsiteX1" fmla="*/ 933533 w 3183663"/>
                <a:gd name="connsiteY1" fmla="*/ 4505332 h 4506326"/>
                <a:gd name="connsiteX2" fmla="*/ 457283 w 3183663"/>
                <a:gd name="connsiteY2" fmla="*/ 2914657 h 4506326"/>
                <a:gd name="connsiteX3" fmla="*/ 83 w 3183663"/>
                <a:gd name="connsiteY3" fmla="*/ 1600207 h 4506326"/>
                <a:gd name="connsiteX4" fmla="*/ 1562183 w 3183663"/>
                <a:gd name="connsiteY4" fmla="*/ 7 h 4506326"/>
                <a:gd name="connsiteX5" fmla="*/ 3181433 w 3183663"/>
                <a:gd name="connsiteY5" fmla="*/ 1562107 h 4506326"/>
                <a:gd name="connsiteX6" fmla="*/ 2705183 w 3183663"/>
                <a:gd name="connsiteY6" fmla="*/ 2971807 h 4506326"/>
                <a:gd name="connsiteX7" fmla="*/ 2228933 w 3183663"/>
                <a:gd name="connsiteY7" fmla="*/ 4495807 h 450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3663" h="4506326">
                  <a:moveTo>
                    <a:pt x="2228933" y="4495807"/>
                  </a:moveTo>
                  <a:cubicBezTo>
                    <a:pt x="1933658" y="4503744"/>
                    <a:pt x="1187533" y="4508507"/>
                    <a:pt x="933533" y="4505332"/>
                  </a:cubicBezTo>
                  <a:cubicBezTo>
                    <a:pt x="679533" y="4502157"/>
                    <a:pt x="612858" y="3398845"/>
                    <a:pt x="457283" y="2914657"/>
                  </a:cubicBezTo>
                  <a:cubicBezTo>
                    <a:pt x="301708" y="2430470"/>
                    <a:pt x="6433" y="2171707"/>
                    <a:pt x="83" y="1600207"/>
                  </a:cubicBezTo>
                  <a:cubicBezTo>
                    <a:pt x="-6267" y="1028707"/>
                    <a:pt x="346158" y="-3168"/>
                    <a:pt x="1562183" y="7"/>
                  </a:cubicBezTo>
                  <a:cubicBezTo>
                    <a:pt x="2778208" y="3182"/>
                    <a:pt x="3152858" y="971557"/>
                    <a:pt x="3181433" y="1562107"/>
                  </a:cubicBezTo>
                  <a:cubicBezTo>
                    <a:pt x="3210008" y="2152657"/>
                    <a:pt x="2959183" y="2454282"/>
                    <a:pt x="2705183" y="2971807"/>
                  </a:cubicBezTo>
                  <a:cubicBezTo>
                    <a:pt x="2451183" y="3489332"/>
                    <a:pt x="2524208" y="4487870"/>
                    <a:pt x="2228933" y="4495807"/>
                  </a:cubicBezTo>
                  <a:close/>
                </a:path>
              </a:pathLst>
            </a:custGeom>
            <a:noFill/>
            <a:ln w="9525" cmpd="sng">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rtl="0"/>
              <a:endParaRPr lang="fr-FR" dirty="0">
                <a:latin typeface="Futura Std Condensed" pitchFamily="34" charset="0"/>
              </a:endParaRPr>
            </a:p>
          </p:txBody>
        </p:sp>
        <p:sp>
          <p:nvSpPr>
            <p:cNvPr id="208" name="Freeform 207"/>
            <p:cNvSpPr/>
            <p:nvPr/>
          </p:nvSpPr>
          <p:spPr>
            <a:xfrm>
              <a:off x="2344786" y="4546595"/>
              <a:ext cx="183611" cy="323077"/>
            </a:xfrm>
            <a:custGeom>
              <a:avLst/>
              <a:gdLst>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53 w 1095860"/>
                <a:gd name="connsiteY0" fmla="*/ 2505076 h 2505076"/>
                <a:gd name="connsiteX1" fmla="*/ 467003 w 1095860"/>
                <a:gd name="connsiteY1" fmla="*/ 1000126 h 2505076"/>
                <a:gd name="connsiteX2" fmla="*/ 278 w 1095860"/>
                <a:gd name="connsiteY2" fmla="*/ 104776 h 2505076"/>
                <a:gd name="connsiteX3" fmla="*/ 409853 w 1095860"/>
                <a:gd name="connsiteY3" fmla="*/ 1123951 h 2505076"/>
                <a:gd name="connsiteX4" fmla="*/ 1095653 w 1095860"/>
                <a:gd name="connsiteY4" fmla="*/ 1 h 2505076"/>
                <a:gd name="connsiteX5" fmla="*/ 486053 w 1095860"/>
                <a:gd name="connsiteY5" fmla="*/ 1133476 h 2505076"/>
                <a:gd name="connsiteX0" fmla="*/ 486066 w 1162527"/>
                <a:gd name="connsiteY0" fmla="*/ 2486027 h 2486027"/>
                <a:gd name="connsiteX1" fmla="*/ 467016 w 1162527"/>
                <a:gd name="connsiteY1" fmla="*/ 981077 h 2486027"/>
                <a:gd name="connsiteX2" fmla="*/ 291 w 1162527"/>
                <a:gd name="connsiteY2" fmla="*/ 85727 h 2486027"/>
                <a:gd name="connsiteX3" fmla="*/ 409866 w 1162527"/>
                <a:gd name="connsiteY3" fmla="*/ 1104902 h 2486027"/>
                <a:gd name="connsiteX4" fmla="*/ 1162341 w 1162527"/>
                <a:gd name="connsiteY4" fmla="*/ 2 h 2486027"/>
                <a:gd name="connsiteX5" fmla="*/ 486066 w 1162527"/>
                <a:gd name="connsiteY5" fmla="*/ 1114427 h 2486027"/>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486070 w 1181575"/>
                <a:gd name="connsiteY0" fmla="*/ 2495551 h 2495551"/>
                <a:gd name="connsiteX1" fmla="*/ 467020 w 1181575"/>
                <a:gd name="connsiteY1" fmla="*/ 990601 h 2495551"/>
                <a:gd name="connsiteX2" fmla="*/ 295 w 1181575"/>
                <a:gd name="connsiteY2" fmla="*/ 95251 h 2495551"/>
                <a:gd name="connsiteX3" fmla="*/ 409870 w 1181575"/>
                <a:gd name="connsiteY3" fmla="*/ 1114426 h 2495551"/>
                <a:gd name="connsiteX4" fmla="*/ 1181395 w 1181575"/>
                <a:gd name="connsiteY4" fmla="*/ 1 h 2495551"/>
                <a:gd name="connsiteX5" fmla="*/ 486070 w 1181575"/>
                <a:gd name="connsiteY5" fmla="*/ 1123951 h 2495551"/>
                <a:gd name="connsiteX0" fmla="*/ 591228 w 1286733"/>
                <a:gd name="connsiteY0" fmla="*/ 2495551 h 2495551"/>
                <a:gd name="connsiteX1" fmla="*/ 572178 w 1286733"/>
                <a:gd name="connsiteY1" fmla="*/ 990601 h 2495551"/>
                <a:gd name="connsiteX2" fmla="*/ 105453 w 1286733"/>
                <a:gd name="connsiteY2" fmla="*/ 95251 h 2495551"/>
                <a:gd name="connsiteX3" fmla="*/ 515028 w 1286733"/>
                <a:gd name="connsiteY3" fmla="*/ 1114426 h 2495551"/>
                <a:gd name="connsiteX4" fmla="*/ 1286553 w 1286733"/>
                <a:gd name="connsiteY4" fmla="*/ 1 h 2495551"/>
                <a:gd name="connsiteX5" fmla="*/ 591228 w 1286733"/>
                <a:gd name="connsiteY5" fmla="*/ 1123951 h 2495551"/>
                <a:gd name="connsiteX0" fmla="*/ 591228 w 1409595"/>
                <a:gd name="connsiteY0" fmla="*/ 2542318 h 2542318"/>
                <a:gd name="connsiteX1" fmla="*/ 572178 w 1409595"/>
                <a:gd name="connsiteY1" fmla="*/ 1037368 h 2542318"/>
                <a:gd name="connsiteX2" fmla="*/ 105453 w 1409595"/>
                <a:gd name="connsiteY2" fmla="*/ 142018 h 2542318"/>
                <a:gd name="connsiteX3" fmla="*/ 515028 w 1409595"/>
                <a:gd name="connsiteY3" fmla="*/ 1161193 h 2542318"/>
                <a:gd name="connsiteX4" fmla="*/ 1286553 w 1409595"/>
                <a:gd name="connsiteY4" fmla="*/ 46768 h 2542318"/>
                <a:gd name="connsiteX5" fmla="*/ 591228 w 1409595"/>
                <a:gd name="connsiteY5" fmla="*/ 1170718 h 2542318"/>
                <a:gd name="connsiteX0" fmla="*/ 485810 w 1181136"/>
                <a:gd name="connsiteY0" fmla="*/ 2495551 h 2495551"/>
                <a:gd name="connsiteX1" fmla="*/ 466760 w 1181136"/>
                <a:gd name="connsiteY1" fmla="*/ 990601 h 2495551"/>
                <a:gd name="connsiteX2" fmla="*/ 35 w 1181136"/>
                <a:gd name="connsiteY2" fmla="*/ 95251 h 2495551"/>
                <a:gd name="connsiteX3" fmla="*/ 492160 w 1181136"/>
                <a:gd name="connsiteY3" fmla="*/ 1117601 h 2495551"/>
                <a:gd name="connsiteX4" fmla="*/ 1181135 w 1181136"/>
                <a:gd name="connsiteY4" fmla="*/ 1 h 2495551"/>
                <a:gd name="connsiteX5" fmla="*/ 485810 w 1181136"/>
                <a:gd name="connsiteY5" fmla="*/ 1123951 h 2495551"/>
                <a:gd name="connsiteX0" fmla="*/ 485775 w 1181101"/>
                <a:gd name="connsiteY0" fmla="*/ 2495551 h 2495551"/>
                <a:gd name="connsiteX1" fmla="*/ 492125 w 1181101"/>
                <a:gd name="connsiteY1" fmla="*/ 1120776 h 2495551"/>
                <a:gd name="connsiteX2" fmla="*/ 0 w 1181101"/>
                <a:gd name="connsiteY2" fmla="*/ 95251 h 2495551"/>
                <a:gd name="connsiteX3" fmla="*/ 492125 w 1181101"/>
                <a:gd name="connsiteY3" fmla="*/ 1117601 h 2495551"/>
                <a:gd name="connsiteX4" fmla="*/ 1181100 w 1181101"/>
                <a:gd name="connsiteY4" fmla="*/ 1 h 2495551"/>
                <a:gd name="connsiteX5" fmla="*/ 485775 w 1181101"/>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92918 w 1188244"/>
                <a:gd name="connsiteY0" fmla="*/ 2495551 h 2495551"/>
                <a:gd name="connsiteX1" fmla="*/ 499268 w 1188244"/>
                <a:gd name="connsiteY1" fmla="*/ 1120776 h 2495551"/>
                <a:gd name="connsiteX2" fmla="*/ 0 w 1188244"/>
                <a:gd name="connsiteY2" fmla="*/ 104776 h 2495551"/>
                <a:gd name="connsiteX3" fmla="*/ 499268 w 1188244"/>
                <a:gd name="connsiteY3" fmla="*/ 1117601 h 2495551"/>
                <a:gd name="connsiteX4" fmla="*/ 1188243 w 1188244"/>
                <a:gd name="connsiteY4" fmla="*/ 1 h 2495551"/>
                <a:gd name="connsiteX5" fmla="*/ 492918 w 1188244"/>
                <a:gd name="connsiteY5" fmla="*/ 1123951 h 2495551"/>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541931 w 1237257"/>
                <a:gd name="connsiteY0" fmla="*/ 2522958 h 2522958"/>
                <a:gd name="connsiteX1" fmla="*/ 548281 w 1237257"/>
                <a:gd name="connsiteY1" fmla="*/ 1148183 h 2522958"/>
                <a:gd name="connsiteX2" fmla="*/ 60919 w 1237257"/>
                <a:gd name="connsiteY2" fmla="*/ 125039 h 2522958"/>
                <a:gd name="connsiteX3" fmla="*/ 60920 w 1237257"/>
                <a:gd name="connsiteY3" fmla="*/ 129802 h 2522958"/>
                <a:gd name="connsiteX4" fmla="*/ 548281 w 1237257"/>
                <a:gd name="connsiteY4" fmla="*/ 1145008 h 2522958"/>
                <a:gd name="connsiteX5" fmla="*/ 1237256 w 1237257"/>
                <a:gd name="connsiteY5" fmla="*/ 27408 h 2522958"/>
                <a:gd name="connsiteX6" fmla="*/ 541931 w 1237257"/>
                <a:gd name="connsiteY6" fmla="*/ 1151358 h 2522958"/>
                <a:gd name="connsiteX0" fmla="*/ 498427 w 1193753"/>
                <a:gd name="connsiteY0" fmla="*/ 2512648 h 2512648"/>
                <a:gd name="connsiteX1" fmla="*/ 504777 w 1193753"/>
                <a:gd name="connsiteY1" fmla="*/ 1137873 h 2512648"/>
                <a:gd name="connsiteX2" fmla="*/ 17415 w 1193753"/>
                <a:gd name="connsiteY2" fmla="*/ 114729 h 2512648"/>
                <a:gd name="connsiteX3" fmla="*/ 17416 w 1193753"/>
                <a:gd name="connsiteY3" fmla="*/ 119492 h 2512648"/>
                <a:gd name="connsiteX4" fmla="*/ 504777 w 1193753"/>
                <a:gd name="connsiteY4" fmla="*/ 1134698 h 2512648"/>
                <a:gd name="connsiteX5" fmla="*/ 1193752 w 1193753"/>
                <a:gd name="connsiteY5" fmla="*/ 17098 h 2512648"/>
                <a:gd name="connsiteX6" fmla="*/ 498427 w 1193753"/>
                <a:gd name="connsiteY6" fmla="*/ 1141048 h 2512648"/>
                <a:gd name="connsiteX0" fmla="*/ 492028 w 1187354"/>
                <a:gd name="connsiteY0" fmla="*/ 2515151 h 2515151"/>
                <a:gd name="connsiteX1" fmla="*/ 498378 w 1187354"/>
                <a:gd name="connsiteY1" fmla="*/ 1140376 h 2515151"/>
                <a:gd name="connsiteX2" fmla="*/ 11016 w 1187354"/>
                <a:gd name="connsiteY2" fmla="*/ 117232 h 2515151"/>
                <a:gd name="connsiteX3" fmla="*/ 77692 w 1187354"/>
                <a:gd name="connsiteY3" fmla="*/ 117233 h 2515151"/>
                <a:gd name="connsiteX4" fmla="*/ 498378 w 1187354"/>
                <a:gd name="connsiteY4" fmla="*/ 1137201 h 2515151"/>
                <a:gd name="connsiteX5" fmla="*/ 1187353 w 1187354"/>
                <a:gd name="connsiteY5" fmla="*/ 19601 h 2515151"/>
                <a:gd name="connsiteX6" fmla="*/ 492028 w 1187354"/>
                <a:gd name="connsiteY6" fmla="*/ 1143551 h 2515151"/>
                <a:gd name="connsiteX0" fmla="*/ 532325 w 1227651"/>
                <a:gd name="connsiteY0" fmla="*/ 2533284 h 2533284"/>
                <a:gd name="connsiteX1" fmla="*/ 538675 w 1227651"/>
                <a:gd name="connsiteY1" fmla="*/ 1158509 h 2533284"/>
                <a:gd name="connsiteX2" fmla="*/ 51313 w 1227651"/>
                <a:gd name="connsiteY2" fmla="*/ 135365 h 2533284"/>
                <a:gd name="connsiteX3" fmla="*/ 117989 w 1227651"/>
                <a:gd name="connsiteY3" fmla="*/ 135366 h 2533284"/>
                <a:gd name="connsiteX4" fmla="*/ 538675 w 1227651"/>
                <a:gd name="connsiteY4" fmla="*/ 1155334 h 2533284"/>
                <a:gd name="connsiteX5" fmla="*/ 1227650 w 1227651"/>
                <a:gd name="connsiteY5" fmla="*/ 37734 h 2533284"/>
                <a:gd name="connsiteX6" fmla="*/ 532325 w 1227651"/>
                <a:gd name="connsiteY6" fmla="*/ 1161684 h 2533284"/>
                <a:gd name="connsiteX0" fmla="*/ 481012 w 1176338"/>
                <a:gd name="connsiteY0" fmla="*/ 2495551 h 2495551"/>
                <a:gd name="connsiteX1" fmla="*/ 487362 w 1176338"/>
                <a:gd name="connsiteY1" fmla="*/ 1120776 h 2495551"/>
                <a:gd name="connsiteX2" fmla="*/ 0 w 1176338"/>
                <a:gd name="connsiteY2" fmla="*/ 97632 h 2495551"/>
                <a:gd name="connsiteX3" fmla="*/ 487362 w 1176338"/>
                <a:gd name="connsiteY3" fmla="*/ 1117601 h 2495551"/>
                <a:gd name="connsiteX4" fmla="*/ 1176337 w 1176338"/>
                <a:gd name="connsiteY4" fmla="*/ 1 h 2495551"/>
                <a:gd name="connsiteX5" fmla="*/ 481012 w 1176338"/>
                <a:gd name="connsiteY5" fmla="*/ 1123951 h 2495551"/>
                <a:gd name="connsiteX0" fmla="*/ 481012 w 1176342"/>
                <a:gd name="connsiteY0" fmla="*/ 2496877 h 2496877"/>
                <a:gd name="connsiteX1" fmla="*/ 487362 w 1176342"/>
                <a:gd name="connsiteY1" fmla="*/ 1122102 h 2496877"/>
                <a:gd name="connsiteX2" fmla="*/ 0 w 1176342"/>
                <a:gd name="connsiteY2" fmla="*/ 98958 h 2496877"/>
                <a:gd name="connsiteX3" fmla="*/ 487362 w 1176342"/>
                <a:gd name="connsiteY3" fmla="*/ 1118927 h 2496877"/>
                <a:gd name="connsiteX4" fmla="*/ 1176337 w 1176342"/>
                <a:gd name="connsiteY4" fmla="*/ 1327 h 2496877"/>
                <a:gd name="connsiteX5" fmla="*/ 476249 w 1176342"/>
                <a:gd name="connsiteY5" fmla="*/ 899058 h 2496877"/>
                <a:gd name="connsiteX0" fmla="*/ 481012 w 1176361"/>
                <a:gd name="connsiteY0" fmla="*/ 2495896 h 2495896"/>
                <a:gd name="connsiteX1" fmla="*/ 487362 w 1176361"/>
                <a:gd name="connsiteY1" fmla="*/ 1121121 h 2495896"/>
                <a:gd name="connsiteX2" fmla="*/ 0 w 1176361"/>
                <a:gd name="connsiteY2" fmla="*/ 97977 h 2495896"/>
                <a:gd name="connsiteX3" fmla="*/ 487362 w 1176361"/>
                <a:gd name="connsiteY3" fmla="*/ 1117946 h 2495896"/>
                <a:gd name="connsiteX4" fmla="*/ 1176337 w 1176361"/>
                <a:gd name="connsiteY4" fmla="*/ 346 h 2495896"/>
                <a:gd name="connsiteX5" fmla="*/ 514349 w 1176361"/>
                <a:gd name="connsiteY5" fmla="*/ 1000471 h 2495896"/>
                <a:gd name="connsiteX0" fmla="*/ 481012 w 1262272"/>
                <a:gd name="connsiteY0" fmla="*/ 2531587 h 2531587"/>
                <a:gd name="connsiteX1" fmla="*/ 487362 w 1262272"/>
                <a:gd name="connsiteY1" fmla="*/ 1156812 h 2531587"/>
                <a:gd name="connsiteX2" fmla="*/ 0 w 1262272"/>
                <a:gd name="connsiteY2" fmla="*/ 133668 h 2531587"/>
                <a:gd name="connsiteX3" fmla="*/ 487362 w 1262272"/>
                <a:gd name="connsiteY3" fmla="*/ 1153637 h 2531587"/>
                <a:gd name="connsiteX4" fmla="*/ 1176337 w 1262272"/>
                <a:gd name="connsiteY4" fmla="*/ 36037 h 2531587"/>
                <a:gd name="connsiteX5" fmla="*/ 514349 w 1262272"/>
                <a:gd name="connsiteY5" fmla="*/ 1036162 h 2531587"/>
                <a:gd name="connsiteX0" fmla="*/ 481012 w 1176357"/>
                <a:gd name="connsiteY0" fmla="*/ 2495651 h 2495651"/>
                <a:gd name="connsiteX1" fmla="*/ 487362 w 1176357"/>
                <a:gd name="connsiteY1" fmla="*/ 1120876 h 2495651"/>
                <a:gd name="connsiteX2" fmla="*/ 0 w 1176357"/>
                <a:gd name="connsiteY2" fmla="*/ 97732 h 2495651"/>
                <a:gd name="connsiteX3" fmla="*/ 489743 w 1176357"/>
                <a:gd name="connsiteY3" fmla="*/ 1062932 h 2495651"/>
                <a:gd name="connsiteX4" fmla="*/ 1176337 w 1176357"/>
                <a:gd name="connsiteY4" fmla="*/ 101 h 2495651"/>
                <a:gd name="connsiteX5" fmla="*/ 514349 w 1176357"/>
                <a:gd name="connsiteY5" fmla="*/ 1000226 h 2495651"/>
                <a:gd name="connsiteX0" fmla="*/ 481376 w 1176721"/>
                <a:gd name="connsiteY0" fmla="*/ 2495651 h 2495651"/>
                <a:gd name="connsiteX1" fmla="*/ 411526 w 1176721"/>
                <a:gd name="connsiteY1" fmla="*/ 1087538 h 2495651"/>
                <a:gd name="connsiteX2" fmla="*/ 364 w 1176721"/>
                <a:gd name="connsiteY2" fmla="*/ 97732 h 2495651"/>
                <a:gd name="connsiteX3" fmla="*/ 490107 w 1176721"/>
                <a:gd name="connsiteY3" fmla="*/ 1062932 h 2495651"/>
                <a:gd name="connsiteX4" fmla="*/ 1176701 w 1176721"/>
                <a:gd name="connsiteY4" fmla="*/ 101 h 2495651"/>
                <a:gd name="connsiteX5" fmla="*/ 514713 w 1176721"/>
                <a:gd name="connsiteY5" fmla="*/ 1000226 h 2495651"/>
                <a:gd name="connsiteX0" fmla="*/ 481043 w 1176388"/>
                <a:gd name="connsiteY0" fmla="*/ 2495651 h 2495651"/>
                <a:gd name="connsiteX1" fmla="*/ 465962 w 1176388"/>
                <a:gd name="connsiteY1" fmla="*/ 1094682 h 2495651"/>
                <a:gd name="connsiteX2" fmla="*/ 31 w 1176388"/>
                <a:gd name="connsiteY2" fmla="*/ 97732 h 2495651"/>
                <a:gd name="connsiteX3" fmla="*/ 489774 w 1176388"/>
                <a:gd name="connsiteY3" fmla="*/ 1062932 h 2495651"/>
                <a:gd name="connsiteX4" fmla="*/ 1176368 w 1176388"/>
                <a:gd name="connsiteY4" fmla="*/ 101 h 2495651"/>
                <a:gd name="connsiteX5" fmla="*/ 514380 w 1176388"/>
                <a:gd name="connsiteY5" fmla="*/ 1000226 h 2495651"/>
                <a:gd name="connsiteX0" fmla="*/ 481281 w 1176950"/>
                <a:gd name="connsiteY0" fmla="*/ 2495760 h 2495760"/>
                <a:gd name="connsiteX1" fmla="*/ 466200 w 1176950"/>
                <a:gd name="connsiteY1" fmla="*/ 1094791 h 2495760"/>
                <a:gd name="connsiteX2" fmla="*/ 269 w 1176950"/>
                <a:gd name="connsiteY2" fmla="*/ 97841 h 2495760"/>
                <a:gd name="connsiteX3" fmla="*/ 411430 w 1176950"/>
                <a:gd name="connsiteY3" fmla="*/ 1091616 h 2495760"/>
                <a:gd name="connsiteX4" fmla="*/ 1176606 w 1176950"/>
                <a:gd name="connsiteY4" fmla="*/ 210 h 2495760"/>
                <a:gd name="connsiteX5" fmla="*/ 514618 w 1176950"/>
                <a:gd name="connsiteY5" fmla="*/ 1000335 h 2495760"/>
                <a:gd name="connsiteX0" fmla="*/ 595689 w 1291358"/>
                <a:gd name="connsiteY0" fmla="*/ 2495760 h 2495760"/>
                <a:gd name="connsiteX1" fmla="*/ 580608 w 1291358"/>
                <a:gd name="connsiteY1" fmla="*/ 1094791 h 2495760"/>
                <a:gd name="connsiteX2" fmla="*/ 114677 w 1291358"/>
                <a:gd name="connsiteY2" fmla="*/ 97841 h 2495760"/>
                <a:gd name="connsiteX3" fmla="*/ 525838 w 1291358"/>
                <a:gd name="connsiteY3" fmla="*/ 1091616 h 2495760"/>
                <a:gd name="connsiteX4" fmla="*/ 1291014 w 1291358"/>
                <a:gd name="connsiteY4" fmla="*/ 210 h 2495760"/>
                <a:gd name="connsiteX5" fmla="*/ 629026 w 1291358"/>
                <a:gd name="connsiteY5" fmla="*/ 1000335 h 2495760"/>
                <a:gd name="connsiteX0" fmla="*/ 595689 w 1402758"/>
                <a:gd name="connsiteY0" fmla="*/ 2548777 h 2548777"/>
                <a:gd name="connsiteX1" fmla="*/ 580608 w 1402758"/>
                <a:gd name="connsiteY1" fmla="*/ 1147808 h 2548777"/>
                <a:gd name="connsiteX2" fmla="*/ 114677 w 1402758"/>
                <a:gd name="connsiteY2" fmla="*/ 150858 h 2548777"/>
                <a:gd name="connsiteX3" fmla="*/ 525838 w 1402758"/>
                <a:gd name="connsiteY3" fmla="*/ 1144633 h 2548777"/>
                <a:gd name="connsiteX4" fmla="*/ 1291014 w 1402758"/>
                <a:gd name="connsiteY4" fmla="*/ 53227 h 2548777"/>
                <a:gd name="connsiteX5" fmla="*/ 629026 w 1402758"/>
                <a:gd name="connsiteY5" fmla="*/ 1053352 h 2548777"/>
                <a:gd name="connsiteX0" fmla="*/ 595689 w 1291765"/>
                <a:gd name="connsiteY0" fmla="*/ 2495620 h 2495620"/>
                <a:gd name="connsiteX1" fmla="*/ 580608 w 1291765"/>
                <a:gd name="connsiteY1" fmla="*/ 1094651 h 2495620"/>
                <a:gd name="connsiteX2" fmla="*/ 114677 w 1291765"/>
                <a:gd name="connsiteY2" fmla="*/ 97701 h 2495620"/>
                <a:gd name="connsiteX3" fmla="*/ 525838 w 1291765"/>
                <a:gd name="connsiteY3" fmla="*/ 1091476 h 2495620"/>
                <a:gd name="connsiteX4" fmla="*/ 1291014 w 1291765"/>
                <a:gd name="connsiteY4" fmla="*/ 70 h 2495620"/>
                <a:gd name="connsiteX5" fmla="*/ 674270 w 1291765"/>
                <a:gd name="connsiteY5" fmla="*/ 1038295 h 2495620"/>
                <a:gd name="connsiteX0" fmla="*/ 595689 w 1291602"/>
                <a:gd name="connsiteY0" fmla="*/ 2496473 h 2496473"/>
                <a:gd name="connsiteX1" fmla="*/ 580608 w 1291602"/>
                <a:gd name="connsiteY1" fmla="*/ 1095504 h 2496473"/>
                <a:gd name="connsiteX2" fmla="*/ 114677 w 1291602"/>
                <a:gd name="connsiteY2" fmla="*/ 98554 h 2496473"/>
                <a:gd name="connsiteX3" fmla="*/ 525838 w 1291602"/>
                <a:gd name="connsiteY3" fmla="*/ 1092329 h 2496473"/>
                <a:gd name="connsiteX4" fmla="*/ 1291014 w 1291602"/>
                <a:gd name="connsiteY4" fmla="*/ 923 h 2496473"/>
                <a:gd name="connsiteX5" fmla="*/ 652840 w 1291602"/>
                <a:gd name="connsiteY5" fmla="*/ 905799 h 2496473"/>
                <a:gd name="connsiteX6" fmla="*/ 674270 w 1291602"/>
                <a:gd name="connsiteY6" fmla="*/ 1039148 h 2496473"/>
                <a:gd name="connsiteX0" fmla="*/ 595689 w 1291879"/>
                <a:gd name="connsiteY0" fmla="*/ 2495621 h 2495621"/>
                <a:gd name="connsiteX1" fmla="*/ 580608 w 1291879"/>
                <a:gd name="connsiteY1" fmla="*/ 1094652 h 2495621"/>
                <a:gd name="connsiteX2" fmla="*/ 114677 w 1291879"/>
                <a:gd name="connsiteY2" fmla="*/ 97702 h 2495621"/>
                <a:gd name="connsiteX3" fmla="*/ 525838 w 1291879"/>
                <a:gd name="connsiteY3" fmla="*/ 1091477 h 2495621"/>
                <a:gd name="connsiteX4" fmla="*/ 1291014 w 1291879"/>
                <a:gd name="connsiteY4" fmla="*/ 71 h 2495621"/>
                <a:gd name="connsiteX5" fmla="*/ 674270 w 1291879"/>
                <a:gd name="connsiteY5" fmla="*/ 1038296 h 2495621"/>
                <a:gd name="connsiteX0" fmla="*/ 595689 w 1295478"/>
                <a:gd name="connsiteY0" fmla="*/ 2495606 h 2495606"/>
                <a:gd name="connsiteX1" fmla="*/ 580608 w 1295478"/>
                <a:gd name="connsiteY1" fmla="*/ 1094637 h 2495606"/>
                <a:gd name="connsiteX2" fmla="*/ 114677 w 1295478"/>
                <a:gd name="connsiteY2" fmla="*/ 97687 h 2495606"/>
                <a:gd name="connsiteX3" fmla="*/ 525838 w 1295478"/>
                <a:gd name="connsiteY3" fmla="*/ 1091462 h 2495606"/>
                <a:gd name="connsiteX4" fmla="*/ 1291014 w 1295478"/>
                <a:gd name="connsiteY4" fmla="*/ 56 h 2495606"/>
                <a:gd name="connsiteX5" fmla="*/ 826670 w 1295478"/>
                <a:gd name="connsiteY5" fmla="*/ 1145437 h 2495606"/>
                <a:gd name="connsiteX0" fmla="*/ 595689 w 1291734"/>
                <a:gd name="connsiteY0" fmla="*/ 2495579 h 2495579"/>
                <a:gd name="connsiteX1" fmla="*/ 580608 w 1291734"/>
                <a:gd name="connsiteY1" fmla="*/ 1094610 h 2495579"/>
                <a:gd name="connsiteX2" fmla="*/ 114677 w 1291734"/>
                <a:gd name="connsiteY2" fmla="*/ 97660 h 2495579"/>
                <a:gd name="connsiteX3" fmla="*/ 525838 w 1291734"/>
                <a:gd name="connsiteY3" fmla="*/ 1091435 h 2495579"/>
                <a:gd name="connsiteX4" fmla="*/ 1291014 w 1291734"/>
                <a:gd name="connsiteY4" fmla="*/ 29 h 2495579"/>
                <a:gd name="connsiteX5" fmla="*/ 662364 w 1291734"/>
                <a:gd name="connsiteY5" fmla="*/ 1057304 h 2495579"/>
                <a:gd name="connsiteX0" fmla="*/ 482512 w 1179310"/>
                <a:gd name="connsiteY0" fmla="*/ 2495556 h 2495556"/>
                <a:gd name="connsiteX1" fmla="*/ 467431 w 1179310"/>
                <a:gd name="connsiteY1" fmla="*/ 1094587 h 2495556"/>
                <a:gd name="connsiteX2" fmla="*/ 1500 w 1179310"/>
                <a:gd name="connsiteY2" fmla="*/ 97637 h 2495556"/>
                <a:gd name="connsiteX3" fmla="*/ 350749 w 1179310"/>
                <a:gd name="connsiteY3" fmla="*/ 1072362 h 2495556"/>
                <a:gd name="connsiteX4" fmla="*/ 1177837 w 1179310"/>
                <a:gd name="connsiteY4" fmla="*/ 6 h 2495556"/>
                <a:gd name="connsiteX5" fmla="*/ 549187 w 1179310"/>
                <a:gd name="connsiteY5" fmla="*/ 1057281 h 2495556"/>
                <a:gd name="connsiteX0" fmla="*/ 482858 w 1179656"/>
                <a:gd name="connsiteY0" fmla="*/ 2495556 h 2495556"/>
                <a:gd name="connsiteX1" fmla="*/ 482065 w 1179656"/>
                <a:gd name="connsiteY1" fmla="*/ 1004099 h 2495556"/>
                <a:gd name="connsiteX2" fmla="*/ 1846 w 1179656"/>
                <a:gd name="connsiteY2" fmla="*/ 97637 h 2495556"/>
                <a:gd name="connsiteX3" fmla="*/ 351095 w 1179656"/>
                <a:gd name="connsiteY3" fmla="*/ 1072362 h 2495556"/>
                <a:gd name="connsiteX4" fmla="*/ 1178183 w 1179656"/>
                <a:gd name="connsiteY4" fmla="*/ 6 h 2495556"/>
                <a:gd name="connsiteX5" fmla="*/ 549533 w 1179656"/>
                <a:gd name="connsiteY5" fmla="*/ 1057281 h 2495556"/>
                <a:gd name="connsiteX0" fmla="*/ 482858 w 1180436"/>
                <a:gd name="connsiteY0" fmla="*/ 2495588 h 2495588"/>
                <a:gd name="connsiteX1" fmla="*/ 482065 w 1180436"/>
                <a:gd name="connsiteY1" fmla="*/ 1004131 h 2495588"/>
                <a:gd name="connsiteX2" fmla="*/ 1846 w 1180436"/>
                <a:gd name="connsiteY2" fmla="*/ 97669 h 2495588"/>
                <a:gd name="connsiteX3" fmla="*/ 351095 w 1180436"/>
                <a:gd name="connsiteY3" fmla="*/ 1072394 h 2495588"/>
                <a:gd name="connsiteX4" fmla="*/ 1178183 w 1180436"/>
                <a:gd name="connsiteY4" fmla="*/ 38 h 2495588"/>
                <a:gd name="connsiteX5" fmla="*/ 590015 w 1180436"/>
                <a:gd name="connsiteY5" fmla="*/ 1033500 h 2495588"/>
                <a:gd name="connsiteX0" fmla="*/ 482549 w 1179961"/>
                <a:gd name="connsiteY0" fmla="*/ 2495566 h 2495566"/>
                <a:gd name="connsiteX1" fmla="*/ 481756 w 1179961"/>
                <a:gd name="connsiteY1" fmla="*/ 1004109 h 2495566"/>
                <a:gd name="connsiteX2" fmla="*/ 1537 w 1179961"/>
                <a:gd name="connsiteY2" fmla="*/ 97647 h 2495566"/>
                <a:gd name="connsiteX3" fmla="*/ 360311 w 1179961"/>
                <a:gd name="connsiteY3" fmla="*/ 1058085 h 2495566"/>
                <a:gd name="connsiteX4" fmla="*/ 1177874 w 1179961"/>
                <a:gd name="connsiteY4" fmla="*/ 16 h 2495566"/>
                <a:gd name="connsiteX5" fmla="*/ 589706 w 1179961"/>
                <a:gd name="connsiteY5" fmla="*/ 1033478 h 2495566"/>
                <a:gd name="connsiteX0" fmla="*/ 590850 w 1288262"/>
                <a:gd name="connsiteY0" fmla="*/ 2495566 h 2495566"/>
                <a:gd name="connsiteX1" fmla="*/ 590057 w 1288262"/>
                <a:gd name="connsiteY1" fmla="*/ 1004109 h 2495566"/>
                <a:gd name="connsiteX2" fmla="*/ 109838 w 1288262"/>
                <a:gd name="connsiteY2" fmla="*/ 97647 h 2495566"/>
                <a:gd name="connsiteX3" fmla="*/ 468612 w 1288262"/>
                <a:gd name="connsiteY3" fmla="*/ 1058085 h 2495566"/>
                <a:gd name="connsiteX4" fmla="*/ 1286175 w 1288262"/>
                <a:gd name="connsiteY4" fmla="*/ 16 h 2495566"/>
                <a:gd name="connsiteX5" fmla="*/ 698007 w 1288262"/>
                <a:gd name="connsiteY5" fmla="*/ 1033478 h 2495566"/>
                <a:gd name="connsiteX0" fmla="*/ 673392 w 1370804"/>
                <a:gd name="connsiteY0" fmla="*/ 2495566 h 2495566"/>
                <a:gd name="connsiteX1" fmla="*/ 672599 w 1370804"/>
                <a:gd name="connsiteY1" fmla="*/ 1004109 h 2495566"/>
                <a:gd name="connsiteX2" fmla="*/ 99512 w 1370804"/>
                <a:gd name="connsiteY2" fmla="*/ 133366 h 2495566"/>
                <a:gd name="connsiteX3" fmla="*/ 551154 w 1370804"/>
                <a:gd name="connsiteY3" fmla="*/ 1058085 h 2495566"/>
                <a:gd name="connsiteX4" fmla="*/ 1368717 w 1370804"/>
                <a:gd name="connsiteY4" fmla="*/ 16 h 2495566"/>
                <a:gd name="connsiteX5" fmla="*/ 780549 w 1370804"/>
                <a:gd name="connsiteY5" fmla="*/ 1033478 h 2495566"/>
                <a:gd name="connsiteX0" fmla="*/ 647787 w 1345199"/>
                <a:gd name="connsiteY0" fmla="*/ 2495566 h 2495566"/>
                <a:gd name="connsiteX1" fmla="*/ 646994 w 1345199"/>
                <a:gd name="connsiteY1" fmla="*/ 1004109 h 2495566"/>
                <a:gd name="connsiteX2" fmla="*/ 102482 w 1345199"/>
                <a:gd name="connsiteY2" fmla="*/ 111934 h 2495566"/>
                <a:gd name="connsiteX3" fmla="*/ 525549 w 1345199"/>
                <a:gd name="connsiteY3" fmla="*/ 1058085 h 2495566"/>
                <a:gd name="connsiteX4" fmla="*/ 1343112 w 1345199"/>
                <a:gd name="connsiteY4" fmla="*/ 16 h 2495566"/>
                <a:gd name="connsiteX5" fmla="*/ 754944 w 1345199"/>
                <a:gd name="connsiteY5" fmla="*/ 1033478 h 2495566"/>
                <a:gd name="connsiteX0" fmla="*/ 629733 w 1327145"/>
                <a:gd name="connsiteY0" fmla="*/ 2495566 h 2495566"/>
                <a:gd name="connsiteX1" fmla="*/ 628940 w 1327145"/>
                <a:gd name="connsiteY1" fmla="*/ 1004109 h 2495566"/>
                <a:gd name="connsiteX2" fmla="*/ 84428 w 1327145"/>
                <a:gd name="connsiteY2" fmla="*/ 111934 h 2495566"/>
                <a:gd name="connsiteX3" fmla="*/ 507495 w 1327145"/>
                <a:gd name="connsiteY3" fmla="*/ 1058085 h 2495566"/>
                <a:gd name="connsiteX4" fmla="*/ 1325058 w 1327145"/>
                <a:gd name="connsiteY4" fmla="*/ 16 h 2495566"/>
                <a:gd name="connsiteX5" fmla="*/ 736890 w 1327145"/>
                <a:gd name="connsiteY5" fmla="*/ 1033478 h 2495566"/>
                <a:gd name="connsiteX0" fmla="*/ 647786 w 1345198"/>
                <a:gd name="connsiteY0" fmla="*/ 2495566 h 2495566"/>
                <a:gd name="connsiteX1" fmla="*/ 646993 w 1345198"/>
                <a:gd name="connsiteY1" fmla="*/ 1004109 h 2495566"/>
                <a:gd name="connsiteX2" fmla="*/ 102481 w 1345198"/>
                <a:gd name="connsiteY2" fmla="*/ 111934 h 2495566"/>
                <a:gd name="connsiteX3" fmla="*/ 525548 w 1345198"/>
                <a:gd name="connsiteY3" fmla="*/ 1058085 h 2495566"/>
                <a:gd name="connsiteX4" fmla="*/ 1343111 w 1345198"/>
                <a:gd name="connsiteY4" fmla="*/ 16 h 2495566"/>
                <a:gd name="connsiteX5" fmla="*/ 754943 w 1345198"/>
                <a:gd name="connsiteY5" fmla="*/ 1033478 h 2495566"/>
                <a:gd name="connsiteX0" fmla="*/ 687819 w 1385231"/>
                <a:gd name="connsiteY0" fmla="*/ 2495566 h 2495566"/>
                <a:gd name="connsiteX1" fmla="*/ 687026 w 1385231"/>
                <a:gd name="connsiteY1" fmla="*/ 1004109 h 2495566"/>
                <a:gd name="connsiteX2" fmla="*/ 142514 w 1385231"/>
                <a:gd name="connsiteY2" fmla="*/ 111934 h 2495566"/>
                <a:gd name="connsiteX3" fmla="*/ 565581 w 1385231"/>
                <a:gd name="connsiteY3" fmla="*/ 1058085 h 2495566"/>
                <a:gd name="connsiteX4" fmla="*/ 1383144 w 1385231"/>
                <a:gd name="connsiteY4" fmla="*/ 16 h 2495566"/>
                <a:gd name="connsiteX5" fmla="*/ 794976 w 1385231"/>
                <a:gd name="connsiteY5" fmla="*/ 1033478 h 2495566"/>
                <a:gd name="connsiteX0" fmla="*/ 675000 w 1372412"/>
                <a:gd name="connsiteY0" fmla="*/ 2495566 h 2495566"/>
                <a:gd name="connsiteX1" fmla="*/ 674207 w 1372412"/>
                <a:gd name="connsiteY1" fmla="*/ 1004109 h 2495566"/>
                <a:gd name="connsiteX2" fmla="*/ 129695 w 1372412"/>
                <a:gd name="connsiteY2" fmla="*/ 111934 h 2495566"/>
                <a:gd name="connsiteX3" fmla="*/ 552762 w 1372412"/>
                <a:gd name="connsiteY3" fmla="*/ 1058085 h 2495566"/>
                <a:gd name="connsiteX4" fmla="*/ 1370325 w 1372412"/>
                <a:gd name="connsiteY4" fmla="*/ 16 h 2495566"/>
                <a:gd name="connsiteX5" fmla="*/ 782157 w 1372412"/>
                <a:gd name="connsiteY5" fmla="*/ 1033478 h 2495566"/>
                <a:gd name="connsiteX0" fmla="*/ 675000 w 1502594"/>
                <a:gd name="connsiteY0" fmla="*/ 2546661 h 2546661"/>
                <a:gd name="connsiteX1" fmla="*/ 674207 w 1502594"/>
                <a:gd name="connsiteY1" fmla="*/ 1055204 h 2546661"/>
                <a:gd name="connsiteX2" fmla="*/ 129695 w 1502594"/>
                <a:gd name="connsiteY2" fmla="*/ 163029 h 2546661"/>
                <a:gd name="connsiteX3" fmla="*/ 552762 w 1502594"/>
                <a:gd name="connsiteY3" fmla="*/ 1109180 h 2546661"/>
                <a:gd name="connsiteX4" fmla="*/ 1370325 w 1502594"/>
                <a:gd name="connsiteY4" fmla="*/ 51111 h 2546661"/>
                <a:gd name="connsiteX5" fmla="*/ 782157 w 1502594"/>
                <a:gd name="connsiteY5" fmla="*/ 1084573 h 2546661"/>
                <a:gd name="connsiteX0" fmla="*/ 645869 w 1473463"/>
                <a:gd name="connsiteY0" fmla="*/ 2546661 h 2546661"/>
                <a:gd name="connsiteX1" fmla="*/ 645076 w 1473463"/>
                <a:gd name="connsiteY1" fmla="*/ 1055204 h 2546661"/>
                <a:gd name="connsiteX2" fmla="*/ 100564 w 1473463"/>
                <a:gd name="connsiteY2" fmla="*/ 163029 h 2546661"/>
                <a:gd name="connsiteX3" fmla="*/ 523631 w 1473463"/>
                <a:gd name="connsiteY3" fmla="*/ 1109180 h 2546661"/>
                <a:gd name="connsiteX4" fmla="*/ 1341194 w 1473463"/>
                <a:gd name="connsiteY4" fmla="*/ 51111 h 2546661"/>
                <a:gd name="connsiteX5" fmla="*/ 753026 w 1473463"/>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755903 w 1476341"/>
                <a:gd name="connsiteY6" fmla="*/ 1079812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65416 w 1476341"/>
                <a:gd name="connsiteY6" fmla="*/ 1153630 h 2546661"/>
                <a:gd name="connsiteX0" fmla="*/ 648747 w 1476341"/>
                <a:gd name="connsiteY0" fmla="*/ 2546661 h 2546661"/>
                <a:gd name="connsiteX1" fmla="*/ 647954 w 1476341"/>
                <a:gd name="connsiteY1" fmla="*/ 1055204 h 2546661"/>
                <a:gd name="connsiteX2" fmla="*/ 103442 w 1476341"/>
                <a:gd name="connsiteY2" fmla="*/ 163029 h 2546661"/>
                <a:gd name="connsiteX3" fmla="*/ 526509 w 1476341"/>
                <a:gd name="connsiteY3" fmla="*/ 1109180 h 2546661"/>
                <a:gd name="connsiteX4" fmla="*/ 1344072 w 1476341"/>
                <a:gd name="connsiteY4" fmla="*/ 51111 h 2546661"/>
                <a:gd name="connsiteX5" fmla="*/ 755904 w 1476341"/>
                <a:gd name="connsiteY5" fmla="*/ 1084573 h 2546661"/>
                <a:gd name="connsiteX6" fmla="*/ 624935 w 1476341"/>
                <a:gd name="connsiteY6" fmla="*/ 948843 h 2546661"/>
                <a:gd name="connsiteX0" fmla="*/ 648747 w 1473490"/>
                <a:gd name="connsiteY0" fmla="*/ 2546661 h 2546661"/>
                <a:gd name="connsiteX1" fmla="*/ 647954 w 1473490"/>
                <a:gd name="connsiteY1" fmla="*/ 1055204 h 2546661"/>
                <a:gd name="connsiteX2" fmla="*/ 103442 w 1473490"/>
                <a:gd name="connsiteY2" fmla="*/ 163029 h 2546661"/>
                <a:gd name="connsiteX3" fmla="*/ 526509 w 1473490"/>
                <a:gd name="connsiteY3" fmla="*/ 1109180 h 2546661"/>
                <a:gd name="connsiteX4" fmla="*/ 1344072 w 1473490"/>
                <a:gd name="connsiteY4" fmla="*/ 51111 h 2546661"/>
                <a:gd name="connsiteX5" fmla="*/ 755904 w 1473490"/>
                <a:gd name="connsiteY5" fmla="*/ 1084573 h 2546661"/>
                <a:gd name="connsiteX6" fmla="*/ 624935 w 1473490"/>
                <a:gd name="connsiteY6" fmla="*/ 948843 h 2546661"/>
                <a:gd name="connsiteX0" fmla="*/ 648747 w 1477073"/>
                <a:gd name="connsiteY0" fmla="*/ 2546661 h 2546661"/>
                <a:gd name="connsiteX1" fmla="*/ 647954 w 1477073"/>
                <a:gd name="connsiteY1" fmla="*/ 1055204 h 2546661"/>
                <a:gd name="connsiteX2" fmla="*/ 103442 w 1477073"/>
                <a:gd name="connsiteY2" fmla="*/ 163029 h 2546661"/>
                <a:gd name="connsiteX3" fmla="*/ 526509 w 1477073"/>
                <a:gd name="connsiteY3" fmla="*/ 1109180 h 2546661"/>
                <a:gd name="connsiteX4" fmla="*/ 1344072 w 1477073"/>
                <a:gd name="connsiteY4" fmla="*/ 51111 h 2546661"/>
                <a:gd name="connsiteX5" fmla="*/ 755904 w 1477073"/>
                <a:gd name="connsiteY5" fmla="*/ 1084573 h 2546661"/>
                <a:gd name="connsiteX6" fmla="*/ 624935 w 1477073"/>
                <a:gd name="connsiteY6" fmla="*/ 948843 h 2546661"/>
                <a:gd name="connsiteX0" fmla="*/ 648747 w 1467966"/>
                <a:gd name="connsiteY0" fmla="*/ 2534924 h 2534924"/>
                <a:gd name="connsiteX1" fmla="*/ 647954 w 1467966"/>
                <a:gd name="connsiteY1" fmla="*/ 1043467 h 2534924"/>
                <a:gd name="connsiteX2" fmla="*/ 103442 w 1467966"/>
                <a:gd name="connsiteY2" fmla="*/ 151292 h 2534924"/>
                <a:gd name="connsiteX3" fmla="*/ 526509 w 1467966"/>
                <a:gd name="connsiteY3" fmla="*/ 1097443 h 2534924"/>
                <a:gd name="connsiteX4" fmla="*/ 1344072 w 1467966"/>
                <a:gd name="connsiteY4" fmla="*/ 39374 h 2534924"/>
                <a:gd name="connsiteX5" fmla="*/ 755904 w 1467966"/>
                <a:gd name="connsiteY5" fmla="*/ 1072836 h 2534924"/>
                <a:gd name="connsiteX6" fmla="*/ 624935 w 1467966"/>
                <a:gd name="connsiteY6" fmla="*/ 937106 h 2534924"/>
                <a:gd name="connsiteX0" fmla="*/ 631614 w 1450833"/>
                <a:gd name="connsiteY0" fmla="*/ 2534924 h 2534924"/>
                <a:gd name="connsiteX1" fmla="*/ 630821 w 1450833"/>
                <a:gd name="connsiteY1" fmla="*/ 1043467 h 2534924"/>
                <a:gd name="connsiteX2" fmla="*/ 86309 w 1450833"/>
                <a:gd name="connsiteY2" fmla="*/ 151292 h 2534924"/>
                <a:gd name="connsiteX3" fmla="*/ 509376 w 1450833"/>
                <a:gd name="connsiteY3" fmla="*/ 1097443 h 2534924"/>
                <a:gd name="connsiteX4" fmla="*/ 1326939 w 1450833"/>
                <a:gd name="connsiteY4" fmla="*/ 39374 h 2534924"/>
                <a:gd name="connsiteX5" fmla="*/ 738771 w 1450833"/>
                <a:gd name="connsiteY5" fmla="*/ 1072836 h 2534924"/>
                <a:gd name="connsiteX6" fmla="*/ 607802 w 1450833"/>
                <a:gd name="connsiteY6" fmla="*/ 937106 h 2534924"/>
                <a:gd name="connsiteX0" fmla="*/ 655497 w 1474716"/>
                <a:gd name="connsiteY0" fmla="*/ 2534924 h 2534924"/>
                <a:gd name="connsiteX1" fmla="*/ 654704 w 1474716"/>
                <a:gd name="connsiteY1" fmla="*/ 1043467 h 2534924"/>
                <a:gd name="connsiteX2" fmla="*/ 110192 w 1474716"/>
                <a:gd name="connsiteY2" fmla="*/ 151292 h 2534924"/>
                <a:gd name="connsiteX3" fmla="*/ 533259 w 1474716"/>
                <a:gd name="connsiteY3" fmla="*/ 1097443 h 2534924"/>
                <a:gd name="connsiteX4" fmla="*/ 1350822 w 1474716"/>
                <a:gd name="connsiteY4" fmla="*/ 39374 h 2534924"/>
                <a:gd name="connsiteX5" fmla="*/ 762654 w 1474716"/>
                <a:gd name="connsiteY5" fmla="*/ 1072836 h 2534924"/>
                <a:gd name="connsiteX6" fmla="*/ 631685 w 1474716"/>
                <a:gd name="connsiteY6" fmla="*/ 937106 h 2534924"/>
                <a:gd name="connsiteX0" fmla="*/ 680903 w 1500122"/>
                <a:gd name="connsiteY0" fmla="*/ 2534924 h 2534924"/>
                <a:gd name="connsiteX1" fmla="*/ 680110 w 1500122"/>
                <a:gd name="connsiteY1" fmla="*/ 1043467 h 2534924"/>
                <a:gd name="connsiteX2" fmla="*/ 135598 w 1500122"/>
                <a:gd name="connsiteY2" fmla="*/ 151292 h 2534924"/>
                <a:gd name="connsiteX3" fmla="*/ 558665 w 1500122"/>
                <a:gd name="connsiteY3" fmla="*/ 1097443 h 2534924"/>
                <a:gd name="connsiteX4" fmla="*/ 1376228 w 1500122"/>
                <a:gd name="connsiteY4" fmla="*/ 39374 h 2534924"/>
                <a:gd name="connsiteX5" fmla="*/ 788060 w 1500122"/>
                <a:gd name="connsiteY5" fmla="*/ 1072836 h 2534924"/>
                <a:gd name="connsiteX6" fmla="*/ 657091 w 1500122"/>
                <a:gd name="connsiteY6" fmla="*/ 937106 h 2534924"/>
                <a:gd name="connsiteX0" fmla="*/ 679919 w 1499138"/>
                <a:gd name="connsiteY0" fmla="*/ 2534924 h 2534924"/>
                <a:gd name="connsiteX1" fmla="*/ 679126 w 1499138"/>
                <a:gd name="connsiteY1" fmla="*/ 1043467 h 2534924"/>
                <a:gd name="connsiteX2" fmla="*/ 134614 w 1499138"/>
                <a:gd name="connsiteY2" fmla="*/ 151292 h 2534924"/>
                <a:gd name="connsiteX3" fmla="*/ 557681 w 1499138"/>
                <a:gd name="connsiteY3" fmla="*/ 1097443 h 2534924"/>
                <a:gd name="connsiteX4" fmla="*/ 1375244 w 1499138"/>
                <a:gd name="connsiteY4" fmla="*/ 39374 h 2534924"/>
                <a:gd name="connsiteX5" fmla="*/ 787076 w 1499138"/>
                <a:gd name="connsiteY5" fmla="*/ 1072836 h 2534924"/>
                <a:gd name="connsiteX6" fmla="*/ 656107 w 1499138"/>
                <a:gd name="connsiteY6" fmla="*/ 937106 h 2534924"/>
                <a:gd name="connsiteX0" fmla="*/ 661317 w 1480536"/>
                <a:gd name="connsiteY0" fmla="*/ 2534924 h 2534924"/>
                <a:gd name="connsiteX1" fmla="*/ 660524 w 1480536"/>
                <a:gd name="connsiteY1" fmla="*/ 1043467 h 2534924"/>
                <a:gd name="connsiteX2" fmla="*/ 116012 w 1480536"/>
                <a:gd name="connsiteY2" fmla="*/ 151292 h 2534924"/>
                <a:gd name="connsiteX3" fmla="*/ 539079 w 1480536"/>
                <a:gd name="connsiteY3" fmla="*/ 1097443 h 2534924"/>
                <a:gd name="connsiteX4" fmla="*/ 1356642 w 1480536"/>
                <a:gd name="connsiteY4" fmla="*/ 39374 h 2534924"/>
                <a:gd name="connsiteX5" fmla="*/ 768474 w 1480536"/>
                <a:gd name="connsiteY5" fmla="*/ 1072836 h 2534924"/>
                <a:gd name="connsiteX6" fmla="*/ 637505 w 1480536"/>
                <a:gd name="connsiteY6" fmla="*/ 937106 h 2534924"/>
                <a:gd name="connsiteX0" fmla="*/ 654531 w 1473750"/>
                <a:gd name="connsiteY0" fmla="*/ 2534924 h 2534924"/>
                <a:gd name="connsiteX1" fmla="*/ 653738 w 1473750"/>
                <a:gd name="connsiteY1" fmla="*/ 1043467 h 2534924"/>
                <a:gd name="connsiteX2" fmla="*/ 109226 w 1473750"/>
                <a:gd name="connsiteY2" fmla="*/ 151292 h 2534924"/>
                <a:gd name="connsiteX3" fmla="*/ 532293 w 1473750"/>
                <a:gd name="connsiteY3" fmla="*/ 1097443 h 2534924"/>
                <a:gd name="connsiteX4" fmla="*/ 1349856 w 1473750"/>
                <a:gd name="connsiteY4" fmla="*/ 39374 h 2534924"/>
                <a:gd name="connsiteX5" fmla="*/ 761688 w 1473750"/>
                <a:gd name="connsiteY5" fmla="*/ 1072836 h 2534924"/>
                <a:gd name="connsiteX6" fmla="*/ 630719 w 1473750"/>
                <a:gd name="connsiteY6" fmla="*/ 937106 h 2534924"/>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40881 w 1337663"/>
                <a:gd name="connsiteY0" fmla="*/ 2495551 h 2495551"/>
                <a:gd name="connsiteX1" fmla="*/ 640088 w 1337663"/>
                <a:gd name="connsiteY1" fmla="*/ 1004094 h 2495551"/>
                <a:gd name="connsiteX2" fmla="*/ 95576 w 1337663"/>
                <a:gd name="connsiteY2" fmla="*/ 111919 h 2495551"/>
                <a:gd name="connsiteX3" fmla="*/ 518643 w 1337663"/>
                <a:gd name="connsiteY3" fmla="*/ 1058070 h 2495551"/>
                <a:gd name="connsiteX4" fmla="*/ 559918 w 1337663"/>
                <a:gd name="connsiteY4" fmla="*/ 1038226 h 2495551"/>
                <a:gd name="connsiteX5" fmla="*/ 1336206 w 1337663"/>
                <a:gd name="connsiteY5" fmla="*/ 1 h 2495551"/>
                <a:gd name="connsiteX6" fmla="*/ 748038 w 1337663"/>
                <a:gd name="connsiteY6" fmla="*/ 1033463 h 2495551"/>
                <a:gd name="connsiteX7" fmla="*/ 617069 w 1337663"/>
                <a:gd name="connsiteY7" fmla="*/ 897733 h 2495551"/>
                <a:gd name="connsiteX0" fmla="*/ 628802 w 1325584"/>
                <a:gd name="connsiteY0" fmla="*/ 2495551 h 2495551"/>
                <a:gd name="connsiteX1" fmla="*/ 628009 w 1325584"/>
                <a:gd name="connsiteY1" fmla="*/ 1004094 h 2495551"/>
                <a:gd name="connsiteX2" fmla="*/ 83497 w 1325584"/>
                <a:gd name="connsiteY2" fmla="*/ 111919 h 2495551"/>
                <a:gd name="connsiteX3" fmla="*/ 506564 w 1325584"/>
                <a:gd name="connsiteY3" fmla="*/ 1058070 h 2495551"/>
                <a:gd name="connsiteX4" fmla="*/ 547839 w 1325584"/>
                <a:gd name="connsiteY4" fmla="*/ 1038226 h 2495551"/>
                <a:gd name="connsiteX5" fmla="*/ 1324127 w 1325584"/>
                <a:gd name="connsiteY5" fmla="*/ 1 h 2495551"/>
                <a:gd name="connsiteX6" fmla="*/ 735959 w 1325584"/>
                <a:gd name="connsiteY6" fmla="*/ 1033463 h 2495551"/>
                <a:gd name="connsiteX7" fmla="*/ 604990 w 1325584"/>
                <a:gd name="connsiteY7" fmla="*/ 897733 h 2495551"/>
                <a:gd name="connsiteX0" fmla="*/ 655570 w 1352352"/>
                <a:gd name="connsiteY0" fmla="*/ 2495551 h 2495551"/>
                <a:gd name="connsiteX1" fmla="*/ 654777 w 1352352"/>
                <a:gd name="connsiteY1" fmla="*/ 1004094 h 2495551"/>
                <a:gd name="connsiteX2" fmla="*/ 110265 w 1352352"/>
                <a:gd name="connsiteY2" fmla="*/ 111919 h 2495551"/>
                <a:gd name="connsiteX3" fmla="*/ 533332 w 1352352"/>
                <a:gd name="connsiteY3" fmla="*/ 1058070 h 2495551"/>
                <a:gd name="connsiteX4" fmla="*/ 574607 w 1352352"/>
                <a:gd name="connsiteY4" fmla="*/ 1038226 h 2495551"/>
                <a:gd name="connsiteX5" fmla="*/ 1350895 w 1352352"/>
                <a:gd name="connsiteY5" fmla="*/ 1 h 2495551"/>
                <a:gd name="connsiteX6" fmla="*/ 762727 w 1352352"/>
                <a:gd name="connsiteY6" fmla="*/ 1033463 h 2495551"/>
                <a:gd name="connsiteX7" fmla="*/ 631758 w 1352352"/>
                <a:gd name="connsiteY7" fmla="*/ 897733 h 2495551"/>
                <a:gd name="connsiteX0" fmla="*/ 655238 w 1414040"/>
                <a:gd name="connsiteY0" fmla="*/ 2505652 h 2505652"/>
                <a:gd name="connsiteX1" fmla="*/ 654445 w 1414040"/>
                <a:gd name="connsiteY1" fmla="*/ 1014195 h 2505652"/>
                <a:gd name="connsiteX2" fmla="*/ 109933 w 1414040"/>
                <a:gd name="connsiteY2" fmla="*/ 122020 h 2505652"/>
                <a:gd name="connsiteX3" fmla="*/ 533000 w 1414040"/>
                <a:gd name="connsiteY3" fmla="*/ 1068171 h 2505652"/>
                <a:gd name="connsiteX4" fmla="*/ 1386281 w 1414040"/>
                <a:gd name="connsiteY4" fmla="*/ 569696 h 2505652"/>
                <a:gd name="connsiteX5" fmla="*/ 1350563 w 1414040"/>
                <a:gd name="connsiteY5" fmla="*/ 10102 h 2505652"/>
                <a:gd name="connsiteX6" fmla="*/ 762395 w 1414040"/>
                <a:gd name="connsiteY6" fmla="*/ 1043564 h 2505652"/>
                <a:gd name="connsiteX7" fmla="*/ 631426 w 1414040"/>
                <a:gd name="connsiteY7" fmla="*/ 907834 h 2505652"/>
                <a:gd name="connsiteX0" fmla="*/ 654907 w 1405669"/>
                <a:gd name="connsiteY0" fmla="*/ 2518282 h 2518282"/>
                <a:gd name="connsiteX1" fmla="*/ 654114 w 1405669"/>
                <a:gd name="connsiteY1" fmla="*/ 1026825 h 2518282"/>
                <a:gd name="connsiteX2" fmla="*/ 109602 w 1405669"/>
                <a:gd name="connsiteY2" fmla="*/ 134650 h 2518282"/>
                <a:gd name="connsiteX3" fmla="*/ 532669 w 1405669"/>
                <a:gd name="connsiteY3" fmla="*/ 1080801 h 2518282"/>
                <a:gd name="connsiteX4" fmla="*/ 1369281 w 1405669"/>
                <a:gd name="connsiteY4" fmla="*/ 429926 h 2518282"/>
                <a:gd name="connsiteX5" fmla="*/ 1350232 w 1405669"/>
                <a:gd name="connsiteY5" fmla="*/ 22732 h 2518282"/>
                <a:gd name="connsiteX6" fmla="*/ 762064 w 1405669"/>
                <a:gd name="connsiteY6" fmla="*/ 1056194 h 2518282"/>
                <a:gd name="connsiteX7" fmla="*/ 631095 w 1405669"/>
                <a:gd name="connsiteY7" fmla="*/ 920464 h 2518282"/>
                <a:gd name="connsiteX0" fmla="*/ 654907 w 1453077"/>
                <a:gd name="connsiteY0" fmla="*/ 2522152 h 2522152"/>
                <a:gd name="connsiteX1" fmla="*/ 654114 w 1453077"/>
                <a:gd name="connsiteY1" fmla="*/ 1030695 h 2522152"/>
                <a:gd name="connsiteX2" fmla="*/ 109602 w 1453077"/>
                <a:gd name="connsiteY2" fmla="*/ 138520 h 2522152"/>
                <a:gd name="connsiteX3" fmla="*/ 532669 w 1453077"/>
                <a:gd name="connsiteY3" fmla="*/ 1084671 h 2522152"/>
                <a:gd name="connsiteX4" fmla="*/ 1369281 w 1453077"/>
                <a:gd name="connsiteY4" fmla="*/ 433796 h 2522152"/>
                <a:gd name="connsiteX5" fmla="*/ 1354995 w 1453077"/>
                <a:gd name="connsiteY5" fmla="*/ 19458 h 2522152"/>
                <a:gd name="connsiteX6" fmla="*/ 762064 w 1453077"/>
                <a:gd name="connsiteY6" fmla="*/ 1060064 h 2522152"/>
                <a:gd name="connsiteX7" fmla="*/ 631095 w 1453077"/>
                <a:gd name="connsiteY7" fmla="*/ 924334 h 2522152"/>
                <a:gd name="connsiteX0" fmla="*/ 654907 w 1430197"/>
                <a:gd name="connsiteY0" fmla="*/ 2529882 h 2529882"/>
                <a:gd name="connsiteX1" fmla="*/ 654114 w 1430197"/>
                <a:gd name="connsiteY1" fmla="*/ 1038425 h 2529882"/>
                <a:gd name="connsiteX2" fmla="*/ 109602 w 1430197"/>
                <a:gd name="connsiteY2" fmla="*/ 146250 h 2529882"/>
                <a:gd name="connsiteX3" fmla="*/ 532669 w 1430197"/>
                <a:gd name="connsiteY3" fmla="*/ 1092401 h 2529882"/>
                <a:gd name="connsiteX4" fmla="*/ 1369281 w 1430197"/>
                <a:gd name="connsiteY4" fmla="*/ 441526 h 2529882"/>
                <a:gd name="connsiteX5" fmla="*/ 1354995 w 1430197"/>
                <a:gd name="connsiteY5" fmla="*/ 27188 h 2529882"/>
                <a:gd name="connsiteX6" fmla="*/ 1269269 w 1430197"/>
                <a:gd name="connsiteY6" fmla="*/ 153394 h 2529882"/>
                <a:gd name="connsiteX7" fmla="*/ 762064 w 1430197"/>
                <a:gd name="connsiteY7" fmla="*/ 1067794 h 2529882"/>
                <a:gd name="connsiteX8" fmla="*/ 631095 w 1430197"/>
                <a:gd name="connsiteY8" fmla="*/ 932064 h 2529882"/>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62064 w 1441145"/>
                <a:gd name="connsiteY7" fmla="*/ 1069479 h 2531567"/>
                <a:gd name="connsiteX8" fmla="*/ 631095 w 1441145"/>
                <a:gd name="connsiteY8" fmla="*/ 933749 h 2531567"/>
                <a:gd name="connsiteX0" fmla="*/ 654907 w 1441145"/>
                <a:gd name="connsiteY0" fmla="*/ 2531567 h 2531567"/>
                <a:gd name="connsiteX1" fmla="*/ 654114 w 1441145"/>
                <a:gd name="connsiteY1" fmla="*/ 1040110 h 2531567"/>
                <a:gd name="connsiteX2" fmla="*/ 109602 w 1441145"/>
                <a:gd name="connsiteY2" fmla="*/ 147935 h 2531567"/>
                <a:gd name="connsiteX3" fmla="*/ 532669 w 1441145"/>
                <a:gd name="connsiteY3" fmla="*/ 1094086 h 2531567"/>
                <a:gd name="connsiteX4" fmla="*/ 1369281 w 1441145"/>
                <a:gd name="connsiteY4" fmla="*/ 443211 h 2531567"/>
                <a:gd name="connsiteX5" fmla="*/ 1354995 w 1441145"/>
                <a:gd name="connsiteY5" fmla="*/ 28873 h 2531567"/>
                <a:gd name="connsiteX6" fmla="*/ 1002569 w 1441145"/>
                <a:gd name="connsiteY6" fmla="*/ 150317 h 2531567"/>
                <a:gd name="connsiteX7" fmla="*/ 721582 w 1441145"/>
                <a:gd name="connsiteY7" fmla="*/ 840879 h 2531567"/>
                <a:gd name="connsiteX8" fmla="*/ 631095 w 1441145"/>
                <a:gd name="connsiteY8" fmla="*/ 933749 h 2531567"/>
                <a:gd name="connsiteX0" fmla="*/ 652181 w 1367793"/>
                <a:gd name="connsiteY0" fmla="*/ 2548817 h 2548817"/>
                <a:gd name="connsiteX1" fmla="*/ 651388 w 1367793"/>
                <a:gd name="connsiteY1" fmla="*/ 1057360 h 2548817"/>
                <a:gd name="connsiteX2" fmla="*/ 106876 w 1367793"/>
                <a:gd name="connsiteY2" fmla="*/ 165185 h 2548817"/>
                <a:gd name="connsiteX3" fmla="*/ 529943 w 1367793"/>
                <a:gd name="connsiteY3" fmla="*/ 1111336 h 2548817"/>
                <a:gd name="connsiteX4" fmla="*/ 1226061 w 1367793"/>
                <a:gd name="connsiteY4" fmla="*/ 693823 h 2548817"/>
                <a:gd name="connsiteX5" fmla="*/ 1352269 w 1367793"/>
                <a:gd name="connsiteY5" fmla="*/ 46123 h 2548817"/>
                <a:gd name="connsiteX6" fmla="*/ 999843 w 1367793"/>
                <a:gd name="connsiteY6" fmla="*/ 167567 h 2548817"/>
                <a:gd name="connsiteX7" fmla="*/ 718856 w 1367793"/>
                <a:gd name="connsiteY7" fmla="*/ 858129 h 2548817"/>
                <a:gd name="connsiteX8" fmla="*/ 628369 w 1367793"/>
                <a:gd name="connsiteY8" fmla="*/ 950999 h 2548817"/>
                <a:gd name="connsiteX0" fmla="*/ 652181 w 1441542"/>
                <a:gd name="connsiteY0" fmla="*/ 2535546 h 2535546"/>
                <a:gd name="connsiteX1" fmla="*/ 651388 w 1441542"/>
                <a:gd name="connsiteY1" fmla="*/ 1044089 h 2535546"/>
                <a:gd name="connsiteX2" fmla="*/ 106876 w 1441542"/>
                <a:gd name="connsiteY2" fmla="*/ 151914 h 2535546"/>
                <a:gd name="connsiteX3" fmla="*/ 529943 w 1441542"/>
                <a:gd name="connsiteY3" fmla="*/ 1098065 h 2535546"/>
                <a:gd name="connsiteX4" fmla="*/ 1226061 w 1441542"/>
                <a:gd name="connsiteY4" fmla="*/ 680552 h 2535546"/>
                <a:gd name="connsiteX5" fmla="*/ 1433232 w 1441542"/>
                <a:gd name="connsiteY5" fmla="*/ 51902 h 2535546"/>
                <a:gd name="connsiteX6" fmla="*/ 999843 w 1441542"/>
                <a:gd name="connsiteY6" fmla="*/ 154296 h 2535546"/>
                <a:gd name="connsiteX7" fmla="*/ 718856 w 1441542"/>
                <a:gd name="connsiteY7" fmla="*/ 844858 h 2535546"/>
                <a:gd name="connsiteX8" fmla="*/ 628369 w 1441542"/>
                <a:gd name="connsiteY8" fmla="*/ 937728 h 2535546"/>
                <a:gd name="connsiteX0" fmla="*/ 652181 w 1462710"/>
                <a:gd name="connsiteY0" fmla="*/ 2564860 h 2564860"/>
                <a:gd name="connsiteX1" fmla="*/ 651388 w 1462710"/>
                <a:gd name="connsiteY1" fmla="*/ 1073403 h 2564860"/>
                <a:gd name="connsiteX2" fmla="*/ 106876 w 1462710"/>
                <a:gd name="connsiteY2" fmla="*/ 181228 h 2564860"/>
                <a:gd name="connsiteX3" fmla="*/ 529943 w 1462710"/>
                <a:gd name="connsiteY3" fmla="*/ 1127379 h 2564860"/>
                <a:gd name="connsiteX4" fmla="*/ 1226061 w 1462710"/>
                <a:gd name="connsiteY4" fmla="*/ 709866 h 2564860"/>
                <a:gd name="connsiteX5" fmla="*/ 1433232 w 1462710"/>
                <a:gd name="connsiteY5" fmla="*/ 81216 h 2564860"/>
                <a:gd name="connsiteX6" fmla="*/ 999843 w 1462710"/>
                <a:gd name="connsiteY6" fmla="*/ 183610 h 2564860"/>
                <a:gd name="connsiteX7" fmla="*/ 718856 w 1462710"/>
                <a:gd name="connsiteY7" fmla="*/ 874172 h 2564860"/>
                <a:gd name="connsiteX8" fmla="*/ 628369 w 1462710"/>
                <a:gd name="connsiteY8" fmla="*/ 967042 h 2564860"/>
                <a:gd name="connsiteX0" fmla="*/ 595760 w 1406289"/>
                <a:gd name="connsiteY0" fmla="*/ 2564860 h 2564860"/>
                <a:gd name="connsiteX1" fmla="*/ 594967 w 1406289"/>
                <a:gd name="connsiteY1" fmla="*/ 1073403 h 2564860"/>
                <a:gd name="connsiteX2" fmla="*/ 50455 w 1406289"/>
                <a:gd name="connsiteY2" fmla="*/ 181228 h 2564860"/>
                <a:gd name="connsiteX3" fmla="*/ 71883 w 1406289"/>
                <a:gd name="connsiteY3" fmla="*/ 709866 h 2564860"/>
                <a:gd name="connsiteX4" fmla="*/ 473522 w 1406289"/>
                <a:gd name="connsiteY4" fmla="*/ 1127379 h 2564860"/>
                <a:gd name="connsiteX5" fmla="*/ 1169640 w 1406289"/>
                <a:gd name="connsiteY5" fmla="*/ 709866 h 2564860"/>
                <a:gd name="connsiteX6" fmla="*/ 1376811 w 1406289"/>
                <a:gd name="connsiteY6" fmla="*/ 81216 h 2564860"/>
                <a:gd name="connsiteX7" fmla="*/ 943422 w 1406289"/>
                <a:gd name="connsiteY7" fmla="*/ 183610 h 2564860"/>
                <a:gd name="connsiteX8" fmla="*/ 662435 w 1406289"/>
                <a:gd name="connsiteY8" fmla="*/ 874172 h 2564860"/>
                <a:gd name="connsiteX9" fmla="*/ 571948 w 1406289"/>
                <a:gd name="connsiteY9" fmla="*/ 967042 h 2564860"/>
                <a:gd name="connsiteX0" fmla="*/ 570672 w 1381201"/>
                <a:gd name="connsiteY0" fmla="*/ 2564860 h 2564860"/>
                <a:gd name="connsiteX1" fmla="*/ 569879 w 1381201"/>
                <a:gd name="connsiteY1" fmla="*/ 1073403 h 2564860"/>
                <a:gd name="connsiteX2" fmla="*/ 72992 w 1381201"/>
                <a:gd name="connsiteY2" fmla="*/ 197897 h 2564860"/>
                <a:gd name="connsiteX3" fmla="*/ 46795 w 1381201"/>
                <a:gd name="connsiteY3" fmla="*/ 709866 h 2564860"/>
                <a:gd name="connsiteX4" fmla="*/ 448434 w 1381201"/>
                <a:gd name="connsiteY4" fmla="*/ 1127379 h 2564860"/>
                <a:gd name="connsiteX5" fmla="*/ 1144552 w 1381201"/>
                <a:gd name="connsiteY5" fmla="*/ 709866 h 2564860"/>
                <a:gd name="connsiteX6" fmla="*/ 1351723 w 1381201"/>
                <a:gd name="connsiteY6" fmla="*/ 81216 h 2564860"/>
                <a:gd name="connsiteX7" fmla="*/ 918334 w 1381201"/>
                <a:gd name="connsiteY7" fmla="*/ 183610 h 2564860"/>
                <a:gd name="connsiteX8" fmla="*/ 637347 w 1381201"/>
                <a:gd name="connsiteY8" fmla="*/ 874172 h 2564860"/>
                <a:gd name="connsiteX9" fmla="*/ 546860 w 1381201"/>
                <a:gd name="connsiteY9" fmla="*/ 967042 h 2564860"/>
                <a:gd name="connsiteX0" fmla="*/ 557545 w 1368074"/>
                <a:gd name="connsiteY0" fmla="*/ 2564860 h 2564860"/>
                <a:gd name="connsiteX1" fmla="*/ 556752 w 1368074"/>
                <a:gd name="connsiteY1" fmla="*/ 1073403 h 2564860"/>
                <a:gd name="connsiteX2" fmla="*/ 278937 w 1368074"/>
                <a:gd name="connsiteY2" fmla="*/ 457454 h 2564860"/>
                <a:gd name="connsiteX3" fmla="*/ 59865 w 1368074"/>
                <a:gd name="connsiteY3" fmla="*/ 197897 h 2564860"/>
                <a:gd name="connsiteX4" fmla="*/ 33668 w 1368074"/>
                <a:gd name="connsiteY4" fmla="*/ 709866 h 2564860"/>
                <a:gd name="connsiteX5" fmla="*/ 435307 w 1368074"/>
                <a:gd name="connsiteY5" fmla="*/ 1127379 h 2564860"/>
                <a:gd name="connsiteX6" fmla="*/ 1131425 w 1368074"/>
                <a:gd name="connsiteY6" fmla="*/ 709866 h 2564860"/>
                <a:gd name="connsiteX7" fmla="*/ 1338596 w 1368074"/>
                <a:gd name="connsiteY7" fmla="*/ 81216 h 2564860"/>
                <a:gd name="connsiteX8" fmla="*/ 905207 w 1368074"/>
                <a:gd name="connsiteY8" fmla="*/ 183610 h 2564860"/>
                <a:gd name="connsiteX9" fmla="*/ 624220 w 1368074"/>
                <a:gd name="connsiteY9" fmla="*/ 874172 h 2564860"/>
                <a:gd name="connsiteX10" fmla="*/ 533733 w 1368074"/>
                <a:gd name="connsiteY10" fmla="*/ 967042 h 2564860"/>
                <a:gd name="connsiteX0" fmla="*/ 559778 w 1370307"/>
                <a:gd name="connsiteY0" fmla="*/ 2564860 h 2564860"/>
                <a:gd name="connsiteX1" fmla="*/ 558985 w 1370307"/>
                <a:gd name="connsiteY1" fmla="*/ 1073403 h 2564860"/>
                <a:gd name="connsiteX2" fmla="*/ 335939 w 1370307"/>
                <a:gd name="connsiteY2" fmla="*/ 383635 h 2564860"/>
                <a:gd name="connsiteX3" fmla="*/ 62098 w 1370307"/>
                <a:gd name="connsiteY3" fmla="*/ 197897 h 2564860"/>
                <a:gd name="connsiteX4" fmla="*/ 35901 w 1370307"/>
                <a:gd name="connsiteY4" fmla="*/ 709866 h 2564860"/>
                <a:gd name="connsiteX5" fmla="*/ 437540 w 1370307"/>
                <a:gd name="connsiteY5" fmla="*/ 1127379 h 2564860"/>
                <a:gd name="connsiteX6" fmla="*/ 1133658 w 1370307"/>
                <a:gd name="connsiteY6" fmla="*/ 709866 h 2564860"/>
                <a:gd name="connsiteX7" fmla="*/ 1340829 w 1370307"/>
                <a:gd name="connsiteY7" fmla="*/ 81216 h 2564860"/>
                <a:gd name="connsiteX8" fmla="*/ 907440 w 1370307"/>
                <a:gd name="connsiteY8" fmla="*/ 183610 h 2564860"/>
                <a:gd name="connsiteX9" fmla="*/ 626453 w 1370307"/>
                <a:gd name="connsiteY9" fmla="*/ 874172 h 2564860"/>
                <a:gd name="connsiteX10" fmla="*/ 535966 w 1370307"/>
                <a:gd name="connsiteY10" fmla="*/ 967042 h 2564860"/>
                <a:gd name="connsiteX0" fmla="*/ 598828 w 1409357"/>
                <a:gd name="connsiteY0" fmla="*/ 2564860 h 2564860"/>
                <a:gd name="connsiteX1" fmla="*/ 598035 w 1409357"/>
                <a:gd name="connsiteY1" fmla="*/ 1073403 h 2564860"/>
                <a:gd name="connsiteX2" fmla="*/ 374989 w 1409357"/>
                <a:gd name="connsiteY2" fmla="*/ 383635 h 2564860"/>
                <a:gd name="connsiteX3" fmla="*/ 24948 w 1409357"/>
                <a:gd name="connsiteY3" fmla="*/ 207422 h 2564860"/>
                <a:gd name="connsiteX4" fmla="*/ 74951 w 1409357"/>
                <a:gd name="connsiteY4" fmla="*/ 709866 h 2564860"/>
                <a:gd name="connsiteX5" fmla="*/ 476590 w 1409357"/>
                <a:gd name="connsiteY5" fmla="*/ 1127379 h 2564860"/>
                <a:gd name="connsiteX6" fmla="*/ 1172708 w 1409357"/>
                <a:gd name="connsiteY6" fmla="*/ 709866 h 2564860"/>
                <a:gd name="connsiteX7" fmla="*/ 1379879 w 1409357"/>
                <a:gd name="connsiteY7" fmla="*/ 81216 h 2564860"/>
                <a:gd name="connsiteX8" fmla="*/ 946490 w 1409357"/>
                <a:gd name="connsiteY8" fmla="*/ 183610 h 2564860"/>
                <a:gd name="connsiteX9" fmla="*/ 665503 w 1409357"/>
                <a:gd name="connsiteY9" fmla="*/ 874172 h 2564860"/>
                <a:gd name="connsiteX10" fmla="*/ 575016 w 1409357"/>
                <a:gd name="connsiteY10" fmla="*/ 967042 h 2564860"/>
                <a:gd name="connsiteX0" fmla="*/ 631267 w 1441796"/>
                <a:gd name="connsiteY0" fmla="*/ 2564860 h 2564860"/>
                <a:gd name="connsiteX1" fmla="*/ 630474 w 1441796"/>
                <a:gd name="connsiteY1" fmla="*/ 1073403 h 2564860"/>
                <a:gd name="connsiteX2" fmla="*/ 407428 w 1441796"/>
                <a:gd name="connsiteY2" fmla="*/ 383635 h 2564860"/>
                <a:gd name="connsiteX3" fmla="*/ 57387 w 1441796"/>
                <a:gd name="connsiteY3" fmla="*/ 207422 h 2564860"/>
                <a:gd name="connsiteX4" fmla="*/ 43097 w 1441796"/>
                <a:gd name="connsiteY4" fmla="*/ 702722 h 2564860"/>
                <a:gd name="connsiteX5" fmla="*/ 509029 w 1441796"/>
                <a:gd name="connsiteY5" fmla="*/ 1127379 h 2564860"/>
                <a:gd name="connsiteX6" fmla="*/ 1205147 w 1441796"/>
                <a:gd name="connsiteY6" fmla="*/ 709866 h 2564860"/>
                <a:gd name="connsiteX7" fmla="*/ 1412318 w 1441796"/>
                <a:gd name="connsiteY7" fmla="*/ 81216 h 2564860"/>
                <a:gd name="connsiteX8" fmla="*/ 978929 w 1441796"/>
                <a:gd name="connsiteY8" fmla="*/ 183610 h 2564860"/>
                <a:gd name="connsiteX9" fmla="*/ 697942 w 1441796"/>
                <a:gd name="connsiteY9" fmla="*/ 874172 h 2564860"/>
                <a:gd name="connsiteX10" fmla="*/ 607455 w 1441796"/>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20712 w 1455053"/>
                <a:gd name="connsiteY10" fmla="*/ 967042 h 2564860"/>
                <a:gd name="connsiteX0" fmla="*/ 644524 w 1455053"/>
                <a:gd name="connsiteY0" fmla="*/ 2564860 h 2564860"/>
                <a:gd name="connsiteX1" fmla="*/ 643731 w 1455053"/>
                <a:gd name="connsiteY1" fmla="*/ 1073403 h 2564860"/>
                <a:gd name="connsiteX2" fmla="*/ 420685 w 1455053"/>
                <a:gd name="connsiteY2" fmla="*/ 383635 h 2564860"/>
                <a:gd name="connsiteX3" fmla="*/ 70644 w 1455053"/>
                <a:gd name="connsiteY3" fmla="*/ 207422 h 2564860"/>
                <a:gd name="connsiteX4" fmla="*/ 56354 w 1455053"/>
                <a:gd name="connsiteY4" fmla="*/ 702722 h 2564860"/>
                <a:gd name="connsiteX5" fmla="*/ 522286 w 1455053"/>
                <a:gd name="connsiteY5" fmla="*/ 1127379 h 2564860"/>
                <a:gd name="connsiteX6" fmla="*/ 1218404 w 1455053"/>
                <a:gd name="connsiteY6" fmla="*/ 709866 h 2564860"/>
                <a:gd name="connsiteX7" fmla="*/ 1425575 w 1455053"/>
                <a:gd name="connsiteY7" fmla="*/ 81216 h 2564860"/>
                <a:gd name="connsiteX8" fmla="*/ 992186 w 1455053"/>
                <a:gd name="connsiteY8" fmla="*/ 183610 h 2564860"/>
                <a:gd name="connsiteX9" fmla="*/ 711199 w 1455053"/>
                <a:gd name="connsiteY9" fmla="*/ 874172 h 2564860"/>
                <a:gd name="connsiteX10" fmla="*/ 644524 w 1455053"/>
                <a:gd name="connsiteY10" fmla="*/ 1052767 h 2564860"/>
                <a:gd name="connsiteX0" fmla="*/ 644524 w 1407007"/>
                <a:gd name="connsiteY0" fmla="*/ 2578421 h 2578421"/>
                <a:gd name="connsiteX1" fmla="*/ 643731 w 1407007"/>
                <a:gd name="connsiteY1" fmla="*/ 1086964 h 2578421"/>
                <a:gd name="connsiteX2" fmla="*/ 420685 w 1407007"/>
                <a:gd name="connsiteY2" fmla="*/ 397196 h 2578421"/>
                <a:gd name="connsiteX3" fmla="*/ 70644 w 1407007"/>
                <a:gd name="connsiteY3" fmla="*/ 220983 h 2578421"/>
                <a:gd name="connsiteX4" fmla="*/ 56354 w 1407007"/>
                <a:gd name="connsiteY4" fmla="*/ 716283 h 2578421"/>
                <a:gd name="connsiteX5" fmla="*/ 522286 w 1407007"/>
                <a:gd name="connsiteY5" fmla="*/ 1140940 h 2578421"/>
                <a:gd name="connsiteX6" fmla="*/ 1218404 w 1407007"/>
                <a:gd name="connsiteY6" fmla="*/ 723427 h 2578421"/>
                <a:gd name="connsiteX7" fmla="*/ 1370807 w 1407007"/>
                <a:gd name="connsiteY7" fmla="*/ 75727 h 2578421"/>
                <a:gd name="connsiteX8" fmla="*/ 992186 w 1407007"/>
                <a:gd name="connsiteY8" fmla="*/ 197171 h 2578421"/>
                <a:gd name="connsiteX9" fmla="*/ 711199 w 1407007"/>
                <a:gd name="connsiteY9" fmla="*/ 887733 h 2578421"/>
                <a:gd name="connsiteX10" fmla="*/ 644524 w 1407007"/>
                <a:gd name="connsiteY10" fmla="*/ 1066328 h 2578421"/>
                <a:gd name="connsiteX0" fmla="*/ 644524 w 1386769"/>
                <a:gd name="connsiteY0" fmla="*/ 2527538 h 2527538"/>
                <a:gd name="connsiteX1" fmla="*/ 643731 w 1386769"/>
                <a:gd name="connsiteY1" fmla="*/ 1036081 h 2527538"/>
                <a:gd name="connsiteX2" fmla="*/ 420685 w 1386769"/>
                <a:gd name="connsiteY2" fmla="*/ 346313 h 2527538"/>
                <a:gd name="connsiteX3" fmla="*/ 70644 w 1386769"/>
                <a:gd name="connsiteY3" fmla="*/ 170100 h 2527538"/>
                <a:gd name="connsiteX4" fmla="*/ 56354 w 1386769"/>
                <a:gd name="connsiteY4" fmla="*/ 665400 h 2527538"/>
                <a:gd name="connsiteX5" fmla="*/ 522286 w 1386769"/>
                <a:gd name="connsiteY5" fmla="*/ 1090057 h 2527538"/>
                <a:gd name="connsiteX6" fmla="*/ 1218404 w 1386769"/>
                <a:gd name="connsiteY6" fmla="*/ 672544 h 2527538"/>
                <a:gd name="connsiteX7" fmla="*/ 1370807 w 1386769"/>
                <a:gd name="connsiteY7" fmla="*/ 24844 h 2527538"/>
                <a:gd name="connsiteX8" fmla="*/ 937417 w 1386769"/>
                <a:gd name="connsiteY8" fmla="*/ 224869 h 2527538"/>
                <a:gd name="connsiteX9" fmla="*/ 711199 w 1386769"/>
                <a:gd name="connsiteY9" fmla="*/ 836850 h 2527538"/>
                <a:gd name="connsiteX10" fmla="*/ 644524 w 1386769"/>
                <a:gd name="connsiteY10" fmla="*/ 1015445 h 2527538"/>
                <a:gd name="connsiteX0" fmla="*/ 644524 w 1384661"/>
                <a:gd name="connsiteY0" fmla="*/ 2519324 h 2519324"/>
                <a:gd name="connsiteX1" fmla="*/ 643731 w 1384661"/>
                <a:gd name="connsiteY1" fmla="*/ 1027867 h 2519324"/>
                <a:gd name="connsiteX2" fmla="*/ 420685 w 1384661"/>
                <a:gd name="connsiteY2" fmla="*/ 338099 h 2519324"/>
                <a:gd name="connsiteX3" fmla="*/ 70644 w 1384661"/>
                <a:gd name="connsiteY3" fmla="*/ 161886 h 2519324"/>
                <a:gd name="connsiteX4" fmla="*/ 56354 w 1384661"/>
                <a:gd name="connsiteY4" fmla="*/ 657186 h 2519324"/>
                <a:gd name="connsiteX5" fmla="*/ 522286 w 1384661"/>
                <a:gd name="connsiteY5" fmla="*/ 1081843 h 2519324"/>
                <a:gd name="connsiteX6" fmla="*/ 1218404 w 1384661"/>
                <a:gd name="connsiteY6" fmla="*/ 664330 h 2519324"/>
                <a:gd name="connsiteX7" fmla="*/ 1368426 w 1384661"/>
                <a:gd name="connsiteY7" fmla="*/ 26155 h 2519324"/>
                <a:gd name="connsiteX8" fmla="*/ 937417 w 1384661"/>
                <a:gd name="connsiteY8" fmla="*/ 216655 h 2519324"/>
                <a:gd name="connsiteX9" fmla="*/ 711199 w 1384661"/>
                <a:gd name="connsiteY9" fmla="*/ 828636 h 2519324"/>
                <a:gd name="connsiteX10" fmla="*/ 644524 w 1384661"/>
                <a:gd name="connsiteY10" fmla="*/ 1007231 h 2519324"/>
                <a:gd name="connsiteX0" fmla="*/ 64452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63574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49287 w 1415114"/>
                <a:gd name="connsiteY0" fmla="*/ 2535402 h 2535402"/>
                <a:gd name="connsiteX1" fmla="*/ 643731 w 1415114"/>
                <a:gd name="connsiteY1" fmla="*/ 1043945 h 2535402"/>
                <a:gd name="connsiteX2" fmla="*/ 420685 w 1415114"/>
                <a:gd name="connsiteY2" fmla="*/ 354177 h 2535402"/>
                <a:gd name="connsiteX3" fmla="*/ 70644 w 1415114"/>
                <a:gd name="connsiteY3" fmla="*/ 177964 h 2535402"/>
                <a:gd name="connsiteX4" fmla="*/ 56354 w 1415114"/>
                <a:gd name="connsiteY4" fmla="*/ 673264 h 2535402"/>
                <a:gd name="connsiteX5" fmla="*/ 522286 w 1415114"/>
                <a:gd name="connsiteY5" fmla="*/ 1097921 h 2535402"/>
                <a:gd name="connsiteX6" fmla="*/ 1218404 w 1415114"/>
                <a:gd name="connsiteY6" fmla="*/ 680408 h 2535402"/>
                <a:gd name="connsiteX7" fmla="*/ 1368426 w 1415114"/>
                <a:gd name="connsiteY7" fmla="*/ 42233 h 2535402"/>
                <a:gd name="connsiteX8" fmla="*/ 937417 w 1415114"/>
                <a:gd name="connsiteY8" fmla="*/ 232733 h 2535402"/>
                <a:gd name="connsiteX9" fmla="*/ 711199 w 1415114"/>
                <a:gd name="connsiteY9" fmla="*/ 844714 h 2535402"/>
                <a:gd name="connsiteX10" fmla="*/ 644524 w 1415114"/>
                <a:gd name="connsiteY10" fmla="*/ 1023309 h 2535402"/>
                <a:gd name="connsiteX0" fmla="*/ 677862 w 1415114"/>
                <a:gd name="connsiteY0" fmla="*/ 2533021 h 2533021"/>
                <a:gd name="connsiteX1" fmla="*/ 643731 w 1415114"/>
                <a:gd name="connsiteY1" fmla="*/ 1043945 h 2533021"/>
                <a:gd name="connsiteX2" fmla="*/ 420685 w 1415114"/>
                <a:gd name="connsiteY2" fmla="*/ 354177 h 2533021"/>
                <a:gd name="connsiteX3" fmla="*/ 70644 w 1415114"/>
                <a:gd name="connsiteY3" fmla="*/ 177964 h 2533021"/>
                <a:gd name="connsiteX4" fmla="*/ 56354 w 1415114"/>
                <a:gd name="connsiteY4" fmla="*/ 673264 h 2533021"/>
                <a:gd name="connsiteX5" fmla="*/ 522286 w 1415114"/>
                <a:gd name="connsiteY5" fmla="*/ 1097921 h 2533021"/>
                <a:gd name="connsiteX6" fmla="*/ 1218404 w 1415114"/>
                <a:gd name="connsiteY6" fmla="*/ 680408 h 2533021"/>
                <a:gd name="connsiteX7" fmla="*/ 1368426 w 1415114"/>
                <a:gd name="connsiteY7" fmla="*/ 42233 h 2533021"/>
                <a:gd name="connsiteX8" fmla="*/ 937417 w 1415114"/>
                <a:gd name="connsiteY8" fmla="*/ 232733 h 2533021"/>
                <a:gd name="connsiteX9" fmla="*/ 711199 w 1415114"/>
                <a:gd name="connsiteY9" fmla="*/ 844714 h 2533021"/>
                <a:gd name="connsiteX10" fmla="*/ 644524 w 1415114"/>
                <a:gd name="connsiteY10" fmla="*/ 1023309 h 2533021"/>
                <a:gd name="connsiteX0" fmla="*/ 677862 w 1431287"/>
                <a:gd name="connsiteY0" fmla="*/ 2517392 h 2517392"/>
                <a:gd name="connsiteX1" fmla="*/ 643731 w 1431287"/>
                <a:gd name="connsiteY1" fmla="*/ 1028316 h 2517392"/>
                <a:gd name="connsiteX2" fmla="*/ 420685 w 1431287"/>
                <a:gd name="connsiteY2" fmla="*/ 338548 h 2517392"/>
                <a:gd name="connsiteX3" fmla="*/ 70644 w 1431287"/>
                <a:gd name="connsiteY3" fmla="*/ 162335 h 2517392"/>
                <a:gd name="connsiteX4" fmla="*/ 56354 w 1431287"/>
                <a:gd name="connsiteY4" fmla="*/ 657635 h 2517392"/>
                <a:gd name="connsiteX5" fmla="*/ 522286 w 1431287"/>
                <a:gd name="connsiteY5" fmla="*/ 1082292 h 2517392"/>
                <a:gd name="connsiteX6" fmla="*/ 1218404 w 1431287"/>
                <a:gd name="connsiteY6" fmla="*/ 664779 h 2517392"/>
                <a:gd name="connsiteX7" fmla="*/ 1387476 w 1431287"/>
                <a:gd name="connsiteY7" fmla="*/ 45654 h 2517392"/>
                <a:gd name="connsiteX8" fmla="*/ 937417 w 1431287"/>
                <a:gd name="connsiteY8" fmla="*/ 217104 h 2517392"/>
                <a:gd name="connsiteX9" fmla="*/ 711199 w 1431287"/>
                <a:gd name="connsiteY9" fmla="*/ 829085 h 2517392"/>
                <a:gd name="connsiteX10" fmla="*/ 644524 w 1431287"/>
                <a:gd name="connsiteY10" fmla="*/ 1007680 h 2517392"/>
                <a:gd name="connsiteX0" fmla="*/ 677862 w 1442534"/>
                <a:gd name="connsiteY0" fmla="*/ 2534053 h 2534053"/>
                <a:gd name="connsiteX1" fmla="*/ 643731 w 1442534"/>
                <a:gd name="connsiteY1" fmla="*/ 1044977 h 2534053"/>
                <a:gd name="connsiteX2" fmla="*/ 420685 w 1442534"/>
                <a:gd name="connsiteY2" fmla="*/ 355209 h 2534053"/>
                <a:gd name="connsiteX3" fmla="*/ 70644 w 1442534"/>
                <a:gd name="connsiteY3" fmla="*/ 178996 h 2534053"/>
                <a:gd name="connsiteX4" fmla="*/ 56354 w 1442534"/>
                <a:gd name="connsiteY4" fmla="*/ 674296 h 2534053"/>
                <a:gd name="connsiteX5" fmla="*/ 522286 w 1442534"/>
                <a:gd name="connsiteY5" fmla="*/ 1098953 h 2534053"/>
                <a:gd name="connsiteX6" fmla="*/ 1218404 w 1442534"/>
                <a:gd name="connsiteY6" fmla="*/ 681440 h 2534053"/>
                <a:gd name="connsiteX7" fmla="*/ 1387476 w 1442534"/>
                <a:gd name="connsiteY7" fmla="*/ 62315 h 2534053"/>
                <a:gd name="connsiteX8" fmla="*/ 937417 w 1442534"/>
                <a:gd name="connsiteY8" fmla="*/ 233765 h 2534053"/>
                <a:gd name="connsiteX9" fmla="*/ 711199 w 1442534"/>
                <a:gd name="connsiteY9" fmla="*/ 845746 h 2534053"/>
                <a:gd name="connsiteX10" fmla="*/ 644524 w 1442534"/>
                <a:gd name="connsiteY10" fmla="*/ 1024341 h 2534053"/>
                <a:gd name="connsiteX0" fmla="*/ 677862 w 1441232"/>
                <a:gd name="connsiteY0" fmla="*/ 2534053 h 2534053"/>
                <a:gd name="connsiteX1" fmla="*/ 643731 w 1441232"/>
                <a:gd name="connsiteY1" fmla="*/ 1044977 h 2534053"/>
                <a:gd name="connsiteX2" fmla="*/ 420685 w 1441232"/>
                <a:gd name="connsiteY2" fmla="*/ 355209 h 2534053"/>
                <a:gd name="connsiteX3" fmla="*/ 70644 w 1441232"/>
                <a:gd name="connsiteY3" fmla="*/ 178996 h 2534053"/>
                <a:gd name="connsiteX4" fmla="*/ 56354 w 1441232"/>
                <a:gd name="connsiteY4" fmla="*/ 674296 h 2534053"/>
                <a:gd name="connsiteX5" fmla="*/ 572292 w 1441232"/>
                <a:gd name="connsiteY5" fmla="*/ 1103716 h 2534053"/>
                <a:gd name="connsiteX6" fmla="*/ 1218404 w 1441232"/>
                <a:gd name="connsiteY6" fmla="*/ 681440 h 2534053"/>
                <a:gd name="connsiteX7" fmla="*/ 1387476 w 1441232"/>
                <a:gd name="connsiteY7" fmla="*/ 62315 h 2534053"/>
                <a:gd name="connsiteX8" fmla="*/ 937417 w 1441232"/>
                <a:gd name="connsiteY8" fmla="*/ 233765 h 2534053"/>
                <a:gd name="connsiteX9" fmla="*/ 711199 w 1441232"/>
                <a:gd name="connsiteY9" fmla="*/ 845746 h 2534053"/>
                <a:gd name="connsiteX10" fmla="*/ 644524 w 1441232"/>
                <a:gd name="connsiteY10" fmla="*/ 1024341 h 2534053"/>
                <a:gd name="connsiteX0" fmla="*/ 670157 w 1433527"/>
                <a:gd name="connsiteY0" fmla="*/ 2534053 h 2534053"/>
                <a:gd name="connsiteX1" fmla="*/ 636026 w 1433527"/>
                <a:gd name="connsiteY1" fmla="*/ 1044977 h 2534053"/>
                <a:gd name="connsiteX2" fmla="*/ 412980 w 1433527"/>
                <a:gd name="connsiteY2" fmla="*/ 355209 h 2534053"/>
                <a:gd name="connsiteX3" fmla="*/ 79608 w 1433527"/>
                <a:gd name="connsiteY3" fmla="*/ 176615 h 2534053"/>
                <a:gd name="connsiteX4" fmla="*/ 48649 w 1433527"/>
                <a:gd name="connsiteY4" fmla="*/ 674296 h 2534053"/>
                <a:gd name="connsiteX5" fmla="*/ 564587 w 1433527"/>
                <a:gd name="connsiteY5" fmla="*/ 1103716 h 2534053"/>
                <a:gd name="connsiteX6" fmla="*/ 1210699 w 1433527"/>
                <a:gd name="connsiteY6" fmla="*/ 681440 h 2534053"/>
                <a:gd name="connsiteX7" fmla="*/ 1379771 w 1433527"/>
                <a:gd name="connsiteY7" fmla="*/ 62315 h 2534053"/>
                <a:gd name="connsiteX8" fmla="*/ 929712 w 1433527"/>
                <a:gd name="connsiteY8" fmla="*/ 233765 h 2534053"/>
                <a:gd name="connsiteX9" fmla="*/ 703494 w 1433527"/>
                <a:gd name="connsiteY9" fmla="*/ 845746 h 2534053"/>
                <a:gd name="connsiteX10" fmla="*/ 636819 w 1433527"/>
                <a:gd name="connsiteY10" fmla="*/ 1024341 h 2534053"/>
                <a:gd name="connsiteX0" fmla="*/ 684730 w 1448100"/>
                <a:gd name="connsiteY0" fmla="*/ 2534053 h 2534053"/>
                <a:gd name="connsiteX1" fmla="*/ 650599 w 1448100"/>
                <a:gd name="connsiteY1" fmla="*/ 1044977 h 2534053"/>
                <a:gd name="connsiteX2" fmla="*/ 427553 w 1448100"/>
                <a:gd name="connsiteY2" fmla="*/ 355209 h 2534053"/>
                <a:gd name="connsiteX3" fmla="*/ 94181 w 1448100"/>
                <a:gd name="connsiteY3" fmla="*/ 176615 h 2534053"/>
                <a:gd name="connsiteX4" fmla="*/ 63222 w 1448100"/>
                <a:gd name="connsiteY4" fmla="*/ 674296 h 2534053"/>
                <a:gd name="connsiteX5" fmla="*/ 579160 w 1448100"/>
                <a:gd name="connsiteY5" fmla="*/ 1103716 h 2534053"/>
                <a:gd name="connsiteX6" fmla="*/ 1225272 w 1448100"/>
                <a:gd name="connsiteY6" fmla="*/ 681440 h 2534053"/>
                <a:gd name="connsiteX7" fmla="*/ 1394344 w 1448100"/>
                <a:gd name="connsiteY7" fmla="*/ 62315 h 2534053"/>
                <a:gd name="connsiteX8" fmla="*/ 944285 w 1448100"/>
                <a:gd name="connsiteY8" fmla="*/ 233765 h 2534053"/>
                <a:gd name="connsiteX9" fmla="*/ 718067 w 1448100"/>
                <a:gd name="connsiteY9" fmla="*/ 845746 h 2534053"/>
                <a:gd name="connsiteX10" fmla="*/ 651392 w 1448100"/>
                <a:gd name="connsiteY10" fmla="*/ 1024341 h 2534053"/>
                <a:gd name="connsiteX0" fmla="*/ 676779 w 1440149"/>
                <a:gd name="connsiteY0" fmla="*/ 2534053 h 2534053"/>
                <a:gd name="connsiteX1" fmla="*/ 642648 w 1440149"/>
                <a:gd name="connsiteY1" fmla="*/ 1044977 h 2534053"/>
                <a:gd name="connsiteX2" fmla="*/ 419602 w 1440149"/>
                <a:gd name="connsiteY2" fmla="*/ 355209 h 2534053"/>
                <a:gd name="connsiteX3" fmla="*/ 86230 w 1440149"/>
                <a:gd name="connsiteY3" fmla="*/ 176615 h 2534053"/>
                <a:gd name="connsiteX4" fmla="*/ 55271 w 1440149"/>
                <a:gd name="connsiteY4" fmla="*/ 674296 h 2534053"/>
                <a:gd name="connsiteX5" fmla="*/ 571209 w 1440149"/>
                <a:gd name="connsiteY5" fmla="*/ 1103716 h 2534053"/>
                <a:gd name="connsiteX6" fmla="*/ 1217321 w 1440149"/>
                <a:gd name="connsiteY6" fmla="*/ 681440 h 2534053"/>
                <a:gd name="connsiteX7" fmla="*/ 1386393 w 1440149"/>
                <a:gd name="connsiteY7" fmla="*/ 62315 h 2534053"/>
                <a:gd name="connsiteX8" fmla="*/ 936334 w 1440149"/>
                <a:gd name="connsiteY8" fmla="*/ 233765 h 2534053"/>
                <a:gd name="connsiteX9" fmla="*/ 710116 w 1440149"/>
                <a:gd name="connsiteY9" fmla="*/ 845746 h 2534053"/>
                <a:gd name="connsiteX10" fmla="*/ 643441 w 1440149"/>
                <a:gd name="connsiteY10" fmla="*/ 1024341 h 253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149" h="2534053">
                  <a:moveTo>
                    <a:pt x="676779" y="2534053"/>
                  </a:moveTo>
                  <a:cubicBezTo>
                    <a:pt x="664872" y="1931597"/>
                    <a:pt x="685511" y="1408118"/>
                    <a:pt x="642648" y="1044977"/>
                  </a:cubicBezTo>
                  <a:cubicBezTo>
                    <a:pt x="599785" y="681836"/>
                    <a:pt x="502416" y="501127"/>
                    <a:pt x="419602" y="355209"/>
                  </a:cubicBezTo>
                  <a:cubicBezTo>
                    <a:pt x="336788" y="209291"/>
                    <a:pt x="204102" y="75809"/>
                    <a:pt x="86230" y="176615"/>
                  </a:cubicBezTo>
                  <a:cubicBezTo>
                    <a:pt x="-31642" y="277421"/>
                    <a:pt x="-15240" y="516604"/>
                    <a:pt x="55271" y="674296"/>
                  </a:cubicBezTo>
                  <a:cubicBezTo>
                    <a:pt x="125782" y="831988"/>
                    <a:pt x="377534" y="1102525"/>
                    <a:pt x="571209" y="1103716"/>
                  </a:cubicBezTo>
                  <a:cubicBezTo>
                    <a:pt x="764884" y="1104907"/>
                    <a:pt x="1081457" y="855007"/>
                    <a:pt x="1217321" y="681440"/>
                  </a:cubicBezTo>
                  <a:cubicBezTo>
                    <a:pt x="1353185" y="507873"/>
                    <a:pt x="1530856" y="213127"/>
                    <a:pt x="1386393" y="62315"/>
                  </a:cubicBezTo>
                  <a:cubicBezTo>
                    <a:pt x="1241930" y="-88497"/>
                    <a:pt x="1035156" y="60331"/>
                    <a:pt x="936334" y="233765"/>
                  </a:cubicBezTo>
                  <a:cubicBezTo>
                    <a:pt x="837512" y="407199"/>
                    <a:pt x="758931" y="713983"/>
                    <a:pt x="710116" y="845746"/>
                  </a:cubicBezTo>
                  <a:cubicBezTo>
                    <a:pt x="661301" y="977509"/>
                    <a:pt x="643441" y="1025333"/>
                    <a:pt x="643441" y="1024341"/>
                  </a:cubicBezTo>
                </a:path>
              </a:pathLst>
            </a:cu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latin typeface="Futura Std Condensed" pitchFamily="34" charset="0"/>
              </a:endParaRPr>
            </a:p>
          </p:txBody>
        </p:sp>
        <p:cxnSp>
          <p:nvCxnSpPr>
            <p:cNvPr id="209" name="Straight Connector 208"/>
            <p:cNvCxnSpPr/>
            <p:nvPr/>
          </p:nvCxnSpPr>
          <p:spPr>
            <a:xfrm>
              <a:off x="2363728" y="4904805"/>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2363728" y="4940832"/>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63728" y="4977466"/>
              <a:ext cx="145726" cy="0"/>
            </a:xfrm>
            <a:prstGeom prst="line">
              <a:avLst/>
            </a:prstGeom>
            <a:ln w="1270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2376670" y="4919297"/>
              <a:ext cx="110814" cy="0"/>
            </a:xfrm>
            <a:prstGeom prst="line">
              <a:avLst/>
            </a:prstGeom>
            <a:ln w="6350"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379253" y="4960585"/>
              <a:ext cx="78783" cy="0"/>
            </a:xfrm>
            <a:prstGeom prst="line">
              <a:avLst/>
            </a:prstGeom>
            <a:ln w="6350" cap="rnd"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14" name="Freeform 213"/>
            <p:cNvSpPr/>
            <p:nvPr/>
          </p:nvSpPr>
          <p:spPr>
            <a:xfrm>
              <a:off x="2380413" y="5003423"/>
              <a:ext cx="112357" cy="26413"/>
            </a:xfrm>
            <a:custGeom>
              <a:avLst/>
              <a:gdLst>
                <a:gd name="connsiteX0" fmla="*/ 0 w 881062"/>
                <a:gd name="connsiteY0" fmla="*/ 0 h 207169"/>
                <a:gd name="connsiteX1" fmla="*/ 881062 w 881062"/>
                <a:gd name="connsiteY1" fmla="*/ 0 h 207169"/>
                <a:gd name="connsiteX2" fmla="*/ 423862 w 881062"/>
                <a:gd name="connsiteY2" fmla="*/ 207169 h 207169"/>
                <a:gd name="connsiteX3" fmla="*/ 0 w 881062"/>
                <a:gd name="connsiteY3" fmla="*/ 0 h 207169"/>
                <a:gd name="connsiteX0" fmla="*/ 10635 w 900345"/>
                <a:gd name="connsiteY0" fmla="*/ 0 h 207169"/>
                <a:gd name="connsiteX1" fmla="*/ 891697 w 900345"/>
                <a:gd name="connsiteY1" fmla="*/ 0 h 207169"/>
                <a:gd name="connsiteX2" fmla="*/ 434497 w 900345"/>
                <a:gd name="connsiteY2" fmla="*/ 207169 h 207169"/>
                <a:gd name="connsiteX3" fmla="*/ 10635 w 900345"/>
                <a:gd name="connsiteY3" fmla="*/ 0 h 207169"/>
                <a:gd name="connsiteX0" fmla="*/ 18183 w 913638"/>
                <a:gd name="connsiteY0" fmla="*/ 0 h 207193"/>
                <a:gd name="connsiteX1" fmla="*/ 899245 w 913638"/>
                <a:gd name="connsiteY1" fmla="*/ 0 h 207193"/>
                <a:gd name="connsiteX2" fmla="*/ 442045 w 913638"/>
                <a:gd name="connsiteY2" fmla="*/ 207169 h 207193"/>
                <a:gd name="connsiteX3" fmla="*/ 18183 w 913638"/>
                <a:gd name="connsiteY3" fmla="*/ 0 h 207193"/>
                <a:gd name="connsiteX0" fmla="*/ 167 w 895622"/>
                <a:gd name="connsiteY0" fmla="*/ 0 h 207195"/>
                <a:gd name="connsiteX1" fmla="*/ 881229 w 895622"/>
                <a:gd name="connsiteY1" fmla="*/ 0 h 207195"/>
                <a:gd name="connsiteX2" fmla="*/ 424029 w 895622"/>
                <a:gd name="connsiteY2" fmla="*/ 207169 h 207195"/>
                <a:gd name="connsiteX3" fmla="*/ 167 w 895622"/>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229"/>
                <a:gd name="connsiteY0" fmla="*/ 0 h 207195"/>
                <a:gd name="connsiteX1" fmla="*/ 881229 w 881229"/>
                <a:gd name="connsiteY1" fmla="*/ 0 h 207195"/>
                <a:gd name="connsiteX2" fmla="*/ 424029 w 881229"/>
                <a:gd name="connsiteY2" fmla="*/ 207169 h 207195"/>
                <a:gd name="connsiteX3" fmla="*/ 167 w 881229"/>
                <a:gd name="connsiteY3" fmla="*/ 0 h 207195"/>
                <a:gd name="connsiteX0" fmla="*/ 167 w 881448"/>
                <a:gd name="connsiteY0" fmla="*/ 0 h 207195"/>
                <a:gd name="connsiteX1" fmla="*/ 881229 w 881448"/>
                <a:gd name="connsiteY1" fmla="*/ 0 h 207195"/>
                <a:gd name="connsiteX2" fmla="*/ 424029 w 881448"/>
                <a:gd name="connsiteY2" fmla="*/ 207169 h 207195"/>
                <a:gd name="connsiteX3" fmla="*/ 167 w 881448"/>
                <a:gd name="connsiteY3" fmla="*/ 0 h 207195"/>
                <a:gd name="connsiteX0" fmla="*/ 84 w 881271"/>
                <a:gd name="connsiteY0" fmla="*/ 0 h 207169"/>
                <a:gd name="connsiteX1" fmla="*/ 881146 w 881271"/>
                <a:gd name="connsiteY1" fmla="*/ 0 h 207169"/>
                <a:gd name="connsiteX2" fmla="*/ 423946 w 881271"/>
                <a:gd name="connsiteY2" fmla="*/ 207169 h 207169"/>
                <a:gd name="connsiteX3" fmla="*/ 84 w 881271"/>
                <a:gd name="connsiteY3" fmla="*/ 0 h 207169"/>
              </a:gdLst>
              <a:ahLst/>
              <a:cxnLst>
                <a:cxn ang="0">
                  <a:pos x="connsiteX0" y="connsiteY0"/>
                </a:cxn>
                <a:cxn ang="0">
                  <a:pos x="connsiteX1" y="connsiteY1"/>
                </a:cxn>
                <a:cxn ang="0">
                  <a:pos x="connsiteX2" y="connsiteY2"/>
                </a:cxn>
                <a:cxn ang="0">
                  <a:pos x="connsiteX3" y="connsiteY3"/>
                </a:cxn>
              </a:cxnLst>
              <a:rect l="l" t="t" r="r" b="b"/>
              <a:pathLst>
                <a:path w="881271" h="207169">
                  <a:moveTo>
                    <a:pt x="84" y="0"/>
                  </a:moveTo>
                  <a:lnTo>
                    <a:pt x="881146" y="0"/>
                  </a:lnTo>
                  <a:cubicBezTo>
                    <a:pt x="887495" y="48816"/>
                    <a:pt x="651753" y="207169"/>
                    <a:pt x="423946" y="207169"/>
                  </a:cubicBezTo>
                  <a:cubicBezTo>
                    <a:pt x="196139" y="207169"/>
                    <a:pt x="-4678" y="48815"/>
                    <a:pt x="84" y="0"/>
                  </a:cubicBezTo>
                  <a:close/>
                </a:path>
              </a:pathLst>
            </a:custGeom>
            <a:solidFill>
              <a:schemeClr val="bg1"/>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Futura Std Condensed" pitchFamily="34" charset="0"/>
              </a:endParaRPr>
            </a:p>
          </p:txBody>
        </p:sp>
      </p:grpSp>
      <p:sp>
        <p:nvSpPr>
          <p:cNvPr id="215" name="Slide Number Placeholder 2"/>
          <p:cNvSpPr>
            <a:spLocks noGrp="1"/>
          </p:cNvSpPr>
          <p:nvPr>
            <p:ph type="sldNum" sz="quarter" idx="12"/>
            <p:custDataLst>
              <p:tags r:id="rId25"/>
            </p:custDataLst>
          </p:nvPr>
        </p:nvSpPr>
        <p:spPr>
          <a:xfrm>
            <a:off x="142398" y="9519711"/>
            <a:ext cx="1813560" cy="535517"/>
          </a:xfrm>
        </p:spPr>
        <p:txBody>
          <a:bodyPr/>
          <a:lstStyle/>
          <a:p>
            <a:pPr algn="l" rtl="0"/>
            <a:r>
              <a:rPr lang="fr-FR" b="0" i="0" u="none">
                <a:latin typeface="Futura Std Condensed" pitchFamily="34" charset="0"/>
              </a:rPr>
              <a:t>112</a:t>
            </a:r>
            <a:endParaRPr lang="fr-FR" dirty="0">
              <a:latin typeface="Futura Std Condensed" pitchFamily="34" charset="0"/>
            </a:endParaRPr>
          </a:p>
        </p:txBody>
      </p:sp>
    </p:spTree>
    <p:extLst>
      <p:ext uri="{BB962C8B-B14F-4D97-AF65-F5344CB8AC3E}">
        <p14:creationId xmlns:p14="http://schemas.microsoft.com/office/powerpoint/2010/main" val="246936626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6hackathon.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4517356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199" y="2832776"/>
            <a:ext cx="3647715" cy="5297141"/>
            <a:chOff x="422409" y="2832776"/>
            <a:chExt cx="3647715" cy="5297141"/>
          </a:xfrm>
        </p:grpSpPr>
        <p:sp>
          <p:nvSpPr>
            <p:cNvPr id="14" name="TextBox 13"/>
            <p:cNvSpPr txBox="1"/>
            <p:nvPr/>
          </p:nvSpPr>
          <p:spPr>
            <a:xfrm>
              <a:off x="422409" y="3328603"/>
              <a:ext cx="3647715" cy="4801314"/>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Expliquez aux élèves ce </a:t>
              </a:r>
              <a:r>
                <a:rPr lang="fr-FR" sz="1200" b="0" i="0" u="none" spc="-20" dirty="0" smtClean="0">
                  <a:latin typeface="Futura Std Condensed" pitchFamily="34" charset="0"/>
                  <a:cs typeface="Futura Condensed"/>
                </a:rPr>
                <a:t>qu’est </a:t>
              </a:r>
              <a:r>
                <a:rPr lang="fr-FR" sz="1200" b="0" i="0" u="none" spc="-20" dirty="0">
                  <a:latin typeface="Futura Std Condensed" pitchFamily="34" charset="0"/>
                  <a:cs typeface="Futura Condensed"/>
                </a:rPr>
                <a:t>un argumentaire (ou « pitch »). Les élèves peuvent soit présenter un argumentaire pour une idée de projet, afin de recruter des membres pour leur équipe, soit exposer leurs centres </a:t>
              </a:r>
              <a:r>
                <a:rPr lang="fr-FR" sz="1200" b="0" i="0" u="none" spc="-20" dirty="0" smtClean="0">
                  <a:latin typeface="Futura Std Condensed" pitchFamily="34" charset="0"/>
                  <a:cs typeface="Futura Condensed"/>
                </a:rPr>
                <a:t>d’intérêt</a:t>
              </a:r>
              <a:r>
                <a:rPr lang="fr-FR" sz="1200" b="0" i="0" u="none" spc="-20" dirty="0">
                  <a:latin typeface="Futura Std Condensed" pitchFamily="34" charset="0"/>
                  <a:cs typeface="Futura Condensed"/>
                </a:rPr>
                <a:t>, leurs compétences ou leurs talents, afin </a:t>
              </a:r>
              <a:r>
                <a:rPr lang="fr-FR" sz="1200" b="0" i="0" u="none" spc="-20" dirty="0" smtClean="0">
                  <a:latin typeface="Futura Std Condensed" pitchFamily="34" charset="0"/>
                  <a:cs typeface="Futura Condensed"/>
                </a:rPr>
                <a:t>d’être </a:t>
              </a:r>
              <a:r>
                <a:rPr lang="fr-FR" sz="1200" b="0" i="0" u="none" spc="-20" dirty="0">
                  <a:latin typeface="Futura Std Condensed" pitchFamily="34" charset="0"/>
                  <a:cs typeface="Futura Condensed"/>
                </a:rPr>
                <a:t>recrutés par des équipes.</a:t>
              </a:r>
              <a:endParaRPr lang="fr-FR" sz="1200" spc="-20" dirty="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Distribuez des exemplaires de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 Argumentaire » et donnez le temps aux élèves de rechercher des idées et de remplir </a:t>
              </a:r>
              <a:r>
                <a:rPr lang="fr-FR" sz="1200" b="0" i="0" u="none" dirty="0" smtClean="0">
                  <a:latin typeface="Futura Std Condensed" pitchFamily="34" charset="0"/>
                  <a:cs typeface="Futura Condensed"/>
                </a:rPr>
                <a:t>l’imprimé</a:t>
              </a:r>
              <a:r>
                <a:rPr lang="fr-FR" sz="1200" b="0" i="0" u="none" dirty="0">
                  <a:latin typeface="Futura Std Condensed" pitchFamily="34" charset="0"/>
                  <a:cs typeface="Futura Condensed"/>
                </a:rPr>
                <a:t>. </a:t>
              </a:r>
              <a:r>
                <a:rPr lang="fr-FR" sz="1200" b="0" i="0" u="none" spc="-20" dirty="0">
                  <a:latin typeface="Futura Std Condensed" pitchFamily="34" charset="0"/>
                  <a:cs typeface="Futura Condensed"/>
                </a:rPr>
                <a:t>Il est possible que certains élèves aient déjà une idée de projet ou aient déjà identifié un centre </a:t>
              </a:r>
              <a:r>
                <a:rPr lang="fr-FR" sz="1200" b="0" i="0" u="none" spc="-20" dirty="0" smtClean="0">
                  <a:latin typeface="Futura Std Condensed" pitchFamily="34" charset="0"/>
                  <a:cs typeface="Futura Condensed"/>
                </a:rPr>
                <a:t>d’intérêt </a:t>
              </a:r>
              <a:r>
                <a:rPr lang="fr-FR" sz="1200" b="0" i="0" u="none" spc="-20" dirty="0">
                  <a:latin typeface="Futura Std Condensed" pitchFamily="34" charset="0"/>
                  <a:cs typeface="Futura Condensed"/>
                </a:rPr>
                <a:t>ou une compétence spécifique </a:t>
              </a:r>
              <a:r>
                <a:rPr lang="fr-FR" sz="1200" b="0" i="0" u="none" spc="-20" dirty="0" smtClean="0">
                  <a:latin typeface="Futura Std Condensed" pitchFamily="34" charset="0"/>
                  <a:cs typeface="Futura Condensed"/>
                </a:rPr>
                <a:t>qu’ils </a:t>
              </a:r>
              <a:r>
                <a:rPr lang="fr-FR" sz="1200" b="0" i="0" u="none" spc="-20" dirty="0">
                  <a:latin typeface="Futura Std Condensed" pitchFamily="34" charset="0"/>
                  <a:cs typeface="Futura Condensed"/>
                </a:rPr>
                <a:t>souhaitent partager ou approfondir. </a:t>
              </a:r>
              <a:r>
                <a:rPr lang="fr-FR" sz="1200" b="0" i="0" u="none" dirty="0">
                  <a:latin typeface="Futura Std Condensed" pitchFamily="34" charset="0"/>
                  <a:cs typeface="Futura Condensed"/>
                </a:rPr>
                <a:t>Précisez aux élèves que </a:t>
              </a:r>
              <a:r>
                <a:rPr lang="fr-FR" sz="1200" b="0" i="0" u="none" dirty="0" smtClean="0">
                  <a:latin typeface="Futura Std Condensed" pitchFamily="34" charset="0"/>
                  <a:cs typeface="Futura Condensed"/>
                </a:rPr>
                <a:t>s’ils n’ont </a:t>
              </a:r>
              <a:r>
                <a:rPr lang="fr-FR" sz="1200" b="0" i="0" u="none" dirty="0">
                  <a:latin typeface="Futura Std Condensed" pitchFamily="34" charset="0"/>
                  <a:cs typeface="Futura Condensed"/>
                </a:rPr>
                <a:t>pas </a:t>
              </a:r>
              <a:r>
                <a:rPr lang="fr-FR" sz="1200" b="0" i="0" u="none" dirty="0" smtClean="0">
                  <a:latin typeface="Futura Std Condensed" pitchFamily="34" charset="0"/>
                  <a:cs typeface="Futura Condensed"/>
                </a:rPr>
                <a:t>d’idée </a:t>
              </a:r>
              <a:r>
                <a:rPr lang="fr-FR" sz="1200" b="0" i="0" u="none" dirty="0">
                  <a:latin typeface="Futura Std Condensed" pitchFamily="34" charset="0"/>
                  <a:cs typeface="Futura Condensed"/>
                </a:rPr>
                <a:t>de projet ou de sujet à approfondir,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leur sera donnée </a:t>
              </a:r>
              <a:r>
                <a:rPr lang="fr-FR" sz="1200" b="0" i="0" u="none" dirty="0" smtClean="0">
                  <a:latin typeface="Futura Std Condensed" pitchFamily="34" charset="0"/>
                  <a:cs typeface="Futura Condensed"/>
                </a:rPr>
                <a:t>d’intégrer </a:t>
              </a:r>
              <a:r>
                <a:rPr lang="fr-FR" sz="1200" b="0" i="0" u="none" dirty="0">
                  <a:latin typeface="Futura Std Condensed" pitchFamily="34" charset="0"/>
                  <a:cs typeface="Futura Condensed"/>
                </a:rPr>
                <a:t>une autre équipe. Éventuellement, demandez aux élèves de se repencher sur les projets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avaient identifiés comme sources </a:t>
              </a:r>
              <a:r>
                <a:rPr lang="fr-FR" sz="1200" b="0" i="0" u="none" dirty="0" smtClean="0">
                  <a:latin typeface="Futura Std Condensed" pitchFamily="34" charset="0"/>
                  <a:cs typeface="Futura Condensed"/>
                </a:rPr>
                <a:t>d’inspiration </a:t>
              </a:r>
              <a:r>
                <a:rPr lang="fr-FR" sz="1200" b="0" i="0" u="none" dirty="0">
                  <a:latin typeface="Futura Std Condensed" pitchFamily="34" charset="0"/>
                  <a:cs typeface="Futura Condensed"/>
                </a:rPr>
                <a:t>dans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Mon studio » du </a:t>
              </a:r>
              <a:r>
                <a:rPr lang="fr-FR" sz="1200" b="0" i="0" u="none" dirty="0" smtClean="0">
                  <a:latin typeface="Futura Std Condensed" pitchFamily="34" charset="0"/>
                  <a:cs typeface="Futura Condensed"/>
                </a:rPr>
                <a:t>chapitre 1</a:t>
              </a:r>
              <a:r>
                <a:rPr lang="fr-FR" sz="1200" b="0" i="0" u="none" dirty="0">
                  <a:latin typeface="Futura Std Condensed" pitchFamily="34" charset="0"/>
                  <a:cs typeface="Futura Condensed"/>
                </a:rPr>
                <a:t>.</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Donnez à chaque élève </a:t>
              </a:r>
              <a:r>
                <a:rPr lang="fr-FR" sz="1200" b="0" i="0" u="none" spc="-20" dirty="0" smtClean="0">
                  <a:latin typeface="Futura Std Condensed" pitchFamily="34" charset="0"/>
                  <a:cs typeface="Futura Condensed"/>
                </a:rPr>
                <a:t>l’occasion </a:t>
              </a:r>
              <a:r>
                <a:rPr lang="fr-FR" sz="1200" b="0" i="0" u="none" spc="-20" dirty="0">
                  <a:latin typeface="Futura Std Condensed" pitchFamily="34" charset="0"/>
                  <a:cs typeface="Futura Condensed"/>
                </a:rPr>
                <a:t>de présenter son argumentaire devant le reste du groupe. Demandez aux élèves souhaitant présenter un argumentaire de former une queue, puis accordez à chaque élève trente secondes pour </a:t>
              </a:r>
              <a:r>
                <a:rPr lang="fr-FR" sz="1200" b="0" i="0" u="none" spc="-20" dirty="0" smtClean="0">
                  <a:latin typeface="Futura Std Condensed" pitchFamily="34" charset="0"/>
                  <a:cs typeface="Futura Condensed"/>
                </a:rPr>
                <a:t>qu’il </a:t>
              </a:r>
              <a:r>
                <a:rPr lang="fr-FR" sz="1200" b="0" i="0" u="none" spc="-20" dirty="0">
                  <a:latin typeface="Futura Std Condensed" pitchFamily="34" charset="0"/>
                  <a:cs typeface="Futura Condensed"/>
                </a:rPr>
                <a:t>décrive son projet, ses compétences ou ce qui </a:t>
              </a:r>
              <a:r>
                <a:rPr lang="fr-FR" sz="1200" b="0" i="0" u="none" spc="-20" dirty="0" smtClean="0">
                  <a:latin typeface="Futura Std Condensed" pitchFamily="34" charset="0"/>
                  <a:cs typeface="Futura Condensed"/>
                </a:rPr>
                <a:t>l’intéresse</a:t>
              </a:r>
              <a:r>
                <a:rPr lang="fr-FR" sz="1200" b="0" i="0" u="none" dirty="0">
                  <a:latin typeface="Futura Std Condensed" pitchFamily="34" charset="0"/>
                  <a:cs typeface="Futura Condensed"/>
                </a:rPr>
                <a:t>. </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Donnez le temps aux élèves de former des groupes de 3 à 4 personnes par projet. </a:t>
              </a:r>
              <a:r>
                <a:rPr lang="fr-FR" sz="1200" b="0" i="0" u="none" dirty="0">
                  <a:latin typeface="Futura Std Condensed" pitchFamily="34" charset="0"/>
                  <a:cs typeface="Futura Condensed"/>
                </a:rPr>
                <a:t>Éventuellement, demandez aux élèves </a:t>
              </a:r>
              <a:r>
                <a:rPr lang="fr-FR" sz="1200" b="0" i="0" u="none" dirty="0" smtClean="0">
                  <a:latin typeface="Futura Std Condensed" pitchFamily="34" charset="0"/>
                  <a:cs typeface="Futura Condensed"/>
                </a:rPr>
                <a:t>d’écrire </a:t>
              </a:r>
              <a:r>
                <a:rPr lang="fr-FR" sz="1200" b="0" i="0" u="none" dirty="0">
                  <a:latin typeface="Futura Std Condensed" pitchFamily="34" charset="0"/>
                  <a:cs typeface="Futura Condensed"/>
                </a:rPr>
                <a:t>leurs noms et les sujets qui les intéressent sur des </a:t>
              </a:r>
              <a:r>
                <a:rPr lang="fr-FR" sz="1200" b="0" i="0" u="none" dirty="0" smtClean="0">
                  <a:latin typeface="Futura Std Condensed" pitchFamily="34" charset="0"/>
                  <a:cs typeface="Futura Condensed"/>
                </a:rPr>
                <a:t>post-it </a:t>
              </a:r>
              <a:r>
                <a:rPr lang="fr-FR" sz="1200" b="0" i="0" u="none" dirty="0">
                  <a:latin typeface="Futura Std Condensed" pitchFamily="34" charset="0"/>
                  <a:cs typeface="Futura Condensed"/>
                </a:rPr>
                <a:t>qui pourront être affichés au mur, pour être organisés et triés, afin de faciliter la création des équipes.</a:t>
              </a:r>
              <a:endParaRPr lang="fr-FR" sz="1200" spc="-20" dirty="0">
                <a:latin typeface="Futura Std Condensed" pitchFamily="34" charset="0"/>
                <a:cs typeface="Futura Condensed"/>
              </a:endParaRP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23521" y="795405"/>
            <a:ext cx="2999848" cy="122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réfléchi à des idées en fonction de leurs centres </a:t>
            </a:r>
            <a:r>
              <a:rPr lang="fr-FR" sz="1200" b="0" i="0" u="none" dirty="0" smtClean="0">
                <a:latin typeface="Futura Std Condensed" pitchFamily="34" charset="0"/>
                <a:cs typeface="Futura Condensed"/>
              </a:rPr>
              <a:t>d’intérêt</a:t>
            </a:r>
            <a:endParaRPr lang="fr-FR" sz="1200" b="0" i="0" u="none" dirty="0">
              <a:latin typeface="Futura Std Condensed" pitchFamily="34" charset="0"/>
              <a:cs typeface="Futura Condensed"/>
            </a:endParaRPr>
          </a:p>
          <a:p>
            <a:pPr marL="171450" indent="-171450" algn="l" rtl="0">
              <a:buFont typeface="Lucida Grande"/>
              <a:buChar char="+"/>
            </a:pPr>
            <a:r>
              <a:rPr lang="fr-FR" sz="1200" b="0" i="0" u="none" spc="-20" dirty="0">
                <a:latin typeface="Futura Std Condensed" pitchFamily="34" charset="0"/>
                <a:cs typeface="Futura Condensed"/>
              </a:rPr>
              <a:t>auront exposé des idées, des centres </a:t>
            </a:r>
            <a:r>
              <a:rPr lang="fr-FR" sz="1200" b="0" i="0" u="none" spc="-20" dirty="0" smtClean="0">
                <a:latin typeface="Futura Std Condensed" pitchFamily="34" charset="0"/>
                <a:cs typeface="Futura Condensed"/>
              </a:rPr>
              <a:t>d’intérêt </a:t>
            </a:r>
            <a:r>
              <a:rPr lang="fr-FR" sz="1200" b="0" i="0" u="none" spc="-20" dirty="0">
                <a:latin typeface="Futura Std Condensed" pitchFamily="34" charset="0"/>
                <a:cs typeface="Futura Condensed"/>
              </a:rPr>
              <a:t>ou des compétences en vue de constituer des équipes de projet</a:t>
            </a:r>
            <a:endParaRPr lang="fr-FR" sz="1200" dirty="0">
              <a:latin typeface="Futura Std Condensed" pitchFamily="34" charset="0"/>
              <a:cs typeface="Futura Condensed"/>
            </a:endParaRPr>
          </a:p>
        </p:txBody>
      </p:sp>
      <p:grpSp>
        <p:nvGrpSpPr>
          <p:cNvPr id="22" name="Group 21"/>
          <p:cNvGrpSpPr/>
          <p:nvPr>
            <p:custDataLst>
              <p:tags r:id="rId3"/>
            </p:custDataLst>
          </p:nvPr>
        </p:nvGrpSpPr>
        <p:grpSpPr>
          <a:xfrm>
            <a:off x="4185921" y="2832776"/>
            <a:ext cx="3307404" cy="957492"/>
            <a:chOff x="3992282" y="2832776"/>
            <a:chExt cx="3307404" cy="957492"/>
          </a:xfrm>
        </p:grpSpPr>
        <p:sp>
          <p:nvSpPr>
            <p:cNvPr id="18" name="TextBox 17"/>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Argumentaire »</a:t>
              </a:r>
            </a:p>
            <a:p>
              <a:pPr marL="171450" indent="-171450" algn="l" rtl="0">
                <a:buFont typeface="Wingdings" charset="2"/>
                <a:buChar char="q"/>
              </a:pPr>
              <a:r>
                <a:rPr lang="fr-FR" sz="1200" b="0" i="0" u="none">
                  <a:latin typeface="Futura Std Condensed" pitchFamily="34" charset="0"/>
                  <a:cs typeface="Futura Condensed"/>
                </a:rPr>
                <a:t>post-it (facultatif)</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4"/>
            </p:custDataLst>
          </p:nvPr>
        </p:nvGrpSpPr>
        <p:grpSpPr>
          <a:xfrm>
            <a:off x="4185921" y="3910375"/>
            <a:ext cx="3307404" cy="1326824"/>
            <a:chOff x="3992282" y="2832776"/>
            <a:chExt cx="3307404" cy="1326824"/>
          </a:xfrm>
        </p:grpSpPr>
        <p:sp>
          <p:nvSpPr>
            <p:cNvPr id="60" name="TextBox 59"/>
            <p:cNvSpPr txBox="1"/>
            <p:nvPr/>
          </p:nvSpPr>
          <p:spPr>
            <a:xfrm>
              <a:off x="4089400" y="3328603"/>
              <a:ext cx="3117152" cy="830997"/>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présent, sur quel projet as-tu préféré travailler ?</a:t>
              </a:r>
            </a:p>
            <a:p>
              <a:pPr marL="171450" indent="-171450" algn="l" rtl="0">
                <a:buFont typeface="Lucida Grande"/>
                <a:buChar char="+"/>
              </a:pPr>
              <a:r>
                <a:rPr lang="fr-FR" sz="1200" b="0" i="0" u="none" dirty="0">
                  <a:latin typeface="Futura Std Condensed" pitchFamily="34" charset="0"/>
                  <a:cs typeface="Futura Condensed"/>
                </a:rPr>
                <a:t>Quels types de projets aimerais-tu à présent créer ?</a:t>
              </a:r>
            </a:p>
            <a:p>
              <a:pPr marL="171450" indent="-171450" algn="l" rtl="0">
                <a:buFont typeface="Lucida Grande"/>
                <a:buChar char="+"/>
              </a:pPr>
              <a:r>
                <a:rPr lang="fr-FR" sz="1200" b="0" i="0" u="none" dirty="0">
                  <a:latin typeface="Futura Std Condensed" pitchFamily="34" charset="0"/>
                  <a:cs typeface="Futura Condensed"/>
                </a:rPr>
                <a:t>Quelles connaissances, compétences ou talents pourrais-tu apporter à un projet ?</a:t>
              </a:r>
              <a:endParaRPr lang="fr-FR" sz="1200" dirty="0">
                <a:latin typeface="Futura Std Condensed" pitchFamily="34" charset="0"/>
                <a:cs typeface="Futura Condensed"/>
              </a:endParaRP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5"/>
            </p:custDataLst>
          </p:nvPr>
        </p:nvGrpSpPr>
        <p:grpSpPr>
          <a:xfrm>
            <a:off x="4185921" y="5544601"/>
            <a:ext cx="3307404" cy="1142158"/>
            <a:chOff x="3992282" y="2832776"/>
            <a:chExt cx="3307404" cy="1142158"/>
          </a:xfrm>
        </p:grpSpPr>
        <p:sp>
          <p:nvSpPr>
            <p:cNvPr id="64" name="TextBox 63"/>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Tous les élèves ont-ils eu </a:t>
              </a:r>
              <a:r>
                <a:rPr lang="fr-FR" sz="1200" b="0" i="0" u="none" dirty="0" smtClean="0">
                  <a:latin typeface="Futura Std Condensed" pitchFamily="34" charset="0"/>
                  <a:cs typeface="Futura Condensed"/>
                </a:rPr>
                <a:t>l’occasion d’exposer </a:t>
              </a:r>
              <a:r>
                <a:rPr lang="fr-FR" sz="1200" b="0" i="0" u="none" dirty="0">
                  <a:latin typeface="Futura Std Condensed" pitchFamily="34" charset="0"/>
                  <a:cs typeface="Futura Condensed"/>
                </a:rPr>
                <a:t>leurs idées ou leurs centres </a:t>
              </a:r>
              <a:r>
                <a:rPr lang="fr-FR" sz="1200" b="0" i="0" u="none" dirty="0" smtClean="0">
                  <a:latin typeface="Futura Std Condensed" pitchFamily="34" charset="0"/>
                  <a:cs typeface="Futura Condensed"/>
                </a:rPr>
                <a:t>d’intérêt</a:t>
              </a:r>
              <a:r>
                <a:rPr lang="fr-FR" sz="1200" b="0" i="0" u="none" dirty="0">
                  <a:latin typeface="Futura Std Condensed" pitchFamily="34" charset="0"/>
                  <a:cs typeface="Futura Condensed"/>
                </a:rPr>
                <a:t> ?</a:t>
              </a:r>
            </a:p>
            <a:p>
              <a:pPr marL="171450" indent="-171450" algn="l" rtl="0">
                <a:buFont typeface="Lucida Grande"/>
                <a:buChar char="+"/>
              </a:pPr>
              <a:r>
                <a:rPr lang="fr-FR" sz="1200" b="0" i="0" u="none" dirty="0">
                  <a:latin typeface="Futura Std Condensed" pitchFamily="34" charset="0"/>
                  <a:cs typeface="Futura Condensed"/>
                </a:rPr>
                <a:t>Chaque élève a-t-il pu se joindre à une équipe de projet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6"/>
            </p:custDataLst>
          </p:nvPr>
        </p:nvSpPr>
        <p:spPr>
          <a:xfrm>
            <a:off x="1308927"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ARGUMENTAIRE</a:t>
            </a:r>
            <a:r>
              <a:rPr lang="fr-FR" sz="3400">
                <a:latin typeface="Futura Std Condensed" pitchFamily="34" charset="0"/>
                <a:cs typeface="Futura Condensed"/>
              </a:rPr>
              <a:t/>
            </a:r>
            <a:br>
              <a:rPr lang="fr-FR" sz="3400">
                <a:latin typeface="Futura Std Condensed" pitchFamily="34" charset="0"/>
                <a:cs typeface="Futura Condensed"/>
              </a:rPr>
            </a:br>
            <a:r>
              <a:rPr lang="fr-FR" sz="3400" b="0" i="0" u="none">
                <a:latin typeface="Futura Std Condensed" pitchFamily="34" charset="0"/>
                <a:cs typeface="Futura Condensed"/>
              </a:rPr>
              <a:t>DE PROJET</a:t>
            </a:r>
          </a:p>
        </p:txBody>
      </p:sp>
      <p:sp>
        <p:nvSpPr>
          <p:cNvPr id="54" name="TextBox 53"/>
          <p:cNvSpPr txBox="1"/>
          <p:nvPr>
            <p:custDataLst>
              <p:tags r:id="rId7"/>
            </p:custDataLst>
          </p:nvPr>
        </p:nvSpPr>
        <p:spPr>
          <a:xfrm>
            <a:off x="2536819"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70" name="Picture 69" descr="30min.png"/>
          <p:cNvPicPr>
            <a:picLocks noChangeAspect="1"/>
          </p:cNvPicPr>
          <p:nvPr>
            <p:custDataLst>
              <p:tags r:id="rId8"/>
            </p:custDataLst>
          </p:nvPr>
        </p:nvPicPr>
        <p:blipFill>
          <a:blip r:embed="rId19">
            <a:extLst>
              <a:ext uri="{28A0092B-C50C-407E-A947-70E740481C1C}">
                <a14:useLocalDpi xmlns:a14="http://schemas.microsoft.com/office/drawing/2010/main" val="0"/>
              </a:ext>
            </a:extLst>
          </a:blip>
          <a:stretch>
            <a:fillRect/>
          </a:stretch>
        </p:blipFill>
        <p:spPr>
          <a:xfrm>
            <a:off x="2275371" y="1752620"/>
            <a:ext cx="329184" cy="329184"/>
          </a:xfrm>
          <a:prstGeom prst="rect">
            <a:avLst/>
          </a:prstGeom>
        </p:spPr>
      </p:pic>
      <p:grpSp>
        <p:nvGrpSpPr>
          <p:cNvPr id="72" name="Group 71"/>
          <p:cNvGrpSpPr/>
          <p:nvPr>
            <p:custDataLst>
              <p:tags r:id="rId9"/>
            </p:custDataLst>
          </p:nvPr>
        </p:nvGrpSpPr>
        <p:grpSpPr>
          <a:xfrm>
            <a:off x="3670840" y="794340"/>
            <a:ext cx="442062" cy="1123360"/>
            <a:chOff x="2853673" y="794340"/>
            <a:chExt cx="442062" cy="1123360"/>
          </a:xfrm>
        </p:grpSpPr>
        <p:cxnSp>
          <p:nvCxnSpPr>
            <p:cNvPr id="73" name="Straight Connector 72"/>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custDataLst>
              <p:tags r:id="rId10"/>
            </p:custDataLst>
          </p:nvPr>
        </p:nvGrpSpPr>
        <p:grpSpPr>
          <a:xfrm>
            <a:off x="457995" y="8070106"/>
            <a:ext cx="6857205" cy="352518"/>
            <a:chOff x="457995" y="7630731"/>
            <a:chExt cx="6857205" cy="352518"/>
          </a:xfrm>
        </p:grpSpPr>
        <p:sp>
          <p:nvSpPr>
            <p:cNvPr id="78" name="TextBox 77"/>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9" name="Straight Connector 78"/>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1" name="Straight Connector 80"/>
          <p:cNvCxnSpPr/>
          <p:nvPr>
            <p:custDataLst>
              <p:tags r:id="rId11"/>
            </p:custDataLst>
          </p:nvPr>
        </p:nvCxnSpPr>
        <p:spPr>
          <a:xfrm>
            <a:off x="3857013" y="8550141"/>
            <a:ext cx="0" cy="1342310"/>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custDataLst>
              <p:tags r:id="rId12"/>
            </p:custDataLst>
          </p:nvPr>
        </p:nvGrpSpPr>
        <p:grpSpPr>
          <a:xfrm>
            <a:off x="4104914" y="8550141"/>
            <a:ext cx="3117152" cy="1158779"/>
            <a:chOff x="3746748" y="8217641"/>
            <a:chExt cx="3475318" cy="1158779"/>
          </a:xfrm>
        </p:grpSpPr>
        <p:sp>
          <p:nvSpPr>
            <p:cNvPr id="83" name="TextBox 82"/>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4" name="Group 83"/>
            <p:cNvGrpSpPr/>
            <p:nvPr/>
          </p:nvGrpSpPr>
          <p:grpSpPr>
            <a:xfrm>
              <a:off x="4076948" y="8385986"/>
              <a:ext cx="3145118" cy="883399"/>
              <a:chOff x="3891832" y="8385983"/>
              <a:chExt cx="3321768" cy="883398"/>
            </a:xfrm>
          </p:grpSpPr>
          <p:cxnSp>
            <p:nvCxnSpPr>
              <p:cNvPr id="85" name="Straight Connector 84"/>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4" name="TextBox 93"/>
          <p:cNvSpPr txBox="1"/>
          <p:nvPr>
            <p:custDataLst>
              <p:tags r:id="rId13"/>
            </p:custDataLst>
          </p:nvPr>
        </p:nvSpPr>
        <p:spPr>
          <a:xfrm>
            <a:off x="457199" y="8427739"/>
            <a:ext cx="3325134" cy="1384995"/>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Entre eux, les élèves peuvent </a:t>
            </a:r>
            <a:r>
              <a:rPr lang="fr-FR" sz="1200" b="0" i="0" u="none" dirty="0" smtClean="0">
                <a:latin typeface="Futura Std Condensed" pitchFamily="34" charset="0"/>
                <a:cs typeface="Futura Condensed"/>
              </a:rPr>
              <a:t>s’apporter </a:t>
            </a:r>
            <a:r>
              <a:rPr lang="fr-FR" sz="1200" b="0" i="0" u="none" dirty="0">
                <a:latin typeface="Futura Std Condensed" pitchFamily="34" charset="0"/>
                <a:cs typeface="Futura Condensed"/>
              </a:rPr>
              <a:t>une aide considérable et de précieux conseils, tout au long des diverses séances de Scratch et en particulier dans le cadre du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Encourager les jeunes à partager leurs connaissances et leurs compétences avec les autres peut non seulement faciliter les choses pour </a:t>
            </a:r>
            <a:r>
              <a:rPr lang="fr-FR" sz="1200" b="0" i="0" u="none" dirty="0" smtClean="0">
                <a:latin typeface="Futura Std Condensed" pitchFamily="34" charset="0"/>
                <a:cs typeface="Futura Condensed"/>
              </a:rPr>
              <a:t>l’animateur</a:t>
            </a:r>
            <a:r>
              <a:rPr lang="fr-FR" sz="1200" b="0" i="0" u="none" dirty="0">
                <a:latin typeface="Futura Std Condensed" pitchFamily="34" charset="0"/>
                <a:cs typeface="Futura Condensed"/>
              </a:rPr>
              <a:t>, mais aussi considérablement améliorer </a:t>
            </a:r>
            <a:r>
              <a:rPr lang="fr-FR" sz="1200" b="0" i="0" u="none" dirty="0" smtClean="0">
                <a:latin typeface="Futura Std Condensed" pitchFamily="34" charset="0"/>
                <a:cs typeface="Futura Condensed"/>
              </a:rPr>
              <a:t>l’apprentissage </a:t>
            </a:r>
            <a:r>
              <a:rPr lang="fr-FR" sz="1200" b="0" i="0" u="none" dirty="0">
                <a:latin typeface="Futura Std Condensed" pitchFamily="34" charset="0"/>
                <a:cs typeface="Futura Condensed"/>
              </a:rPr>
              <a:t>et la compréhension des créateurs.</a:t>
            </a:r>
            <a:endParaRPr lang="fr-FR" sz="1200" dirty="0">
              <a:latin typeface="Futura Std Condensed" pitchFamily="34" charset="0"/>
              <a:cs typeface="Futura Condensed"/>
            </a:endParaRPr>
          </a:p>
        </p:txBody>
      </p:sp>
      <p:grpSp>
        <p:nvGrpSpPr>
          <p:cNvPr id="6" name="Group 5"/>
          <p:cNvGrpSpPr/>
          <p:nvPr>
            <p:custDataLst>
              <p:tags r:id="rId14"/>
            </p:custDataLst>
          </p:nvPr>
        </p:nvGrpSpPr>
        <p:grpSpPr>
          <a:xfrm>
            <a:off x="550334" y="-2"/>
            <a:ext cx="493776" cy="2791970"/>
            <a:chOff x="550334" y="-2"/>
            <a:chExt cx="493776" cy="2791970"/>
          </a:xfrm>
        </p:grpSpPr>
        <p:pic>
          <p:nvPicPr>
            <p:cNvPr id="5" name="Picture 4" descr="Unit6activity.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0334" y="0"/>
              <a:ext cx="493776" cy="2791968"/>
            </a:xfrm>
            <a:prstGeom prst="rect">
              <a:avLst/>
            </a:prstGeom>
          </p:spPr>
        </p:pic>
        <p:sp>
          <p:nvSpPr>
            <p:cNvPr id="50" name="TextBox 49"/>
            <p:cNvSpPr txBox="1"/>
            <p:nvPr/>
          </p:nvSpPr>
          <p:spPr>
            <a:xfrm rot="5400000">
              <a:off x="-422532" y="986249"/>
              <a:ext cx="243416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6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
        <p:nvSpPr>
          <p:cNvPr id="51" name="Isosceles Triangle 50"/>
          <p:cNvSpPr/>
          <p:nvPr>
            <p:custDataLst>
              <p:tags r:id="rId15"/>
            </p:custDataLst>
          </p:nvPr>
        </p:nvSpPr>
        <p:spPr>
          <a:xfrm>
            <a:off x="550335" y="2539727"/>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3" name="Slide Number Placeholder 2"/>
          <p:cNvSpPr>
            <a:spLocks noGrp="1"/>
          </p:cNvSpPr>
          <p:nvPr>
            <p:ph type="sldNum" sz="quarter" idx="12"/>
            <p:custDataLst>
              <p:tags r:id="rId16"/>
            </p:custDataLst>
          </p:nvPr>
        </p:nvSpPr>
        <p:spPr>
          <a:xfrm>
            <a:off x="142398" y="9519711"/>
            <a:ext cx="1813560" cy="535517"/>
          </a:xfrm>
        </p:spPr>
        <p:txBody>
          <a:bodyPr/>
          <a:lstStyle/>
          <a:p>
            <a:pPr algn="l" rtl="0"/>
            <a:r>
              <a:rPr lang="fr-FR" b="0" i="0" u="none">
                <a:latin typeface="Futura Std Condensed" pitchFamily="34" charset="0"/>
              </a:rPr>
              <a:t>114</a:t>
            </a:r>
            <a:endParaRPr lang="fr-FR" dirty="0">
              <a:latin typeface="Futura Std Condensed" pitchFamily="34" charset="0"/>
            </a:endParaRPr>
          </a:p>
        </p:txBody>
      </p:sp>
    </p:spTree>
    <p:extLst>
      <p:ext uri="{BB962C8B-B14F-4D97-AF65-F5344CB8AC3E}">
        <p14:creationId xmlns:p14="http://schemas.microsoft.com/office/powerpoint/2010/main" val="10680087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1"/>
            </p:custDataLst>
          </p:nvPr>
        </p:nvSpPr>
        <p:spPr>
          <a:xfrm>
            <a:off x="2714754" y="733073"/>
            <a:ext cx="4659821" cy="353943"/>
          </a:xfrm>
          <a:prstGeom prst="rect">
            <a:avLst/>
          </a:prstGeom>
          <a:noFill/>
          <a:ln w="6350" cmpd="sng">
            <a:solidFill>
              <a:schemeClr val="tx1"/>
            </a:solidFill>
            <a:prstDash val="dash"/>
          </a:ln>
        </p:spPr>
        <p:txBody>
          <a:bodyPr wrap="square" tIns="91440" bIns="91440" rtlCol="0" anchor="ctr" anchorCtr="0">
            <a:spAutoFit/>
          </a:bodyPr>
          <a:lstStyle/>
          <a:p>
            <a:pPr algn="l" rtl="0"/>
            <a:r>
              <a:rPr lang="fr-FR" sz="1100" b="0" i="0" u="none" dirty="0">
                <a:latin typeface="Futura Std Condensed" pitchFamily="34" charset="0"/>
                <a:cs typeface="Futura Condensed"/>
              </a:rPr>
              <a:t>ARGUMENTAIRE DE PROJET PAR </a:t>
            </a:r>
            <a:r>
              <a:rPr lang="fr-FR" sz="1100" b="0" i="0" u="none" dirty="0" smtClean="0">
                <a:latin typeface="Futura Std Condensed" pitchFamily="34" charset="0"/>
                <a:cs typeface="Futura Condensed"/>
              </a:rPr>
              <a:t>: __________________________________________</a:t>
            </a:r>
            <a:endParaRPr lang="fr-FR" sz="1100" dirty="0">
              <a:latin typeface="Futura Std Condensed" pitchFamily="34" charset="0"/>
              <a:cs typeface="Futura Condensed"/>
            </a:endParaRPr>
          </a:p>
        </p:txBody>
      </p:sp>
      <p:sp>
        <p:nvSpPr>
          <p:cNvPr id="21" name="TextBox 20"/>
          <p:cNvSpPr txBox="1"/>
          <p:nvPr>
            <p:custDataLst>
              <p:tags r:id="rId2"/>
            </p:custDataLst>
          </p:nvPr>
        </p:nvSpPr>
        <p:spPr>
          <a:xfrm flipH="1">
            <a:off x="448733" y="2697590"/>
            <a:ext cx="6187099" cy="261610"/>
          </a:xfrm>
          <a:prstGeom prst="rect">
            <a:avLst/>
          </a:prstGeom>
          <a:noFill/>
        </p:spPr>
        <p:txBody>
          <a:bodyPr wrap="square" rtlCol="0">
            <a:spAutoFit/>
          </a:bodyPr>
          <a:lstStyle/>
          <a:p>
            <a:pPr algn="just" rtl="0"/>
            <a:r>
              <a:rPr lang="fr-FR" sz="1100" b="0" i="0" u="none" dirty="0" smtClean="0">
                <a:latin typeface="Futura Std Condensed" pitchFamily="34" charset="0"/>
                <a:cs typeface="Futura Condensed"/>
              </a:rPr>
              <a:t>Jusqu’à </a:t>
            </a:r>
            <a:r>
              <a:rPr lang="fr-FR" sz="1100" b="0" i="0" u="none" dirty="0">
                <a:latin typeface="Futura Std Condensed" pitchFamily="34" charset="0"/>
                <a:cs typeface="Futura Condensed"/>
              </a:rPr>
              <a:t>présent, sur quel projet as-tu préféré travailler ? Pourquoi ce projet a-t-il retenu ton attention ?</a:t>
            </a:r>
            <a:endParaRPr lang="fr-FR" sz="1100" dirty="0">
              <a:latin typeface="Futura Std Condensed" pitchFamily="34" charset="0"/>
              <a:cs typeface="Futura Condensed"/>
            </a:endParaRPr>
          </a:p>
        </p:txBody>
      </p:sp>
      <p:sp>
        <p:nvSpPr>
          <p:cNvPr id="64" name="TextBox 63"/>
          <p:cNvSpPr txBox="1"/>
          <p:nvPr>
            <p:custDataLst>
              <p:tags r:id="rId3"/>
            </p:custDataLst>
          </p:nvPr>
        </p:nvSpPr>
        <p:spPr>
          <a:xfrm flipH="1">
            <a:off x="448733" y="5263882"/>
            <a:ext cx="6187099" cy="261610"/>
          </a:xfrm>
          <a:prstGeom prst="rect">
            <a:avLst/>
          </a:prstGeom>
          <a:noFill/>
        </p:spPr>
        <p:txBody>
          <a:bodyPr wrap="square" rtlCol="0">
            <a:spAutoFit/>
          </a:bodyPr>
          <a:lstStyle/>
          <a:p>
            <a:pPr algn="l" rtl="0"/>
            <a:r>
              <a:rPr lang="fr-FR" sz="1100" b="0" i="0" u="none">
                <a:latin typeface="Futura Std Condensed" pitchFamily="34" charset="0"/>
                <a:cs typeface="Futura Condensed"/>
              </a:rPr>
              <a:t>Quels types de projets aimerais-tu à présent créer ?</a:t>
            </a:r>
          </a:p>
        </p:txBody>
      </p:sp>
      <p:sp>
        <p:nvSpPr>
          <p:cNvPr id="100" name="TextBox 99"/>
          <p:cNvSpPr txBox="1"/>
          <p:nvPr>
            <p:custDataLst>
              <p:tags r:id="rId4"/>
            </p:custDataLst>
          </p:nvPr>
        </p:nvSpPr>
        <p:spPr>
          <a:xfrm flipH="1">
            <a:off x="448733" y="7324425"/>
            <a:ext cx="3402082" cy="461664"/>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COMPÉTENCES EN SCRATCH</a:t>
            </a:r>
            <a:endParaRPr lang="fr-FR" sz="2400" dirty="0">
              <a:solidFill>
                <a:schemeClr val="bg1"/>
              </a:solidFill>
              <a:latin typeface="Futura Std Condensed" pitchFamily="34" charset="0"/>
              <a:cs typeface="Futura Condensed"/>
            </a:endParaRPr>
          </a:p>
        </p:txBody>
      </p:sp>
      <p:sp>
        <p:nvSpPr>
          <p:cNvPr id="66" name="TextBox 65"/>
          <p:cNvSpPr txBox="1"/>
          <p:nvPr>
            <p:custDataLst>
              <p:tags r:id="rId5"/>
            </p:custDataLst>
          </p:nvPr>
        </p:nvSpPr>
        <p:spPr>
          <a:xfrm flipH="1">
            <a:off x="454368" y="7826147"/>
            <a:ext cx="6187099" cy="261610"/>
          </a:xfrm>
          <a:prstGeom prst="rect">
            <a:avLst/>
          </a:prstGeom>
          <a:noFill/>
        </p:spPr>
        <p:txBody>
          <a:bodyPr wrap="square" rtlCol="0">
            <a:spAutoFit/>
          </a:bodyPr>
          <a:lstStyle/>
          <a:p>
            <a:pPr algn="l" rtl="0"/>
            <a:r>
              <a:rPr lang="fr-FR" sz="1100" b="0" i="0" u="none">
                <a:latin typeface="Futura Std Condensed" pitchFamily="34" charset="0"/>
                <a:cs typeface="Futura Condensed"/>
              </a:rPr>
              <a:t>Quelles connaissances, compétences ou talents aimerais-tu apporter à un projet ?</a:t>
            </a:r>
            <a:endParaRPr lang="fr-FR" sz="1100" dirty="0">
              <a:solidFill>
                <a:srgbClr val="000000"/>
              </a:solidFill>
              <a:latin typeface="Futura Std Condensed" pitchFamily="34" charset="0"/>
              <a:cs typeface="Futura Condensed"/>
            </a:endParaRPr>
          </a:p>
        </p:txBody>
      </p:sp>
      <p:sp>
        <p:nvSpPr>
          <p:cNvPr id="27" name="TextBox 26"/>
          <p:cNvSpPr txBox="1"/>
          <p:nvPr>
            <p:custDataLst>
              <p:tags r:id="rId6"/>
            </p:custDataLst>
          </p:nvPr>
        </p:nvSpPr>
        <p:spPr>
          <a:xfrm>
            <a:off x="2313546" y="1243678"/>
            <a:ext cx="5145917" cy="646331"/>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Aide-toi des questions ci-dessous pour rechercher des idées pour les projets sur lesquels tu aimerais travailler dans le cadre du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Tu auras 30 secondes pour exposer tes idées, tes centres </a:t>
            </a:r>
            <a:r>
              <a:rPr lang="fr-FR" sz="1200" b="0" i="0" u="none" dirty="0" smtClean="0">
                <a:latin typeface="Futura Std Condensed" pitchFamily="34" charset="0"/>
                <a:cs typeface="Futura Condensed"/>
              </a:rPr>
              <a:t>d’intérêt </a:t>
            </a:r>
            <a:r>
              <a:rPr lang="fr-FR" sz="1200" b="0" i="0" u="none" dirty="0">
                <a:latin typeface="Futura Std Condensed" pitchFamily="34" charset="0"/>
                <a:cs typeface="Futura Condensed"/>
              </a:rPr>
              <a:t>et tes compétences au reste du groupe !</a:t>
            </a:r>
          </a:p>
        </p:txBody>
      </p:sp>
      <p:sp>
        <p:nvSpPr>
          <p:cNvPr id="24" name="TextBox 23"/>
          <p:cNvSpPr txBox="1"/>
          <p:nvPr>
            <p:custDataLst>
              <p:tags r:id="rId7"/>
            </p:custDataLst>
          </p:nvPr>
        </p:nvSpPr>
        <p:spPr>
          <a:xfrm>
            <a:off x="457200"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ARGUMENTAIRE</a:t>
            </a:r>
            <a:r>
              <a:rPr lang="fr-FR" sz="3400">
                <a:latin typeface="Futura Std Condensed" pitchFamily="34" charset="0"/>
                <a:cs typeface="Futura Condensed"/>
              </a:rPr>
              <a:t/>
            </a:r>
            <a:br>
              <a:rPr lang="fr-FR" sz="3400">
                <a:latin typeface="Futura Std Condensed" pitchFamily="34" charset="0"/>
                <a:cs typeface="Futura Condensed"/>
              </a:rPr>
            </a:br>
            <a:r>
              <a:rPr lang="fr-FR" sz="3400" b="0" i="0" u="none">
                <a:latin typeface="Futura Std Condensed" pitchFamily="34" charset="0"/>
                <a:cs typeface="Futura Condensed"/>
              </a:rPr>
              <a:t>DE PROJET</a:t>
            </a:r>
          </a:p>
        </p:txBody>
      </p:sp>
      <p:grpSp>
        <p:nvGrpSpPr>
          <p:cNvPr id="30" name="Group 29"/>
          <p:cNvGrpSpPr/>
          <p:nvPr>
            <p:custDataLst>
              <p:tags r:id="rId8"/>
            </p:custDataLst>
          </p:nvPr>
        </p:nvGrpSpPr>
        <p:grpSpPr>
          <a:xfrm>
            <a:off x="-1" y="2128868"/>
            <a:ext cx="7582143" cy="479582"/>
            <a:chOff x="-1" y="2128868"/>
            <a:chExt cx="7582143" cy="479582"/>
          </a:xfrm>
        </p:grpSpPr>
        <p:sp>
          <p:nvSpPr>
            <p:cNvPr id="31"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2" name="TextBox 31"/>
            <p:cNvSpPr txBox="1"/>
            <p:nvPr/>
          </p:nvSpPr>
          <p:spPr>
            <a:xfrm>
              <a:off x="457200" y="2128868"/>
              <a:ext cx="6761943"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MON PROJET PRÉFÉRÉ</a:t>
              </a:r>
              <a:endParaRPr lang="fr-FR" sz="2400" dirty="0">
                <a:solidFill>
                  <a:schemeClr val="bg1"/>
                </a:solidFill>
                <a:latin typeface="Futura Std Condensed" pitchFamily="34" charset="0"/>
                <a:cs typeface="Futura Condensed"/>
              </a:endParaRPr>
            </a:p>
          </p:txBody>
        </p:sp>
      </p:grpSp>
      <p:grpSp>
        <p:nvGrpSpPr>
          <p:cNvPr id="33" name="Group 32"/>
          <p:cNvGrpSpPr/>
          <p:nvPr>
            <p:custDataLst>
              <p:tags r:id="rId9"/>
            </p:custDataLst>
          </p:nvPr>
        </p:nvGrpSpPr>
        <p:grpSpPr>
          <a:xfrm>
            <a:off x="-1" y="4693188"/>
            <a:ext cx="7582143" cy="479582"/>
            <a:chOff x="-1" y="2128868"/>
            <a:chExt cx="7582143" cy="479582"/>
          </a:xfrm>
        </p:grpSpPr>
        <p:sp>
          <p:nvSpPr>
            <p:cNvPr id="34"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5" name="TextBox 34"/>
            <p:cNvSpPr txBox="1"/>
            <p:nvPr/>
          </p:nvSpPr>
          <p:spPr>
            <a:xfrm>
              <a:off x="457200" y="2128868"/>
              <a:ext cx="6761943"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MON IDÉE DE PROJET POUR LE HACKATHON</a:t>
              </a:r>
              <a:endParaRPr lang="fr-FR" sz="2400" dirty="0">
                <a:solidFill>
                  <a:schemeClr val="bg1"/>
                </a:solidFill>
                <a:latin typeface="Futura Std Condensed" pitchFamily="34" charset="0"/>
                <a:cs typeface="Futura Condensed"/>
              </a:endParaRPr>
            </a:p>
          </p:txBody>
        </p:sp>
      </p:grpSp>
      <p:grpSp>
        <p:nvGrpSpPr>
          <p:cNvPr id="36" name="Group 35"/>
          <p:cNvGrpSpPr/>
          <p:nvPr>
            <p:custDataLst>
              <p:tags r:id="rId10"/>
            </p:custDataLst>
          </p:nvPr>
        </p:nvGrpSpPr>
        <p:grpSpPr>
          <a:xfrm>
            <a:off x="-1" y="7248320"/>
            <a:ext cx="7582143" cy="479582"/>
            <a:chOff x="-1" y="2128868"/>
            <a:chExt cx="7582143" cy="479582"/>
          </a:xfrm>
        </p:grpSpPr>
        <p:sp>
          <p:nvSpPr>
            <p:cNvPr id="37"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8" name="TextBox 37"/>
            <p:cNvSpPr txBox="1"/>
            <p:nvPr/>
          </p:nvSpPr>
          <p:spPr>
            <a:xfrm>
              <a:off x="457200" y="2128868"/>
              <a:ext cx="6761943" cy="461665"/>
            </a:xfrm>
            <a:prstGeom prst="rect">
              <a:avLst/>
            </a:prstGeom>
            <a:noFill/>
          </p:spPr>
          <p:txBody>
            <a:bodyPr wrap="square" rtlCol="0" anchor="ctr" anchorCtr="0">
              <a:spAutoFit/>
            </a:bodyPr>
            <a:lstStyle/>
            <a:p>
              <a:pPr algn="l" rtl="0"/>
              <a:r>
                <a:rPr lang="fr-FR" sz="2400" b="0" i="0" u="none" dirty="0">
                  <a:solidFill>
                    <a:schemeClr val="bg1"/>
                  </a:solidFill>
                  <a:latin typeface="Futura Std Condensed" pitchFamily="34" charset="0"/>
                  <a:cs typeface="Futura Condensed"/>
                </a:rPr>
                <a:t>MES COMPÉTENCES ET MES CENTRES </a:t>
              </a:r>
              <a:r>
                <a:rPr lang="fr-FR" sz="2400" b="0" i="0" u="none" dirty="0" smtClean="0">
                  <a:solidFill>
                    <a:schemeClr val="bg1"/>
                  </a:solidFill>
                  <a:latin typeface="Futura Std Condensed" pitchFamily="34" charset="0"/>
                  <a:cs typeface="Futura Condensed"/>
                </a:rPr>
                <a:t>D’INTÉRÊT</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987537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custDataLst>
              <p:tags r:id="rId1"/>
            </p:custDataLst>
          </p:nvPr>
        </p:nvGrpSpPr>
        <p:grpSpPr>
          <a:xfrm>
            <a:off x="176378" y="2285710"/>
            <a:ext cx="7613574" cy="479582"/>
            <a:chOff x="176378" y="2285710"/>
            <a:chExt cx="7613574" cy="479582"/>
          </a:xfrm>
        </p:grpSpPr>
        <p:sp>
          <p:nvSpPr>
            <p:cNvPr id="26" name="Rectangle 13"/>
            <p:cNvSpPr/>
            <p:nvPr/>
          </p:nvSpPr>
          <p:spPr>
            <a:xfrm flipH="1">
              <a:off x="176378" y="2285710"/>
              <a:ext cx="7613574"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27" name="TextBox 26"/>
            <p:cNvSpPr txBox="1"/>
            <p:nvPr/>
          </p:nvSpPr>
          <p:spPr>
            <a:xfrm flipH="1">
              <a:off x="452118" y="2303627"/>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LA « GRANDE IDÉE »</a:t>
              </a:r>
              <a:endParaRPr lang="fr-FR" sz="2400" dirty="0">
                <a:solidFill>
                  <a:schemeClr val="bg1"/>
                </a:solidFill>
                <a:latin typeface="Futura Std Condensed" pitchFamily="34" charset="0"/>
                <a:cs typeface="Futura Condensed"/>
              </a:endParaRPr>
            </a:p>
          </p:txBody>
        </p:sp>
      </p:grpSp>
      <p:sp>
        <p:nvSpPr>
          <p:cNvPr id="47" name="TextBox 46"/>
          <p:cNvSpPr txBox="1"/>
          <p:nvPr>
            <p:custDataLst>
              <p:tags r:id="rId2"/>
            </p:custDataLst>
          </p:nvPr>
        </p:nvSpPr>
        <p:spPr>
          <a:xfrm>
            <a:off x="476485" y="2771695"/>
            <a:ext cx="3130069" cy="4832092"/>
          </a:xfrm>
          <a:prstGeom prst="rect">
            <a:avLst/>
          </a:prstGeom>
          <a:noFill/>
          <a:ln w="6350" cmpd="sng">
            <a:noFill/>
            <a:prstDash val="dash"/>
          </a:ln>
        </p:spPr>
        <p:txBody>
          <a:bodyPr wrap="square" rtlCol="0">
            <a:spAutoFit/>
          </a:bodyPr>
          <a:lstStyle/>
          <a:p>
            <a:pPr algn="just" rtl="0"/>
            <a:r>
              <a:rPr lang="fr-FR" sz="1400" b="0" i="0" u="none" dirty="0">
                <a:solidFill>
                  <a:srgbClr val="000000"/>
                </a:solidFill>
                <a:latin typeface="Futura Std Condensed" pitchFamily="34" charset="0"/>
                <a:cs typeface="Futura Condensed"/>
              </a:rPr>
              <a:t>Au moment de montrer une ébauche de ce guide à des enseignants, nous avons souvent été confrontés à la réaction initiale suivante : « </a:t>
            </a:r>
            <a:r>
              <a:rPr lang="fr-FR" sz="1400" b="0" i="0" u="none" dirty="0" smtClean="0">
                <a:solidFill>
                  <a:srgbClr val="000000"/>
                </a:solidFill>
                <a:latin typeface="Futura Std Condensed" pitchFamily="34" charset="0"/>
                <a:cs typeface="Futura Condensed"/>
              </a:rPr>
              <a:t>Chapitre 0</a:t>
            </a:r>
            <a:r>
              <a:rPr lang="fr-FR" sz="1400" b="0" i="0" u="none" dirty="0">
                <a:solidFill>
                  <a:srgbClr val="000000"/>
                </a:solidFill>
                <a:latin typeface="Futura Std Condensed" pitchFamily="34" charset="0"/>
                <a:cs typeface="Futura Condensed"/>
              </a:rPr>
              <a:t> ?!? Pourquoi </a:t>
            </a:r>
            <a:r>
              <a:rPr lang="fr-FR" sz="1400" dirty="0" smtClean="0">
                <a:solidFill>
                  <a:srgbClr val="000000"/>
                </a:solidFill>
                <a:latin typeface="Futura Std Condensed" pitchFamily="34" charset="0"/>
                <a:cs typeface="Futura Condensed"/>
              </a:rPr>
              <a:t>“</a:t>
            </a:r>
            <a:r>
              <a:rPr lang="fr-FR" sz="1400" b="0" i="0" u="none" dirty="0" smtClean="0">
                <a:solidFill>
                  <a:srgbClr val="000000"/>
                </a:solidFill>
                <a:latin typeface="Futura Std Condensed" pitchFamily="34" charset="0"/>
                <a:cs typeface="Futura Condensed"/>
              </a:rPr>
              <a:t>0”</a:t>
            </a:r>
            <a:r>
              <a:rPr lang="fr-FR" sz="1400" b="0" i="0" u="none" dirty="0">
                <a:solidFill>
                  <a:srgbClr val="000000"/>
                </a:solidFill>
                <a:latin typeface="Futura Std Condensed" pitchFamily="34" charset="0"/>
                <a:cs typeface="Futura Condensed"/>
              </a:rPr>
              <a:t> ? »</a:t>
            </a:r>
          </a:p>
          <a:p>
            <a:pPr algn="just" rtl="0"/>
            <a:endParaRPr lang="fr-FR" sz="1400" dirty="0">
              <a:solidFill>
                <a:srgbClr val="000000"/>
              </a:solidFill>
              <a:latin typeface="Futura Std Condensed" pitchFamily="34" charset="0"/>
              <a:cs typeface="Futura Condensed"/>
            </a:endParaRPr>
          </a:p>
          <a:p>
            <a:pPr algn="just" rtl="0"/>
            <a:r>
              <a:rPr lang="fr-FR" sz="1400" b="0" i="0" u="none" dirty="0">
                <a:solidFill>
                  <a:srgbClr val="000000"/>
                </a:solidFill>
                <a:latin typeface="Futura Std Condensed" pitchFamily="34" charset="0"/>
                <a:cs typeface="Futura Condensed"/>
              </a:rPr>
              <a:t>Notre intention était de faire passer </a:t>
            </a:r>
            <a:r>
              <a:rPr lang="fr-FR" sz="1400" b="0" i="0" u="none" dirty="0" smtClean="0">
                <a:solidFill>
                  <a:srgbClr val="000000"/>
                </a:solidFill>
                <a:latin typeface="Futura Std Condensed" pitchFamily="34" charset="0"/>
                <a:cs typeface="Futura Condensed"/>
              </a:rPr>
              <a:t>l’idée qu’il s’agit </a:t>
            </a:r>
            <a:r>
              <a:rPr lang="fr-FR" sz="1400" b="0" i="0" u="none" dirty="0">
                <a:solidFill>
                  <a:srgbClr val="000000"/>
                </a:solidFill>
                <a:latin typeface="Futura Std Condensed" pitchFamily="34" charset="0"/>
                <a:cs typeface="Futura Condensed"/>
              </a:rPr>
              <a:t>là </a:t>
            </a:r>
            <a:r>
              <a:rPr lang="fr-FR" sz="1400" b="0" i="0" u="none" dirty="0" smtClean="0">
                <a:solidFill>
                  <a:srgbClr val="000000"/>
                </a:solidFill>
                <a:latin typeface="Futura Std Condensed" pitchFamily="34" charset="0"/>
                <a:cs typeface="Futura Condensed"/>
              </a:rPr>
              <a:t>d’un </a:t>
            </a:r>
            <a:r>
              <a:rPr lang="fr-FR" sz="1400" b="0" i="0" u="none" dirty="0">
                <a:solidFill>
                  <a:srgbClr val="000000"/>
                </a:solidFill>
                <a:latin typeface="Futura Std Condensed" pitchFamily="34" charset="0"/>
                <a:cs typeface="Futura Condensed"/>
              </a:rPr>
              <a:t>chapitre </a:t>
            </a:r>
            <a:r>
              <a:rPr lang="fr-FR" sz="1400" b="0" i="1" u="none" dirty="0">
                <a:solidFill>
                  <a:srgbClr val="000000"/>
                </a:solidFill>
                <a:latin typeface="Futura Std Condensed" pitchFamily="34" charset="0"/>
                <a:cs typeface="Futura Condensed"/>
              </a:rPr>
              <a:t>préparatoire</a:t>
            </a:r>
            <a:r>
              <a:rPr lang="fr-FR" sz="1400" b="0" i="0" u="none" dirty="0">
                <a:solidFill>
                  <a:srgbClr val="000000"/>
                </a:solidFill>
                <a:latin typeface="Futura Std Condensed" pitchFamily="34" charset="0"/>
                <a:cs typeface="Futura Condensed"/>
              </a:rPr>
              <a:t>, dont le but est de vous aider à mettre en place une culture de </a:t>
            </a:r>
            <a:r>
              <a:rPr lang="fr-FR" sz="1400" b="0" i="0" u="none" dirty="0" smtClean="0">
                <a:solidFill>
                  <a:srgbClr val="000000"/>
                </a:solidFill>
                <a:latin typeface="Futura Std Condensed" pitchFamily="34" charset="0"/>
                <a:cs typeface="Futura Condensed"/>
              </a:rPr>
              <a:t>l’informatique </a:t>
            </a:r>
            <a:r>
              <a:rPr lang="fr-FR" sz="1400" b="0" i="0" u="none" dirty="0">
                <a:solidFill>
                  <a:srgbClr val="000000"/>
                </a:solidFill>
                <a:latin typeface="Futura Std Condensed" pitchFamily="34" charset="0"/>
                <a:cs typeface="Futura Condensed"/>
              </a:rPr>
              <a:t>créative à travers la création, la personnalisation, le partage et la réflexion. Notre souhait de favoriser une telle culture de </a:t>
            </a:r>
            <a:r>
              <a:rPr lang="fr-FR" sz="1400" b="0" i="0" u="none" dirty="0" smtClean="0">
                <a:solidFill>
                  <a:srgbClr val="000000"/>
                </a:solidFill>
                <a:latin typeface="Futura Std Condensed" pitchFamily="34" charset="0"/>
                <a:cs typeface="Futura Condensed"/>
              </a:rPr>
              <a:t>l’apprentissage </a:t>
            </a:r>
            <a:r>
              <a:rPr lang="fr-FR" sz="1400" b="0" i="0" u="none" dirty="0">
                <a:solidFill>
                  <a:srgbClr val="000000"/>
                </a:solidFill>
                <a:latin typeface="Futura Std Condensed" pitchFamily="34" charset="0"/>
                <a:cs typeface="Futura Condensed"/>
              </a:rPr>
              <a:t>sera manifeste </a:t>
            </a:r>
            <a:r>
              <a:rPr lang="fr-FR" sz="1400" b="0" i="0" u="none" dirty="0" smtClean="0">
                <a:solidFill>
                  <a:srgbClr val="000000"/>
                </a:solidFill>
                <a:latin typeface="Futura Std Condensed" pitchFamily="34" charset="0"/>
                <a:cs typeface="Futura Condensed"/>
              </a:rPr>
              <a:t>d’un bout à l’autre </a:t>
            </a:r>
            <a:r>
              <a:rPr lang="fr-FR" sz="1400" b="0" i="0" u="none" dirty="0">
                <a:solidFill>
                  <a:srgbClr val="000000"/>
                </a:solidFill>
                <a:latin typeface="Futura Std Condensed" pitchFamily="34" charset="0"/>
                <a:cs typeface="Futura Condensed"/>
              </a:rPr>
              <a:t>de ce guide.</a:t>
            </a:r>
          </a:p>
          <a:p>
            <a:pPr algn="just" rtl="0"/>
            <a:endParaRPr lang="fr-FR" sz="1400" dirty="0">
              <a:solidFill>
                <a:srgbClr val="000000"/>
              </a:solidFill>
              <a:latin typeface="Futura Std Condensed" pitchFamily="34" charset="0"/>
              <a:cs typeface="Futura Condensed"/>
            </a:endParaRPr>
          </a:p>
          <a:p>
            <a:pPr algn="just" rtl="0"/>
            <a:r>
              <a:rPr lang="fr-FR" sz="1400" b="0" i="0" u="none" dirty="0">
                <a:solidFill>
                  <a:srgbClr val="000000"/>
                </a:solidFill>
                <a:latin typeface="Futura Std Condensed" pitchFamily="34" charset="0"/>
                <a:cs typeface="Futura Condensed"/>
              </a:rPr>
              <a:t>La culture de </a:t>
            </a:r>
            <a:r>
              <a:rPr lang="fr-FR" sz="1400" b="0" i="0" u="none" dirty="0" smtClean="0">
                <a:solidFill>
                  <a:srgbClr val="000000"/>
                </a:solidFill>
                <a:latin typeface="Futura Std Condensed" pitchFamily="34" charset="0"/>
                <a:cs typeface="Futura Condensed"/>
              </a:rPr>
              <a:t>l’informatique </a:t>
            </a:r>
            <a:r>
              <a:rPr lang="fr-FR" sz="1400" b="0" i="0" u="none" dirty="0">
                <a:solidFill>
                  <a:srgbClr val="000000"/>
                </a:solidFill>
                <a:latin typeface="Futura Std Condensed" pitchFamily="34" charset="0"/>
                <a:cs typeface="Futura Condensed"/>
              </a:rPr>
              <a:t>créative possède une dimension intellectuelle, car elle fait appel à un ensemble de concepts et de pratiques informatiques. Elle possède également une dimension physique, car elle encourage les interactions avec autrui à travers le placement des bureaux, des chaises et des ordinateurs. Plus important encore, elle possède une dimension affective, car elle encourage la confiance en soi et </a:t>
            </a:r>
            <a:r>
              <a:rPr lang="fr-FR" sz="1400" b="0" i="0" u="none" dirty="0" smtClean="0">
                <a:solidFill>
                  <a:srgbClr val="000000"/>
                </a:solidFill>
                <a:latin typeface="Futura Std Condensed" pitchFamily="34" charset="0"/>
                <a:cs typeface="Futura Condensed"/>
              </a:rPr>
              <a:t>l’intrépidité</a:t>
            </a:r>
            <a:r>
              <a:rPr lang="fr-FR" sz="1400" b="0" i="0" u="none" dirty="0">
                <a:solidFill>
                  <a:srgbClr val="000000"/>
                </a:solidFill>
                <a:latin typeface="Futura Std Condensed" pitchFamily="34" charset="0"/>
                <a:cs typeface="Futura Condensed"/>
              </a:rPr>
              <a:t>. </a:t>
            </a:r>
          </a:p>
        </p:txBody>
      </p:sp>
      <p:sp>
        <p:nvSpPr>
          <p:cNvPr id="88" name="Oval Callout 87"/>
          <p:cNvSpPr/>
          <p:nvPr>
            <p:custDataLst>
              <p:tags r:id="rId3"/>
            </p:custDataLst>
          </p:nvPr>
        </p:nvSpPr>
        <p:spPr>
          <a:xfrm rot="631125">
            <a:off x="3767013" y="2978734"/>
            <a:ext cx="3726456" cy="3591135"/>
          </a:xfrm>
          <a:prstGeom prst="wedgeEllipseCallout">
            <a:avLst>
              <a:gd name="adj1" fmla="val -40370"/>
              <a:gd name="adj2" fmla="val 54941"/>
            </a:avLst>
          </a:prstGeom>
          <a:noFill/>
          <a:ln w="9525" cmpd="sng">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just" rtl="0"/>
            <a:endParaRPr lang="fr-FR" sz="1200" dirty="0" smtClean="0">
              <a:solidFill>
                <a:schemeClr val="tx1"/>
              </a:solidFill>
              <a:latin typeface="Futura Std Condensed" pitchFamily="34" charset="0"/>
              <a:cs typeface="Futura Condensed"/>
            </a:endParaRPr>
          </a:p>
          <a:p>
            <a:pPr algn="just" rtl="0"/>
            <a:r>
              <a:rPr lang="fr-FR" sz="1200" b="0" i="0" u="none" dirty="0">
                <a:solidFill>
                  <a:schemeClr val="tx1"/>
                </a:solidFill>
                <a:latin typeface="Futura Std Condensed" pitchFamily="34" charset="0"/>
                <a:cs typeface="Futura Condensed"/>
              </a:rPr>
              <a:t>Instaurer une sorte de culture ou de climat dans sa classe est vraiment très utile. Cela commence dès le premier jour – faire comprendre aux élèves </a:t>
            </a:r>
            <a:r>
              <a:rPr lang="fr-FR" sz="1200" b="0" i="0" u="none" dirty="0" smtClean="0">
                <a:solidFill>
                  <a:schemeClr val="tx1"/>
                </a:solidFill>
                <a:latin typeface="Futura Std Condensed" pitchFamily="34" charset="0"/>
                <a:cs typeface="Futura Condensed"/>
              </a:rPr>
              <a:t>qu’ils </a:t>
            </a:r>
            <a:r>
              <a:rPr lang="fr-FR" sz="1200" b="0" i="0" u="none" dirty="0">
                <a:solidFill>
                  <a:schemeClr val="tx1"/>
                </a:solidFill>
                <a:latin typeface="Futura Std Condensed" pitchFamily="34" charset="0"/>
                <a:cs typeface="Futura Condensed"/>
              </a:rPr>
              <a:t>vont faire des erreurs et que je vais leur demander de réaliser des tâches difficiles. Je dis toujours cela très clairement. Et ils ne le comprennent pas tout de suite, simplement parce </a:t>
            </a:r>
            <a:r>
              <a:rPr lang="fr-FR" sz="1200" b="0" i="0" u="none" dirty="0" smtClean="0">
                <a:solidFill>
                  <a:schemeClr val="tx1"/>
                </a:solidFill>
                <a:latin typeface="Futura Std Condensed" pitchFamily="34" charset="0"/>
                <a:cs typeface="Futura Condensed"/>
              </a:rPr>
              <a:t>qu’ils </a:t>
            </a:r>
            <a:r>
              <a:rPr lang="fr-FR" sz="1200" b="0" i="0" u="none" dirty="0">
                <a:solidFill>
                  <a:schemeClr val="tx1"/>
                </a:solidFill>
                <a:latin typeface="Futura Std Condensed" pitchFamily="34" charset="0"/>
                <a:cs typeface="Futura Condensed"/>
              </a:rPr>
              <a:t>veulent réussir. Même les adultes </a:t>
            </a:r>
            <a:r>
              <a:rPr lang="fr-FR" sz="1200" b="0" i="0" u="none" dirty="0" smtClean="0">
                <a:solidFill>
                  <a:schemeClr val="tx1"/>
                </a:solidFill>
                <a:latin typeface="Futura Std Condensed" pitchFamily="34" charset="0"/>
                <a:cs typeface="Futura Condensed"/>
              </a:rPr>
              <a:t>n’aiment </a:t>
            </a:r>
            <a:r>
              <a:rPr lang="fr-FR" sz="1200" b="0" i="0" u="none" dirty="0">
                <a:solidFill>
                  <a:schemeClr val="tx1"/>
                </a:solidFill>
                <a:latin typeface="Futura Std Condensed" pitchFamily="34" charset="0"/>
                <a:cs typeface="Futura Condensed"/>
              </a:rPr>
              <a:t>pas échouer ou faire des erreurs. Mais je pense </a:t>
            </a:r>
            <a:r>
              <a:rPr lang="fr-FR" sz="1200" b="0" i="0" u="none" dirty="0" smtClean="0">
                <a:solidFill>
                  <a:schemeClr val="tx1"/>
                </a:solidFill>
                <a:latin typeface="Futura Std Condensed" pitchFamily="34" charset="0"/>
                <a:cs typeface="Futura Condensed"/>
              </a:rPr>
              <a:t>qu’il </a:t>
            </a:r>
            <a:r>
              <a:rPr lang="fr-FR" sz="1200" b="0" i="0" u="none" dirty="0">
                <a:solidFill>
                  <a:schemeClr val="tx1"/>
                </a:solidFill>
                <a:latin typeface="Futura Std Condensed" pitchFamily="34" charset="0"/>
                <a:cs typeface="Futura Condensed"/>
              </a:rPr>
              <a:t>est important de comprendre que lorsque </a:t>
            </a:r>
            <a:r>
              <a:rPr lang="fr-FR" sz="1200" b="0" i="0" u="none" dirty="0" smtClean="0">
                <a:solidFill>
                  <a:schemeClr val="tx1"/>
                </a:solidFill>
                <a:latin typeface="Futura Std Condensed" pitchFamily="34" charset="0"/>
                <a:cs typeface="Futura Condensed"/>
              </a:rPr>
              <a:t>l’on </a:t>
            </a:r>
            <a:r>
              <a:rPr lang="fr-FR" sz="1200" b="0" i="0" u="none" dirty="0">
                <a:solidFill>
                  <a:schemeClr val="tx1"/>
                </a:solidFill>
                <a:latin typeface="Futura Std Condensed" pitchFamily="34" charset="0"/>
                <a:cs typeface="Futura Condensed"/>
              </a:rPr>
              <a:t>rencontre des difficultés, renoncer ou pleurer ne sert à rien. </a:t>
            </a:r>
            <a:r>
              <a:rPr lang="fr-FR" sz="1200" b="0" i="0" u="none" dirty="0" smtClean="0">
                <a:solidFill>
                  <a:schemeClr val="tx1"/>
                </a:solidFill>
                <a:latin typeface="Futura Std Condensed" pitchFamily="34" charset="0"/>
                <a:cs typeface="Futura Condensed"/>
              </a:rPr>
              <a:t>C’est </a:t>
            </a:r>
            <a:r>
              <a:rPr lang="fr-FR" sz="1200" b="0" i="0" u="none" dirty="0">
                <a:solidFill>
                  <a:schemeClr val="tx1"/>
                </a:solidFill>
                <a:latin typeface="Futura Std Condensed" pitchFamily="34" charset="0"/>
                <a:cs typeface="Futura Condensed"/>
              </a:rPr>
              <a:t>le moment de penser aux stratégies à votre disposition pour résoudre votre problème, ou de chercher de </a:t>
            </a:r>
            <a:r>
              <a:rPr lang="fr-FR" sz="1200" b="0" i="0" u="none" dirty="0" smtClean="0">
                <a:solidFill>
                  <a:schemeClr val="tx1"/>
                </a:solidFill>
                <a:latin typeface="Futura Std Condensed" pitchFamily="34" charset="0"/>
                <a:cs typeface="Futura Condensed"/>
              </a:rPr>
              <a:t>l’aide</a:t>
            </a:r>
            <a:r>
              <a:rPr lang="fr-FR" sz="1200" b="0" i="0" u="none" dirty="0">
                <a:solidFill>
                  <a:schemeClr val="tx1"/>
                </a:solidFill>
                <a:latin typeface="Futura Std Condensed" pitchFamily="34" charset="0"/>
                <a:cs typeface="Futura Condensed"/>
              </a:rPr>
              <a:t>. Ça ne rime à rien de </a:t>
            </a:r>
            <a:r>
              <a:rPr lang="fr-FR" sz="1200" b="0" i="0" u="none" dirty="0" smtClean="0">
                <a:solidFill>
                  <a:schemeClr val="tx1"/>
                </a:solidFill>
                <a:latin typeface="Futura Std Condensed" pitchFamily="34" charset="0"/>
                <a:cs typeface="Futura Condensed"/>
              </a:rPr>
              <a:t>s’effondrer </a:t>
            </a:r>
            <a:r>
              <a:rPr lang="fr-FR" sz="1200" b="0" i="0" u="none" dirty="0">
                <a:solidFill>
                  <a:schemeClr val="tx1"/>
                </a:solidFill>
                <a:latin typeface="Futura Std Condensed" pitchFamily="34" charset="0"/>
                <a:cs typeface="Futura Condensed"/>
              </a:rPr>
              <a:t>ou </a:t>
            </a:r>
            <a:r>
              <a:rPr lang="fr-FR" sz="1200" b="0" i="0" u="none" dirty="0" smtClean="0">
                <a:solidFill>
                  <a:schemeClr val="tx1"/>
                </a:solidFill>
                <a:latin typeface="Futura Std Condensed" pitchFamily="34" charset="0"/>
                <a:cs typeface="Futura Condensed"/>
              </a:rPr>
              <a:t>d’abandonner</a:t>
            </a:r>
            <a:r>
              <a:rPr lang="fr-FR" sz="1200" b="0" i="0" u="none" dirty="0">
                <a:solidFill>
                  <a:schemeClr val="tx1"/>
                </a:solidFill>
                <a:latin typeface="Futura Std Condensed" pitchFamily="34" charset="0"/>
                <a:cs typeface="Futura Condensed"/>
              </a:rPr>
              <a:t> ; il faut persévérer.</a:t>
            </a:r>
          </a:p>
          <a:p>
            <a:pPr marL="965200" algn="just" rtl="0"/>
            <a:r>
              <a:rPr lang="fr-FR" sz="1200" b="0" i="0" u="none" dirty="0">
                <a:solidFill>
                  <a:schemeClr val="tx1"/>
                </a:solidFill>
                <a:latin typeface="Futura Std Condensed" pitchFamily="34" charset="0"/>
                <a:cs typeface="Futura Condensed"/>
              </a:rPr>
              <a:t>TS, instituteur </a:t>
            </a:r>
            <a:r>
              <a:rPr lang="fr-FR" sz="1200" b="0" i="0" u="none" dirty="0" smtClean="0">
                <a:solidFill>
                  <a:schemeClr val="tx1"/>
                </a:solidFill>
                <a:latin typeface="Futura Std Condensed" pitchFamily="34" charset="0"/>
                <a:cs typeface="Futura Condensed"/>
              </a:rPr>
              <a:t>d’école </a:t>
            </a:r>
            <a:r>
              <a:rPr lang="fr-FR" sz="1200" b="0" i="0" u="none" dirty="0">
                <a:solidFill>
                  <a:schemeClr val="tx1"/>
                </a:solidFill>
                <a:latin typeface="Futura Std Condensed" pitchFamily="34" charset="0"/>
                <a:cs typeface="Futura Condensed"/>
              </a:rPr>
              <a:t>primaire</a:t>
            </a:r>
          </a:p>
        </p:txBody>
      </p:sp>
      <p:sp>
        <p:nvSpPr>
          <p:cNvPr id="46" name="TextBox 45"/>
          <p:cNvSpPr txBox="1"/>
          <p:nvPr>
            <p:custDataLst>
              <p:tags r:id="rId4"/>
            </p:custDataLst>
          </p:nvPr>
        </p:nvSpPr>
        <p:spPr>
          <a:xfrm>
            <a:off x="457199" y="464006"/>
            <a:ext cx="3670747"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0</a:t>
            </a:r>
            <a:endParaRPr lang="fr-FR" sz="5300" dirty="0" smtClean="0">
              <a:latin typeface="Futura Std Condensed" pitchFamily="34" charset="0"/>
              <a:cs typeface="Futura Condensed"/>
            </a:endParaRPr>
          </a:p>
          <a:p>
            <a:pPr algn="l" rtl="0"/>
            <a:r>
              <a:rPr lang="fr-FR" sz="5300" b="0" i="0" u="none" dirty="0">
                <a:latin typeface="Futura Std Condensed" pitchFamily="34" charset="0"/>
                <a:cs typeface="Futura Condensed"/>
              </a:rPr>
              <a:t>PRÉSENTATION</a:t>
            </a:r>
            <a:endParaRPr lang="fr-FR" sz="5300" dirty="0">
              <a:latin typeface="Futura Std Condensed" pitchFamily="34" charset="0"/>
              <a:cs typeface="Futura Condensed"/>
            </a:endParaRPr>
          </a:p>
        </p:txBody>
      </p:sp>
      <p:grpSp>
        <p:nvGrpSpPr>
          <p:cNvPr id="20" name="Group 19"/>
          <p:cNvGrpSpPr/>
          <p:nvPr>
            <p:custDataLst>
              <p:tags r:id="rId5"/>
            </p:custDataLst>
          </p:nvPr>
        </p:nvGrpSpPr>
        <p:grpSpPr>
          <a:xfrm>
            <a:off x="4127947" y="8560493"/>
            <a:ext cx="3307404" cy="1412384"/>
            <a:chOff x="4023935" y="8555725"/>
            <a:chExt cx="3307404" cy="1412384"/>
          </a:xfrm>
        </p:grpSpPr>
        <p:grpSp>
          <p:nvGrpSpPr>
            <p:cNvPr id="7" name="Group 6"/>
            <p:cNvGrpSpPr/>
            <p:nvPr/>
          </p:nvGrpSpPr>
          <p:grpSpPr>
            <a:xfrm>
              <a:off x="4023935" y="8555725"/>
              <a:ext cx="3307404" cy="1412384"/>
              <a:chOff x="11663738" y="7649002"/>
              <a:chExt cx="3307404" cy="1412384"/>
            </a:xfrm>
          </p:grpSpPr>
          <p:sp>
            <p:nvSpPr>
              <p:cNvPr id="62" name="TextBox 61"/>
              <p:cNvSpPr txBox="1"/>
              <p:nvPr/>
            </p:nvSpPr>
            <p:spPr>
              <a:xfrm>
                <a:off x="11663738" y="7953390"/>
                <a:ext cx="3117153" cy="1107996"/>
              </a:xfrm>
              <a:prstGeom prst="rect">
                <a:avLst/>
              </a:prstGeom>
              <a:noFill/>
              <a:ln w="6350" cmpd="sng">
                <a:noFill/>
                <a:prstDash val="dash"/>
              </a:ln>
            </p:spPr>
            <p:txBody>
              <a:bodyPr wrap="square" numCol="1" rtlCol="0">
                <a:spAutoFit/>
              </a:bodyPr>
              <a:lstStyle/>
              <a:p>
                <a:pPr marL="171450" indent="-171450" algn="l" rtl="0">
                  <a:buFont typeface="Lucida Grande"/>
                  <a:buChar char="+"/>
                </a:pPr>
                <a:r>
                  <a:rPr lang="fr-FR" sz="1100" b="0" i="0" u="none" dirty="0">
                    <a:latin typeface="Futura Std Condensed" pitchFamily="34" charset="0"/>
                    <a:cs typeface="Futura Condensed"/>
                  </a:rPr>
                  <a:t>Assurez-vous auprès de votre département </a:t>
                </a:r>
                <a:r>
                  <a:rPr lang="fr-FR" sz="1100" b="0" i="0" u="none" dirty="0" smtClean="0">
                    <a:latin typeface="Futura Std Condensed" pitchFamily="34" charset="0"/>
                    <a:cs typeface="Futura Condensed"/>
                  </a:rPr>
                  <a:t>d’informatique qu’il </a:t>
                </a:r>
                <a:r>
                  <a:rPr lang="fr-FR" sz="1100" b="0" i="0" u="none" dirty="0">
                    <a:latin typeface="Futura Std Condensed" pitchFamily="34" charset="0"/>
                    <a:cs typeface="Futura Condensed"/>
                  </a:rPr>
                  <a:t>est possible de se connecter au site Web de Scratch à partir de vos ordinateurs.</a:t>
                </a:r>
              </a:p>
              <a:p>
                <a:pPr marL="171450" indent="-171450" algn="l" rtl="0">
                  <a:buFont typeface="Lucida Grande"/>
                  <a:buChar char="+"/>
                </a:pPr>
                <a:r>
                  <a:rPr lang="fr-FR" sz="1100" b="0" i="0" u="none" dirty="0">
                    <a:latin typeface="Futura Std Condensed" pitchFamily="34" charset="0"/>
                    <a:cs typeface="Futura Condensed"/>
                  </a:rPr>
                  <a:t>Pas </a:t>
                </a:r>
                <a:r>
                  <a:rPr lang="fr-FR" sz="1100" b="0" i="0" u="none" dirty="0" smtClean="0">
                    <a:latin typeface="Futura Std Condensed" pitchFamily="34" charset="0"/>
                    <a:cs typeface="Futura Condensed"/>
                  </a:rPr>
                  <a:t>d’accès </a:t>
                </a:r>
                <a:r>
                  <a:rPr lang="fr-FR" sz="1100" b="0" i="0" u="none" dirty="0">
                    <a:latin typeface="Futura Std Condensed" pitchFamily="34" charset="0"/>
                    <a:cs typeface="Futura Condensed"/>
                  </a:rPr>
                  <a:t>à Internet ? Il est possible de télécharger une version hors ligne de Scratch à </a:t>
                </a:r>
                <a:r>
                  <a:rPr lang="fr-FR" sz="1100" b="0" i="0" u="none" dirty="0" smtClean="0">
                    <a:latin typeface="Futura Std Condensed" pitchFamily="34" charset="0"/>
                    <a:cs typeface="Futura Condensed"/>
                  </a:rPr>
                  <a:t>l’adresse </a:t>
                </a:r>
                <a:r>
                  <a:rPr lang="fr-FR" sz="1100" b="0" i="0" u="none" dirty="0">
                    <a:latin typeface="Futura Std Condensed" pitchFamily="34" charset="0"/>
                    <a:cs typeface="Futura Condensed"/>
                  </a:rPr>
                  <a:t>suivante : </a:t>
                </a:r>
                <a:r>
                  <a:rPr lang="fr-FR" sz="1100" dirty="0">
                    <a:latin typeface="Futura Std Condensed" pitchFamily="34" charset="0"/>
                    <a:cs typeface="Futura Condensed"/>
                  </a:rPr>
                  <a:t/>
                </a:r>
                <a:br>
                  <a:rPr lang="fr-FR" sz="1100" dirty="0">
                    <a:latin typeface="Futura Std Condensed" pitchFamily="34" charset="0"/>
                    <a:cs typeface="Futura Condensed"/>
                  </a:rPr>
                </a:br>
                <a:r>
                  <a:rPr lang="fr-FR" sz="1100" b="0" i="0" u="none" dirty="0">
                    <a:latin typeface="Futura Std Condensed" pitchFamily="34" charset="0"/>
                    <a:cs typeface="Futura Condensed"/>
                  </a:rPr>
                  <a:t>http://scratch.mit.edu/scratch2download</a:t>
                </a:r>
              </a:p>
            </p:txBody>
          </p:sp>
          <p:sp>
            <p:nvSpPr>
              <p:cNvPr id="63" name="TextBox 62"/>
              <p:cNvSpPr txBox="1"/>
              <p:nvPr/>
            </p:nvSpPr>
            <p:spPr>
              <a:xfrm>
                <a:off x="11663738" y="7649002"/>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REMARQUES</a:t>
                </a:r>
                <a:endParaRPr lang="fr-FR" sz="1400" dirty="0">
                  <a:latin typeface="Futura Std Condensed" pitchFamily="34" charset="0"/>
                  <a:cs typeface="Futura Condensed"/>
                </a:endParaRPr>
              </a:p>
            </p:txBody>
          </p:sp>
        </p:grpSp>
        <p:cxnSp>
          <p:nvCxnSpPr>
            <p:cNvPr id="86" name="Straight Connector 85"/>
            <p:cNvCxnSpPr/>
            <p:nvPr/>
          </p:nvCxnSpPr>
          <p:spPr>
            <a:xfrm>
              <a:off x="4100135" y="8858151"/>
              <a:ext cx="311037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custDataLst>
              <p:tags r:id="rId6"/>
            </p:custDataLst>
          </p:nvPr>
        </p:nvGrpSpPr>
        <p:grpSpPr>
          <a:xfrm>
            <a:off x="4127947" y="7550991"/>
            <a:ext cx="3307404" cy="904552"/>
            <a:chOff x="4127947" y="7437357"/>
            <a:chExt cx="3307404" cy="904552"/>
          </a:xfrm>
        </p:grpSpPr>
        <p:grpSp>
          <p:nvGrpSpPr>
            <p:cNvPr id="18" name="Group 17"/>
            <p:cNvGrpSpPr/>
            <p:nvPr/>
          </p:nvGrpSpPr>
          <p:grpSpPr>
            <a:xfrm>
              <a:off x="4127947" y="7437357"/>
              <a:ext cx="3307404" cy="904552"/>
              <a:chOff x="4127947" y="7666859"/>
              <a:chExt cx="3307404" cy="904552"/>
            </a:xfrm>
          </p:grpSpPr>
          <p:sp>
            <p:nvSpPr>
              <p:cNvPr id="57" name="TextBox 56"/>
              <p:cNvSpPr txBox="1"/>
              <p:nvPr/>
            </p:nvSpPr>
            <p:spPr>
              <a:xfrm>
                <a:off x="4127947" y="7971247"/>
                <a:ext cx="3117153" cy="600164"/>
              </a:xfrm>
              <a:prstGeom prst="rect">
                <a:avLst/>
              </a:prstGeom>
              <a:noFill/>
              <a:ln w="6350" cmpd="sng">
                <a:noFill/>
                <a:prstDash val="dash"/>
              </a:ln>
            </p:spPr>
            <p:txBody>
              <a:bodyPr wrap="square" numCol="2" rtlCol="0">
                <a:spAutoFit/>
              </a:bodyPr>
              <a:lstStyle/>
              <a:p>
                <a:pPr marL="171450" indent="-171450" algn="l" rtl="0">
                  <a:buFont typeface="Lucida Grande"/>
                  <a:buChar char="+"/>
                </a:pPr>
                <a:r>
                  <a:rPr lang="fr-FR" sz="1100" b="0" i="0" u="none">
                    <a:latin typeface="Futura Std Condensed" pitchFamily="34" charset="0"/>
                    <a:cs typeface="Futura Condensed"/>
                  </a:rPr>
                  <a:t>éditeur de profil</a:t>
                </a:r>
              </a:p>
              <a:p>
                <a:pPr marL="171450" indent="-171450" algn="l" rtl="0">
                  <a:buFont typeface="Lucida Grande"/>
                  <a:buChar char="+"/>
                </a:pPr>
                <a:r>
                  <a:rPr lang="fr-FR" sz="1100" b="0" i="0" u="none">
                    <a:latin typeface="Futura Std Condensed" pitchFamily="34" charset="0"/>
                    <a:cs typeface="Futura Condensed"/>
                  </a:rPr>
                  <a:t>page du projet</a:t>
                </a:r>
                <a:endParaRPr lang="fr-FR" sz="1100" dirty="0">
                  <a:latin typeface="Futura Std Condensed" pitchFamily="34" charset="0"/>
                  <a:cs typeface="Futura Condensed"/>
                </a:endParaRPr>
              </a:p>
              <a:p>
                <a:pPr marL="171450" indent="-171450" algn="l" rtl="0">
                  <a:buFont typeface="Lucida Grande"/>
                  <a:buChar char="+"/>
                </a:pPr>
                <a:r>
                  <a:rPr lang="fr-FR" sz="1100" b="0" i="0" u="none">
                    <a:latin typeface="Futura Std Condensed" pitchFamily="34" charset="0"/>
                    <a:cs typeface="Futura Condensed"/>
                  </a:rPr>
                  <a:t>studio</a:t>
                </a:r>
              </a:p>
              <a:p>
                <a:pPr marL="171450" indent="-171450" algn="l" rtl="0">
                  <a:buFont typeface="Lucida Grande"/>
                  <a:buChar char="+"/>
                </a:pPr>
                <a:r>
                  <a:rPr lang="fr-FR" sz="1100" b="0" i="0" u="none">
                    <a:latin typeface="Futura Std Condensed" pitchFamily="34" charset="0"/>
                    <a:cs typeface="Futura Condensed"/>
                  </a:rPr>
                  <a:t>groupe consultatif</a:t>
                </a:r>
                <a:endParaRPr lang="fr-FR" sz="1100" dirty="0">
                  <a:latin typeface="Futura Std Condensed" pitchFamily="34" charset="0"/>
                  <a:cs typeface="Futura Condensed"/>
                </a:endParaRPr>
              </a:p>
              <a:p>
                <a:pPr marL="171450" indent="-171450" algn="l" rtl="0">
                  <a:buFont typeface="Lucida Grande"/>
                  <a:buChar char="+"/>
                </a:pPr>
                <a:r>
                  <a:rPr lang="fr-FR" sz="1100" b="0" i="0" u="none">
                    <a:latin typeface="Futura Std Condensed" pitchFamily="34" charset="0"/>
                    <a:cs typeface="Futura Condensed"/>
                  </a:rPr>
                  <a:t>rouge, jaune, vert</a:t>
                </a:r>
              </a:p>
            </p:txBody>
          </p:sp>
          <p:sp>
            <p:nvSpPr>
              <p:cNvPr id="76" name="TextBox 75"/>
              <p:cNvSpPr txBox="1"/>
              <p:nvPr/>
            </p:nvSpPr>
            <p:spPr>
              <a:xfrm>
                <a:off x="4127947" y="7666859"/>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MOTS-CLÉS, CONCEPTS ET PRATIQUES</a:t>
                </a:r>
                <a:endParaRPr lang="fr-FR" sz="1400" dirty="0">
                  <a:latin typeface="Futura Std Condensed" pitchFamily="34" charset="0"/>
                  <a:cs typeface="Futura Condensed"/>
                </a:endParaRPr>
              </a:p>
            </p:txBody>
          </p:sp>
        </p:grpSp>
        <p:cxnSp>
          <p:nvCxnSpPr>
            <p:cNvPr id="32" name="Straight Connector 31"/>
            <p:cNvCxnSpPr/>
            <p:nvPr/>
          </p:nvCxnSpPr>
          <p:spPr>
            <a:xfrm>
              <a:off x="4204147" y="7738841"/>
              <a:ext cx="310861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custDataLst>
              <p:tags r:id="rId7"/>
            </p:custDataLst>
          </p:nvPr>
        </p:nvGrpSpPr>
        <p:grpSpPr>
          <a:xfrm>
            <a:off x="476485" y="7550991"/>
            <a:ext cx="3307404" cy="2084844"/>
            <a:chOff x="375350" y="7667820"/>
            <a:chExt cx="3307404" cy="2084844"/>
          </a:xfrm>
        </p:grpSpPr>
        <p:sp>
          <p:nvSpPr>
            <p:cNvPr id="49" name="TextBox 48"/>
            <p:cNvSpPr txBox="1"/>
            <p:nvPr/>
          </p:nvSpPr>
          <p:spPr>
            <a:xfrm>
              <a:off x="375350" y="7667820"/>
              <a:ext cx="3307404" cy="307777"/>
            </a:xfrm>
            <a:prstGeom prst="rect">
              <a:avLst/>
            </a:prstGeom>
            <a:noFill/>
          </p:spPr>
          <p:txBody>
            <a:bodyPr wrap="square" rtlCol="0">
              <a:spAutoFit/>
            </a:bodyPr>
            <a:lstStyle/>
            <a:p>
              <a:pPr algn="l" rtl="0"/>
              <a:r>
                <a:rPr lang="fr-FR" sz="1400" b="0" i="0" u="none">
                  <a:latin typeface="Futura Std Condensed" pitchFamily="34" charset="0"/>
                  <a:cs typeface="Futura Condensed"/>
                </a:rPr>
                <a:t>OBJECTIFS PÉDAGOGIQUES</a:t>
              </a:r>
              <a:endParaRPr lang="fr-FR" sz="1400" dirty="0">
                <a:latin typeface="Futura Std Condensed" pitchFamily="34" charset="0"/>
                <a:cs typeface="Futura Condensed"/>
              </a:endParaRPr>
            </a:p>
          </p:txBody>
        </p:sp>
        <p:sp>
          <p:nvSpPr>
            <p:cNvPr id="50" name="TextBox 49"/>
            <p:cNvSpPr txBox="1"/>
            <p:nvPr/>
          </p:nvSpPr>
          <p:spPr>
            <a:xfrm>
              <a:off x="375350" y="7967560"/>
              <a:ext cx="3231204" cy="1785104"/>
            </a:xfrm>
            <a:prstGeom prst="rect">
              <a:avLst/>
            </a:prstGeom>
            <a:noFill/>
            <a:ln w="6350" cmpd="sng">
              <a:noFill/>
              <a:prstDash val="dash"/>
            </a:ln>
          </p:spPr>
          <p:txBody>
            <a:bodyPr wrap="square" rtlCol="0">
              <a:spAutoFit/>
            </a:bodyPr>
            <a:lstStyle/>
            <a:p>
              <a:pPr algn="l" rtl="0"/>
              <a:r>
                <a:rPr lang="fr-FR" sz="1100" b="0" i="0" u="none" dirty="0">
                  <a:latin typeface="Futura Std Condensed" pitchFamily="34" charset="0"/>
                  <a:cs typeface="Futura Condensed"/>
                </a:rPr>
                <a:t>Les élèves :</a:t>
              </a:r>
            </a:p>
            <a:p>
              <a:pPr marL="171450" indent="-171450" algn="l" rtl="0">
                <a:buFont typeface="Lucida Grande"/>
                <a:buChar char="+"/>
              </a:pPr>
              <a:r>
                <a:rPr lang="fr-FR" sz="1100" b="0" i="0" u="none" dirty="0">
                  <a:latin typeface="Futura Std Condensed" pitchFamily="34" charset="0"/>
                  <a:cs typeface="Futura Condensed"/>
                </a:rPr>
                <a:t>découvriront le concept de création informatique dans le cadre de Scratch </a:t>
              </a:r>
            </a:p>
            <a:p>
              <a:pPr marL="171450" indent="-171450" algn="l" rtl="0">
                <a:buFont typeface="Lucida Grande"/>
                <a:buChar char="+"/>
              </a:pPr>
              <a:r>
                <a:rPr lang="fr-FR" sz="1100" b="0" i="0" u="none" dirty="0">
                  <a:latin typeface="Futura Std Condensed" pitchFamily="34" charset="0"/>
                  <a:cs typeface="Futura Condensed"/>
                </a:rPr>
                <a:t>pourront imaginer différentes possibilités pour leur propre création informatique avec Scratch</a:t>
              </a:r>
            </a:p>
            <a:p>
              <a:pPr marL="171450" indent="-171450" algn="l" rtl="0">
                <a:buFont typeface="Lucida Grande"/>
                <a:buChar char="+"/>
              </a:pPr>
              <a:r>
                <a:rPr lang="fr-FR" sz="1100" b="0" i="0" u="none" dirty="0">
                  <a:latin typeface="Futura Std Condensed" pitchFamily="34" charset="0"/>
                  <a:cs typeface="Futura Condensed"/>
                </a:rPr>
                <a:t>se familiariseront avec des ressources utiles à leur création informatique</a:t>
              </a:r>
            </a:p>
            <a:p>
              <a:pPr marL="171450" indent="-171450" algn="l" rtl="0">
                <a:buFont typeface="Lucida Grande"/>
                <a:buChar char="+"/>
              </a:pPr>
              <a:r>
                <a:rPr lang="fr-FR" sz="1100" b="0" i="0" u="none" dirty="0">
                  <a:latin typeface="Futura Std Condensed" pitchFamily="34" charset="0"/>
                  <a:cs typeface="Futura Condensed"/>
                </a:rPr>
                <a:t>se prépareront à créer des projets avec Scratch en ouvrant des comptes Scratch, en explorant les studios Scratch, en créant des journaux de conception et en formant des groupes </a:t>
              </a:r>
              <a:r>
                <a:rPr lang="fr-FR" sz="1100" b="0" i="0" u="none" dirty="0" smtClean="0">
                  <a:latin typeface="Futura Std Condensed" pitchFamily="34" charset="0"/>
                  <a:cs typeface="Futura Condensed"/>
                </a:rPr>
                <a:t>d’échange</a:t>
              </a:r>
              <a:r>
                <a:rPr lang="fr-FR" sz="1100" b="0" i="0" u="none" dirty="0">
                  <a:latin typeface="Futura Std Condensed" pitchFamily="34" charset="0"/>
                  <a:cs typeface="Futura Condensed"/>
                </a:rPr>
                <a:t>.</a:t>
              </a:r>
            </a:p>
          </p:txBody>
        </p:sp>
        <p:cxnSp>
          <p:nvCxnSpPr>
            <p:cNvPr id="51" name="Straight Connector 50"/>
            <p:cNvCxnSpPr/>
            <p:nvPr/>
          </p:nvCxnSpPr>
          <p:spPr>
            <a:xfrm>
              <a:off x="474134" y="7969285"/>
              <a:ext cx="311037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custDataLst>
              <p:tags r:id="rId8"/>
            </p:custDataLst>
          </p:nvPr>
        </p:nvSpPr>
        <p:spPr>
          <a:xfrm>
            <a:off x="142398" y="9519711"/>
            <a:ext cx="1813560" cy="535517"/>
          </a:xfrm>
        </p:spPr>
        <p:txBody>
          <a:bodyPr/>
          <a:lstStyle/>
          <a:p>
            <a:pPr algn="l" rtl="0"/>
            <a:r>
              <a:rPr lang="fr-FR" b="0" i="0" u="none">
                <a:latin typeface="Futura Std Condensed" pitchFamily="34" charset="0"/>
              </a:rPr>
              <a:t>8</a:t>
            </a:r>
            <a:endParaRPr lang="fr-FR" dirty="0">
              <a:latin typeface="Futura Std Condensed" pitchFamily="34" charset="0"/>
            </a:endParaRPr>
          </a:p>
        </p:txBody>
      </p:sp>
    </p:spTree>
    <p:extLst>
      <p:ext uri="{BB962C8B-B14F-4D97-AF65-F5344CB8AC3E}">
        <p14:creationId xmlns:p14="http://schemas.microsoft.com/office/powerpoint/2010/main" val="5630464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324338" cy="4527826"/>
            <a:chOff x="422410" y="2832776"/>
            <a:chExt cx="3324338" cy="4527826"/>
          </a:xfrm>
        </p:grpSpPr>
        <p:sp>
          <p:nvSpPr>
            <p:cNvPr id="14" name="TextBox 13"/>
            <p:cNvSpPr txBox="1"/>
            <p:nvPr/>
          </p:nvSpPr>
          <p:spPr>
            <a:xfrm>
              <a:off x="515544" y="3328602"/>
              <a:ext cx="3231204" cy="403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Il peut être très bénéfique pour la réussite du projet final de prendre le temps, avant de commencer à travailler dessus, pour explorer des idées, identifier les tâches nécessaires à la réalisation du projet, et faire une liste de ce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sait déjà et de ce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ne sait pas encore</a:t>
              </a:r>
              <a:r>
                <a:rPr lang="fr-FR" sz="1200" b="0" i="0" u="none" spc="-20" dirty="0">
                  <a:latin typeface="Futura Std Condensed" pitchFamily="34" charset="0"/>
                  <a:cs typeface="Futura Condensed"/>
                </a:rPr>
                <a:t>.</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Divisez le groupe en équipes de projet.</a:t>
              </a:r>
              <a:r>
                <a:rPr lang="fr-FR" sz="1200" b="0" i="0" u="none" dirty="0">
                  <a:latin typeface="Futura Std Condensed" pitchFamily="34" charset="0"/>
                  <a:cs typeface="Futura Condensed"/>
                </a:rPr>
                <a:t> Éventuellement, donnez un exemplaire des imprimés « Planification de projet » et « Croquis de projet » à chaque équipe ou élève. </a:t>
              </a:r>
              <a:endParaRPr lang="fr-FR" sz="1200" spc="-2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Passez en revue différents éléments nécessaires à la planification des projets : croquis de projet, bref descriptif des tâches, liste de ressources, scénarimages (ou « story-boards ») et maquettes filaires (ou « </a:t>
              </a:r>
              <a:r>
                <a:rPr lang="fr-FR" sz="1200" b="0" i="0" u="none" dirty="0" err="1">
                  <a:latin typeface="Futura Std Condensed" pitchFamily="34" charset="0"/>
                  <a:cs typeface="Futura Condensed"/>
                </a:rPr>
                <a:t>wireframes</a:t>
              </a:r>
              <a:r>
                <a:rPr lang="fr-FR" sz="1200" b="0" i="0" u="none" dirty="0">
                  <a:latin typeface="Futura Std Condensed" pitchFamily="34" charset="0"/>
                  <a:cs typeface="Futura Condensed"/>
                </a:rPr>
                <a:t> »). Accordez 15 minutes aux équipes pour rechercher des idées, des plans </a:t>
              </a:r>
              <a:r>
                <a:rPr lang="fr-FR" sz="1200" b="0" i="0" u="none" dirty="0" smtClean="0">
                  <a:latin typeface="Futura Std Condensed" pitchFamily="34" charset="0"/>
                  <a:cs typeface="Futura Condensed"/>
                </a:rPr>
                <a:t>d’action </a:t>
              </a:r>
              <a:r>
                <a:rPr lang="fr-FR" sz="1200" b="0" i="0" u="none" dirty="0">
                  <a:latin typeface="Futura Std Condensed" pitchFamily="34" charset="0"/>
                  <a:cs typeface="Futura Condensed"/>
                </a:rPr>
                <a:t>et des ressources pour leurs projets. Si une équipe a déjà un concept précis et un plan </a:t>
              </a:r>
              <a:r>
                <a:rPr lang="fr-FR" sz="1200" b="0" i="0" u="none" dirty="0" smtClean="0">
                  <a:latin typeface="Futura Std Condensed" pitchFamily="34" charset="0"/>
                  <a:cs typeface="Futura Condensed"/>
                </a:rPr>
                <a:t>d’action </a:t>
              </a:r>
              <a:r>
                <a:rPr lang="fr-FR" sz="1200" b="0" i="0" u="none" dirty="0">
                  <a:latin typeface="Futura Std Condensed" pitchFamily="34" charset="0"/>
                  <a:cs typeface="Futura Condensed"/>
                </a:rPr>
                <a:t>clair, elle pourra bien sûr commencer à travailler à la conception de son projet.</a:t>
              </a:r>
              <a:endParaRPr lang="fr-FR" sz="1200" spc="-2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Éventuellement, à la fin de cette activité, récupérez </a:t>
              </a:r>
              <a:r>
                <a:rPr lang="fr-FR" sz="1200" b="0" i="0" u="none" dirty="0">
                  <a:latin typeface="Futura Std Condensed" pitchFamily="34" charset="0"/>
                  <a:cs typeface="Futura Condensed"/>
                </a:rPr>
                <a:t>les imprimés « Planification de projet » et « Croquis de projet » remplis par les élèves, en vue de les leur rendre au début des séances de sprint de conception.</a:t>
              </a: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custDataLst>
              <p:tags r:id="rId2"/>
            </p:custDataLst>
          </p:nvPr>
        </p:nvSpPr>
        <p:spPr>
          <a:xfrm>
            <a:off x="1307624"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PLANIFICATION </a:t>
            </a:r>
            <a:r>
              <a:rPr lang="fr-FR" sz="3400">
                <a:latin typeface="Futura Std Condensed" pitchFamily="34" charset="0"/>
                <a:cs typeface="Futura Condensed"/>
              </a:rPr>
              <a:t/>
            </a:r>
            <a:br>
              <a:rPr lang="fr-FR" sz="3400">
                <a:latin typeface="Futura Std Condensed" pitchFamily="34" charset="0"/>
                <a:cs typeface="Futura Condensed"/>
              </a:rPr>
            </a:br>
            <a:r>
              <a:rPr lang="fr-FR" sz="3400" b="0" i="0" u="none">
                <a:latin typeface="Futura Std Condensed" pitchFamily="34" charset="0"/>
                <a:cs typeface="Futura Condensed"/>
              </a:rPr>
              <a:t>DE PROJET</a:t>
            </a:r>
          </a:p>
        </p:txBody>
      </p:sp>
      <p:sp>
        <p:nvSpPr>
          <p:cNvPr id="10" name="TextBox 9"/>
          <p:cNvSpPr txBox="1"/>
          <p:nvPr>
            <p:custDataLst>
              <p:tags r:id="rId3"/>
            </p:custDataLst>
          </p:nvPr>
        </p:nvSpPr>
        <p:spPr>
          <a:xfrm>
            <a:off x="4222218" y="795405"/>
            <a:ext cx="2999848"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identifié un projet convenablement délimité sur lequel travaillé</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posé, dans les grandes lignes, les activités ou les tâches nécessaires à la réalisation du projet</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créé une liste préliminaire de ressources nécessaires à la réalisation de leur projet</a:t>
            </a:r>
          </a:p>
        </p:txBody>
      </p:sp>
      <p:grpSp>
        <p:nvGrpSpPr>
          <p:cNvPr id="22" name="Group 21"/>
          <p:cNvGrpSpPr/>
          <p:nvPr>
            <p:custDataLst>
              <p:tags r:id="rId4"/>
            </p:custDataLst>
          </p:nvPr>
        </p:nvGrpSpPr>
        <p:grpSpPr>
          <a:xfrm>
            <a:off x="4007796" y="2832776"/>
            <a:ext cx="3307404" cy="957492"/>
            <a:chOff x="3992282" y="2832776"/>
            <a:chExt cx="3307404" cy="957492"/>
          </a:xfrm>
        </p:grpSpPr>
        <p:sp>
          <p:nvSpPr>
            <p:cNvPr id="18" name="TextBox 17"/>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Planification de projet »</a:t>
              </a:r>
            </a:p>
            <a:p>
              <a:pPr marL="171450" indent="-171450" algn="l" rtl="0">
                <a:buFont typeface="Wingdings" charset="2"/>
                <a:buChar char="q"/>
              </a:pPr>
              <a:r>
                <a:rPr lang="fr-FR" sz="1200" b="0" i="0" u="none">
                  <a:latin typeface="Futura Std Condensed" pitchFamily="34" charset="0"/>
                  <a:cs typeface="Futura Condensed"/>
                </a:rPr>
                <a:t>Imprimé « Croquis de projet »</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5"/>
            </p:custDataLst>
          </p:nvPr>
        </p:nvGrpSpPr>
        <p:grpSpPr>
          <a:xfrm>
            <a:off x="4007796" y="3911402"/>
            <a:ext cx="3307404" cy="1696156"/>
            <a:chOff x="3992282" y="2832776"/>
            <a:chExt cx="3307404" cy="1696156"/>
          </a:xfrm>
        </p:grpSpPr>
        <p:sp>
          <p:nvSpPr>
            <p:cNvPr id="60" name="TextBox 59"/>
            <p:cNvSpPr txBox="1"/>
            <p:nvPr/>
          </p:nvSpPr>
          <p:spPr>
            <a:xfrm>
              <a:off x="4089400" y="3328603"/>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Quel est le projet que je souhaite créer ?</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Quelles étapes vais-je suivre pour développer mon projet ?</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Quelles ressources (ex. personnes, exemples de projets) ai-je déjà à ma disposition pour développer mon projet ?</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De quelles ressources (ex. personnes, exemples de projets) pourrais-je avoir besoin pour développer mon projet ?</a:t>
              </a:r>
              <a:endParaRPr lang="fr-FR" sz="1200" dirty="0">
                <a:latin typeface="Futura Std Condensed" pitchFamily="34" charset="0"/>
                <a:cs typeface="Futura Condensed"/>
              </a:endParaRP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6"/>
            </p:custDataLst>
          </p:nvPr>
        </p:nvGrpSpPr>
        <p:grpSpPr>
          <a:xfrm>
            <a:off x="4007796" y="5728378"/>
            <a:ext cx="3307404" cy="1326824"/>
            <a:chOff x="3992282" y="2832776"/>
            <a:chExt cx="3307404" cy="1326824"/>
          </a:xfrm>
        </p:grpSpPr>
        <p:sp>
          <p:nvSpPr>
            <p:cNvPr id="64" name="TextBox 63"/>
            <p:cNvSpPr txBox="1"/>
            <p:nvPr/>
          </p:nvSpPr>
          <p:spPr>
            <a:xfrm>
              <a:off x="4089400" y="3328603"/>
              <a:ext cx="3117152" cy="830997"/>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Le projet est-il convenablement délimité compte tenu du temps et des ressources disponibles pour ce hackathon ?</a:t>
              </a:r>
            </a:p>
            <a:p>
              <a:pPr marL="171450" indent="-171450" algn="l" rtl="0">
                <a:buFont typeface="Lucida Grande"/>
                <a:buChar char="+"/>
              </a:pPr>
              <a:r>
                <a:rPr lang="fr-FR" sz="1200" b="0" i="0" u="none">
                  <a:latin typeface="Futura Std Condensed" pitchFamily="34" charset="0"/>
                  <a:cs typeface="Futura Condensed"/>
                </a:rPr>
                <a:t>Comment pourriez-vous fournir certaines ressources aux élèves qui en ont besoin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7"/>
            </p:custDataLst>
          </p:nvPr>
        </p:nvSpPr>
        <p:spPr>
          <a:xfrm>
            <a:off x="2535516"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68" name="Picture 67" descr="30min.png"/>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2274068" y="1752620"/>
            <a:ext cx="329184" cy="329184"/>
          </a:xfrm>
          <a:prstGeom prst="rect">
            <a:avLst/>
          </a:prstGeom>
        </p:spPr>
      </p:pic>
      <p:grpSp>
        <p:nvGrpSpPr>
          <p:cNvPr id="70" name="Group 69"/>
          <p:cNvGrpSpPr/>
          <p:nvPr>
            <p:custDataLst>
              <p:tags r:id="rId9"/>
            </p:custDataLst>
          </p:nvPr>
        </p:nvGrpSpPr>
        <p:grpSpPr>
          <a:xfrm>
            <a:off x="3669537" y="794340"/>
            <a:ext cx="442062" cy="1123360"/>
            <a:chOff x="2853673" y="794340"/>
            <a:chExt cx="442062" cy="1123360"/>
          </a:xfrm>
        </p:grpSpPr>
        <p:cxnSp>
          <p:nvCxnSpPr>
            <p:cNvPr id="72" name="Straight Connector 71"/>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custDataLst>
              <p:tags r:id="rId10"/>
            </p:custDataLst>
          </p:nvPr>
        </p:nvGrpSpPr>
        <p:grpSpPr>
          <a:xfrm>
            <a:off x="457995" y="7630731"/>
            <a:ext cx="6857205" cy="352518"/>
            <a:chOff x="457995" y="7630731"/>
            <a:chExt cx="6857205" cy="352518"/>
          </a:xfrm>
        </p:grpSpPr>
        <p:sp>
          <p:nvSpPr>
            <p:cNvPr id="77" name="TextBox 76"/>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8" name="Straight Connector 77"/>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0" name="Straight Connector 79"/>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custDataLst>
              <p:tags r:id="rId12"/>
            </p:custDataLst>
          </p:nvPr>
        </p:nvGrpSpPr>
        <p:grpSpPr>
          <a:xfrm>
            <a:off x="4104914" y="8217641"/>
            <a:ext cx="3117152" cy="1158779"/>
            <a:chOff x="3746748" y="8217641"/>
            <a:chExt cx="3475318" cy="1158779"/>
          </a:xfrm>
        </p:grpSpPr>
        <p:sp>
          <p:nvSpPr>
            <p:cNvPr id="82" name="TextBox 81"/>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3" name="Group 82"/>
            <p:cNvGrpSpPr/>
            <p:nvPr/>
          </p:nvGrpSpPr>
          <p:grpSpPr>
            <a:xfrm>
              <a:off x="4076948" y="8385986"/>
              <a:ext cx="3145118" cy="883399"/>
              <a:chOff x="3891832" y="8385983"/>
              <a:chExt cx="3321768" cy="883398"/>
            </a:xfrm>
          </p:grpSpPr>
          <p:cxnSp>
            <p:nvCxnSpPr>
              <p:cNvPr id="84" name="Straight Connector 83"/>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3" name="TextBox 92"/>
          <p:cNvSpPr txBox="1"/>
          <p:nvPr>
            <p:custDataLst>
              <p:tags r:id="rId13"/>
            </p:custDataLst>
          </p:nvPr>
        </p:nvSpPr>
        <p:spPr>
          <a:xfrm>
            <a:off x="551129" y="8142739"/>
            <a:ext cx="3231204" cy="1569660"/>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Bien </a:t>
            </a:r>
            <a:r>
              <a:rPr lang="fr-FR" sz="1200" b="0" i="0" u="none" dirty="0" smtClean="0">
                <a:latin typeface="Futura Std Condensed" pitchFamily="34" charset="0"/>
                <a:cs typeface="Futura Condensed"/>
              </a:rPr>
              <a:t>qu’il </a:t>
            </a:r>
            <a:r>
              <a:rPr lang="fr-FR" sz="1200" b="0" i="0" u="none" dirty="0">
                <a:latin typeface="Futura Std Condensed" pitchFamily="34" charset="0"/>
                <a:cs typeface="Futura Condensed"/>
              </a:rPr>
              <a:t>soit utile de planifier les choses, il ne faut pas que cette étape prenne trop de temps ou soit considérée comme la seule façon de faire. Certains élèves auront moins envie et besoin de planifier et de faire des tests que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 et différentes approches devront être appliquées à différentes étapes du projet. Il est important </a:t>
            </a:r>
            <a:r>
              <a:rPr lang="fr-FR" sz="1200" b="0" i="0" u="none" dirty="0" smtClean="0">
                <a:latin typeface="Futura Std Condensed" pitchFamily="34" charset="0"/>
                <a:cs typeface="Futura Condensed"/>
              </a:rPr>
              <a:t>d’encourager </a:t>
            </a:r>
            <a:r>
              <a:rPr lang="fr-FR" sz="1200" b="0" i="0" u="none" dirty="0">
                <a:latin typeface="Futura Std Condensed" pitchFamily="34" charset="0"/>
                <a:cs typeface="Futura Condensed"/>
              </a:rPr>
              <a:t>et de rendre possibles différents styles de conception et de développement. </a:t>
            </a:r>
          </a:p>
        </p:txBody>
      </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116</a:t>
            </a:r>
            <a:endParaRPr lang="fr-FR" dirty="0">
              <a:latin typeface="Futura Std Condensed" pitchFamily="34" charset="0"/>
            </a:endParaRPr>
          </a:p>
        </p:txBody>
      </p:sp>
      <p:grpSp>
        <p:nvGrpSpPr>
          <p:cNvPr id="45" name="Group 44"/>
          <p:cNvGrpSpPr/>
          <p:nvPr>
            <p:custDataLst>
              <p:tags r:id="rId15"/>
            </p:custDataLst>
          </p:nvPr>
        </p:nvGrpSpPr>
        <p:grpSpPr>
          <a:xfrm>
            <a:off x="550334" y="-2"/>
            <a:ext cx="493776" cy="2791970"/>
            <a:chOff x="550334" y="-2"/>
            <a:chExt cx="493776" cy="2791970"/>
          </a:xfrm>
        </p:grpSpPr>
        <p:pic>
          <p:nvPicPr>
            <p:cNvPr id="46" name="Picture 45" descr="Unit6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34" y="0"/>
              <a:ext cx="493776" cy="2791968"/>
            </a:xfrm>
            <a:prstGeom prst="rect">
              <a:avLst/>
            </a:prstGeom>
          </p:spPr>
        </p:pic>
        <p:sp>
          <p:nvSpPr>
            <p:cNvPr id="47" name="TextBox 46"/>
            <p:cNvSpPr txBox="1"/>
            <p:nvPr/>
          </p:nvSpPr>
          <p:spPr>
            <a:xfrm rot="5400000">
              <a:off x="-422532" y="986249"/>
              <a:ext cx="243416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6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92530219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6planning.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6527521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custDataLst>
              <p:tags r:id="rId1"/>
            </p:custDataLst>
          </p:nvPr>
        </p:nvSpPr>
        <p:spPr>
          <a:xfrm>
            <a:off x="2491671" y="1184303"/>
            <a:ext cx="5145917" cy="461665"/>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Aide-toi des instructions et des questions ci-dessous pour commencer à réfléchir aux éléments nécessaires au développement de ton projet.</a:t>
            </a:r>
          </a:p>
        </p:txBody>
      </p:sp>
      <p:grpSp>
        <p:nvGrpSpPr>
          <p:cNvPr id="4" name="Group 3"/>
          <p:cNvGrpSpPr/>
          <p:nvPr>
            <p:custDataLst>
              <p:tags r:id="rId2"/>
            </p:custDataLst>
          </p:nvPr>
        </p:nvGrpSpPr>
        <p:grpSpPr>
          <a:xfrm>
            <a:off x="448328" y="2740914"/>
            <a:ext cx="3147972" cy="1860338"/>
            <a:chOff x="448328" y="3027978"/>
            <a:chExt cx="3147972" cy="1860338"/>
          </a:xfrm>
        </p:grpSpPr>
        <p:sp>
          <p:nvSpPr>
            <p:cNvPr id="33" name="TextBox 32"/>
            <p:cNvSpPr txBox="1"/>
            <p:nvPr/>
          </p:nvSpPr>
          <p:spPr>
            <a:xfrm flipH="1">
              <a:off x="448328" y="3027978"/>
              <a:ext cx="3147972" cy="261610"/>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Décris le projet que tu souhaites créer.</a:t>
              </a:r>
              <a:endParaRPr lang="fr-FR" sz="1100" dirty="0">
                <a:solidFill>
                  <a:srgbClr val="000000"/>
                </a:solidFill>
                <a:latin typeface="Futura Std Condensed" pitchFamily="34" charset="0"/>
                <a:cs typeface="Futura Condensed"/>
              </a:endParaRPr>
            </a:p>
          </p:txBody>
        </p:sp>
        <p:sp>
          <p:nvSpPr>
            <p:cNvPr id="38" name="TextBox 37"/>
            <p:cNvSpPr txBox="1"/>
            <p:nvPr/>
          </p:nvSpPr>
          <p:spPr>
            <a:xfrm flipH="1">
              <a:off x="448328" y="4626706"/>
              <a:ext cx="3147972" cy="261610"/>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Fais la liste des étapes nécessaires à la réalisation de ton projet.</a:t>
              </a:r>
              <a:endParaRPr lang="fr-FR" sz="1100" dirty="0">
                <a:solidFill>
                  <a:srgbClr val="000000"/>
                </a:solidFill>
                <a:latin typeface="Futura Std Condensed" pitchFamily="34" charset="0"/>
                <a:cs typeface="Futura Condensed"/>
              </a:endParaRPr>
            </a:p>
          </p:txBody>
        </p:sp>
      </p:grpSp>
      <p:sp>
        <p:nvSpPr>
          <p:cNvPr id="65" name="Rectangle 64"/>
          <p:cNvSpPr/>
          <p:nvPr>
            <p:custDataLst>
              <p:tags r:id="rId3"/>
            </p:custDataLst>
          </p:nvPr>
        </p:nvSpPr>
        <p:spPr>
          <a:xfrm>
            <a:off x="540105" y="6566470"/>
            <a:ext cx="3047842" cy="2978109"/>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66" name="Rectangle 65"/>
          <p:cNvSpPr/>
          <p:nvPr>
            <p:custDataLst>
              <p:tags r:id="rId4"/>
            </p:custDataLst>
          </p:nvPr>
        </p:nvSpPr>
        <p:spPr>
          <a:xfrm>
            <a:off x="3835461" y="6566470"/>
            <a:ext cx="3047842" cy="2978109"/>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nvGrpSpPr>
          <p:cNvPr id="69" name="Group 68"/>
          <p:cNvGrpSpPr/>
          <p:nvPr>
            <p:custDataLst>
              <p:tags r:id="rId5"/>
            </p:custDataLst>
          </p:nvPr>
        </p:nvGrpSpPr>
        <p:grpSpPr>
          <a:xfrm>
            <a:off x="540104" y="6575093"/>
            <a:ext cx="6343199" cy="430887"/>
            <a:chOff x="549582" y="2758606"/>
            <a:chExt cx="6343199" cy="430887"/>
          </a:xfrm>
        </p:grpSpPr>
        <p:sp>
          <p:nvSpPr>
            <p:cNvPr id="78" name="TextBox 77"/>
            <p:cNvSpPr txBox="1"/>
            <p:nvPr/>
          </p:nvSpPr>
          <p:spPr>
            <a:xfrm flipH="1">
              <a:off x="549582" y="2758606"/>
              <a:ext cx="3047841" cy="430887"/>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Quelles ressources (ex. personnes, exemples de projets) as-tu déjà à ta disposition ?</a:t>
              </a:r>
            </a:p>
          </p:txBody>
        </p:sp>
        <p:sp>
          <p:nvSpPr>
            <p:cNvPr id="79" name="TextBox 78"/>
            <p:cNvSpPr txBox="1"/>
            <p:nvPr/>
          </p:nvSpPr>
          <p:spPr>
            <a:xfrm flipH="1">
              <a:off x="3844939" y="2758606"/>
              <a:ext cx="3047842" cy="430887"/>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De quelles ressources (ex. personnes, exemples de projets) pourrais-tu avoir besoin pour développer ton projet ?</a:t>
              </a:r>
            </a:p>
          </p:txBody>
        </p:sp>
      </p:grpSp>
      <p:sp>
        <p:nvSpPr>
          <p:cNvPr id="29" name="TextBox 28"/>
          <p:cNvSpPr txBox="1"/>
          <p:nvPr>
            <p:custDataLst>
              <p:tags r:id="rId6"/>
            </p:custDataLst>
          </p:nvPr>
        </p:nvSpPr>
        <p:spPr>
          <a:xfrm>
            <a:off x="2572254" y="744948"/>
            <a:ext cx="4986033" cy="353943"/>
          </a:xfrm>
          <a:prstGeom prst="rect">
            <a:avLst/>
          </a:prstGeom>
          <a:noFill/>
          <a:ln w="6350" cmpd="sng">
            <a:solidFill>
              <a:schemeClr val="tx1"/>
            </a:solidFill>
            <a:prstDash val="dash"/>
          </a:ln>
        </p:spPr>
        <p:txBody>
          <a:bodyPr wrap="square" tIns="91440" bIns="91440" rtlCol="0" anchor="ctr" anchorCtr="0">
            <a:spAutoFit/>
          </a:bodyPr>
          <a:lstStyle/>
          <a:p>
            <a:pPr algn="l" rtl="0"/>
            <a:r>
              <a:rPr lang="fr-FR" sz="1100" b="0" i="0" u="none" dirty="0">
                <a:latin typeface="Futura Std Condensed" pitchFamily="34" charset="0"/>
                <a:cs typeface="Futura Condensed"/>
              </a:rPr>
              <a:t>PLANIFICATION DU PROJET </a:t>
            </a:r>
            <a:r>
              <a:rPr lang="fr-FR" sz="1100" b="0" i="0" u="none" dirty="0" smtClean="0">
                <a:latin typeface="Futura Std Condensed" pitchFamily="34" charset="0"/>
                <a:cs typeface="Futura Condensed"/>
              </a:rPr>
              <a:t>PAR : ________________________________________________</a:t>
            </a:r>
            <a:endParaRPr lang="fr-FR" sz="1100" dirty="0">
              <a:latin typeface="Futura Std Condensed" pitchFamily="34" charset="0"/>
              <a:cs typeface="Futura Condensed"/>
            </a:endParaRPr>
          </a:p>
        </p:txBody>
      </p:sp>
      <p:sp>
        <p:nvSpPr>
          <p:cNvPr id="24" name="TextBox 23"/>
          <p:cNvSpPr txBox="1"/>
          <p:nvPr>
            <p:custDataLst>
              <p:tags r:id="rId7"/>
            </p:custDataLst>
          </p:nvPr>
        </p:nvSpPr>
        <p:spPr>
          <a:xfrm>
            <a:off x="457200"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PLANIFICATION </a:t>
            </a:r>
            <a:r>
              <a:rPr lang="fr-FR" sz="3400">
                <a:latin typeface="Futura Std Condensed" pitchFamily="34" charset="0"/>
                <a:cs typeface="Futura Condensed"/>
              </a:rPr>
              <a:t/>
            </a:r>
            <a:br>
              <a:rPr lang="fr-FR" sz="3400">
                <a:latin typeface="Futura Std Condensed" pitchFamily="34" charset="0"/>
                <a:cs typeface="Futura Condensed"/>
              </a:rPr>
            </a:br>
            <a:r>
              <a:rPr lang="fr-FR" sz="3400" b="0" i="0" u="none">
                <a:latin typeface="Futura Std Condensed" pitchFamily="34" charset="0"/>
                <a:cs typeface="Futura Condensed"/>
              </a:rPr>
              <a:t>DE PROJET</a:t>
            </a:r>
          </a:p>
        </p:txBody>
      </p:sp>
      <p:grpSp>
        <p:nvGrpSpPr>
          <p:cNvPr id="5" name="Group 4"/>
          <p:cNvGrpSpPr/>
          <p:nvPr>
            <p:custDataLst>
              <p:tags r:id="rId8"/>
            </p:custDataLst>
          </p:nvPr>
        </p:nvGrpSpPr>
        <p:grpSpPr>
          <a:xfrm>
            <a:off x="176378" y="2128868"/>
            <a:ext cx="7596022" cy="479582"/>
            <a:chOff x="176378" y="2128868"/>
            <a:chExt cx="7596022" cy="479582"/>
          </a:xfrm>
        </p:grpSpPr>
        <p:sp>
          <p:nvSpPr>
            <p:cNvPr id="25" name="Rectangle 13"/>
            <p:cNvSpPr/>
            <p:nvPr/>
          </p:nvSpPr>
          <p:spPr>
            <a:xfrm flipH="1">
              <a:off x="176378" y="2128868"/>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26" name="TextBox 25"/>
            <p:cNvSpPr txBox="1"/>
            <p:nvPr/>
          </p:nvSpPr>
          <p:spPr>
            <a:xfrm flipH="1">
              <a:off x="452118" y="2128868"/>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MON PROJET</a:t>
              </a:r>
              <a:endParaRPr lang="fr-FR" sz="2400" dirty="0">
                <a:solidFill>
                  <a:schemeClr val="bg1"/>
                </a:solidFill>
                <a:latin typeface="Futura Std Condensed" pitchFamily="34" charset="0"/>
                <a:cs typeface="Futura Condensed"/>
              </a:endParaRPr>
            </a:p>
          </p:txBody>
        </p:sp>
      </p:grpSp>
      <p:grpSp>
        <p:nvGrpSpPr>
          <p:cNvPr id="3" name="Group 2"/>
          <p:cNvGrpSpPr/>
          <p:nvPr>
            <p:custDataLst>
              <p:tags r:id="rId9"/>
            </p:custDataLst>
          </p:nvPr>
        </p:nvGrpSpPr>
        <p:grpSpPr>
          <a:xfrm>
            <a:off x="176378" y="5920452"/>
            <a:ext cx="7596022" cy="479582"/>
            <a:chOff x="176378" y="5920452"/>
            <a:chExt cx="7596022" cy="479582"/>
          </a:xfrm>
        </p:grpSpPr>
        <p:sp>
          <p:nvSpPr>
            <p:cNvPr id="37" name="Rectangle 13"/>
            <p:cNvSpPr/>
            <p:nvPr/>
          </p:nvSpPr>
          <p:spPr>
            <a:xfrm flipH="1">
              <a:off x="176378" y="5920452"/>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39" name="TextBox 38"/>
            <p:cNvSpPr txBox="1"/>
            <p:nvPr/>
          </p:nvSpPr>
          <p:spPr>
            <a:xfrm flipH="1">
              <a:off x="452118" y="5920452"/>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MES RESSOURCES</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01392684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custDataLst>
              <p:tags r:id="rId1"/>
            </p:custDataLst>
          </p:nvPr>
        </p:nvGrpSpPr>
        <p:grpSpPr>
          <a:xfrm>
            <a:off x="690067" y="2760939"/>
            <a:ext cx="6436896" cy="6447963"/>
            <a:chOff x="472937" y="2552139"/>
            <a:chExt cx="6436896" cy="6447963"/>
          </a:xfrm>
        </p:grpSpPr>
        <p:grpSp>
          <p:nvGrpSpPr>
            <p:cNvPr id="14" name="Group 13"/>
            <p:cNvGrpSpPr/>
            <p:nvPr/>
          </p:nvGrpSpPr>
          <p:grpSpPr>
            <a:xfrm>
              <a:off x="472938" y="2552139"/>
              <a:ext cx="6436895" cy="2705251"/>
              <a:chOff x="472938" y="2826094"/>
              <a:chExt cx="6436895" cy="2705251"/>
            </a:xfrm>
          </p:grpSpPr>
          <p:pic>
            <p:nvPicPr>
              <p:cNvPr id="3" name="Picture 2" descr="Screen Shot 2014-06-18 at 7.17.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83" y="2826094"/>
                <a:ext cx="3078717" cy="2481735"/>
              </a:xfrm>
              <a:prstGeom prst="rect">
                <a:avLst/>
              </a:prstGeom>
            </p:spPr>
          </p:pic>
          <p:grpSp>
            <p:nvGrpSpPr>
              <p:cNvPr id="11" name="Group 10"/>
              <p:cNvGrpSpPr/>
              <p:nvPr/>
            </p:nvGrpSpPr>
            <p:grpSpPr>
              <a:xfrm>
                <a:off x="472938" y="5269735"/>
                <a:ext cx="6334193" cy="261610"/>
                <a:chOff x="472938" y="5269735"/>
                <a:chExt cx="6334193" cy="261610"/>
              </a:xfrm>
            </p:grpSpPr>
            <p:sp>
              <p:nvSpPr>
                <p:cNvPr id="33" name="TextBox 32"/>
                <p:cNvSpPr txBox="1"/>
                <p:nvPr/>
              </p:nvSpPr>
              <p:spPr>
                <a:xfrm flipH="1">
                  <a:off x="472938" y="5269735"/>
                  <a:ext cx="3038837" cy="261610"/>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Que se passe-t-il ? Quels sont les éléments importants ? </a:t>
                  </a:r>
                  <a:endParaRPr lang="fr-FR" sz="1100" dirty="0">
                    <a:solidFill>
                      <a:srgbClr val="000000"/>
                    </a:solidFill>
                    <a:latin typeface="Futura Std Condensed" pitchFamily="34" charset="0"/>
                    <a:cs typeface="Futura Condensed"/>
                  </a:endParaRPr>
                </a:p>
              </p:txBody>
            </p:sp>
            <p:sp>
              <p:nvSpPr>
                <p:cNvPr id="32" name="TextBox 31"/>
                <p:cNvSpPr txBox="1"/>
                <p:nvPr/>
              </p:nvSpPr>
              <p:spPr>
                <a:xfrm flipH="1">
                  <a:off x="3768293" y="5269735"/>
                  <a:ext cx="3038838" cy="261610"/>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Que se passe-t-il ? Quels sont les éléments importants ?</a:t>
                  </a:r>
                  <a:endParaRPr lang="fr-FR" sz="1100" dirty="0">
                    <a:solidFill>
                      <a:srgbClr val="000000"/>
                    </a:solidFill>
                    <a:latin typeface="Futura Std Condensed" pitchFamily="34" charset="0"/>
                    <a:cs typeface="Futura Condensed"/>
                  </a:endParaRPr>
                </a:p>
              </p:txBody>
            </p:sp>
          </p:grpSp>
          <p:pic>
            <p:nvPicPr>
              <p:cNvPr id="34" name="Picture 33" descr="Screen Shot 2014-06-18 at 7.17.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1116" y="2826094"/>
                <a:ext cx="3078717" cy="2481735"/>
              </a:xfrm>
              <a:prstGeom prst="rect">
                <a:avLst/>
              </a:prstGeom>
            </p:spPr>
          </p:pic>
        </p:grpSp>
        <p:grpSp>
          <p:nvGrpSpPr>
            <p:cNvPr id="49" name="Group 48"/>
            <p:cNvGrpSpPr/>
            <p:nvPr/>
          </p:nvGrpSpPr>
          <p:grpSpPr>
            <a:xfrm>
              <a:off x="472937" y="6294851"/>
              <a:ext cx="6436896" cy="2705251"/>
              <a:chOff x="472937" y="2826094"/>
              <a:chExt cx="6436896" cy="2705251"/>
            </a:xfrm>
          </p:grpSpPr>
          <p:pic>
            <p:nvPicPr>
              <p:cNvPr id="50" name="Picture 49" descr="Screen Shot 2014-06-18 at 7.17.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83" y="2826094"/>
                <a:ext cx="3078717" cy="2481735"/>
              </a:xfrm>
              <a:prstGeom prst="rect">
                <a:avLst/>
              </a:prstGeom>
            </p:spPr>
          </p:pic>
          <p:grpSp>
            <p:nvGrpSpPr>
              <p:cNvPr id="51" name="Group 50"/>
              <p:cNvGrpSpPr/>
              <p:nvPr/>
            </p:nvGrpSpPr>
            <p:grpSpPr>
              <a:xfrm>
                <a:off x="472937" y="5269735"/>
                <a:ext cx="6334194" cy="261610"/>
                <a:chOff x="472937" y="5269735"/>
                <a:chExt cx="6334194" cy="261610"/>
              </a:xfrm>
            </p:grpSpPr>
            <p:sp>
              <p:nvSpPr>
                <p:cNvPr id="58" name="TextBox 57"/>
                <p:cNvSpPr txBox="1"/>
                <p:nvPr/>
              </p:nvSpPr>
              <p:spPr>
                <a:xfrm flipH="1">
                  <a:off x="472937" y="5269735"/>
                  <a:ext cx="3038838" cy="261610"/>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Que se passe-t-il ? Quels sont les éléments importants ?</a:t>
                  </a:r>
                  <a:endParaRPr lang="fr-FR" sz="1100" dirty="0">
                    <a:solidFill>
                      <a:srgbClr val="000000"/>
                    </a:solidFill>
                    <a:latin typeface="Futura Std Condensed" pitchFamily="34" charset="0"/>
                    <a:cs typeface="Futura Condensed"/>
                  </a:endParaRPr>
                </a:p>
              </p:txBody>
            </p:sp>
            <p:sp>
              <p:nvSpPr>
                <p:cNvPr id="56" name="TextBox 55"/>
                <p:cNvSpPr txBox="1"/>
                <p:nvPr/>
              </p:nvSpPr>
              <p:spPr>
                <a:xfrm flipH="1">
                  <a:off x="3768293" y="5269735"/>
                  <a:ext cx="3038838" cy="261610"/>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Que se passe-t-il ? Quels sont les éléments importants ?</a:t>
                  </a:r>
                  <a:endParaRPr lang="fr-FR" sz="1100" dirty="0">
                    <a:solidFill>
                      <a:srgbClr val="000000"/>
                    </a:solidFill>
                    <a:latin typeface="Futura Std Condensed" pitchFamily="34" charset="0"/>
                    <a:cs typeface="Futura Condensed"/>
                  </a:endParaRPr>
                </a:p>
              </p:txBody>
            </p:sp>
          </p:grpSp>
          <p:pic>
            <p:nvPicPr>
              <p:cNvPr id="52" name="Picture 51" descr="Screen Shot 2014-06-18 at 7.17.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1116" y="2826094"/>
                <a:ext cx="3078717" cy="2481735"/>
              </a:xfrm>
              <a:prstGeom prst="rect">
                <a:avLst/>
              </a:prstGeom>
            </p:spPr>
          </p:pic>
        </p:grpSp>
      </p:grpSp>
      <p:grpSp>
        <p:nvGrpSpPr>
          <p:cNvPr id="74" name="Group 73"/>
          <p:cNvGrpSpPr/>
          <p:nvPr>
            <p:custDataLst>
              <p:tags r:id="rId2"/>
            </p:custDataLst>
          </p:nvPr>
        </p:nvGrpSpPr>
        <p:grpSpPr>
          <a:xfrm>
            <a:off x="1981046" y="804323"/>
            <a:ext cx="5145917" cy="668854"/>
            <a:chOff x="1981046" y="804323"/>
            <a:chExt cx="5145917" cy="668854"/>
          </a:xfrm>
        </p:grpSpPr>
        <p:sp>
          <p:nvSpPr>
            <p:cNvPr id="75" name="TextBox 74"/>
            <p:cNvSpPr txBox="1"/>
            <p:nvPr/>
          </p:nvSpPr>
          <p:spPr>
            <a:xfrm>
              <a:off x="2073504" y="804323"/>
              <a:ext cx="4986033" cy="353943"/>
            </a:xfrm>
            <a:prstGeom prst="rect">
              <a:avLst/>
            </a:prstGeom>
            <a:noFill/>
            <a:ln w="6350" cmpd="sng">
              <a:solidFill>
                <a:schemeClr val="tx1"/>
              </a:solidFill>
              <a:prstDash val="dash"/>
            </a:ln>
          </p:spPr>
          <p:txBody>
            <a:bodyPr wrap="square" tIns="91440" bIns="91440" rtlCol="0" anchor="ctr" anchorCtr="0">
              <a:spAutoFit/>
            </a:bodyPr>
            <a:lstStyle/>
            <a:p>
              <a:pPr algn="l" rtl="0"/>
              <a:r>
                <a:rPr lang="fr-FR" sz="1100" b="0" i="0" u="none">
                  <a:latin typeface="Futura Std Condensed" pitchFamily="34" charset="0"/>
                  <a:cs typeface="Futura Condensed"/>
                </a:rPr>
                <a:t>CROQUIS DE PROJET PAR : _______________________________________________</a:t>
              </a:r>
              <a:endParaRPr lang="fr-FR" sz="1100" dirty="0">
                <a:latin typeface="Futura Std Condensed" pitchFamily="34" charset="0"/>
                <a:cs typeface="Futura Condensed"/>
              </a:endParaRPr>
            </a:p>
          </p:txBody>
        </p:sp>
        <p:sp>
          <p:nvSpPr>
            <p:cNvPr id="76" name="TextBox 75"/>
            <p:cNvSpPr txBox="1"/>
            <p:nvPr/>
          </p:nvSpPr>
          <p:spPr>
            <a:xfrm>
              <a:off x="1981046" y="1196178"/>
              <a:ext cx="5145917" cy="276999"/>
            </a:xfrm>
            <a:prstGeom prst="rect">
              <a:avLst/>
            </a:prstGeom>
            <a:noFill/>
            <a:ln>
              <a:noFill/>
            </a:ln>
          </p:spPr>
          <p:txBody>
            <a:bodyPr wrap="square" rtlCol="0">
              <a:spAutoFit/>
            </a:bodyPr>
            <a:lstStyle/>
            <a:p>
              <a:pPr algn="l" rtl="0"/>
              <a:r>
                <a:rPr lang="fr-FR" sz="1200" b="0" i="0" u="none" dirty="0">
                  <a:latin typeface="Futura Std Condensed" pitchFamily="34" charset="0"/>
                  <a:cs typeface="Futura Condensed"/>
                </a:rPr>
                <a:t>Utilise </a:t>
              </a:r>
              <a:r>
                <a:rPr lang="fr-FR" sz="1200" b="0" i="0" u="none" dirty="0" smtClean="0">
                  <a:latin typeface="Futura Std Condensed" pitchFamily="34" charset="0"/>
                  <a:cs typeface="Futura Condensed"/>
                </a:rPr>
                <a:t>l’espace </a:t>
              </a:r>
              <a:r>
                <a:rPr lang="fr-FR" sz="1200" b="0" i="0" u="none" dirty="0">
                  <a:latin typeface="Futura Std Condensed" pitchFamily="34" charset="0"/>
                  <a:cs typeface="Futura Condensed"/>
                </a:rPr>
                <a:t>ci-dessous pour dessiner ce à quoi ton projet va ressembler !</a:t>
              </a:r>
              <a:endParaRPr lang="fr-FR" sz="1200" dirty="0">
                <a:latin typeface="Futura Std Condensed" pitchFamily="34" charset="0"/>
                <a:cs typeface="Futura Condensed"/>
              </a:endParaRPr>
            </a:p>
          </p:txBody>
        </p:sp>
      </p:grpSp>
      <p:sp>
        <p:nvSpPr>
          <p:cNvPr id="24" name="TextBox 23"/>
          <p:cNvSpPr txBox="1"/>
          <p:nvPr>
            <p:custDataLst>
              <p:tags r:id="rId3"/>
            </p:custDataLst>
          </p:nvPr>
        </p:nvSpPr>
        <p:spPr>
          <a:xfrm>
            <a:off x="457200"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CROQUIS</a:t>
            </a:r>
            <a:r>
              <a:rPr lang="fr-FR" sz="3400">
                <a:latin typeface="Futura Std Condensed" pitchFamily="34" charset="0"/>
                <a:cs typeface="Futura Condensed"/>
              </a:rPr>
              <a:t/>
            </a:r>
            <a:br>
              <a:rPr lang="fr-FR" sz="3400">
                <a:latin typeface="Futura Std Condensed" pitchFamily="34" charset="0"/>
                <a:cs typeface="Futura Condensed"/>
              </a:rPr>
            </a:br>
            <a:r>
              <a:rPr lang="fr-FR" sz="3400" b="0" i="0" u="none">
                <a:latin typeface="Futura Std Condensed" pitchFamily="34" charset="0"/>
                <a:cs typeface="Futura Condensed"/>
              </a:rPr>
              <a:t>DE PROJET</a:t>
            </a:r>
          </a:p>
        </p:txBody>
      </p:sp>
      <p:grpSp>
        <p:nvGrpSpPr>
          <p:cNvPr id="4" name="Group 3"/>
          <p:cNvGrpSpPr/>
          <p:nvPr>
            <p:custDataLst>
              <p:tags r:id="rId4"/>
            </p:custDataLst>
          </p:nvPr>
        </p:nvGrpSpPr>
        <p:grpSpPr>
          <a:xfrm>
            <a:off x="-1" y="2128868"/>
            <a:ext cx="7582143" cy="479582"/>
            <a:chOff x="-1" y="2128868"/>
            <a:chExt cx="7582143" cy="479582"/>
          </a:xfrm>
        </p:grpSpPr>
        <p:sp>
          <p:nvSpPr>
            <p:cNvPr id="26"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27" name="TextBox 26"/>
            <p:cNvSpPr txBox="1"/>
            <p:nvPr/>
          </p:nvSpPr>
          <p:spPr>
            <a:xfrm>
              <a:off x="690067" y="2128868"/>
              <a:ext cx="6529076"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LES CROQUIS POUR MON PROJET</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7568046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543883" cy="4927810"/>
            <a:chOff x="422410" y="2832776"/>
            <a:chExt cx="3543883" cy="4927810"/>
          </a:xfrm>
        </p:grpSpPr>
        <p:sp>
          <p:nvSpPr>
            <p:cNvPr id="14" name="TextBox 13"/>
            <p:cNvSpPr txBox="1"/>
            <p:nvPr/>
          </p:nvSpPr>
          <p:spPr>
            <a:xfrm>
              <a:off x="423205" y="3328603"/>
              <a:ext cx="3543088" cy="443198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Introduisez le concept du sprint de conception, une activité dans laquelle un temps déterminé est dédié à un travail intensif sur le développement des projets.</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Demandez aux élèves de noter les objectifs pour cette séance, en </a:t>
              </a:r>
              <a:r>
                <a:rPr lang="fr-FR" sz="1200" b="0" i="0" u="none" dirty="0" smtClean="0">
                  <a:latin typeface="Futura Std Condensed" pitchFamily="34" charset="0"/>
                  <a:cs typeface="Futura Condensed"/>
                </a:rPr>
                <a:t>s’aidant </a:t>
              </a:r>
              <a:r>
                <a:rPr lang="fr-FR" sz="1200" b="0" i="0" u="none" dirty="0">
                  <a:latin typeface="Futura Std Condensed" pitchFamily="34" charset="0"/>
                  <a:cs typeface="Futura Condensed"/>
                </a:rPr>
                <a:t>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Le point sur le projet » ou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au cours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avec les membres de leur équipe.</a:t>
              </a:r>
              <a:r>
                <a:rPr lang="fr-FR" sz="1200" b="0" i="0" u="none" spc="-20" dirty="0">
                  <a:latin typeface="Futura Std Condensed" pitchFamily="34" charset="0"/>
                  <a:cs typeface="Futura Condensed"/>
                </a:rPr>
                <a:t> Redistribuez aux élèves les imprimés « Planification de projet », « Retour sur le projet » et « Groupe non ciblé » précédemment remplis, afin de les guider dans leur réflexion sur les objectifs initiaux de leurs projets et pour les encourager à planifier </a:t>
              </a:r>
              <a:r>
                <a:rPr lang="fr-FR" sz="1200" b="0" i="0" u="none" spc="-20" dirty="0" smtClean="0">
                  <a:latin typeface="Futura Std Condensed" pitchFamily="34" charset="0"/>
                  <a:cs typeface="Futura Condensed"/>
                </a:rPr>
                <a:t>l’apport d’améliorations </a:t>
              </a:r>
              <a:r>
                <a:rPr lang="fr-FR" sz="1200" b="0" i="0" u="none" spc="-20" dirty="0">
                  <a:latin typeface="Futura Std Condensed" pitchFamily="34" charset="0"/>
                  <a:cs typeface="Futura Condensed"/>
                </a:rPr>
                <a:t>sur la base des avis recueillis.</a:t>
              </a:r>
              <a:endParaRPr lang="fr-FR" sz="1200" spc="-20" dirty="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Accordez aux élèves du temps pour travailler de façon autonome sur leurs projets</a:t>
              </a:r>
              <a:r>
                <a:rPr lang="fr-FR" sz="1200" b="0" i="0" u="none" dirty="0" smtClean="0">
                  <a:latin typeface="Futura Std Condensed" pitchFamily="34" charset="0"/>
                  <a:cs typeface="Futura Condensed"/>
                </a:rPr>
                <a:t>. </a:t>
              </a:r>
              <a:r>
                <a:rPr lang="fr-FR" sz="1200" b="0" i="0" u="none" spc="-20" dirty="0" smtClean="0">
                  <a:latin typeface="Futura Std Condensed" pitchFamily="34" charset="0"/>
                  <a:cs typeface="Futura Condensed"/>
                </a:rPr>
                <a:t>Si </a:t>
              </a:r>
              <a:r>
                <a:rPr lang="fr-FR" sz="1200" b="0" i="0" u="none" spc="-20" dirty="0">
                  <a:latin typeface="Futura Std Condensed" pitchFamily="34" charset="0"/>
                  <a:cs typeface="Futura Condensed"/>
                </a:rPr>
                <a:t>besoin est, </a:t>
              </a:r>
              <a:r>
                <a:rPr lang="fr-FR" sz="1200" b="0" i="0" u="none" spc="-20" dirty="0" smtClean="0">
                  <a:latin typeface="Futura Std Condensed" pitchFamily="34" charset="0"/>
                  <a:cs typeface="Futura Condensed"/>
                </a:rPr>
                <a:t>présentez </a:t>
              </a:r>
              <a:r>
                <a:rPr lang="fr-FR" sz="1200" b="0" i="0" u="none" spc="-20" dirty="0">
                  <a:latin typeface="Futura Std Condensed" pitchFamily="34" charset="0"/>
                  <a:cs typeface="Futura Condensed"/>
                </a:rPr>
                <a:t>et distribuez de nouvelles ressources pour les aider</a:t>
              </a:r>
              <a:r>
                <a:rPr lang="fr-FR" sz="1200" b="0" i="0" u="none" dirty="0">
                  <a:latin typeface="Futura Std Condensed" pitchFamily="34" charset="0"/>
                  <a:cs typeface="Futura Condensed"/>
                </a:rPr>
                <a:t>. En plus du soutien de leurs camarades, disposer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ensemble de ressources pertinentes peut aider les élèves à avancer. Des exemples de projets disponibles sur le site de Scratch (http://scratch.mit.edu) peuvent leur donner des idées et il est possible de trouver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ressources sur le site de ScratchEd (http://scratched.gse.harvard.edu).</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just" rtl="0">
                <a:buFont typeface="Wingdings" charset="2"/>
                <a:buChar char="q"/>
              </a:pPr>
              <a:r>
                <a:rPr lang="fr-FR" sz="1200" b="0" i="0" u="none" spc="-20" dirty="0">
                  <a:latin typeface="Futura Std Condensed" pitchFamily="34" charset="0"/>
                  <a:cs typeface="Futura Condensed"/>
                </a:rPr>
                <a:t>Éventuellement, demandez aux élèves de publier les ébauches de leurs projets dans un studio créé pour la classe.</a:t>
              </a:r>
              <a:endParaRPr lang="fr-FR" sz="1200" spc="-10" dirty="0" smtClean="0">
                <a:latin typeface="Futura Std Condensed" pitchFamily="34" charset="0"/>
                <a:cs typeface="Futura Condensed"/>
              </a:endParaRP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custDataLst>
              <p:tags r:id="rId2"/>
            </p:custDataLst>
          </p:nvPr>
        </p:nvSpPr>
        <p:spPr>
          <a:xfrm>
            <a:off x="1307624"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SPRINT DE </a:t>
            </a:r>
          </a:p>
          <a:p>
            <a:pPr algn="l" rtl="0"/>
            <a:r>
              <a:rPr lang="fr-FR" sz="3400" b="0" i="0" u="none">
                <a:latin typeface="Futura Std Condensed" pitchFamily="34" charset="0"/>
                <a:cs typeface="Futura Condensed"/>
              </a:rPr>
              <a:t>CONCEPTION</a:t>
            </a:r>
          </a:p>
        </p:txBody>
      </p:sp>
      <p:sp>
        <p:nvSpPr>
          <p:cNvPr id="10" name="TextBox 9"/>
          <p:cNvSpPr txBox="1"/>
          <p:nvPr>
            <p:custDataLst>
              <p:tags r:id="rId3"/>
            </p:custDataLst>
          </p:nvPr>
        </p:nvSpPr>
        <p:spPr>
          <a:xfrm>
            <a:off x="4222218" y="795405"/>
            <a:ext cx="2999848" cy="104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utilisé des concepts et des pratiques informatiques pour développer davantage un projet Scratch de leur choix</a:t>
            </a:r>
            <a:endParaRPr lang="fr-FR" sz="1200" dirty="0">
              <a:latin typeface="Futura Std Condensed" pitchFamily="34" charset="0"/>
              <a:cs typeface="Futura Condensed"/>
            </a:endParaRPr>
          </a:p>
        </p:txBody>
      </p:sp>
      <p:grpSp>
        <p:nvGrpSpPr>
          <p:cNvPr id="22" name="Group 21"/>
          <p:cNvGrpSpPr/>
          <p:nvPr>
            <p:custDataLst>
              <p:tags r:id="rId4"/>
            </p:custDataLst>
          </p:nvPr>
        </p:nvGrpSpPr>
        <p:grpSpPr>
          <a:xfrm>
            <a:off x="4102796" y="2832776"/>
            <a:ext cx="3307404" cy="957492"/>
            <a:chOff x="3992282" y="2832776"/>
            <a:chExt cx="3307404" cy="957492"/>
          </a:xfrm>
        </p:grpSpPr>
        <p:sp>
          <p:nvSpPr>
            <p:cNvPr id="18" name="TextBox 17"/>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ressources supplémentaires (ex. exemples de projets, imprimés, cartes Scratch, matériel de création)</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5"/>
            </p:custDataLst>
          </p:nvPr>
        </p:nvGrpSpPr>
        <p:grpSpPr>
          <a:xfrm>
            <a:off x="4102796" y="3904941"/>
            <a:ext cx="3307404" cy="1143826"/>
            <a:chOff x="3992282" y="2832776"/>
            <a:chExt cx="3307404" cy="1143826"/>
          </a:xfrm>
        </p:grpSpPr>
        <p:sp>
          <p:nvSpPr>
            <p:cNvPr id="60" name="TextBox 59"/>
            <p:cNvSpPr txBox="1"/>
            <p:nvPr/>
          </p:nvSpPr>
          <p:spPr>
            <a:xfrm>
              <a:off x="4089400"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Sur quelle partie de ton projet vas-tu travailler </a:t>
              </a:r>
              <a:r>
                <a:rPr lang="fr-FR" sz="1200" b="0" i="0" u="none" dirty="0" smtClean="0">
                  <a:latin typeface="Futura Std Condensed" pitchFamily="34" charset="0"/>
                  <a:cs typeface="Futura Condensed"/>
                </a:rPr>
                <a:t>aujourd’hui</a:t>
              </a:r>
              <a:r>
                <a:rPr lang="fr-FR" sz="1200" b="0" i="0" u="none" dirty="0">
                  <a:latin typeface="Futura Std Condensed" pitchFamily="34" charset="0"/>
                  <a:cs typeface="Futura Condensed"/>
                </a:rPr>
                <a:t>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Sur quoi pourrais-tu avoir besoin </a:t>
              </a:r>
              <a:r>
                <a:rPr lang="fr-FR" sz="1200" b="0" i="0" u="none" dirty="0" smtClean="0">
                  <a:latin typeface="Futura Std Condensed" pitchFamily="34" charset="0"/>
                  <a:cs typeface="Futura Condensed"/>
                </a:rPr>
                <a:t>d’aide </a:t>
              </a:r>
              <a:r>
                <a:rPr lang="fr-FR" sz="1200" b="0" i="0" u="none" dirty="0">
                  <a:latin typeface="Futura Std Condensed" pitchFamily="34" charset="0"/>
                  <a:cs typeface="Futura Condensed"/>
                </a:rPr>
                <a:t>pour avancer ?</a:t>
              </a: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6"/>
            </p:custDataLst>
          </p:nvPr>
        </p:nvGrpSpPr>
        <p:grpSpPr>
          <a:xfrm>
            <a:off x="4102796" y="5167919"/>
            <a:ext cx="3307404" cy="1323826"/>
            <a:chOff x="3992282" y="2832776"/>
            <a:chExt cx="3307404" cy="1323826"/>
          </a:xfrm>
        </p:grpSpPr>
        <p:sp>
          <p:nvSpPr>
            <p:cNvPr id="64" name="TextBox 63"/>
            <p:cNvSpPr txBox="1"/>
            <p:nvPr/>
          </p:nvSpPr>
          <p:spPr>
            <a:xfrm>
              <a:off x="4089400" y="3328602"/>
              <a:ext cx="3117152" cy="82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individus ou les groupes avancent-ils à un rythme raisonnable ?</a:t>
              </a:r>
            </a:p>
            <a:p>
              <a:pPr marL="171450" indent="-171450" algn="l" rtl="0">
                <a:buFont typeface="Lucida Grande"/>
                <a:buChar char="+"/>
              </a:pPr>
              <a:r>
                <a:rPr lang="fr-FR" sz="1200" b="0" i="0" u="none" dirty="0">
                  <a:latin typeface="Futura Std Condensed" pitchFamily="34" charset="0"/>
                  <a:cs typeface="Futura Condensed"/>
                </a:rPr>
                <a:t>Quels commentaires ou suggestions pouvez-vous émettre à propos des projets ?</a:t>
              </a: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 name="TextBox 51"/>
          <p:cNvSpPr txBox="1"/>
          <p:nvPr>
            <p:custDataLst>
              <p:tags r:id="rId7"/>
            </p:custDataLst>
          </p:nvPr>
        </p:nvSpPr>
        <p:spPr>
          <a:xfrm>
            <a:off x="2535516" y="16924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45–60 MINUTES</a:t>
            </a:r>
          </a:p>
        </p:txBody>
      </p:sp>
      <p:pic>
        <p:nvPicPr>
          <p:cNvPr id="53" name="Picture 52" descr="clock1.png"/>
          <p:cNvPicPr>
            <a:picLocks noChangeAspect="1"/>
          </p:cNvPicPr>
          <p:nvPr>
            <p:custDataLst>
              <p:tags r:id="rId8"/>
            </p:custDataLst>
          </p:nvPr>
        </p:nvPicPr>
        <p:blipFill rotWithShape="1">
          <a:blip r:embed="rId18">
            <a:extLst>
              <a:ext uri="{28A0092B-C50C-407E-A947-70E740481C1C}">
                <a14:useLocalDpi xmlns:a14="http://schemas.microsoft.com/office/drawing/2010/main" val="0"/>
              </a:ext>
            </a:extLst>
          </a:blip>
          <a:srcRect t="17500"/>
          <a:stretch/>
        </p:blipFill>
        <p:spPr>
          <a:xfrm>
            <a:off x="2278506" y="1808284"/>
            <a:ext cx="324746" cy="267915"/>
          </a:xfrm>
          <a:prstGeom prst="rect">
            <a:avLst/>
          </a:prstGeom>
        </p:spPr>
      </p:pic>
      <p:grpSp>
        <p:nvGrpSpPr>
          <p:cNvPr id="54" name="Group 53"/>
          <p:cNvGrpSpPr/>
          <p:nvPr>
            <p:custDataLst>
              <p:tags r:id="rId9"/>
            </p:custDataLst>
          </p:nvPr>
        </p:nvGrpSpPr>
        <p:grpSpPr>
          <a:xfrm>
            <a:off x="3669537" y="794340"/>
            <a:ext cx="442062" cy="1123360"/>
            <a:chOff x="2853673" y="794340"/>
            <a:chExt cx="442062" cy="1123360"/>
          </a:xfrm>
        </p:grpSpPr>
        <p:cxnSp>
          <p:nvCxnSpPr>
            <p:cNvPr id="68" name="Straight Connector 67"/>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custDataLst>
              <p:tags r:id="rId10"/>
            </p:custDataLst>
          </p:nvPr>
        </p:nvGrpSpPr>
        <p:grpSpPr>
          <a:xfrm>
            <a:off x="457995" y="7761356"/>
            <a:ext cx="6857205" cy="352518"/>
            <a:chOff x="457995" y="7630731"/>
            <a:chExt cx="6857205" cy="352518"/>
          </a:xfrm>
        </p:grpSpPr>
        <p:sp>
          <p:nvSpPr>
            <p:cNvPr id="75" name="TextBox 74"/>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6" name="Straight Connector 75"/>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78" name="Straight Connector 77"/>
          <p:cNvCxnSpPr/>
          <p:nvPr>
            <p:custDataLst>
              <p:tags r:id="rId11"/>
            </p:custDataLst>
          </p:nvPr>
        </p:nvCxnSpPr>
        <p:spPr>
          <a:xfrm>
            <a:off x="3857013" y="8217641"/>
            <a:ext cx="0" cy="1674810"/>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9" name="Group 78"/>
          <p:cNvGrpSpPr/>
          <p:nvPr>
            <p:custDataLst>
              <p:tags r:id="rId12"/>
            </p:custDataLst>
          </p:nvPr>
        </p:nvGrpSpPr>
        <p:grpSpPr>
          <a:xfrm>
            <a:off x="4104914" y="8217641"/>
            <a:ext cx="3117152" cy="1158779"/>
            <a:chOff x="3746748" y="8217641"/>
            <a:chExt cx="3475318" cy="1158779"/>
          </a:xfrm>
        </p:grpSpPr>
        <p:sp>
          <p:nvSpPr>
            <p:cNvPr id="80" name="TextBox 79"/>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1" name="Group 80"/>
            <p:cNvGrpSpPr/>
            <p:nvPr/>
          </p:nvGrpSpPr>
          <p:grpSpPr>
            <a:xfrm>
              <a:off x="4076948" y="8385986"/>
              <a:ext cx="3145118" cy="883399"/>
              <a:chOff x="3891832" y="8385983"/>
              <a:chExt cx="3321768" cy="883398"/>
            </a:xfrm>
          </p:grpSpPr>
          <p:cxnSp>
            <p:nvCxnSpPr>
              <p:cNvPr id="82" name="Straight Connector 81"/>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1" name="TextBox 90"/>
          <p:cNvSpPr txBox="1"/>
          <p:nvPr>
            <p:custDataLst>
              <p:tags r:id="rId13"/>
            </p:custDataLst>
          </p:nvPr>
        </p:nvSpPr>
        <p:spPr>
          <a:xfrm>
            <a:off x="551129" y="8142739"/>
            <a:ext cx="3231204" cy="1384995"/>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Toute activité de conception est limitée – par le temps, par les ressources, par nos propres capacités à un moment donné – et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peut être amené à devoir faire des compromis. Les séances de conception ouverte sont une excellente occasion de discuter avec les élèves des éléments clés de leurs projets. Quels sont les aspects les plus importants des projets ? Que peut-on raisonnablement accomplir dans le temps restant ?</a:t>
            </a:r>
            <a:endParaRPr lang="fr-FR" sz="1200" dirty="0">
              <a:latin typeface="Futura Std Condensed" pitchFamily="34" charset="0"/>
              <a:cs typeface="Futura Condensed"/>
            </a:endParaRPr>
          </a:p>
        </p:txBody>
      </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120</a:t>
            </a:r>
            <a:endParaRPr lang="fr-FR" dirty="0">
              <a:latin typeface="Futura Std Condensed" pitchFamily="34" charset="0"/>
            </a:endParaRPr>
          </a:p>
        </p:txBody>
      </p:sp>
      <p:grpSp>
        <p:nvGrpSpPr>
          <p:cNvPr id="48" name="Group 47"/>
          <p:cNvGrpSpPr/>
          <p:nvPr>
            <p:custDataLst>
              <p:tags r:id="rId15"/>
            </p:custDataLst>
          </p:nvPr>
        </p:nvGrpSpPr>
        <p:grpSpPr>
          <a:xfrm>
            <a:off x="550334" y="-2"/>
            <a:ext cx="493776" cy="2791970"/>
            <a:chOff x="550334" y="-2"/>
            <a:chExt cx="493776" cy="2791970"/>
          </a:xfrm>
        </p:grpSpPr>
        <p:pic>
          <p:nvPicPr>
            <p:cNvPr id="49" name="Picture 48" descr="Unit6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34" y="0"/>
              <a:ext cx="493776" cy="2791968"/>
            </a:xfrm>
            <a:prstGeom prst="rect">
              <a:avLst/>
            </a:prstGeom>
          </p:spPr>
        </p:pic>
        <p:sp>
          <p:nvSpPr>
            <p:cNvPr id="50" name="TextBox 49"/>
            <p:cNvSpPr txBox="1"/>
            <p:nvPr/>
          </p:nvSpPr>
          <p:spPr>
            <a:xfrm rot="5400000">
              <a:off x="-422532" y="986249"/>
              <a:ext cx="243416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6 	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6365303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6designsprint.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12099824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425776" cy="4743144"/>
            <a:chOff x="422410" y="2832776"/>
            <a:chExt cx="3425776" cy="4743144"/>
          </a:xfrm>
        </p:grpSpPr>
        <p:sp>
          <p:nvSpPr>
            <p:cNvPr id="14" name="TextBox 13"/>
            <p:cNvSpPr txBox="1"/>
            <p:nvPr/>
          </p:nvSpPr>
          <p:spPr>
            <a:xfrm>
              <a:off x="423205" y="3328603"/>
              <a:ext cx="3424981" cy="4247317"/>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Divisez la classe en groupes consultatifs de 3 à 4 élèves. Ces groupes doivent être différents des équipes de projet. Éventuellement, demandez aux élèves de se réunir en groupes </a:t>
              </a:r>
              <a:r>
                <a:rPr lang="fr-FR" sz="1200" b="0" i="0" u="none" spc="-20" dirty="0" smtClean="0">
                  <a:latin typeface="Futura Std Condensed" pitchFamily="34" charset="0"/>
                  <a:cs typeface="Futura Condensed"/>
                </a:rPr>
                <a:t>d’échange </a:t>
              </a:r>
              <a:r>
                <a:rPr lang="fr-FR" sz="1200" b="0" i="0" u="none" spc="-20" dirty="0">
                  <a:latin typeface="Futura Std Condensed" pitchFamily="34" charset="0"/>
                  <a:cs typeface="Futura Condensed"/>
                </a:rPr>
                <a:t>(voir </a:t>
              </a:r>
              <a:r>
                <a:rPr lang="fr-FR" sz="1200" b="0" i="0" u="none" spc="-20" dirty="0" smtClean="0">
                  <a:latin typeface="Futura Std Condensed" pitchFamily="34" charset="0"/>
                  <a:cs typeface="Futura Condensed"/>
                </a:rPr>
                <a:t>Chapitre 0</a:t>
              </a:r>
              <a:r>
                <a:rPr lang="fr-FR" sz="1200" b="0" i="0" u="none" spc="-20" dirty="0">
                  <a:latin typeface="Futura Std Condensed" pitchFamily="34" charset="0"/>
                  <a:cs typeface="Futura Condensed"/>
                </a:rPr>
                <a:t>, Activité « Le groupe </a:t>
              </a:r>
              <a:r>
                <a:rPr lang="fr-FR" sz="1200" b="0" i="0" u="none" spc="-20" dirty="0" smtClean="0">
                  <a:latin typeface="Futura Std Condensed" pitchFamily="34" charset="0"/>
                  <a:cs typeface="Futura Condensed"/>
                </a:rPr>
                <a:t>d’échange</a:t>
              </a:r>
              <a:r>
                <a:rPr lang="fr-FR" sz="1200" b="0" i="0" u="none" spc="-20" dirty="0">
                  <a:latin typeface="Futura Std Condensed" pitchFamily="34" charset="0"/>
                  <a:cs typeface="Futura Condensed"/>
                </a:rPr>
                <a:t> »).</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Donnez à chaque élève un imprimé « Retour sur le projet » et passez en revue les différents points de </a:t>
              </a:r>
              <a:r>
                <a:rPr lang="fr-FR" sz="1200" b="0" i="0" u="none" spc="-20" dirty="0" smtClean="0">
                  <a:latin typeface="Futura Std Condensed" pitchFamily="34" charset="0"/>
                  <a:cs typeface="Futura Condensed"/>
                </a:rPr>
                <a:t>l’imprimé</a:t>
              </a:r>
              <a:r>
                <a:rPr lang="fr-FR" sz="1200" b="0" i="0" u="none" spc="-20" dirty="0">
                  <a:latin typeface="Futura Std Condensed" pitchFamily="34" charset="0"/>
                  <a:cs typeface="Futura Condensed"/>
                </a:rPr>
                <a:t>. </a:t>
              </a:r>
              <a:r>
                <a:rPr lang="fr-FR" sz="1200" b="0" i="0" u="none" dirty="0">
                  <a:latin typeface="Futura Std Condensed" pitchFamily="34" charset="0"/>
                  <a:cs typeface="Futura Condensed"/>
                </a:rPr>
                <a:t>Invitez les élèves à inscrire leur nom et le titre de leur projet en haut de </a:t>
              </a:r>
              <a:r>
                <a:rPr lang="fr-FR" sz="1200" b="0" i="0" u="none" dirty="0" smtClean="0">
                  <a:latin typeface="Futura Std Condensed" pitchFamily="34" charset="0"/>
                  <a:cs typeface="Futura Condensed"/>
                </a:rPr>
                <a:t>l’imprimé</a:t>
              </a:r>
              <a:r>
                <a:rPr lang="fr-FR" sz="1200" b="0" i="0" u="none" dirty="0">
                  <a:latin typeface="Futura Std Condensed" pitchFamily="34" charset="0"/>
                  <a:cs typeface="Futura Condensed"/>
                </a:rPr>
                <a:t>.</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Demandez aux élèves de prendre 10 minutes pour étudier les projets de tous les membres du groupe consultatif et donner leur avis sur les ébauches de projet en </a:t>
              </a:r>
              <a:r>
                <a:rPr lang="fr-FR" sz="1200" b="0" i="0" u="none" spc="-20" dirty="0" smtClean="0">
                  <a:latin typeface="Futura Std Condensed" pitchFamily="34" charset="0"/>
                  <a:cs typeface="Futura Condensed"/>
                </a:rPr>
                <a:t>s’aidant </a:t>
              </a:r>
              <a:r>
                <a:rPr lang="fr-FR" sz="1200" b="0" i="0" u="none" spc="-20" dirty="0">
                  <a:latin typeface="Futura Std Condensed" pitchFamily="34" charset="0"/>
                  <a:cs typeface="Futura Condensed"/>
                </a:rPr>
                <a:t>des questions de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Retour sur le projet » (code couleur : Rouge, Jaune, Vert). À la fin de cet exercice, chaque élève aura reçu des avis sur son projet de la part des autres membres du groupe consultatif.</a:t>
              </a:r>
              <a:endParaRPr lang="fr-FR" sz="1200" spc="-2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Une fois que tous les commentaires ont été recueillis, accordez du temps aux élèves pour étudier, en équipe de projet, les commentaires reçus et pour réfléchir aux suggestions </a:t>
              </a:r>
              <a:r>
                <a:rPr lang="fr-FR" sz="1200" b="0" i="0" u="none" spc="-20" dirty="0" smtClean="0">
                  <a:latin typeface="Futura Std Condensed" pitchFamily="34" charset="0"/>
                  <a:cs typeface="Futura Condensed"/>
                </a:rPr>
                <a:t>qu’ils </a:t>
              </a:r>
              <a:r>
                <a:rPr lang="fr-FR" sz="1200" b="0" i="0" u="none" spc="-20" dirty="0">
                  <a:latin typeface="Futura Std Condensed" pitchFamily="34" charset="0"/>
                  <a:cs typeface="Futura Condensed"/>
                </a:rPr>
                <a:t>souhaitent intégrer à leurs projets au cours de la prochaine séance de sprint de conception. Éventuellement, à la fin de cette activité, récupérez </a:t>
              </a:r>
              <a:r>
                <a:rPr lang="fr-FR" sz="1200" b="0" i="0" u="none" dirty="0">
                  <a:latin typeface="Futura Std Condensed" pitchFamily="34" charset="0"/>
                  <a:cs typeface="Futura Condensed"/>
                </a:rPr>
                <a:t>les imprimés « Retour sur le projet » remplis par les élèves, en vue de les leur rendre au début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Le point sur le projet » ou des séances de sprint de conception.</a:t>
              </a:r>
              <a:endParaRPr lang="fr-FR" sz="1200" dirty="0">
                <a:latin typeface="Futura Std Condensed" pitchFamily="34" charset="0"/>
                <a:cs typeface="Futura Condensed"/>
              </a:endParaRP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custDataLst>
              <p:tags r:id="rId2"/>
            </p:custDataLst>
          </p:nvPr>
        </p:nvSpPr>
        <p:spPr>
          <a:xfrm>
            <a:off x="1300031"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RETOUR </a:t>
            </a:r>
          </a:p>
          <a:p>
            <a:pPr algn="l" rtl="0"/>
            <a:r>
              <a:rPr lang="fr-FR" sz="3400" b="0" i="0" u="none">
                <a:latin typeface="Futura Std Condensed" pitchFamily="34" charset="0"/>
                <a:cs typeface="Futura Condensed"/>
              </a:rPr>
              <a:t>SUR LE PROJET</a:t>
            </a:r>
          </a:p>
        </p:txBody>
      </p:sp>
      <p:sp>
        <p:nvSpPr>
          <p:cNvPr id="10" name="TextBox 9"/>
          <p:cNvSpPr txBox="1"/>
          <p:nvPr>
            <p:custDataLst>
              <p:tags r:id="rId3"/>
            </p:custDataLst>
          </p:nvPr>
        </p:nvSpPr>
        <p:spPr>
          <a:xfrm>
            <a:off x="4214625" y="795405"/>
            <a:ext cx="2999848" cy="140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collaboré au sein de petits groupes </a:t>
            </a:r>
            <a:r>
              <a:rPr lang="fr-FR" sz="1200" b="0" i="0" u="none" dirty="0" smtClean="0">
                <a:latin typeface="Futura Std Condensed" pitchFamily="34" charset="0"/>
                <a:cs typeface="Futura Condensed"/>
              </a:rPr>
              <a:t>d’échange </a:t>
            </a:r>
            <a:r>
              <a:rPr lang="fr-FR" sz="1200" b="0" i="0" u="none" dirty="0">
                <a:latin typeface="Futura Std Condensed" pitchFamily="34" charset="0"/>
                <a:cs typeface="Futura Condensed"/>
              </a:rPr>
              <a:t>pour donner et recevoir les premiers avis sur leurs projets.</a:t>
            </a:r>
          </a:p>
          <a:p>
            <a:pPr marL="171450" indent="-171450" algn="l" rtl="0">
              <a:buFont typeface="Lucida Grande"/>
              <a:buChar char="+"/>
            </a:pPr>
            <a:r>
              <a:rPr lang="fr-FR" sz="1200" b="0" i="0" u="none" dirty="0">
                <a:latin typeface="Futura Std Condensed" pitchFamily="34" charset="0"/>
                <a:cs typeface="Futura Condensed"/>
              </a:rPr>
              <a:t>auront testé les projets en cours de réalisation</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formulé et donné un avis sur le travail </a:t>
            </a:r>
            <a:r>
              <a:rPr lang="fr-FR" sz="1200" b="0" i="0" u="none" dirty="0" smtClean="0">
                <a:latin typeface="Futura Std Condensed" pitchFamily="34" charset="0"/>
                <a:cs typeface="Futura Condensed"/>
              </a:rPr>
              <a:t>d’autrui</a:t>
            </a:r>
            <a:endParaRPr lang="fr-FR" sz="1200" dirty="0">
              <a:latin typeface="Futura Std Condensed" pitchFamily="34" charset="0"/>
              <a:cs typeface="Futura Condensed"/>
            </a:endParaRPr>
          </a:p>
        </p:txBody>
      </p:sp>
      <p:grpSp>
        <p:nvGrpSpPr>
          <p:cNvPr id="22" name="Group 21"/>
          <p:cNvGrpSpPr/>
          <p:nvPr>
            <p:custDataLst>
              <p:tags r:id="rId4"/>
            </p:custDataLst>
          </p:nvPr>
        </p:nvGrpSpPr>
        <p:grpSpPr>
          <a:xfrm>
            <a:off x="4007796" y="2832776"/>
            <a:ext cx="3307404" cy="772826"/>
            <a:chOff x="3992282" y="2832776"/>
            <a:chExt cx="3307404" cy="772826"/>
          </a:xfrm>
        </p:grpSpPr>
        <p:sp>
          <p:nvSpPr>
            <p:cNvPr id="18" name="TextBox 17"/>
            <p:cNvSpPr txBox="1"/>
            <p:nvPr/>
          </p:nvSpPr>
          <p:spPr>
            <a:xfrm>
              <a:off x="4089400" y="3328603"/>
              <a:ext cx="3117152" cy="27699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Retour sur le projet »</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5"/>
            </p:custDataLst>
          </p:nvPr>
        </p:nvGrpSpPr>
        <p:grpSpPr>
          <a:xfrm>
            <a:off x="4007796" y="3721777"/>
            <a:ext cx="3307404" cy="1326824"/>
            <a:chOff x="3992282" y="2832776"/>
            <a:chExt cx="3307404" cy="1326824"/>
          </a:xfrm>
        </p:grpSpPr>
        <p:sp>
          <p:nvSpPr>
            <p:cNvPr id="60" name="TextBox 59"/>
            <p:cNvSpPr txBox="1"/>
            <p:nvPr/>
          </p:nvSpPr>
          <p:spPr>
            <a:xfrm>
              <a:off x="4089400" y="3328603"/>
              <a:ext cx="3117152" cy="830997"/>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Sur quels aspects de ton projet </a:t>
              </a:r>
              <a:r>
                <a:rPr lang="fr-FR" sz="1200" b="0" i="0" u="none" dirty="0" smtClean="0">
                  <a:latin typeface="Futura Std Condensed" pitchFamily="34" charset="0"/>
                  <a:cs typeface="Futura Condensed"/>
                </a:rPr>
                <a:t>quelqu’un </a:t>
              </a:r>
              <a:r>
                <a:rPr lang="fr-FR" sz="1200" b="0" i="0" u="none" dirty="0">
                  <a:latin typeface="Futura Std Condensed" pitchFamily="34" charset="0"/>
                  <a:cs typeface="Futura Condensed"/>
                </a:rPr>
                <a:t>pourrait-il émettre un avis ?</a:t>
              </a:r>
            </a:p>
            <a:p>
              <a:pPr marL="171450" indent="-171450" algn="l" rtl="0">
                <a:buFont typeface="Lucida Grande"/>
                <a:buChar char="+"/>
              </a:pPr>
              <a:r>
                <a:rPr lang="fr-FR" sz="1200" b="0" i="0" u="none" dirty="0">
                  <a:latin typeface="Futura Std Condensed" pitchFamily="34" charset="0"/>
                  <a:cs typeface="Futura Condensed"/>
                </a:rPr>
                <a:t>Le cas échéant, quels commentaires penses-tu utiliser dans ton projet ?</a:t>
              </a:r>
              <a:endParaRPr lang="fr-FR" sz="1200" dirty="0">
                <a:latin typeface="Futura Std Condensed" pitchFamily="34" charset="0"/>
                <a:cs typeface="Futura Condensed"/>
              </a:endParaRP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6"/>
            </p:custDataLst>
          </p:nvPr>
        </p:nvGrpSpPr>
        <p:grpSpPr>
          <a:xfrm>
            <a:off x="4007796" y="5162575"/>
            <a:ext cx="3307404" cy="1323826"/>
            <a:chOff x="3992282" y="2832776"/>
            <a:chExt cx="3307404" cy="1323826"/>
          </a:xfrm>
        </p:grpSpPr>
        <p:sp>
          <p:nvSpPr>
            <p:cNvPr id="64" name="TextBox 63"/>
            <p:cNvSpPr txBox="1"/>
            <p:nvPr/>
          </p:nvSpPr>
          <p:spPr>
            <a:xfrm>
              <a:off x="4089400" y="3328602"/>
              <a:ext cx="3117152" cy="82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Chaque élève a-t-il eu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de donner un avis et de recevoir des commentaires de diverses sources ?</a:t>
              </a:r>
            </a:p>
            <a:p>
              <a:pPr marL="171450" indent="-171450" algn="l" rtl="0">
                <a:buFont typeface="Lucida Grande"/>
                <a:buChar char="+"/>
              </a:pPr>
              <a:r>
                <a:rPr lang="fr-FR" sz="1200" b="0" i="0" u="none" dirty="0">
                  <a:latin typeface="Futura Std Condensed" pitchFamily="34" charset="0"/>
                  <a:cs typeface="Futura Condensed"/>
                </a:rPr>
                <a:t>Tous les élèves ont-ils rempli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 Retour sur le projet »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7"/>
            </p:custDataLst>
          </p:nvPr>
        </p:nvSpPr>
        <p:spPr>
          <a:xfrm>
            <a:off x="2527923"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68" name="Picture 67" descr="30min.png"/>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2266475" y="1752620"/>
            <a:ext cx="329184" cy="329184"/>
          </a:xfrm>
          <a:prstGeom prst="rect">
            <a:avLst/>
          </a:prstGeom>
        </p:spPr>
      </p:pic>
      <p:grpSp>
        <p:nvGrpSpPr>
          <p:cNvPr id="70" name="Group 69"/>
          <p:cNvGrpSpPr/>
          <p:nvPr>
            <p:custDataLst>
              <p:tags r:id="rId9"/>
            </p:custDataLst>
          </p:nvPr>
        </p:nvGrpSpPr>
        <p:grpSpPr>
          <a:xfrm>
            <a:off x="3661944" y="794340"/>
            <a:ext cx="442062" cy="1123360"/>
            <a:chOff x="2853673" y="794340"/>
            <a:chExt cx="442062" cy="1123360"/>
          </a:xfrm>
        </p:grpSpPr>
        <p:cxnSp>
          <p:nvCxnSpPr>
            <p:cNvPr id="72" name="Straight Connector 71"/>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custDataLst>
              <p:tags r:id="rId10"/>
            </p:custDataLst>
          </p:nvPr>
        </p:nvGrpSpPr>
        <p:grpSpPr>
          <a:xfrm>
            <a:off x="457995" y="7630731"/>
            <a:ext cx="6857205" cy="352518"/>
            <a:chOff x="457995" y="7630731"/>
            <a:chExt cx="6857205" cy="352518"/>
          </a:xfrm>
        </p:grpSpPr>
        <p:sp>
          <p:nvSpPr>
            <p:cNvPr id="77" name="TextBox 76"/>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8" name="Straight Connector 77"/>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0" name="Straight Connector 79"/>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custDataLst>
              <p:tags r:id="rId12"/>
            </p:custDataLst>
          </p:nvPr>
        </p:nvGrpSpPr>
        <p:grpSpPr>
          <a:xfrm>
            <a:off x="4104914" y="8217641"/>
            <a:ext cx="3117152" cy="1158779"/>
            <a:chOff x="3746748" y="8217641"/>
            <a:chExt cx="3475318" cy="1158779"/>
          </a:xfrm>
        </p:grpSpPr>
        <p:sp>
          <p:nvSpPr>
            <p:cNvPr id="82" name="TextBox 81"/>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3" name="Group 82"/>
            <p:cNvGrpSpPr/>
            <p:nvPr/>
          </p:nvGrpSpPr>
          <p:grpSpPr>
            <a:xfrm>
              <a:off x="4076948" y="8385986"/>
              <a:ext cx="3145118" cy="883399"/>
              <a:chOff x="3891832" y="8385983"/>
              <a:chExt cx="3321768" cy="883398"/>
            </a:xfrm>
          </p:grpSpPr>
          <p:cxnSp>
            <p:nvCxnSpPr>
              <p:cNvPr id="84" name="Straight Connector 83"/>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3" name="TextBox 92"/>
          <p:cNvSpPr txBox="1"/>
          <p:nvPr>
            <p:custDataLst>
              <p:tags r:id="rId13"/>
            </p:custDataLst>
          </p:nvPr>
        </p:nvSpPr>
        <p:spPr>
          <a:xfrm>
            <a:off x="551129" y="8142739"/>
            <a:ext cx="3231204" cy="830997"/>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points de vue quant au projet en cours varieront en fonction des individus. Donnez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aux élèves de recevoir des commentaires de diverses sources, y compris eux-mêmes !</a:t>
            </a:r>
            <a:endParaRPr lang="fr-FR" sz="1200" dirty="0">
              <a:latin typeface="Futura Std Condensed" pitchFamily="34" charset="0"/>
              <a:cs typeface="Futura Condensed"/>
            </a:endParaRPr>
          </a:p>
        </p:txBody>
      </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122</a:t>
            </a:r>
            <a:endParaRPr lang="fr-FR" dirty="0">
              <a:latin typeface="Futura Std Condensed" pitchFamily="34" charset="0"/>
            </a:endParaRPr>
          </a:p>
        </p:txBody>
      </p:sp>
      <p:grpSp>
        <p:nvGrpSpPr>
          <p:cNvPr id="45" name="Group 44"/>
          <p:cNvGrpSpPr/>
          <p:nvPr>
            <p:custDataLst>
              <p:tags r:id="rId15"/>
            </p:custDataLst>
          </p:nvPr>
        </p:nvGrpSpPr>
        <p:grpSpPr>
          <a:xfrm>
            <a:off x="550334" y="-2"/>
            <a:ext cx="493776" cy="2791970"/>
            <a:chOff x="550334" y="-2"/>
            <a:chExt cx="493776" cy="2791970"/>
          </a:xfrm>
        </p:grpSpPr>
        <p:pic>
          <p:nvPicPr>
            <p:cNvPr id="46" name="Picture 45" descr="Unit6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34" y="0"/>
              <a:ext cx="493776" cy="2791968"/>
            </a:xfrm>
            <a:prstGeom prst="rect">
              <a:avLst/>
            </a:prstGeom>
          </p:spPr>
        </p:pic>
        <p:sp>
          <p:nvSpPr>
            <p:cNvPr id="47" name="TextBox 46"/>
            <p:cNvSpPr txBox="1"/>
            <p:nvPr/>
          </p:nvSpPr>
          <p:spPr>
            <a:xfrm rot="5400000">
              <a:off x="-422532" y="986249"/>
              <a:ext cx="243416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6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3406900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custDataLst>
              <p:tags r:id="rId1"/>
            </p:custDataLst>
          </p:nvPr>
        </p:nvGrpSpPr>
        <p:grpSpPr>
          <a:xfrm>
            <a:off x="539756" y="2966076"/>
            <a:ext cx="6694076" cy="4666447"/>
            <a:chOff x="539756" y="2972508"/>
            <a:chExt cx="6694076" cy="4666447"/>
          </a:xfrm>
        </p:grpSpPr>
        <p:grpSp>
          <p:nvGrpSpPr>
            <p:cNvPr id="54" name="Group 53"/>
            <p:cNvGrpSpPr/>
            <p:nvPr/>
          </p:nvGrpSpPr>
          <p:grpSpPr>
            <a:xfrm>
              <a:off x="539756" y="2972508"/>
              <a:ext cx="6694076" cy="4666447"/>
              <a:chOff x="539756" y="2570480"/>
              <a:chExt cx="6694076" cy="4666447"/>
            </a:xfrm>
          </p:grpSpPr>
          <p:grpSp>
            <p:nvGrpSpPr>
              <p:cNvPr id="59" name="Group 58"/>
              <p:cNvGrpSpPr/>
              <p:nvPr/>
            </p:nvGrpSpPr>
            <p:grpSpPr>
              <a:xfrm>
                <a:off x="539756" y="2570480"/>
                <a:ext cx="6694076" cy="4666447"/>
                <a:chOff x="539756" y="2756196"/>
                <a:chExt cx="6694076" cy="4523954"/>
              </a:xfrm>
            </p:grpSpPr>
            <p:sp>
              <p:nvSpPr>
                <p:cNvPr id="61" name="Rectangle 60"/>
                <p:cNvSpPr/>
                <p:nvPr/>
              </p:nvSpPr>
              <p:spPr>
                <a:xfrm>
                  <a:off x="1680370" y="2756196"/>
                  <a:ext cx="1851154" cy="4523954"/>
                </a:xfrm>
                <a:prstGeom prst="rect">
                  <a:avLst/>
                </a:prstGeom>
                <a:solidFill>
                  <a:srgbClr val="FFC2BC"/>
                </a:solidFill>
                <a:ln w="3175" cmpd="sng">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64" name="Rectangle 63"/>
                <p:cNvSpPr/>
                <p:nvPr/>
              </p:nvSpPr>
              <p:spPr>
                <a:xfrm>
                  <a:off x="3531524" y="2756196"/>
                  <a:ext cx="1851154" cy="4523954"/>
                </a:xfrm>
                <a:prstGeom prst="rect">
                  <a:avLst/>
                </a:prstGeom>
                <a:solidFill>
                  <a:srgbClr val="FFFFCA"/>
                </a:solidFill>
                <a:ln w="3175" cmpd="sng">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66" name="Rectangle 65"/>
                <p:cNvSpPr/>
                <p:nvPr/>
              </p:nvSpPr>
              <p:spPr>
                <a:xfrm>
                  <a:off x="5382678" y="2756196"/>
                  <a:ext cx="1851154" cy="4523954"/>
                </a:xfrm>
                <a:prstGeom prst="rect">
                  <a:avLst/>
                </a:prstGeom>
                <a:solidFill>
                  <a:srgbClr val="C3FFC8"/>
                </a:solidFill>
                <a:ln w="3175" cmpd="sng">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nvGrpSpPr>
                <p:cNvPr id="67" name="Group 66"/>
                <p:cNvGrpSpPr/>
                <p:nvPr/>
              </p:nvGrpSpPr>
              <p:grpSpPr>
                <a:xfrm>
                  <a:off x="539756" y="2756196"/>
                  <a:ext cx="6694075" cy="4523954"/>
                  <a:chOff x="539756" y="2833941"/>
                  <a:chExt cx="6694075" cy="4523954"/>
                </a:xfrm>
              </p:grpSpPr>
              <p:sp>
                <p:nvSpPr>
                  <p:cNvPr id="68" name="Rectangle 67"/>
                  <p:cNvSpPr/>
                  <p:nvPr/>
                </p:nvSpPr>
                <p:spPr>
                  <a:xfrm>
                    <a:off x="549584" y="2833941"/>
                    <a:ext cx="1130786" cy="4523954"/>
                  </a:xfrm>
                  <a:prstGeom prst="rect">
                    <a:avLst/>
                  </a:prstGeom>
                  <a:noFill/>
                  <a:ln w="3175" cmpd="sng">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nvGrpSpPr>
                  <p:cNvPr id="69" name="Group 68"/>
                  <p:cNvGrpSpPr/>
                  <p:nvPr/>
                </p:nvGrpSpPr>
                <p:grpSpPr>
                  <a:xfrm>
                    <a:off x="539756" y="4607350"/>
                    <a:ext cx="6694075" cy="2750545"/>
                    <a:chOff x="539756" y="4787650"/>
                    <a:chExt cx="6694075" cy="2750545"/>
                  </a:xfrm>
                </p:grpSpPr>
                <p:cxnSp>
                  <p:nvCxnSpPr>
                    <p:cNvPr id="70" name="Straight Connector 69"/>
                    <p:cNvCxnSpPr/>
                    <p:nvPr/>
                  </p:nvCxnSpPr>
                  <p:spPr>
                    <a:xfrm>
                      <a:off x="551119" y="4787650"/>
                      <a:ext cx="6682712"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551119" y="6162922"/>
                      <a:ext cx="6682712"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539756" y="7538195"/>
                      <a:ext cx="6694075"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grpSp>
            </p:grpSp>
          </p:grpSp>
          <p:cxnSp>
            <p:nvCxnSpPr>
              <p:cNvPr id="60" name="Straight Connector 59"/>
              <p:cNvCxnSpPr/>
              <p:nvPr/>
            </p:nvCxnSpPr>
            <p:spPr>
              <a:xfrm>
                <a:off x="551120" y="2981155"/>
                <a:ext cx="6682712"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grpSp>
        <p:sp>
          <p:nvSpPr>
            <p:cNvPr id="55" name="TextBox 54"/>
            <p:cNvSpPr txBox="1"/>
            <p:nvPr/>
          </p:nvSpPr>
          <p:spPr>
            <a:xfrm flipH="1">
              <a:off x="551120" y="3034807"/>
              <a:ext cx="1129250" cy="261610"/>
            </a:xfrm>
            <a:prstGeom prst="rect">
              <a:avLst/>
            </a:prstGeom>
            <a:noFill/>
          </p:spPr>
          <p:txBody>
            <a:bodyPr wrap="square" rtlCol="0">
              <a:spAutoFit/>
            </a:bodyPr>
            <a:lstStyle/>
            <a:p>
              <a:pPr algn="l" rtl="0"/>
              <a:r>
                <a:rPr lang="fr-FR" sz="1100" b="0" i="0" u="none">
                  <a:latin typeface="Futura Std Condensed" pitchFamily="34" charset="0"/>
                  <a:cs typeface="Futura Condensed"/>
                </a:rPr>
                <a:t>COMMENTAIRES DE</a:t>
              </a:r>
              <a:endParaRPr lang="fr-FR" sz="1100" dirty="0">
                <a:latin typeface="Futura Std Condensed" pitchFamily="34" charset="0"/>
                <a:cs typeface="Futura Condensed"/>
              </a:endParaRPr>
            </a:p>
          </p:txBody>
        </p:sp>
        <p:sp>
          <p:nvSpPr>
            <p:cNvPr id="56" name="TextBox 55"/>
            <p:cNvSpPr txBox="1"/>
            <p:nvPr/>
          </p:nvSpPr>
          <p:spPr>
            <a:xfrm flipH="1">
              <a:off x="3501043" y="2982553"/>
              <a:ext cx="1881634" cy="400110"/>
            </a:xfrm>
            <a:prstGeom prst="rect">
              <a:avLst/>
            </a:prstGeom>
            <a:noFill/>
          </p:spPr>
          <p:txBody>
            <a:bodyPr wrap="square" rtlCol="0">
              <a:spAutoFit/>
            </a:bodyPr>
            <a:lstStyle/>
            <a:p>
              <a:pPr algn="just" rtl="0"/>
              <a:r>
                <a:rPr lang="fr-FR" sz="1000" b="0" i="0" u="none" dirty="0">
                  <a:latin typeface="Futura Std Condensed" pitchFamily="34" charset="0"/>
                  <a:cs typeface="Futura Condensed"/>
                </a:rPr>
                <a:t>[JAUNE] </a:t>
              </a:r>
              <a:r>
                <a:rPr lang="fr-FR" sz="1000" b="0" i="0" u="none" dirty="0" smtClean="0">
                  <a:latin typeface="Futura Std Condensed" pitchFamily="34" charset="0"/>
                  <a:cs typeface="Futura Condensed"/>
                </a:rPr>
                <a:t>Qu’est-ce </a:t>
              </a:r>
              <a:r>
                <a:rPr lang="fr-FR" sz="1000" b="0" i="0" u="none" dirty="0">
                  <a:latin typeface="Futura Std Condensed" pitchFamily="34" charset="0"/>
                  <a:cs typeface="Futura Condensed"/>
                </a:rPr>
                <a:t>qui prête à confusion ou pourrait être fait différemment ?</a:t>
              </a:r>
              <a:endParaRPr lang="fr-FR" sz="1000" dirty="0">
                <a:latin typeface="Futura Std Condensed" pitchFamily="34" charset="0"/>
                <a:cs typeface="Futura Condensed"/>
              </a:endParaRPr>
            </a:p>
          </p:txBody>
        </p:sp>
        <p:sp>
          <p:nvSpPr>
            <p:cNvPr id="57" name="TextBox 56"/>
            <p:cNvSpPr txBox="1"/>
            <p:nvPr/>
          </p:nvSpPr>
          <p:spPr>
            <a:xfrm flipH="1">
              <a:off x="1646280" y="2988082"/>
              <a:ext cx="1926430" cy="400110"/>
            </a:xfrm>
            <a:prstGeom prst="rect">
              <a:avLst/>
            </a:prstGeom>
            <a:noFill/>
          </p:spPr>
          <p:txBody>
            <a:bodyPr wrap="square" rtlCol="0">
              <a:spAutoFit/>
            </a:bodyPr>
            <a:lstStyle/>
            <a:p>
              <a:pPr algn="just" rtl="0"/>
              <a:r>
                <a:rPr lang="fr-FR" sz="1000" b="0" i="0" u="none" dirty="0">
                  <a:latin typeface="Futura Std Condensed" pitchFamily="34" charset="0"/>
                  <a:cs typeface="Futura Condensed"/>
                </a:rPr>
                <a:t>[ROUGE] </a:t>
              </a:r>
              <a:r>
                <a:rPr lang="fr-FR" sz="1000" b="0" i="0" u="none" dirty="0" smtClean="0">
                  <a:latin typeface="Futura Std Condensed" pitchFamily="34" charset="0"/>
                  <a:cs typeface="Futura Condensed"/>
                </a:rPr>
                <a:t>Qu’est-ce </a:t>
              </a:r>
              <a:r>
                <a:rPr lang="fr-FR" sz="1000" b="0" i="0" u="none" dirty="0">
                  <a:latin typeface="Futura Std Condensed" pitchFamily="34" charset="0"/>
                  <a:cs typeface="Futura Condensed"/>
                </a:rPr>
                <a:t>qui ne marche pas ou pourrait être amélioré ?</a:t>
              </a:r>
              <a:endParaRPr lang="fr-FR" sz="1000" dirty="0">
                <a:latin typeface="Futura Std Condensed" pitchFamily="34" charset="0"/>
                <a:cs typeface="Futura Condensed"/>
              </a:endParaRPr>
            </a:p>
          </p:txBody>
        </p:sp>
        <p:sp>
          <p:nvSpPr>
            <p:cNvPr id="58" name="TextBox 57"/>
            <p:cNvSpPr txBox="1"/>
            <p:nvPr/>
          </p:nvSpPr>
          <p:spPr>
            <a:xfrm flipH="1">
              <a:off x="5362356" y="2982553"/>
              <a:ext cx="1871475" cy="553998"/>
            </a:xfrm>
            <a:prstGeom prst="rect">
              <a:avLst/>
            </a:prstGeom>
            <a:noFill/>
          </p:spPr>
          <p:txBody>
            <a:bodyPr wrap="square" rtlCol="0">
              <a:spAutoFit/>
            </a:bodyPr>
            <a:lstStyle/>
            <a:p>
              <a:pPr algn="just" rtl="0"/>
              <a:r>
                <a:rPr lang="fr-FR" sz="1000" b="0" i="0" u="none" dirty="0">
                  <a:latin typeface="Futura Std Condensed" pitchFamily="34" charset="0"/>
                  <a:cs typeface="Futura Condensed"/>
                </a:rPr>
                <a:t>[VERT] </a:t>
              </a:r>
              <a:r>
                <a:rPr lang="fr-FR" sz="1000" b="0" i="0" u="none" dirty="0" smtClean="0">
                  <a:latin typeface="Futura Std Condensed" pitchFamily="34" charset="0"/>
                  <a:cs typeface="Futura Condensed"/>
                </a:rPr>
                <a:t>Qu’est-ce </a:t>
              </a:r>
              <a:r>
                <a:rPr lang="fr-FR" sz="1000" b="0" i="0" u="none" dirty="0">
                  <a:latin typeface="Futura Std Condensed" pitchFamily="34" charset="0"/>
                  <a:cs typeface="Futura Condensed"/>
                </a:rPr>
                <a:t>qui marche bien ou que tu aimes beaucoup dans le projet ?</a:t>
              </a:r>
            </a:p>
            <a:p>
              <a:pPr algn="just" rtl="0"/>
              <a:endParaRPr lang="fr-FR" sz="1000" dirty="0">
                <a:latin typeface="Futura Std Condensed" pitchFamily="34" charset="0"/>
                <a:cs typeface="Futura Condensed"/>
              </a:endParaRPr>
            </a:p>
          </p:txBody>
        </p:sp>
      </p:grpSp>
      <p:grpSp>
        <p:nvGrpSpPr>
          <p:cNvPr id="2" name="Group 1"/>
          <p:cNvGrpSpPr/>
          <p:nvPr>
            <p:custDataLst>
              <p:tags r:id="rId2"/>
            </p:custDataLst>
          </p:nvPr>
        </p:nvGrpSpPr>
        <p:grpSpPr>
          <a:xfrm>
            <a:off x="0" y="2143975"/>
            <a:ext cx="7772400" cy="476372"/>
            <a:chOff x="0" y="2143975"/>
            <a:chExt cx="7772400" cy="476372"/>
          </a:xfrm>
        </p:grpSpPr>
        <p:sp>
          <p:nvSpPr>
            <p:cNvPr id="45" name="Rectangle 44"/>
            <p:cNvSpPr/>
            <p:nvPr/>
          </p:nvSpPr>
          <p:spPr>
            <a:xfrm flipH="1">
              <a:off x="0" y="2143975"/>
              <a:ext cx="7772400" cy="476372"/>
            </a:xfrm>
            <a:prstGeom prst="rect">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6" name="TextBox 45"/>
            <p:cNvSpPr txBox="1"/>
            <p:nvPr/>
          </p:nvSpPr>
          <p:spPr>
            <a:xfrm flipH="1">
              <a:off x="448729" y="2152277"/>
              <a:ext cx="2776169"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ROUGE, JAUNE, VERT</a:t>
              </a:r>
              <a:endParaRPr lang="fr-FR" sz="2400" dirty="0">
                <a:solidFill>
                  <a:schemeClr val="bg1"/>
                </a:solidFill>
                <a:latin typeface="Futura Std Condensed" pitchFamily="34" charset="0"/>
                <a:cs typeface="Futura Condensed"/>
              </a:endParaRPr>
            </a:p>
          </p:txBody>
        </p:sp>
      </p:grpSp>
      <p:sp>
        <p:nvSpPr>
          <p:cNvPr id="89" name="TextBox 88"/>
          <p:cNvSpPr txBox="1"/>
          <p:nvPr>
            <p:custDataLst>
              <p:tags r:id="rId3"/>
            </p:custDataLst>
          </p:nvPr>
        </p:nvSpPr>
        <p:spPr>
          <a:xfrm>
            <a:off x="447989" y="8314941"/>
            <a:ext cx="6942716" cy="954107"/>
          </a:xfrm>
          <a:prstGeom prst="rect">
            <a:avLst/>
          </a:prstGeom>
          <a:noFill/>
          <a:ln w="6350" cmpd="sng">
            <a:noFill/>
            <a:prstDash val="dash"/>
          </a:ln>
        </p:spPr>
        <p:txBody>
          <a:bodyPr wrap="square" tIns="91440" bIns="91440" rtlCol="0" anchor="ctr" anchorCtr="0">
            <a:spAutoFit/>
          </a:bodyPr>
          <a:lstStyle/>
          <a:p>
            <a:pPr algn="l" rtl="0"/>
            <a:r>
              <a:rPr lang="fr-FR" sz="1200" b="0" i="0" u="none" dirty="0">
                <a:latin typeface="Futura Std Condensed" pitchFamily="34" charset="0"/>
                <a:cs typeface="Futura Condensed"/>
              </a:rPr>
              <a:t>ÉLÉMENTS DU PROJET SUR LESQUELS IL POURRAIT ÊTRE UTILE DE SE PENCHER : </a:t>
            </a:r>
          </a:p>
          <a:p>
            <a:endParaRPr lang="fr-FR" sz="3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Clarté : As-tu compris ce que le projet est censé faire ? </a:t>
            </a:r>
          </a:p>
          <a:p>
            <a:pPr marL="171450" indent="-171450" algn="l" rtl="0">
              <a:buFont typeface="Lucida Grande"/>
              <a:buChar char="+"/>
            </a:pPr>
            <a:r>
              <a:rPr lang="fr-FR" sz="1100" b="0" i="0" u="none" dirty="0">
                <a:latin typeface="Futura Std Condensed" pitchFamily="34" charset="0"/>
                <a:cs typeface="Futura Condensed"/>
              </a:rPr>
              <a:t>Caractéristiques : Quelles sont les caractéristiques du projet ? Le projet fonctionne-t-il comme prévu ? </a:t>
            </a:r>
          </a:p>
          <a:p>
            <a:pPr marL="171450" indent="-171450" algn="l" rtl="0">
              <a:buFont typeface="Lucida Grande"/>
              <a:buChar char="+"/>
            </a:pPr>
            <a:r>
              <a:rPr lang="fr-FR" sz="1100" b="0" i="0" u="none" dirty="0">
                <a:latin typeface="Futura Std Condensed" pitchFamily="34" charset="0"/>
                <a:cs typeface="Futura Condensed"/>
              </a:rPr>
              <a:t>Attrait : À quel point le projet </a:t>
            </a:r>
            <a:r>
              <a:rPr lang="fr-FR" sz="1100" b="0" i="0" u="none" dirty="0" smtClean="0">
                <a:latin typeface="Futura Std Condensed" pitchFamily="34" charset="0"/>
                <a:cs typeface="Futura Condensed"/>
              </a:rPr>
              <a:t>t’attire-t-il</a:t>
            </a:r>
            <a:r>
              <a:rPr lang="fr-FR" sz="1100" b="0" i="0" u="none" dirty="0">
                <a:latin typeface="Futura Std Condensed" pitchFamily="34" charset="0"/>
                <a:cs typeface="Futura Condensed"/>
              </a:rPr>
              <a:t> ? Est-il interactif, original, sophistiqué, drôle, intéressant ? Quel a été ton ressenti en interagissant avec le projet ?</a:t>
            </a:r>
            <a:endParaRPr lang="fr-FR" sz="1100" dirty="0">
              <a:latin typeface="Futura Std Condensed" pitchFamily="34" charset="0"/>
              <a:cs typeface="Futura Condensed"/>
            </a:endParaRPr>
          </a:p>
        </p:txBody>
      </p:sp>
      <p:sp>
        <p:nvSpPr>
          <p:cNvPr id="29" name="TextBox 28"/>
          <p:cNvSpPr txBox="1"/>
          <p:nvPr>
            <p:custDataLst>
              <p:tags r:id="rId4"/>
            </p:custDataLst>
          </p:nvPr>
        </p:nvSpPr>
        <p:spPr>
          <a:xfrm>
            <a:off x="2631629" y="794862"/>
            <a:ext cx="4986033" cy="807913"/>
          </a:xfrm>
          <a:prstGeom prst="rect">
            <a:avLst/>
          </a:prstGeom>
          <a:noFill/>
          <a:ln w="6350" cmpd="sng">
            <a:solidFill>
              <a:schemeClr val="tx1"/>
            </a:solidFill>
            <a:prstDash val="dash"/>
          </a:ln>
        </p:spPr>
        <p:txBody>
          <a:bodyPr wrap="square" tIns="91440" bIns="91440" rtlCol="0" anchor="ctr" anchorCtr="0">
            <a:spAutoFit/>
          </a:bodyPr>
          <a:lstStyle/>
          <a:p>
            <a:pPr algn="l" rtl="0">
              <a:lnSpc>
                <a:spcPct val="150000"/>
              </a:lnSpc>
            </a:pPr>
            <a:r>
              <a:rPr lang="fr-FR" sz="1100" b="0" i="0" u="none">
                <a:latin typeface="Futura Std Condensed" pitchFamily="34" charset="0"/>
                <a:cs typeface="Futura Condensed"/>
              </a:rPr>
              <a:t>COMMENTAIRES POUR : ___________________________________________________</a:t>
            </a:r>
            <a:endParaRPr lang="fr-FR" sz="1100" dirty="0">
              <a:latin typeface="Futura Std Condensed" pitchFamily="34" charset="0"/>
              <a:cs typeface="Futura Condensed"/>
            </a:endParaRPr>
          </a:p>
          <a:p>
            <a:pPr algn="l" rtl="0">
              <a:lnSpc>
                <a:spcPct val="150000"/>
              </a:lnSpc>
            </a:pPr>
            <a:endParaRPr lang="fr-FR" sz="500" dirty="0">
              <a:latin typeface="Futura Std Condensed" pitchFamily="34" charset="0"/>
              <a:cs typeface="Futura Condensed"/>
            </a:endParaRPr>
          </a:p>
          <a:p>
            <a:pPr algn="l" rtl="0">
              <a:lnSpc>
                <a:spcPct val="150000"/>
              </a:lnSpc>
            </a:pPr>
            <a:r>
              <a:rPr lang="fr-FR" sz="1100" b="0" i="0" u="none">
                <a:latin typeface="Futura Std Condensed" pitchFamily="34" charset="0"/>
                <a:cs typeface="Futura Condensed"/>
              </a:rPr>
              <a:t>TITRE DU PROJET : ___________________________________________________</a:t>
            </a:r>
            <a:endParaRPr lang="fr-FR" sz="1100" dirty="0">
              <a:latin typeface="Futura Std Condensed" pitchFamily="34" charset="0"/>
              <a:cs typeface="Futura Condensed"/>
            </a:endParaRPr>
          </a:p>
        </p:txBody>
      </p:sp>
      <p:sp>
        <p:nvSpPr>
          <p:cNvPr id="24" name="TextBox 23"/>
          <p:cNvSpPr txBox="1"/>
          <p:nvPr>
            <p:custDataLst>
              <p:tags r:id="rId5"/>
            </p:custDataLst>
          </p:nvPr>
        </p:nvSpPr>
        <p:spPr>
          <a:xfrm>
            <a:off x="457200"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RETOUR </a:t>
            </a:r>
          </a:p>
          <a:p>
            <a:pPr algn="l" rtl="0"/>
            <a:r>
              <a:rPr lang="fr-FR" sz="3400" b="0" i="0" u="none">
                <a:latin typeface="Futura Std Condensed" pitchFamily="34" charset="0"/>
                <a:cs typeface="Futura Condensed"/>
              </a:rPr>
              <a:t>SUR LE PROJET</a:t>
            </a:r>
          </a:p>
        </p:txBody>
      </p:sp>
    </p:spTree>
    <p:extLst>
      <p:ext uri="{BB962C8B-B14F-4D97-AF65-F5344CB8AC3E}">
        <p14:creationId xmlns:p14="http://schemas.microsoft.com/office/powerpoint/2010/main" val="35365263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324338" cy="3555827"/>
            <a:chOff x="422410" y="2832776"/>
            <a:chExt cx="3324338" cy="3555827"/>
          </a:xfrm>
        </p:grpSpPr>
        <p:sp>
          <p:nvSpPr>
            <p:cNvPr id="14" name="TextBox 13"/>
            <p:cNvSpPr txBox="1"/>
            <p:nvPr/>
          </p:nvSpPr>
          <p:spPr>
            <a:xfrm>
              <a:off x="515544" y="3328603"/>
              <a:ext cx="3231204" cy="3060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Dans cette activité, les élèves vont faire le point sur leurs projets. Chacun discutera avec les membres de son équipe de </a:t>
              </a:r>
              <a:r>
                <a:rPr lang="fr-FR" sz="1200" b="0" i="0" u="none" spc="-20" dirty="0" smtClean="0">
                  <a:latin typeface="Futura Std Condensed" pitchFamily="34" charset="0"/>
                  <a:cs typeface="Futura Condensed"/>
                </a:rPr>
                <a:t>l’état d’avancement </a:t>
              </a:r>
              <a:r>
                <a:rPr lang="fr-FR" sz="1200" b="0" i="0" u="none" spc="-20" dirty="0">
                  <a:latin typeface="Futura Std Condensed" pitchFamily="34" charset="0"/>
                  <a:cs typeface="Futura Condensed"/>
                </a:rPr>
                <a:t>du projet et ils esquisseront un plan </a:t>
              </a:r>
              <a:r>
                <a:rPr lang="fr-FR" sz="1200" b="0" i="0" u="none" spc="-20" dirty="0" smtClean="0">
                  <a:latin typeface="Futura Std Condensed" pitchFamily="34" charset="0"/>
                  <a:cs typeface="Futura Condensed"/>
                </a:rPr>
                <a:t>d’action </a:t>
              </a:r>
              <a:r>
                <a:rPr lang="fr-FR" sz="1200" b="0" i="0" u="none" spc="-20" dirty="0">
                  <a:latin typeface="Futura Std Condensed" pitchFamily="34" charset="0"/>
                  <a:cs typeface="Futura Condensed"/>
                </a:rPr>
                <a:t>pour le sprint de conception à venir, sur la base des commentaires reçus.</a:t>
              </a:r>
              <a:r>
                <a:rPr lang="fr-FR" sz="1200" b="0" i="0" u="none" dirty="0">
                  <a:latin typeface="Futura Std Condensed" pitchFamily="34" charset="0"/>
                  <a:cs typeface="Futura Condensed"/>
                </a:rPr>
                <a:t> Éventuellement, donnez aux élèves ou aux groupes un imprimé « Le point sur le projet » pour les guider dans cette activité.</a:t>
              </a:r>
              <a:endParaRPr lang="fr-FR" sz="1200" spc="-2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Divisez le groupe en équipes de projet.</a:t>
              </a:r>
              <a:r>
                <a:rPr lang="fr-FR" sz="1200" b="0" i="0" u="none" dirty="0">
                  <a:latin typeface="Futura Std Condensed" pitchFamily="34" charset="0"/>
                  <a:cs typeface="Futura Condensed"/>
                </a:rPr>
                <a:t> </a:t>
              </a:r>
              <a:r>
                <a:rPr lang="fr-FR" sz="1200" b="0" i="0" u="none" spc="-20" dirty="0">
                  <a:latin typeface="Futura Std Condensed" pitchFamily="34" charset="0"/>
                  <a:cs typeface="Futura Condensed"/>
                </a:rPr>
                <a:t>Éventuellement, redistribuez aux élèves les imprimés « Planification de projet », « Retour sur le projet » et « Groupe non ciblé » précédemment remplis</a:t>
              </a:r>
              <a:r>
                <a:rPr lang="fr-FR" sz="1200" b="0" i="0" u="none" dirty="0">
                  <a:latin typeface="Futura Std Condensed" pitchFamily="34" charset="0"/>
                  <a:cs typeface="Futura Condensed"/>
                </a:rPr>
                <a:t>. </a:t>
              </a:r>
              <a:endParaRPr lang="fr-FR" sz="1200" spc="-2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Donnez aux équipes le temps de réfléchir à leurs objectifs de départ et aux commentaires recueillis. En vue du prochain sprint de conception, invitez les élèves à préciser les prochaines étapes et la marche à suivre pour </a:t>
              </a:r>
              <a:r>
                <a:rPr lang="fr-FR" sz="1200" b="0" i="0" u="none" spc="-20" dirty="0" smtClean="0">
                  <a:latin typeface="Futura Std Condensed" pitchFamily="34" charset="0"/>
                  <a:cs typeface="Futura Condensed"/>
                </a:rPr>
                <a:t>l’affinement </a:t>
              </a:r>
              <a:r>
                <a:rPr lang="fr-FR" sz="1200" b="0" i="0" u="none" spc="-20" dirty="0">
                  <a:latin typeface="Futura Std Condensed" pitchFamily="34" charset="0"/>
                  <a:cs typeface="Futura Condensed"/>
                </a:rPr>
                <a:t>de leurs projets.</a:t>
              </a:r>
              <a:endParaRPr lang="fr-FR" sz="1200" spc="-20" dirty="0">
                <a:latin typeface="Futura Std Condensed" pitchFamily="34" charset="0"/>
                <a:cs typeface="Futura Condensed"/>
              </a:endParaRP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custDataLst>
              <p:tags r:id="rId2"/>
            </p:custDataLst>
          </p:nvPr>
        </p:nvSpPr>
        <p:spPr>
          <a:xfrm>
            <a:off x="1300031"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LE POINT SUR </a:t>
            </a:r>
          </a:p>
          <a:p>
            <a:pPr algn="l" rtl="0"/>
            <a:r>
              <a:rPr lang="fr-FR" sz="3400" b="0" i="0" u="none">
                <a:latin typeface="Futura Std Condensed" pitchFamily="34" charset="0"/>
                <a:cs typeface="Futura Condensed"/>
              </a:rPr>
              <a:t>LE PROJET</a:t>
            </a:r>
          </a:p>
        </p:txBody>
      </p:sp>
      <p:sp>
        <p:nvSpPr>
          <p:cNvPr id="10" name="TextBox 9"/>
          <p:cNvSpPr txBox="1"/>
          <p:nvPr>
            <p:custDataLst>
              <p:tags r:id="rId3"/>
            </p:custDataLst>
          </p:nvPr>
        </p:nvSpPr>
        <p:spPr>
          <a:xfrm>
            <a:off x="4214625" y="795405"/>
            <a:ext cx="2999848"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analysé </a:t>
            </a:r>
            <a:r>
              <a:rPr lang="fr-FR" sz="1200" b="0" i="0" u="none" dirty="0" smtClean="0">
                <a:latin typeface="Futura Std Condensed" pitchFamily="34" charset="0"/>
                <a:cs typeface="Futura Condensed"/>
              </a:rPr>
              <a:t>l’état d’avancement </a:t>
            </a:r>
            <a:r>
              <a:rPr lang="fr-FR" sz="1200" b="0" i="0" u="none" dirty="0">
                <a:latin typeface="Futura Std Condensed" pitchFamily="34" charset="0"/>
                <a:cs typeface="Futura Condensed"/>
              </a:rPr>
              <a:t>du projet et les avis reçus</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posé, dans les grandes lignes, les activités ou les tâches nécessaires à la réalisation du projet</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créé une liste de ressources nécessaires à la réalisation de leur projet</a:t>
            </a:r>
            <a:endParaRPr lang="fr-FR" sz="1200" dirty="0">
              <a:latin typeface="Futura Std Condensed" pitchFamily="34" charset="0"/>
              <a:cs typeface="Futura Condensed"/>
            </a:endParaRPr>
          </a:p>
        </p:txBody>
      </p:sp>
      <p:grpSp>
        <p:nvGrpSpPr>
          <p:cNvPr id="22" name="Group 21"/>
          <p:cNvGrpSpPr/>
          <p:nvPr>
            <p:custDataLst>
              <p:tags r:id="rId4"/>
            </p:custDataLst>
          </p:nvPr>
        </p:nvGrpSpPr>
        <p:grpSpPr>
          <a:xfrm>
            <a:off x="4007796" y="2832776"/>
            <a:ext cx="3307404" cy="772826"/>
            <a:chOff x="3992282" y="2832776"/>
            <a:chExt cx="3307404" cy="772826"/>
          </a:xfrm>
        </p:grpSpPr>
        <p:sp>
          <p:nvSpPr>
            <p:cNvPr id="18" name="TextBox 17"/>
            <p:cNvSpPr txBox="1"/>
            <p:nvPr/>
          </p:nvSpPr>
          <p:spPr>
            <a:xfrm>
              <a:off x="4089400" y="3328603"/>
              <a:ext cx="3117152" cy="27699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Le point sur le projet » </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5"/>
            </p:custDataLst>
          </p:nvPr>
        </p:nvGrpSpPr>
        <p:grpSpPr>
          <a:xfrm>
            <a:off x="4007796" y="3721531"/>
            <a:ext cx="3307404" cy="1503826"/>
            <a:chOff x="3992282" y="2832776"/>
            <a:chExt cx="3307404" cy="1503826"/>
          </a:xfrm>
        </p:grpSpPr>
        <p:sp>
          <p:nvSpPr>
            <p:cNvPr id="60" name="TextBox 59"/>
            <p:cNvSpPr txBox="1"/>
            <p:nvPr/>
          </p:nvSpPr>
          <p:spPr>
            <a:xfrm>
              <a:off x="4089400" y="3328602"/>
              <a:ext cx="3117152" cy="100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présent, </a:t>
              </a: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préféré dans le processus ?</a:t>
              </a:r>
            </a:p>
            <a:p>
              <a:pPr marL="171450" indent="-171450" algn="l" rtl="0">
                <a:buFont typeface="Lucida Grande"/>
                <a:buChar char="+"/>
              </a:pPr>
              <a:r>
                <a:rPr lang="fr-FR" sz="1200" b="0" i="0" u="none" dirty="0">
                  <a:latin typeface="Futura Std Condensed" pitchFamily="34" charset="0"/>
                  <a:cs typeface="Futura Condensed"/>
                </a:rPr>
                <a:t>Sur quelles parties de ton projet dois-tu encore travailler ?</a:t>
              </a:r>
            </a:p>
            <a:p>
              <a:pPr marL="171450" indent="-171450" algn="l" rtl="0">
                <a:buFont typeface="Lucida Grande"/>
                <a:buChar char="+"/>
              </a:pPr>
              <a:r>
                <a:rPr lang="fr-FR" sz="1200" b="0" i="0" u="none" dirty="0">
                  <a:latin typeface="Futura Std Condensed" pitchFamily="34" charset="0"/>
                  <a:cs typeface="Futura Condensed"/>
                </a:rPr>
                <a:t>Sur quelles parties de ton projet vas-tu maintenant travailler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Sur quoi pourrais-tu avoir besoin </a:t>
              </a:r>
              <a:r>
                <a:rPr lang="fr-FR" sz="1200" b="0" i="0" u="none" dirty="0" smtClean="0">
                  <a:latin typeface="Futura Std Condensed" pitchFamily="34" charset="0"/>
                  <a:cs typeface="Futura Condensed"/>
                </a:rPr>
                <a:t>d’aide </a:t>
              </a:r>
              <a:r>
                <a:rPr lang="fr-FR" sz="1200" b="0" i="0" u="none" dirty="0">
                  <a:latin typeface="Futura Std Condensed" pitchFamily="34" charset="0"/>
                  <a:cs typeface="Futura Condensed"/>
                </a:rPr>
                <a:t>pour avancer ?</a:t>
              </a: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6"/>
            </p:custDataLst>
          </p:nvPr>
        </p:nvGrpSpPr>
        <p:grpSpPr>
          <a:xfrm>
            <a:off x="4007796" y="5353394"/>
            <a:ext cx="3307404" cy="1503826"/>
            <a:chOff x="3992282" y="2832776"/>
            <a:chExt cx="3307404" cy="1503826"/>
          </a:xfrm>
        </p:grpSpPr>
        <p:sp>
          <p:nvSpPr>
            <p:cNvPr id="64" name="TextBox 63"/>
            <p:cNvSpPr txBox="1"/>
            <p:nvPr/>
          </p:nvSpPr>
          <p:spPr>
            <a:xfrm>
              <a:off x="4089400" y="3328602"/>
              <a:ext cx="3117152" cy="100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progrès et les plans </a:t>
              </a:r>
              <a:r>
                <a:rPr lang="fr-FR" sz="1200" b="0" i="0" u="none" dirty="0" smtClean="0">
                  <a:latin typeface="Futura Std Condensed" pitchFamily="34" charset="0"/>
                  <a:cs typeface="Futura Condensed"/>
                </a:rPr>
                <a:t>d’action </a:t>
              </a:r>
              <a:r>
                <a:rPr lang="fr-FR" sz="1200" b="0" i="0" u="none" dirty="0">
                  <a:latin typeface="Futura Std Condensed" pitchFamily="34" charset="0"/>
                  <a:cs typeface="Futura Condensed"/>
                </a:rPr>
                <a:t>réalisés par les équipes sont-ils raisonnables ?</a:t>
              </a:r>
            </a:p>
            <a:p>
              <a:pPr marL="171450" indent="-171450" algn="l" rtl="0">
                <a:buFont typeface="Lucida Grande"/>
                <a:buChar char="+"/>
              </a:pPr>
              <a:r>
                <a:rPr lang="fr-FR" sz="1200" b="0" i="0" u="none" dirty="0">
                  <a:latin typeface="Futura Std Condensed" pitchFamily="34" charset="0"/>
                  <a:cs typeface="Futura Condensed"/>
                </a:rPr>
                <a:t>Les membres de chaque groupe coopèrent-ils et collaborent-ils dans les discussions et pour le partage des responsabilités ?</a:t>
              </a: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7" name="Group 66"/>
          <p:cNvGrpSpPr/>
          <p:nvPr>
            <p:custDataLst>
              <p:tags r:id="rId7"/>
            </p:custDataLst>
          </p:nvPr>
        </p:nvGrpSpPr>
        <p:grpSpPr>
          <a:xfrm>
            <a:off x="3661944" y="794340"/>
            <a:ext cx="442062" cy="1123360"/>
            <a:chOff x="2853673" y="794340"/>
            <a:chExt cx="442062" cy="1123360"/>
          </a:xfrm>
        </p:grpSpPr>
        <p:cxnSp>
          <p:nvCxnSpPr>
            <p:cNvPr id="68" name="Straight Connector 67"/>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74" name="TextBox 73"/>
          <p:cNvSpPr txBox="1"/>
          <p:nvPr>
            <p:custDataLst>
              <p:tags r:id="rId8"/>
            </p:custDataLst>
          </p:nvPr>
        </p:nvSpPr>
        <p:spPr>
          <a:xfrm>
            <a:off x="2527923"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75" name="Picture 74" descr="15min.png"/>
          <p:cNvPicPr>
            <a:picLocks noChangeAspect="1"/>
          </p:cNvPicPr>
          <p:nvPr>
            <p:custDataLst>
              <p:tags r:id="rId9"/>
            </p:custDataLst>
          </p:nvPr>
        </p:nvPicPr>
        <p:blipFill>
          <a:blip r:embed="rId18">
            <a:extLst>
              <a:ext uri="{28A0092B-C50C-407E-A947-70E740481C1C}">
                <a14:useLocalDpi xmlns:a14="http://schemas.microsoft.com/office/drawing/2010/main" val="0"/>
              </a:ext>
            </a:extLst>
          </a:blip>
          <a:stretch>
            <a:fillRect/>
          </a:stretch>
        </p:blipFill>
        <p:spPr>
          <a:xfrm>
            <a:off x="2271408" y="1754376"/>
            <a:ext cx="324022" cy="324022"/>
          </a:xfrm>
          <a:prstGeom prst="rect">
            <a:avLst/>
          </a:prstGeom>
        </p:spPr>
      </p:pic>
      <p:grpSp>
        <p:nvGrpSpPr>
          <p:cNvPr id="76" name="Group 75"/>
          <p:cNvGrpSpPr/>
          <p:nvPr>
            <p:custDataLst>
              <p:tags r:id="rId10"/>
            </p:custDataLst>
          </p:nvPr>
        </p:nvGrpSpPr>
        <p:grpSpPr>
          <a:xfrm>
            <a:off x="457995" y="7630731"/>
            <a:ext cx="6857205" cy="352518"/>
            <a:chOff x="457995" y="7630731"/>
            <a:chExt cx="6857205" cy="352518"/>
          </a:xfrm>
        </p:grpSpPr>
        <p:sp>
          <p:nvSpPr>
            <p:cNvPr id="77" name="TextBox 76"/>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8" name="Straight Connector 77"/>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0" name="Straight Connector 79"/>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custDataLst>
              <p:tags r:id="rId12"/>
            </p:custDataLst>
          </p:nvPr>
        </p:nvGrpSpPr>
        <p:grpSpPr>
          <a:xfrm>
            <a:off x="4104914" y="8217641"/>
            <a:ext cx="3117152" cy="1158779"/>
            <a:chOff x="3746748" y="8217641"/>
            <a:chExt cx="3475318" cy="1158779"/>
          </a:xfrm>
        </p:grpSpPr>
        <p:sp>
          <p:nvSpPr>
            <p:cNvPr id="82" name="TextBox 81"/>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3" name="Group 82"/>
            <p:cNvGrpSpPr/>
            <p:nvPr/>
          </p:nvGrpSpPr>
          <p:grpSpPr>
            <a:xfrm>
              <a:off x="4076948" y="8385986"/>
              <a:ext cx="3145118" cy="883399"/>
              <a:chOff x="3891832" y="8385983"/>
              <a:chExt cx="3321768" cy="883398"/>
            </a:xfrm>
          </p:grpSpPr>
          <p:cxnSp>
            <p:nvCxnSpPr>
              <p:cNvPr id="84" name="Straight Connector 83"/>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3" name="TextBox 92"/>
          <p:cNvSpPr txBox="1"/>
          <p:nvPr>
            <p:custDataLst>
              <p:tags r:id="rId13"/>
            </p:custDataLst>
          </p:nvPr>
        </p:nvSpPr>
        <p:spPr>
          <a:xfrm>
            <a:off x="551129" y="8142739"/>
            <a:ext cx="3231204" cy="830997"/>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Le point sur le projet » est une activité de planification de courte durée. Nous recommandons de </a:t>
            </a:r>
            <a:r>
              <a:rPr lang="fr-FR" sz="1200" b="0" i="0" u="none" dirty="0" smtClean="0">
                <a:latin typeface="Futura Std Condensed" pitchFamily="34" charset="0"/>
                <a:cs typeface="Futura Condensed"/>
              </a:rPr>
              <a:t>l’utiliser </a:t>
            </a:r>
            <a:r>
              <a:rPr lang="fr-FR" sz="1200" b="0" i="0" u="none" dirty="0">
                <a:latin typeface="Futura Std Condensed" pitchFamily="34" charset="0"/>
                <a:cs typeface="Futura Condensed"/>
              </a:rPr>
              <a:t>comme échauffement au début de chaque séance de sprint de conception.</a:t>
            </a:r>
            <a:endParaRPr lang="fr-FR" sz="1200" dirty="0">
              <a:latin typeface="Futura Std Condensed" pitchFamily="34" charset="0"/>
              <a:cs typeface="Futura Condensed"/>
            </a:endParaRPr>
          </a:p>
        </p:txBody>
      </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124</a:t>
            </a:r>
            <a:endParaRPr lang="fr-FR" dirty="0">
              <a:latin typeface="Futura Std Condensed" pitchFamily="34" charset="0"/>
            </a:endParaRPr>
          </a:p>
        </p:txBody>
      </p:sp>
      <p:grpSp>
        <p:nvGrpSpPr>
          <p:cNvPr id="45" name="Group 44"/>
          <p:cNvGrpSpPr/>
          <p:nvPr>
            <p:custDataLst>
              <p:tags r:id="rId15"/>
            </p:custDataLst>
          </p:nvPr>
        </p:nvGrpSpPr>
        <p:grpSpPr>
          <a:xfrm>
            <a:off x="550334" y="-2"/>
            <a:ext cx="493776" cy="2791970"/>
            <a:chOff x="550334" y="-2"/>
            <a:chExt cx="493776" cy="2791970"/>
          </a:xfrm>
        </p:grpSpPr>
        <p:pic>
          <p:nvPicPr>
            <p:cNvPr id="46" name="Picture 45" descr="Unit6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34" y="0"/>
              <a:ext cx="493776" cy="2791968"/>
            </a:xfrm>
            <a:prstGeom prst="rect">
              <a:avLst/>
            </a:prstGeom>
          </p:spPr>
        </p:pic>
        <p:sp>
          <p:nvSpPr>
            <p:cNvPr id="47" name="TextBox 46"/>
            <p:cNvSpPr txBox="1"/>
            <p:nvPr/>
          </p:nvSpPr>
          <p:spPr>
            <a:xfrm rot="5400000">
              <a:off x="-422532" y="986249"/>
              <a:ext cx="243416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6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3432990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custDataLst>
              <p:tags r:id="rId1"/>
            </p:custDataLst>
          </p:nvPr>
        </p:nvSpPr>
        <p:spPr>
          <a:xfrm>
            <a:off x="2384796" y="1196178"/>
            <a:ext cx="5145917" cy="461665"/>
          </a:xfrm>
          <a:prstGeom prst="rect">
            <a:avLst/>
          </a:prstGeom>
          <a:noFill/>
          <a:ln>
            <a:noFill/>
          </a:ln>
        </p:spPr>
        <p:txBody>
          <a:bodyPr wrap="square" rtlCol="0">
            <a:spAutoFit/>
          </a:bodyPr>
          <a:lstStyle/>
          <a:p>
            <a:pPr algn="just" rtl="0"/>
            <a:r>
              <a:rPr lang="fr-FR" sz="1200" b="0" i="0" u="none" spc="-20" dirty="0">
                <a:latin typeface="Futura Std Condensed" pitchFamily="34" charset="0"/>
                <a:cs typeface="Futura Condensed"/>
              </a:rPr>
              <a:t>Avec les membres de ton équipe, discutez de </a:t>
            </a:r>
            <a:r>
              <a:rPr lang="fr-FR" sz="1200" b="0" i="0" u="none" spc="-20" dirty="0" smtClean="0">
                <a:latin typeface="Futura Std Condensed" pitchFamily="34" charset="0"/>
                <a:cs typeface="Futura Condensed"/>
              </a:rPr>
              <a:t>l’état d’avancement </a:t>
            </a:r>
            <a:r>
              <a:rPr lang="fr-FR" sz="1200" b="0" i="0" u="none" spc="-20" dirty="0">
                <a:latin typeface="Futura Std Condensed" pitchFamily="34" charset="0"/>
                <a:cs typeface="Futura Condensed"/>
              </a:rPr>
              <a:t>du projet et fixez les grandes lignes de votre plan </a:t>
            </a:r>
            <a:r>
              <a:rPr lang="fr-FR" sz="1200" b="0" i="0" u="none" spc="-20" dirty="0" smtClean="0">
                <a:latin typeface="Futura Std Condensed" pitchFamily="34" charset="0"/>
                <a:cs typeface="Futura Condensed"/>
              </a:rPr>
              <a:t>d’action </a:t>
            </a:r>
            <a:r>
              <a:rPr lang="fr-FR" sz="1200" b="0" i="0" u="none" spc="-20" dirty="0">
                <a:latin typeface="Futura Std Condensed" pitchFamily="34" charset="0"/>
                <a:cs typeface="Futura Condensed"/>
              </a:rPr>
              <a:t>pour la suite, en tenant compte des avis reçus.</a:t>
            </a:r>
            <a:endParaRPr lang="fr-FR" sz="1200" dirty="0">
              <a:latin typeface="Futura Std Condensed" pitchFamily="34" charset="0"/>
              <a:cs typeface="Futura Condensed"/>
            </a:endParaRPr>
          </a:p>
        </p:txBody>
      </p:sp>
      <p:sp>
        <p:nvSpPr>
          <p:cNvPr id="65" name="Rectangle 64"/>
          <p:cNvSpPr/>
          <p:nvPr>
            <p:custDataLst>
              <p:tags r:id="rId2"/>
            </p:custDataLst>
          </p:nvPr>
        </p:nvSpPr>
        <p:spPr>
          <a:xfrm>
            <a:off x="557895" y="6563962"/>
            <a:ext cx="3047842" cy="2978109"/>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66" name="Rectangle 65"/>
          <p:cNvSpPr/>
          <p:nvPr>
            <p:custDataLst>
              <p:tags r:id="rId3"/>
            </p:custDataLst>
          </p:nvPr>
        </p:nvSpPr>
        <p:spPr>
          <a:xfrm>
            <a:off x="3853251" y="6563962"/>
            <a:ext cx="3047842" cy="2978109"/>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nvGrpSpPr>
          <p:cNvPr id="69" name="Group 68"/>
          <p:cNvGrpSpPr/>
          <p:nvPr>
            <p:custDataLst>
              <p:tags r:id="rId4"/>
            </p:custDataLst>
          </p:nvPr>
        </p:nvGrpSpPr>
        <p:grpSpPr>
          <a:xfrm>
            <a:off x="557894" y="6572585"/>
            <a:ext cx="6343199" cy="430887"/>
            <a:chOff x="549582" y="2758606"/>
            <a:chExt cx="6343199" cy="430887"/>
          </a:xfrm>
        </p:grpSpPr>
        <p:sp>
          <p:nvSpPr>
            <p:cNvPr id="78" name="TextBox 77"/>
            <p:cNvSpPr txBox="1"/>
            <p:nvPr/>
          </p:nvSpPr>
          <p:spPr>
            <a:xfrm flipH="1">
              <a:off x="549582" y="2758606"/>
              <a:ext cx="3047841" cy="430887"/>
            </a:xfrm>
            <a:prstGeom prst="rect">
              <a:avLst/>
            </a:prstGeom>
            <a:noFill/>
          </p:spPr>
          <p:txBody>
            <a:bodyPr wrap="square" rtlCol="0">
              <a:spAutoFit/>
            </a:bodyPr>
            <a:lstStyle/>
            <a:p>
              <a:pPr algn="l" rtl="0"/>
              <a:r>
                <a:rPr lang="fr-FR" sz="1100" b="0" i="0" u="none" dirty="0">
                  <a:latin typeface="Futura Std Condensed" pitchFamily="34" charset="0"/>
                  <a:cs typeface="Futura Condensed"/>
                </a:rPr>
                <a:t>Sur quelles parties du projet les différents membres de </a:t>
              </a:r>
              <a:r>
                <a:rPr lang="fr-FR" sz="1100" b="0" i="0" u="none" dirty="0" smtClean="0">
                  <a:latin typeface="Futura Std Condensed" pitchFamily="34" charset="0"/>
                  <a:cs typeface="Futura Condensed"/>
                </a:rPr>
                <a:t>l’équipe </a:t>
              </a:r>
              <a:r>
                <a:rPr lang="fr-FR" sz="1100" b="0" i="0" u="none" dirty="0">
                  <a:latin typeface="Futura Std Condensed" pitchFamily="34" charset="0"/>
                  <a:cs typeface="Futura Condensed"/>
                </a:rPr>
                <a:t>vont-ils désormais travailler ?</a:t>
              </a:r>
            </a:p>
          </p:txBody>
        </p:sp>
        <p:sp>
          <p:nvSpPr>
            <p:cNvPr id="79" name="TextBox 78"/>
            <p:cNvSpPr txBox="1"/>
            <p:nvPr/>
          </p:nvSpPr>
          <p:spPr>
            <a:xfrm flipH="1">
              <a:off x="3844939" y="2758606"/>
              <a:ext cx="3047842" cy="261610"/>
            </a:xfrm>
            <a:prstGeom prst="rect">
              <a:avLst/>
            </a:prstGeom>
            <a:noFill/>
          </p:spPr>
          <p:txBody>
            <a:bodyPr wrap="square" rtlCol="0">
              <a:spAutoFit/>
            </a:bodyPr>
            <a:lstStyle/>
            <a:p>
              <a:pPr algn="l" rtl="0"/>
              <a:r>
                <a:rPr lang="fr-FR" sz="1100" b="0" i="0" u="none" dirty="0">
                  <a:latin typeface="Futura Std Condensed" pitchFamily="34" charset="0"/>
                  <a:cs typeface="Futura Condensed"/>
                </a:rPr>
                <a:t>Sur quoi pourrais-tu avoir besoin </a:t>
              </a:r>
              <a:r>
                <a:rPr lang="fr-FR" sz="1100" b="0" i="0" u="none" dirty="0" smtClean="0">
                  <a:latin typeface="Futura Std Condensed" pitchFamily="34" charset="0"/>
                  <a:cs typeface="Futura Condensed"/>
                </a:rPr>
                <a:t>d’aide </a:t>
              </a:r>
              <a:r>
                <a:rPr lang="fr-FR" sz="1100" b="0" i="0" u="none" dirty="0">
                  <a:latin typeface="Futura Std Condensed" pitchFamily="34" charset="0"/>
                  <a:cs typeface="Futura Condensed"/>
                </a:rPr>
                <a:t>pour avancer ?</a:t>
              </a:r>
            </a:p>
          </p:txBody>
        </p:sp>
      </p:grpSp>
      <p:sp>
        <p:nvSpPr>
          <p:cNvPr id="29" name="TextBox 28"/>
          <p:cNvSpPr txBox="1"/>
          <p:nvPr>
            <p:custDataLst>
              <p:tags r:id="rId5"/>
            </p:custDataLst>
          </p:nvPr>
        </p:nvSpPr>
        <p:spPr>
          <a:xfrm>
            <a:off x="2465379" y="804323"/>
            <a:ext cx="4986033" cy="353943"/>
          </a:xfrm>
          <a:prstGeom prst="rect">
            <a:avLst/>
          </a:prstGeom>
          <a:noFill/>
          <a:ln w="6350" cmpd="sng">
            <a:solidFill>
              <a:schemeClr val="tx1"/>
            </a:solidFill>
            <a:prstDash val="dash"/>
          </a:ln>
        </p:spPr>
        <p:txBody>
          <a:bodyPr wrap="square" tIns="91440" bIns="91440" rtlCol="0" anchor="ctr" anchorCtr="0">
            <a:spAutoFit/>
          </a:bodyPr>
          <a:lstStyle/>
          <a:p>
            <a:pPr algn="l" rtl="0"/>
            <a:r>
              <a:rPr lang="fr-FR" sz="1100" b="0" i="0" u="none" dirty="0">
                <a:latin typeface="Futura Std Condensed" pitchFamily="34" charset="0"/>
                <a:cs typeface="Futura Condensed"/>
              </a:rPr>
              <a:t>BILAN </a:t>
            </a:r>
            <a:r>
              <a:rPr lang="fr-FR" sz="1100" b="0" u="none" dirty="0" smtClean="0">
                <a:latin typeface="Futura Std Condensed" pitchFamily="34" charset="0"/>
                <a:cs typeface="Futura Condensed"/>
              </a:rPr>
              <a:t>RÉALISÉ PAR</a:t>
            </a:r>
            <a:r>
              <a:rPr lang="fr-FR" sz="1100" b="0" i="0" u="none" dirty="0">
                <a:latin typeface="Futura Std Condensed" pitchFamily="34" charset="0"/>
                <a:cs typeface="Futura Condensed"/>
              </a:rPr>
              <a:t> : _____________________________________________________</a:t>
            </a:r>
            <a:endParaRPr lang="fr-FR" sz="1100" dirty="0">
              <a:latin typeface="Futura Std Condensed" pitchFamily="34" charset="0"/>
              <a:cs typeface="Futura Condensed"/>
            </a:endParaRPr>
          </a:p>
        </p:txBody>
      </p:sp>
      <p:sp>
        <p:nvSpPr>
          <p:cNvPr id="25" name="Rectangle 24"/>
          <p:cNvSpPr/>
          <p:nvPr>
            <p:custDataLst>
              <p:tags r:id="rId6"/>
            </p:custDataLst>
          </p:nvPr>
        </p:nvSpPr>
        <p:spPr>
          <a:xfrm>
            <a:off x="567373" y="2775889"/>
            <a:ext cx="3047842" cy="2978109"/>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26" name="Rectangle 25"/>
          <p:cNvSpPr/>
          <p:nvPr>
            <p:custDataLst>
              <p:tags r:id="rId7"/>
            </p:custDataLst>
          </p:nvPr>
        </p:nvSpPr>
        <p:spPr>
          <a:xfrm>
            <a:off x="3862729" y="2775889"/>
            <a:ext cx="3047842" cy="2978109"/>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nvGrpSpPr>
          <p:cNvPr id="28" name="Group 27"/>
          <p:cNvGrpSpPr/>
          <p:nvPr>
            <p:custDataLst>
              <p:tags r:id="rId8"/>
            </p:custDataLst>
          </p:nvPr>
        </p:nvGrpSpPr>
        <p:grpSpPr>
          <a:xfrm>
            <a:off x="567372" y="2784512"/>
            <a:ext cx="6343199" cy="261610"/>
            <a:chOff x="549582" y="2758606"/>
            <a:chExt cx="6343199" cy="261610"/>
          </a:xfrm>
        </p:grpSpPr>
        <p:sp>
          <p:nvSpPr>
            <p:cNvPr id="40" name="TextBox 39"/>
            <p:cNvSpPr txBox="1"/>
            <p:nvPr/>
          </p:nvSpPr>
          <p:spPr>
            <a:xfrm flipH="1">
              <a:off x="549582" y="2758606"/>
              <a:ext cx="3047841" cy="261610"/>
            </a:xfrm>
            <a:prstGeom prst="rect">
              <a:avLst/>
            </a:prstGeom>
            <a:noFill/>
          </p:spPr>
          <p:txBody>
            <a:bodyPr wrap="square" rtlCol="0">
              <a:spAutoFit/>
            </a:bodyPr>
            <a:lstStyle/>
            <a:p>
              <a:pPr algn="l" rtl="0"/>
              <a:r>
                <a:rPr lang="fr-FR" sz="1100" b="0" i="0" u="none" dirty="0" smtClean="0">
                  <a:latin typeface="Futura Std Condensed" pitchFamily="34" charset="0"/>
                  <a:cs typeface="Futura Condensed"/>
                </a:rPr>
                <a:t>Jusqu’à </a:t>
              </a:r>
              <a:r>
                <a:rPr lang="fr-FR" sz="1100" b="0" i="0" u="none" dirty="0">
                  <a:latin typeface="Futura Std Condensed" pitchFamily="34" charset="0"/>
                  <a:cs typeface="Futura Condensed"/>
                </a:rPr>
                <a:t>présent, </a:t>
              </a:r>
              <a:r>
                <a:rPr lang="fr-FR" sz="1100" b="0" i="0" u="none" dirty="0" smtClean="0">
                  <a:latin typeface="Futura Std Condensed" pitchFamily="34" charset="0"/>
                  <a:cs typeface="Futura Condensed"/>
                </a:rPr>
                <a:t>qu’as-tu </a:t>
              </a:r>
              <a:r>
                <a:rPr lang="fr-FR" sz="1100" b="0" i="0" u="none" dirty="0">
                  <a:latin typeface="Futura Std Condensed" pitchFamily="34" charset="0"/>
                  <a:cs typeface="Futura Condensed"/>
                </a:rPr>
                <a:t>préféré dans le processus ?</a:t>
              </a:r>
            </a:p>
          </p:txBody>
        </p:sp>
        <p:sp>
          <p:nvSpPr>
            <p:cNvPr id="42" name="TextBox 41"/>
            <p:cNvSpPr txBox="1"/>
            <p:nvPr/>
          </p:nvSpPr>
          <p:spPr>
            <a:xfrm flipH="1">
              <a:off x="3844939" y="2758606"/>
              <a:ext cx="3047842" cy="261610"/>
            </a:xfrm>
            <a:prstGeom prst="rect">
              <a:avLst/>
            </a:prstGeom>
            <a:noFill/>
          </p:spPr>
          <p:txBody>
            <a:bodyPr wrap="square" rtlCol="0">
              <a:spAutoFit/>
            </a:bodyPr>
            <a:lstStyle/>
            <a:p>
              <a:pPr algn="l" rtl="0"/>
              <a:r>
                <a:rPr lang="fr-FR" sz="1100" b="0" i="0" u="none">
                  <a:latin typeface="Futura Std Condensed" pitchFamily="34" charset="0"/>
                  <a:cs typeface="Futura Condensed"/>
                </a:rPr>
                <a:t>Sur quelles parties de ton projet dois-tu encore travailler ?</a:t>
              </a:r>
            </a:p>
          </p:txBody>
        </p:sp>
      </p:grpSp>
      <p:sp>
        <p:nvSpPr>
          <p:cNvPr id="31" name="TextBox 30"/>
          <p:cNvSpPr txBox="1"/>
          <p:nvPr>
            <p:custDataLst>
              <p:tags r:id="rId9"/>
            </p:custDataLst>
          </p:nvPr>
        </p:nvSpPr>
        <p:spPr>
          <a:xfrm>
            <a:off x="457200"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LE POINT SUR </a:t>
            </a:r>
          </a:p>
          <a:p>
            <a:pPr algn="l" rtl="0"/>
            <a:r>
              <a:rPr lang="fr-FR" sz="3400" b="0" i="0" u="none">
                <a:latin typeface="Futura Std Condensed" pitchFamily="34" charset="0"/>
                <a:cs typeface="Futura Condensed"/>
              </a:rPr>
              <a:t>LE PROJET</a:t>
            </a:r>
          </a:p>
        </p:txBody>
      </p:sp>
      <p:grpSp>
        <p:nvGrpSpPr>
          <p:cNvPr id="32" name="Group 31"/>
          <p:cNvGrpSpPr/>
          <p:nvPr>
            <p:custDataLst>
              <p:tags r:id="rId10"/>
            </p:custDataLst>
          </p:nvPr>
        </p:nvGrpSpPr>
        <p:grpSpPr>
          <a:xfrm>
            <a:off x="0" y="2128868"/>
            <a:ext cx="7582143" cy="479582"/>
            <a:chOff x="-1" y="2128868"/>
            <a:chExt cx="7582143" cy="479582"/>
          </a:xfrm>
        </p:grpSpPr>
        <p:sp>
          <p:nvSpPr>
            <p:cNvPr id="33"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4" name="TextBox 33"/>
            <p:cNvSpPr txBox="1"/>
            <p:nvPr/>
          </p:nvSpPr>
          <p:spPr>
            <a:xfrm>
              <a:off x="457199" y="2128868"/>
              <a:ext cx="6761944"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AVANCEMENT DU PROJET</a:t>
              </a:r>
            </a:p>
          </p:txBody>
        </p:sp>
      </p:grpSp>
      <p:grpSp>
        <p:nvGrpSpPr>
          <p:cNvPr id="35" name="Group 34"/>
          <p:cNvGrpSpPr/>
          <p:nvPr>
            <p:custDataLst>
              <p:tags r:id="rId11"/>
            </p:custDataLst>
          </p:nvPr>
        </p:nvGrpSpPr>
        <p:grpSpPr>
          <a:xfrm>
            <a:off x="0" y="5917944"/>
            <a:ext cx="7582143" cy="479582"/>
            <a:chOff x="-1" y="2128868"/>
            <a:chExt cx="7582143" cy="479582"/>
          </a:xfrm>
        </p:grpSpPr>
        <p:sp>
          <p:nvSpPr>
            <p:cNvPr id="38"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1" name="TextBox 40"/>
            <p:cNvSpPr txBox="1"/>
            <p:nvPr/>
          </p:nvSpPr>
          <p:spPr>
            <a:xfrm>
              <a:off x="457199" y="2128868"/>
              <a:ext cx="6761944"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ÉTAPES SUIVANTES</a:t>
              </a:r>
            </a:p>
          </p:txBody>
        </p:sp>
      </p:grpSp>
    </p:spTree>
    <p:extLst>
      <p:ext uri="{BB962C8B-B14F-4D97-AF65-F5344CB8AC3E}">
        <p14:creationId xmlns:p14="http://schemas.microsoft.com/office/powerpoint/2010/main" val="1243254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4060679" y="1621971"/>
            <a:ext cx="3273767" cy="2708434"/>
          </a:xfrm>
          <a:prstGeom prst="rect">
            <a:avLst/>
          </a:prstGeom>
          <a:noFill/>
          <a:ln w="6350" cmpd="sng">
            <a:noFill/>
            <a:prstDash val="dash"/>
          </a:ln>
        </p:spPr>
        <p:txBody>
          <a:bodyPr wrap="square" rtlCol="0">
            <a:spAutoFit/>
          </a:bodyPr>
          <a:lstStyle/>
          <a:p>
            <a:pPr algn="just" rtl="0"/>
            <a:r>
              <a:rPr lang="fr-FR" sz="1200" b="0" i="0" u="none" dirty="0">
                <a:latin typeface="Futura Std Condensed" pitchFamily="34" charset="0"/>
                <a:cs typeface="Futura Condensed"/>
              </a:rPr>
              <a:t>Prêt à vous lancer ? Ce chapitre est conçu pour ceux qui ne connaissent pas du tout Scratch. Découverte de projets dont on pourra </a:t>
            </a:r>
            <a:r>
              <a:rPr lang="fr-FR" sz="1200" b="0" i="0" u="none" dirty="0" smtClean="0">
                <a:latin typeface="Futura Std Condensed" pitchFamily="34" charset="0"/>
                <a:cs typeface="Futura Condensed"/>
              </a:rPr>
              <a:t>s’inspirer</a:t>
            </a:r>
            <a:r>
              <a:rPr lang="fr-FR" sz="1200" b="0" i="0" u="none" dirty="0">
                <a:latin typeface="Futura Std Condensed" pitchFamily="34" charset="0"/>
                <a:cs typeface="Futura Condensed"/>
              </a:rPr>
              <a:t>, création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compte Scratch, prise en main de </a:t>
            </a:r>
            <a:r>
              <a:rPr lang="fr-FR" sz="1200" b="0" i="0" u="none" dirty="0" smtClean="0">
                <a:latin typeface="Futura Std Condensed" pitchFamily="34" charset="0"/>
                <a:cs typeface="Futura Condensed"/>
              </a:rPr>
              <a:t>l’éditeur </a:t>
            </a:r>
            <a:r>
              <a:rPr lang="fr-FR" sz="1200" b="0" i="0" u="none" dirty="0">
                <a:latin typeface="Futura Std Condensed" pitchFamily="34" charset="0"/>
                <a:cs typeface="Futura Condensed"/>
              </a:rPr>
              <a:t>de projets de Scratch ; chaque activité est conçue pour vous guider, vous et vos élèves, dans votre initiation à Scratch.</a:t>
            </a:r>
          </a:p>
          <a:p>
            <a:pPr algn="just" rtl="0"/>
            <a:endParaRPr lang="fr-FR" sz="700" dirty="0">
              <a:latin typeface="Futura Std Condensed" pitchFamily="34" charset="0"/>
              <a:cs typeface="Futura Condensed"/>
            </a:endParaRPr>
          </a:p>
          <a:p>
            <a:pPr algn="just" rtl="0"/>
            <a:r>
              <a:rPr lang="fr-FR" sz="1200" b="0" i="0" u="none" dirty="0">
                <a:latin typeface="Futura Std Condensed" pitchFamily="34" charset="0"/>
                <a:cs typeface="Futura Condensed"/>
              </a:rPr>
              <a:t>À chaque chapitre est associée une sélection </a:t>
            </a:r>
            <a:r>
              <a:rPr lang="fr-FR" sz="1200" b="0" i="0" u="none" dirty="0" smtClean="0">
                <a:latin typeface="Futura Std Condensed" pitchFamily="34" charset="0"/>
                <a:cs typeface="Futura Condensed"/>
              </a:rPr>
              <a:t>d’activités</a:t>
            </a:r>
            <a:r>
              <a:rPr lang="fr-FR" sz="1200" b="0" i="0" u="none" dirty="0">
                <a:latin typeface="Futura Std Condensed" pitchFamily="34" charset="0"/>
                <a:cs typeface="Futura Condensed"/>
              </a:rPr>
              <a:t>, mais nous vous encourageons à adapter cette sélection et à en modifier </a:t>
            </a:r>
            <a:r>
              <a:rPr lang="fr-FR" sz="1200" b="0" i="0" u="none" dirty="0" smtClean="0">
                <a:latin typeface="Futura Std Condensed" pitchFamily="34" charset="0"/>
                <a:cs typeface="Futura Condensed"/>
              </a:rPr>
              <a:t>l’ordre </a:t>
            </a:r>
            <a:r>
              <a:rPr lang="fr-FR" sz="1200" b="0" i="0" u="none" dirty="0">
                <a:latin typeface="Futura Std Condensed" pitchFamily="34" charset="0"/>
                <a:cs typeface="Futura Condensed"/>
              </a:rPr>
              <a:t>comme bon vous semble. Des contextes et des publics différents donneront lieu à des aventures différentes. Choisissez votre propre aventure en mélangeant et en associant les activités de la façon la plus adaptée pour vous et vos élèves.</a:t>
            </a:r>
          </a:p>
          <a:p>
            <a:pPr algn="just" rtl="0"/>
            <a:endParaRPr lang="fr-FR" sz="700" dirty="0">
              <a:latin typeface="Futura Std Condensed" pitchFamily="34" charset="0"/>
              <a:cs typeface="Futura Condensed"/>
            </a:endParaRPr>
          </a:p>
          <a:p>
            <a:pPr algn="just" rtl="0"/>
            <a:r>
              <a:rPr lang="fr-FR" sz="1200" b="0" i="0" u="none" dirty="0">
                <a:latin typeface="Futura Std Condensed" pitchFamily="34" charset="0"/>
                <a:cs typeface="Futura Condensed"/>
              </a:rPr>
              <a:t>Vous ne savez pas par où commencer ? Cela vous aidera peut-être de suivre le déroulement suggéré ci-dessous.</a:t>
            </a:r>
          </a:p>
        </p:txBody>
      </p:sp>
      <p:grpSp>
        <p:nvGrpSpPr>
          <p:cNvPr id="51" name="Group 50"/>
          <p:cNvGrpSpPr/>
          <p:nvPr>
            <p:custDataLst>
              <p:tags r:id="rId2"/>
            </p:custDataLst>
          </p:nvPr>
        </p:nvGrpSpPr>
        <p:grpSpPr>
          <a:xfrm>
            <a:off x="995895" y="6309185"/>
            <a:ext cx="5891390" cy="409419"/>
            <a:chOff x="995895" y="6309186"/>
            <a:chExt cx="5891390" cy="409419"/>
          </a:xfrm>
        </p:grpSpPr>
        <p:grpSp>
          <p:nvGrpSpPr>
            <p:cNvPr id="123" name="Group 122"/>
            <p:cNvGrpSpPr/>
            <p:nvPr/>
          </p:nvGrpSpPr>
          <p:grpSpPr>
            <a:xfrm>
              <a:off x="995895" y="6433843"/>
              <a:ext cx="5891390" cy="284762"/>
              <a:chOff x="995895" y="6433843"/>
              <a:chExt cx="5891390" cy="284762"/>
            </a:xfrm>
            <a:solidFill>
              <a:srgbClr val="AA28BA"/>
            </a:solidFill>
          </p:grpSpPr>
          <p:grpSp>
            <p:nvGrpSpPr>
              <p:cNvPr id="124" name="Group 123"/>
              <p:cNvGrpSpPr/>
              <p:nvPr/>
            </p:nvGrpSpPr>
            <p:grpSpPr>
              <a:xfrm>
                <a:off x="995895" y="6433843"/>
                <a:ext cx="3538732" cy="284762"/>
                <a:chOff x="995895" y="6433843"/>
                <a:chExt cx="3538732" cy="284762"/>
              </a:xfrm>
              <a:grpFill/>
            </p:grpSpPr>
            <p:cxnSp>
              <p:nvCxnSpPr>
                <p:cNvPr id="139" name="Straight Connector 138"/>
                <p:cNvCxnSpPr/>
                <p:nvPr/>
              </p:nvCxnSpPr>
              <p:spPr>
                <a:xfrm flipH="1" flipV="1">
                  <a:off x="3356066" y="6433843"/>
                  <a:ext cx="1" cy="282631"/>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37" name="Straight Connector 136"/>
                <p:cNvCxnSpPr/>
                <p:nvPr/>
              </p:nvCxnSpPr>
              <p:spPr>
                <a:xfrm flipH="1" flipV="1">
                  <a:off x="4534626" y="6433843"/>
                  <a:ext cx="1" cy="282631"/>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H="1" flipV="1">
                  <a:off x="995895" y="6433843"/>
                  <a:ext cx="1" cy="284762"/>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grpSp>
          <p:grpSp>
            <p:nvGrpSpPr>
              <p:cNvPr id="126" name="Group 125"/>
              <p:cNvGrpSpPr/>
              <p:nvPr/>
            </p:nvGrpSpPr>
            <p:grpSpPr>
              <a:xfrm>
                <a:off x="4530851" y="6433843"/>
                <a:ext cx="2356434" cy="281046"/>
                <a:chOff x="2320302" y="7146675"/>
                <a:chExt cx="2356434" cy="281046"/>
              </a:xfrm>
              <a:grpFill/>
            </p:grpSpPr>
            <p:cxnSp>
              <p:nvCxnSpPr>
                <p:cNvPr id="129" name="Straight Connector 128"/>
                <p:cNvCxnSpPr/>
                <p:nvPr/>
              </p:nvCxnSpPr>
              <p:spPr>
                <a:xfrm flipH="1" flipV="1">
                  <a:off x="4672961" y="7146675"/>
                  <a:ext cx="3775" cy="281046"/>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a:off x="2320302" y="7154071"/>
                  <a:ext cx="2356434" cy="0"/>
                </a:xfrm>
                <a:prstGeom prst="line">
                  <a:avLst/>
                </a:prstGeom>
                <a:grpFill/>
                <a:ln w="12700" cmpd="sng">
                  <a:solidFill>
                    <a:schemeClr val="tx1"/>
                  </a:solidFill>
                </a:ln>
              </p:spPr>
              <p:style>
                <a:lnRef idx="1">
                  <a:schemeClr val="dk1"/>
                </a:lnRef>
                <a:fillRef idx="0">
                  <a:schemeClr val="dk1"/>
                </a:fillRef>
                <a:effectRef idx="0">
                  <a:schemeClr val="dk1"/>
                </a:effectRef>
                <a:fontRef idx="minor">
                  <a:schemeClr val="tx1"/>
                </a:fontRef>
              </p:style>
            </p:cxnSp>
          </p:grpSp>
        </p:grpSp>
        <p:grpSp>
          <p:nvGrpSpPr>
            <p:cNvPr id="2" name="Group 1"/>
            <p:cNvGrpSpPr/>
            <p:nvPr/>
          </p:nvGrpSpPr>
          <p:grpSpPr>
            <a:xfrm>
              <a:off x="995896" y="6309186"/>
              <a:ext cx="5055763" cy="259011"/>
              <a:chOff x="995896" y="6309186"/>
              <a:chExt cx="5055763" cy="259011"/>
            </a:xfrm>
          </p:grpSpPr>
          <p:grpSp>
            <p:nvGrpSpPr>
              <p:cNvPr id="118" name="Group 117"/>
              <p:cNvGrpSpPr/>
              <p:nvPr/>
            </p:nvGrpSpPr>
            <p:grpSpPr>
              <a:xfrm>
                <a:off x="995896" y="6309186"/>
                <a:ext cx="2360171" cy="253916"/>
                <a:chOff x="4523431" y="6279494"/>
                <a:chExt cx="2360171" cy="253916"/>
              </a:xfrm>
            </p:grpSpPr>
            <p:cxnSp>
              <p:nvCxnSpPr>
                <p:cNvPr id="120" name="Straight Connector 119"/>
                <p:cNvCxnSpPr/>
                <p:nvPr/>
              </p:nvCxnSpPr>
              <p:spPr>
                <a:xfrm>
                  <a:off x="4523431" y="6410615"/>
                  <a:ext cx="2360171" cy="0"/>
                </a:xfrm>
                <a:prstGeom prst="line">
                  <a:avLst/>
                </a:prstGeom>
                <a:ln w="12700" cmpd="sng">
                  <a:solidFill>
                    <a:schemeClr val="tx1"/>
                  </a:solidFill>
                </a:ln>
              </p:spPr>
              <p:style>
                <a:lnRef idx="1">
                  <a:schemeClr val="dk1"/>
                </a:lnRef>
                <a:fillRef idx="0">
                  <a:schemeClr val="dk1"/>
                </a:fillRef>
                <a:effectRef idx="0">
                  <a:schemeClr val="dk1"/>
                </a:effectRef>
                <a:fontRef idx="minor">
                  <a:schemeClr val="tx1"/>
                </a:fontRef>
              </p:style>
            </p:cxnSp>
            <p:sp>
              <p:nvSpPr>
                <p:cNvPr id="121" name="Rectangle 120"/>
                <p:cNvSpPr/>
                <p:nvPr/>
              </p:nvSpPr>
              <p:spPr>
                <a:xfrm>
                  <a:off x="5351395" y="6279494"/>
                  <a:ext cx="704040" cy="253916"/>
                </a:xfrm>
                <a:prstGeom prst="rect">
                  <a:avLst/>
                </a:prstGeom>
                <a:solidFill>
                  <a:srgbClr val="FFFFFF"/>
                </a:solid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1</a:t>
                  </a:r>
                  <a:endParaRPr lang="fr-FR" sz="1050" dirty="0">
                    <a:latin typeface="Futura Std Condensed" pitchFamily="34" charset="0"/>
                  </a:endParaRPr>
                </a:p>
              </p:txBody>
            </p:sp>
          </p:grpSp>
          <p:sp>
            <p:nvSpPr>
              <p:cNvPr id="116" name="Rectangle 115"/>
              <p:cNvSpPr/>
              <p:nvPr/>
            </p:nvSpPr>
            <p:spPr>
              <a:xfrm>
                <a:off x="5347619" y="6314281"/>
                <a:ext cx="704040" cy="253916"/>
              </a:xfrm>
              <a:prstGeom prst="rect">
                <a:avLst/>
              </a:prstGeom>
              <a:solidFill>
                <a:schemeClr val="bg1"/>
              </a:solid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2</a:t>
                </a:r>
                <a:endParaRPr lang="fr-FR" sz="1050" dirty="0">
                  <a:latin typeface="Futura Std Condensed" pitchFamily="34" charset="0"/>
                </a:endParaRPr>
              </a:p>
            </p:txBody>
          </p:sp>
        </p:grpSp>
      </p:grpSp>
      <p:grpSp>
        <p:nvGrpSpPr>
          <p:cNvPr id="12" name="Group 11"/>
          <p:cNvGrpSpPr/>
          <p:nvPr>
            <p:custDataLst>
              <p:tags r:id="rId3"/>
            </p:custDataLst>
          </p:nvPr>
        </p:nvGrpSpPr>
        <p:grpSpPr>
          <a:xfrm>
            <a:off x="535217" y="6771302"/>
            <a:ext cx="6806429" cy="2611625"/>
            <a:chOff x="535217" y="7306475"/>
            <a:chExt cx="6806429" cy="2611625"/>
          </a:xfrm>
        </p:grpSpPr>
        <p:grpSp>
          <p:nvGrpSpPr>
            <p:cNvPr id="19" name="Group 18"/>
            <p:cNvGrpSpPr/>
            <p:nvPr/>
          </p:nvGrpSpPr>
          <p:grpSpPr>
            <a:xfrm>
              <a:off x="535217" y="7309277"/>
              <a:ext cx="5628892" cy="2608823"/>
              <a:chOff x="535217" y="6847711"/>
              <a:chExt cx="5628892" cy="2608823"/>
            </a:xfrm>
          </p:grpSpPr>
          <p:grpSp>
            <p:nvGrpSpPr>
              <p:cNvPr id="20" name="Group 19"/>
              <p:cNvGrpSpPr/>
              <p:nvPr/>
            </p:nvGrpSpPr>
            <p:grpSpPr>
              <a:xfrm>
                <a:off x="535217" y="6847723"/>
                <a:ext cx="927787" cy="1993266"/>
                <a:chOff x="535217" y="6847713"/>
                <a:chExt cx="1030874" cy="2214736"/>
              </a:xfrm>
            </p:grpSpPr>
            <p:sp>
              <p:nvSpPr>
                <p:cNvPr id="45" name="Rectangle 44"/>
                <p:cNvSpPr/>
                <p:nvPr/>
              </p:nvSpPr>
              <p:spPr>
                <a:xfrm>
                  <a:off x="535217" y="8104925"/>
                  <a:ext cx="1030874" cy="957524"/>
                </a:xfrm>
                <a:prstGeom prst="rect">
                  <a:avLst/>
                </a:prstGeom>
              </p:spPr>
              <p:txBody>
                <a:bodyPr wrap="square">
                  <a:spAutoFit/>
                </a:bodyPr>
                <a:lstStyle/>
                <a:p>
                  <a:pPr algn="ctr" rtl="0"/>
                  <a:r>
                    <a:rPr lang="fr-FR" sz="1000" b="0" i="0" u="none" dirty="0">
                      <a:latin typeface="Futura Std Condensed" pitchFamily="34" charset="0"/>
                      <a:cs typeface="Futura Condensed"/>
                    </a:rPr>
                    <a:t>Regarde la vidéo de présentation de Scratch et imagine les possibilités qui </a:t>
                  </a:r>
                  <a:r>
                    <a:rPr lang="fr-FR" sz="1000" b="0" i="0" u="none" dirty="0" smtClean="0">
                      <a:latin typeface="Futura Std Condensed" pitchFamily="34" charset="0"/>
                      <a:cs typeface="Futura Condensed"/>
                    </a:rPr>
                    <a:t>s’offrent </a:t>
                  </a:r>
                  <a:r>
                    <a:rPr lang="fr-FR" sz="1000" b="0" i="0" u="none" dirty="0">
                      <a:latin typeface="Futura Std Condensed" pitchFamily="34" charset="0"/>
                      <a:cs typeface="Futura Condensed"/>
                    </a:rPr>
                    <a:t>à toi.</a:t>
                  </a:r>
                  <a:endParaRPr lang="fr-FR" sz="1000" dirty="0">
                    <a:latin typeface="Futura Std Condensed" pitchFamily="34" charset="0"/>
                    <a:cs typeface="Futura Condensed"/>
                  </a:endParaRPr>
                </a:p>
              </p:txBody>
            </p:sp>
            <p:grpSp>
              <p:nvGrpSpPr>
                <p:cNvPr id="42" name="Group 41"/>
                <p:cNvGrpSpPr/>
                <p:nvPr/>
              </p:nvGrpSpPr>
              <p:grpSpPr>
                <a:xfrm>
                  <a:off x="535218" y="6847713"/>
                  <a:ext cx="1030873" cy="975086"/>
                  <a:chOff x="535218" y="6847713"/>
                  <a:chExt cx="1030873" cy="975086"/>
                </a:xfrm>
              </p:grpSpPr>
              <p:sp>
                <p:nvSpPr>
                  <p:cNvPr id="43" name="Teardrop 42"/>
                  <p:cNvSpPr/>
                  <p:nvPr/>
                </p:nvSpPr>
                <p:spPr>
                  <a:xfrm rot="8075815">
                    <a:off x="563111" y="6847712"/>
                    <a:ext cx="975086" cy="975087"/>
                  </a:xfrm>
                  <a:prstGeom prst="teardrop">
                    <a:avLst/>
                  </a:prstGeom>
                  <a:solidFill>
                    <a:schemeClr val="tx1">
                      <a:lumMod val="50000"/>
                      <a:lumOff val="50000"/>
                    </a:scheme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4" name="TextBox 43"/>
                  <p:cNvSpPr txBox="1"/>
                  <p:nvPr/>
                </p:nvSpPr>
                <p:spPr>
                  <a:xfrm>
                    <a:off x="535218" y="7112421"/>
                    <a:ext cx="1030873" cy="523220"/>
                  </a:xfrm>
                  <a:prstGeom prst="rect">
                    <a:avLst/>
                  </a:prstGeom>
                  <a:noFill/>
                  <a:ln w="6350" cmpd="sng">
                    <a:noFill/>
                    <a:prstDash val="dash"/>
                  </a:ln>
                </p:spPr>
                <p:txBody>
                  <a:bodyPr wrap="square" numCol="1" rtlCol="0">
                    <a:spAutoFit/>
                  </a:bodyPr>
                  <a:lstStyle/>
                  <a:p>
                    <a:pPr algn="ctr" rtl="0"/>
                    <a:r>
                      <a:rPr lang="fr-FR" sz="1200" b="0" i="0" u="none">
                        <a:solidFill>
                          <a:schemeClr val="bg1"/>
                        </a:solidFill>
                        <a:latin typeface="Futura Std Condensed" pitchFamily="34" charset="0"/>
                        <a:cs typeface="Futura Condensed"/>
                      </a:rPr>
                      <a:t>INTRODUCTION À SCRATCH</a:t>
                    </a:r>
                  </a:p>
                </p:txBody>
              </p:sp>
            </p:grpSp>
          </p:grpSp>
          <p:grpSp>
            <p:nvGrpSpPr>
              <p:cNvPr id="21" name="Group 20"/>
              <p:cNvGrpSpPr/>
              <p:nvPr/>
            </p:nvGrpSpPr>
            <p:grpSpPr>
              <a:xfrm>
                <a:off x="1711987" y="6847711"/>
                <a:ext cx="927786" cy="1993266"/>
                <a:chOff x="1777121" y="6847712"/>
                <a:chExt cx="1030873" cy="2214740"/>
              </a:xfrm>
            </p:grpSpPr>
            <p:sp>
              <p:nvSpPr>
                <p:cNvPr id="37" name="Rectangle 36"/>
                <p:cNvSpPr/>
                <p:nvPr/>
              </p:nvSpPr>
              <p:spPr>
                <a:xfrm>
                  <a:off x="1777121" y="8104925"/>
                  <a:ext cx="1030873" cy="957527"/>
                </a:xfrm>
                <a:prstGeom prst="rect">
                  <a:avLst/>
                </a:prstGeom>
                <a:noFill/>
              </p:spPr>
              <p:txBody>
                <a:bodyPr wrap="square">
                  <a:spAutoFit/>
                </a:bodyPr>
                <a:lstStyle/>
                <a:p>
                  <a:pPr algn="ctr" rtl="0"/>
                  <a:r>
                    <a:rPr lang="fr-FR" sz="1000" b="0" i="0" u="none">
                      <a:latin typeface="Futura Std Condensed" pitchFamily="34" charset="0"/>
                      <a:cs typeface="Futura Condensed"/>
                    </a:rPr>
                    <a:t>Crée un compte Scratch pour sauvegarder et partager tes projets.</a:t>
                  </a:r>
                </a:p>
              </p:txBody>
            </p:sp>
            <p:grpSp>
              <p:nvGrpSpPr>
                <p:cNvPr id="38" name="Group 37"/>
                <p:cNvGrpSpPr/>
                <p:nvPr/>
              </p:nvGrpSpPr>
              <p:grpSpPr>
                <a:xfrm>
                  <a:off x="1777121" y="6847712"/>
                  <a:ext cx="1030873" cy="975086"/>
                  <a:chOff x="1777121" y="6847712"/>
                  <a:chExt cx="1030873" cy="975086"/>
                </a:xfrm>
              </p:grpSpPr>
              <p:sp>
                <p:nvSpPr>
                  <p:cNvPr id="39" name="Teardrop 38"/>
                  <p:cNvSpPr/>
                  <p:nvPr/>
                </p:nvSpPr>
                <p:spPr>
                  <a:xfrm rot="8075815">
                    <a:off x="1805013" y="6847711"/>
                    <a:ext cx="975086" cy="975087"/>
                  </a:xfrm>
                  <a:prstGeom prst="teardrop">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TextBox 39"/>
                  <p:cNvSpPr txBox="1"/>
                  <p:nvPr/>
                </p:nvSpPr>
                <p:spPr>
                  <a:xfrm>
                    <a:off x="1777121" y="7112436"/>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UN COMPTE SCRATCH</a:t>
                    </a:r>
                  </a:p>
                </p:txBody>
              </p:sp>
            </p:grpSp>
          </p:grpSp>
          <p:grpSp>
            <p:nvGrpSpPr>
              <p:cNvPr id="22" name="Group 21"/>
              <p:cNvGrpSpPr/>
              <p:nvPr/>
            </p:nvGrpSpPr>
            <p:grpSpPr>
              <a:xfrm>
                <a:off x="2884866" y="6847715"/>
                <a:ext cx="927786" cy="2608819"/>
                <a:chOff x="3026723" y="6847714"/>
                <a:chExt cx="1030873" cy="2898687"/>
              </a:xfrm>
            </p:grpSpPr>
            <p:sp>
              <p:nvSpPr>
                <p:cNvPr id="33" name="Rectangle 32"/>
                <p:cNvSpPr/>
                <p:nvPr/>
              </p:nvSpPr>
              <p:spPr>
                <a:xfrm>
                  <a:off x="3026723" y="8104926"/>
                  <a:ext cx="1030873" cy="1641475"/>
                </a:xfrm>
                <a:prstGeom prst="rect">
                  <a:avLst/>
                </a:prstGeom>
              </p:spPr>
              <p:txBody>
                <a:bodyPr wrap="square">
                  <a:spAutoFit/>
                </a:bodyPr>
                <a:lstStyle/>
                <a:p>
                  <a:pPr algn="ctr" rtl="0"/>
                  <a:r>
                    <a:rPr lang="fr-FR" sz="1000" b="0" i="0" u="none">
                      <a:solidFill>
                        <a:srgbClr val="000000"/>
                      </a:solidFill>
                      <a:latin typeface="Futura Std Condensed" pitchFamily="34" charset="0"/>
                      <a:cs typeface="Futura Condensed"/>
                    </a:rPr>
                    <a:t>Crée un journal de conception dans lequel tu pourras prendre des notes et consigner tes réflexions sur le processus de conception des projets Scratch.</a:t>
                  </a:r>
                </a:p>
              </p:txBody>
            </p:sp>
            <p:grpSp>
              <p:nvGrpSpPr>
                <p:cNvPr id="34" name="Group 33"/>
                <p:cNvGrpSpPr/>
                <p:nvPr/>
              </p:nvGrpSpPr>
              <p:grpSpPr>
                <a:xfrm>
                  <a:off x="3026723" y="6847714"/>
                  <a:ext cx="1030873" cy="975086"/>
                  <a:chOff x="3026723" y="6847714"/>
                  <a:chExt cx="1030873" cy="975086"/>
                </a:xfrm>
              </p:grpSpPr>
              <p:sp>
                <p:nvSpPr>
                  <p:cNvPr id="35" name="Teardrop 34"/>
                  <p:cNvSpPr/>
                  <p:nvPr/>
                </p:nvSpPr>
                <p:spPr>
                  <a:xfrm rot="8075815">
                    <a:off x="3054616" y="6847713"/>
                    <a:ext cx="975086" cy="975087"/>
                  </a:xfrm>
                  <a:prstGeom prst="teardrop">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6" name="TextBox 35"/>
                  <p:cNvSpPr txBox="1"/>
                  <p:nvPr/>
                </p:nvSpPr>
                <p:spPr>
                  <a:xfrm>
                    <a:off x="3026723" y="7085837"/>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LE JOURNAL DE CONCEPTION</a:t>
                    </a:r>
                  </a:p>
                </p:txBody>
              </p:sp>
            </p:grpSp>
          </p:grpSp>
          <p:grpSp>
            <p:nvGrpSpPr>
              <p:cNvPr id="23" name="Group 22"/>
              <p:cNvGrpSpPr/>
              <p:nvPr/>
            </p:nvGrpSpPr>
            <p:grpSpPr>
              <a:xfrm>
                <a:off x="5236322" y="6847714"/>
                <a:ext cx="927787" cy="1685489"/>
                <a:chOff x="5465106" y="6847713"/>
                <a:chExt cx="1030874" cy="1872765"/>
              </a:xfrm>
            </p:grpSpPr>
            <p:sp>
              <p:nvSpPr>
                <p:cNvPr id="29" name="Rectangle 28"/>
                <p:cNvSpPr/>
                <p:nvPr/>
              </p:nvSpPr>
              <p:spPr>
                <a:xfrm>
                  <a:off x="5465106" y="8104925"/>
                  <a:ext cx="1030873" cy="615553"/>
                </a:xfrm>
                <a:prstGeom prst="rect">
                  <a:avLst/>
                </a:prstGeom>
              </p:spPr>
              <p:txBody>
                <a:bodyPr wrap="square">
                  <a:spAutoFit/>
                </a:bodyPr>
                <a:lstStyle/>
                <a:p>
                  <a:pPr algn="ctr" rtl="0"/>
                  <a:r>
                    <a:rPr lang="fr-FR" sz="1000" b="0" i="0" u="none">
                      <a:latin typeface="Futura Std Condensed" pitchFamily="34" charset="0"/>
                      <a:cs typeface="Futura Condensed"/>
                    </a:rPr>
                    <a:t>Apprends à créer un studio et à y ajouter un projet.</a:t>
                  </a:r>
                </a:p>
              </p:txBody>
            </p:sp>
            <p:grpSp>
              <p:nvGrpSpPr>
                <p:cNvPr id="30" name="Group 29"/>
                <p:cNvGrpSpPr/>
                <p:nvPr/>
              </p:nvGrpSpPr>
              <p:grpSpPr>
                <a:xfrm>
                  <a:off x="5465107" y="6847713"/>
                  <a:ext cx="1030873" cy="975086"/>
                  <a:chOff x="5465107" y="6847713"/>
                  <a:chExt cx="1030873" cy="975086"/>
                </a:xfrm>
              </p:grpSpPr>
              <p:sp>
                <p:nvSpPr>
                  <p:cNvPr id="31" name="Teardrop 30"/>
                  <p:cNvSpPr/>
                  <p:nvPr/>
                </p:nvSpPr>
                <p:spPr>
                  <a:xfrm rot="8075815">
                    <a:off x="5493000" y="6847712"/>
                    <a:ext cx="975086" cy="975087"/>
                  </a:xfrm>
                  <a:prstGeom prst="teardrop">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2" name="TextBox 31"/>
                  <p:cNvSpPr txBox="1"/>
                  <p:nvPr/>
                </p:nvSpPr>
                <p:spPr>
                  <a:xfrm>
                    <a:off x="5465107" y="7085838"/>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LES STUDIOS SCRATCH</a:t>
                    </a:r>
                  </a:p>
                </p:txBody>
              </p:sp>
            </p:grpSp>
          </p:grpSp>
          <p:grpSp>
            <p:nvGrpSpPr>
              <p:cNvPr id="24" name="Group 23"/>
              <p:cNvGrpSpPr/>
              <p:nvPr/>
            </p:nvGrpSpPr>
            <p:grpSpPr>
              <a:xfrm>
                <a:off x="4060679" y="6847713"/>
                <a:ext cx="927787" cy="1839377"/>
                <a:chOff x="4253209" y="6847713"/>
                <a:chExt cx="1030874" cy="2043752"/>
              </a:xfrm>
            </p:grpSpPr>
            <p:grpSp>
              <p:nvGrpSpPr>
                <p:cNvPr id="25" name="Group 24"/>
                <p:cNvGrpSpPr/>
                <p:nvPr/>
              </p:nvGrpSpPr>
              <p:grpSpPr>
                <a:xfrm>
                  <a:off x="4253210" y="6847713"/>
                  <a:ext cx="1030873" cy="975087"/>
                  <a:chOff x="4253210" y="6847713"/>
                  <a:chExt cx="1030873" cy="975087"/>
                </a:xfrm>
              </p:grpSpPr>
              <p:sp>
                <p:nvSpPr>
                  <p:cNvPr id="27" name="Teardrop 26"/>
                  <p:cNvSpPr/>
                  <p:nvPr/>
                </p:nvSpPr>
                <p:spPr>
                  <a:xfrm rot="8075815">
                    <a:off x="4281103" y="6847713"/>
                    <a:ext cx="975087" cy="975088"/>
                  </a:xfrm>
                  <a:prstGeom prst="teardrop">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28" name="TextBox 27"/>
                  <p:cNvSpPr txBox="1"/>
                  <p:nvPr/>
                </p:nvSpPr>
                <p:spPr>
                  <a:xfrm>
                    <a:off x="4253210" y="7085836"/>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SCRATCH SURPRISE</a:t>
                    </a:r>
                  </a:p>
                </p:txBody>
              </p:sp>
            </p:grpSp>
            <p:sp>
              <p:nvSpPr>
                <p:cNvPr id="26" name="Rectangle 25"/>
                <p:cNvSpPr/>
                <p:nvPr/>
              </p:nvSpPr>
              <p:spPr>
                <a:xfrm>
                  <a:off x="4253209" y="8104925"/>
                  <a:ext cx="1030873" cy="786540"/>
                </a:xfrm>
                <a:prstGeom prst="rect">
                  <a:avLst/>
                </a:prstGeom>
              </p:spPr>
              <p:txBody>
                <a:bodyPr wrap="square">
                  <a:spAutoFit/>
                </a:bodyPr>
                <a:lstStyle/>
                <a:p>
                  <a:pPr algn="ctr" rtl="0"/>
                  <a:r>
                    <a:rPr lang="fr-FR" sz="1000" b="0" i="0" u="none">
                      <a:latin typeface="Futura Std Condensed" pitchFamily="34" charset="0"/>
                      <a:cs typeface="Futura Condensed"/>
                    </a:rPr>
                    <a:t>Peux-tu faire faire quelque chose de surprenant au chat de Scratch ?</a:t>
                  </a:r>
                </a:p>
              </p:txBody>
            </p:sp>
          </p:grpSp>
        </p:grpSp>
        <p:grpSp>
          <p:nvGrpSpPr>
            <p:cNvPr id="14" name="Group 13"/>
            <p:cNvGrpSpPr/>
            <p:nvPr/>
          </p:nvGrpSpPr>
          <p:grpSpPr>
            <a:xfrm>
              <a:off x="6413859" y="7306475"/>
              <a:ext cx="927787" cy="2608819"/>
              <a:chOff x="6413859" y="7333121"/>
              <a:chExt cx="927787" cy="2608819"/>
            </a:xfrm>
          </p:grpSpPr>
          <p:sp>
            <p:nvSpPr>
              <p:cNvPr id="15" name="Rectangle 14"/>
              <p:cNvSpPr/>
              <p:nvPr/>
            </p:nvSpPr>
            <p:spPr>
              <a:xfrm>
                <a:off x="6413859" y="8464612"/>
                <a:ext cx="927786" cy="1477328"/>
              </a:xfrm>
              <a:prstGeom prst="rect">
                <a:avLst/>
              </a:prstGeom>
            </p:spPr>
            <p:txBody>
              <a:bodyPr wrap="square">
                <a:spAutoFit/>
              </a:bodyPr>
              <a:lstStyle/>
              <a:p>
                <a:pPr algn="ctr" rtl="0"/>
                <a:r>
                  <a:rPr lang="fr-FR" sz="1000" b="0" i="0" u="none">
                    <a:latin typeface="Futura Std Condensed" pitchFamily="34" charset="0"/>
                    <a:cs typeface="Futura Condensed"/>
                  </a:rPr>
                  <a:t>Avec tes camarades, formez de petits groupes afin de donner et de recevoir des avis sur vos différentes idées et ébauches de projets.</a:t>
                </a:r>
              </a:p>
            </p:txBody>
          </p:sp>
          <p:sp>
            <p:nvSpPr>
              <p:cNvPr id="16" name="Teardrop 15"/>
              <p:cNvSpPr/>
              <p:nvPr/>
            </p:nvSpPr>
            <p:spPr>
              <a:xfrm rot="8075815">
                <a:off x="6438964" y="7333120"/>
                <a:ext cx="877577" cy="877579"/>
              </a:xfrm>
              <a:prstGeom prst="teardrop">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7" name="TextBox 16"/>
              <p:cNvSpPr txBox="1"/>
              <p:nvPr/>
            </p:nvSpPr>
            <p:spPr>
              <a:xfrm>
                <a:off x="6413860" y="7547433"/>
                <a:ext cx="927786" cy="461665"/>
              </a:xfrm>
              <a:prstGeom prst="rect">
                <a:avLst/>
              </a:prstGeom>
              <a:noFill/>
              <a:ln w="6350" cmpd="sng">
                <a:noFill/>
                <a:prstDash val="dash"/>
              </a:ln>
            </p:spPr>
            <p:txBody>
              <a:bodyPr wrap="square" numCol="1" rtlCol="0">
                <a:spAutoFit/>
              </a:bodyPr>
              <a:lstStyle/>
              <a:p>
                <a:pPr algn="ctr" rtl="0"/>
                <a:r>
                  <a:rPr lang="fr-FR" sz="1200" b="0" i="0" u="none" dirty="0">
                    <a:solidFill>
                      <a:srgbClr val="FFFFFF"/>
                    </a:solidFill>
                    <a:latin typeface="Futura Std Condensed" pitchFamily="34" charset="0"/>
                    <a:cs typeface="Futura Condensed"/>
                  </a:rPr>
                  <a:t>LE GROUPE </a:t>
                </a:r>
                <a:r>
                  <a:rPr lang="fr-FR" sz="1200" b="0" i="0" u="none" dirty="0" smtClean="0">
                    <a:solidFill>
                      <a:srgbClr val="FFFFFF"/>
                    </a:solidFill>
                    <a:latin typeface="Futura Std Condensed" pitchFamily="34" charset="0"/>
                    <a:cs typeface="Futura Condensed"/>
                  </a:rPr>
                  <a:t>D’ÉCHANGE</a:t>
                </a:r>
                <a:endParaRPr lang="fr-FR" sz="1200" b="0" i="0" u="none" dirty="0">
                  <a:solidFill>
                    <a:srgbClr val="FFFFFF"/>
                  </a:solidFill>
                  <a:latin typeface="Futura Std Condensed" pitchFamily="34" charset="0"/>
                  <a:cs typeface="Futura Condensed"/>
                </a:endParaRPr>
              </a:p>
            </p:txBody>
          </p:sp>
        </p:grpSp>
      </p:grpSp>
      <p:pic>
        <p:nvPicPr>
          <p:cNvPr id="59" name="Picture 58" descr="Screen Shot 2014-07-30 at 11.28.47 PM.png"/>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t="10288" r="49182" b="33223"/>
          <a:stretch/>
        </p:blipFill>
        <p:spPr>
          <a:xfrm>
            <a:off x="473589" y="1704630"/>
            <a:ext cx="3308339" cy="2298466"/>
          </a:xfrm>
          <a:prstGeom prst="rect">
            <a:avLst/>
          </a:prstGeom>
        </p:spPr>
      </p:pic>
      <p:sp>
        <p:nvSpPr>
          <p:cNvPr id="56" name="Slide Number Placeholder 2"/>
          <p:cNvSpPr txBox="1">
            <a:spLocks/>
          </p:cNvSpPr>
          <p:nvPr>
            <p:custDataLst>
              <p:tags r:id="rId5"/>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9</a:t>
            </a:r>
            <a:endParaRPr lang="fr-FR" dirty="0">
              <a:latin typeface="Futura Std Condensed" pitchFamily="34" charset="0"/>
            </a:endParaRPr>
          </a:p>
        </p:txBody>
      </p:sp>
      <p:grpSp>
        <p:nvGrpSpPr>
          <p:cNvPr id="4" name="Group 3"/>
          <p:cNvGrpSpPr/>
          <p:nvPr>
            <p:custDataLst>
              <p:tags r:id="rId6"/>
            </p:custDataLst>
          </p:nvPr>
        </p:nvGrpSpPr>
        <p:grpSpPr>
          <a:xfrm>
            <a:off x="-1" y="5259237"/>
            <a:ext cx="7582143" cy="479582"/>
            <a:chOff x="-1" y="5259237"/>
            <a:chExt cx="7582143" cy="479582"/>
          </a:xfrm>
        </p:grpSpPr>
        <p:sp>
          <p:nvSpPr>
            <p:cNvPr id="58" name="Rectangle 13"/>
            <p:cNvSpPr/>
            <p:nvPr/>
          </p:nvSpPr>
          <p:spPr>
            <a:xfrm>
              <a:off x="-1" y="5259237"/>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0" name="TextBox 59"/>
            <p:cNvSpPr txBox="1"/>
            <p:nvPr/>
          </p:nvSpPr>
          <p:spPr>
            <a:xfrm>
              <a:off x="4750130" y="5277154"/>
              <a:ext cx="2584316"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DÉROULEMENT SUGGÉRÉ</a:t>
              </a:r>
              <a:endParaRPr lang="fr-FR" sz="2400" dirty="0">
                <a:solidFill>
                  <a:schemeClr val="bg1"/>
                </a:solidFill>
                <a:latin typeface="Futura Std Condensed" pitchFamily="34" charset="0"/>
                <a:cs typeface="Futura Condensed"/>
              </a:endParaRPr>
            </a:p>
          </p:txBody>
        </p:sp>
      </p:grpSp>
      <p:grpSp>
        <p:nvGrpSpPr>
          <p:cNvPr id="3" name="Group 2"/>
          <p:cNvGrpSpPr/>
          <p:nvPr>
            <p:custDataLst>
              <p:tags r:id="rId7"/>
            </p:custDataLst>
          </p:nvPr>
        </p:nvGrpSpPr>
        <p:grpSpPr>
          <a:xfrm>
            <a:off x="-1" y="660274"/>
            <a:ext cx="7582143" cy="479582"/>
            <a:chOff x="-1" y="660274"/>
            <a:chExt cx="7582143" cy="479582"/>
          </a:xfrm>
        </p:grpSpPr>
        <p:sp>
          <p:nvSpPr>
            <p:cNvPr id="62" name="Rectangle 13"/>
            <p:cNvSpPr/>
            <p:nvPr/>
          </p:nvSpPr>
          <p:spPr>
            <a:xfrm>
              <a:off x="-1" y="660274"/>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3" name="TextBox 62"/>
            <p:cNvSpPr txBox="1"/>
            <p:nvPr/>
          </p:nvSpPr>
          <p:spPr>
            <a:xfrm>
              <a:off x="3406789" y="678191"/>
              <a:ext cx="3927657" cy="461665"/>
            </a:xfrm>
            <a:prstGeom prst="rect">
              <a:avLst/>
            </a:prstGeom>
            <a:noFill/>
          </p:spPr>
          <p:txBody>
            <a:bodyPr wrap="square" rtlCol="0" anchor="ctr" anchorCtr="0">
              <a:spAutoFit/>
            </a:bodyPr>
            <a:lstStyle/>
            <a:p>
              <a:pPr algn="r" rtl="0"/>
              <a:r>
                <a:rPr lang="fr-FR" sz="2400" b="0" i="0" u="none">
                  <a:solidFill>
                    <a:schemeClr val="bg1"/>
                  </a:solidFill>
                  <a:latin typeface="Futura Std Condensed" pitchFamily="34" charset="0"/>
                  <a:cs typeface="Futura Condensed"/>
                </a:rPr>
                <a:t>CHOISISSEZ VOTRE PROPRE AVENTURE</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27180895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324338" cy="4835477"/>
            <a:chOff x="422410" y="2832776"/>
            <a:chExt cx="3324338" cy="4835477"/>
          </a:xfrm>
        </p:grpSpPr>
        <p:sp>
          <p:nvSpPr>
            <p:cNvPr id="14" name="TextBox 13"/>
            <p:cNvSpPr txBox="1"/>
            <p:nvPr/>
          </p:nvSpPr>
          <p:spPr>
            <a:xfrm>
              <a:off x="423205" y="3328603"/>
              <a:ext cx="3323543" cy="433965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Réunir un groupe « non ciblé » est une idée que nous avons empruntée à IDEO. Présentez le concept du groupe non ciblé comme une activité au cours de laquelle les élèves feront découvrir leurs projets en développement à diverses catégories de personnes pour ensuite recueillir leurs avis.</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Éventuellement, distribuez des exemplaires de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Groupe non ciblé » à tous les élèves.</a:t>
              </a:r>
              <a:endParaRPr lang="fr-FR" sz="1200" spc="-1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Aidez les élèves à déterminer qui pourrait faire partie du groupe non ciblé. Encouragez-les à envisager aussi bien leur public cible que des utilisateurs inhabituels ou des cas inattendus, susceptibles </a:t>
              </a:r>
              <a:r>
                <a:rPr lang="fr-FR" sz="1200" b="0" i="0" u="none" spc="-20" dirty="0" smtClean="0">
                  <a:latin typeface="Futura Std Condensed" pitchFamily="34" charset="0"/>
                  <a:cs typeface="Futura Condensed"/>
                </a:rPr>
                <a:t>d’offrir </a:t>
              </a:r>
              <a:r>
                <a:rPr lang="fr-FR" sz="1200" b="0" i="0" u="none" spc="-20" dirty="0">
                  <a:latin typeface="Futura Std Condensed" pitchFamily="34" charset="0"/>
                  <a:cs typeface="Futura Condensed"/>
                </a:rPr>
                <a:t>un point de vue unique ou un avis intéressant (ex. parents, enseignants, frères et sœurs, élèves, membres de la communauté).</a:t>
              </a:r>
              <a:endParaRPr lang="fr-FR" sz="1200" spc="-10" dirty="0" smtClean="0">
                <a:latin typeface="Futura Std Condensed" pitchFamily="34" charset="0"/>
                <a:cs typeface="Futura Condensed"/>
              </a:endParaRP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Accordez aux élèves du temps pour sélectionner, interviewer, observer et recueillir les commentaires de deux membres du groupe non ciblé.</a:t>
              </a:r>
              <a:endParaRPr lang="fr-FR" sz="1200" spc="-2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Accordez aux élèves du temps pour discuter, en équipe, des avis recueillis auprès de différentes sources issues du groupe non ciblé. Éventuellement, à la fin de cette activité, récupérez </a:t>
              </a:r>
              <a:r>
                <a:rPr lang="fr-FR" sz="1200" b="0" i="0" u="none" dirty="0">
                  <a:latin typeface="Futura Std Condensed" pitchFamily="34" charset="0"/>
                  <a:cs typeface="Futura Condensed"/>
                </a:rPr>
                <a:t>les imprimés « Groupe non ciblé » remplis par les élèves, en vue de les leur rendre au début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Le point sur le projet » ou des séances de sprint de conception.</a:t>
              </a: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861774"/>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interviewé, observé et recueilli les commentaires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personnes dans le cadre des projets en cours</a:t>
            </a:r>
          </a:p>
        </p:txBody>
      </p:sp>
      <p:grpSp>
        <p:nvGrpSpPr>
          <p:cNvPr id="22" name="Group 21"/>
          <p:cNvGrpSpPr/>
          <p:nvPr>
            <p:custDataLst>
              <p:tags r:id="rId3"/>
            </p:custDataLst>
          </p:nvPr>
        </p:nvGrpSpPr>
        <p:grpSpPr>
          <a:xfrm>
            <a:off x="4007796" y="2832776"/>
            <a:ext cx="3307404" cy="772826"/>
            <a:chOff x="3992282" y="2832776"/>
            <a:chExt cx="3307404" cy="772826"/>
          </a:xfrm>
        </p:grpSpPr>
        <p:sp>
          <p:nvSpPr>
            <p:cNvPr id="18" name="TextBox 17"/>
            <p:cNvSpPr txBox="1"/>
            <p:nvPr/>
          </p:nvSpPr>
          <p:spPr>
            <a:xfrm>
              <a:off x="4089400" y="3328603"/>
              <a:ext cx="3117152" cy="27699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Groupe non ciblé »</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4"/>
            </p:custDataLst>
          </p:nvPr>
        </p:nvGrpSpPr>
        <p:grpSpPr>
          <a:xfrm>
            <a:off x="4007796" y="3721777"/>
            <a:ext cx="3307404" cy="1323826"/>
            <a:chOff x="3992282" y="2832776"/>
            <a:chExt cx="3307404" cy="1323826"/>
          </a:xfrm>
        </p:grpSpPr>
        <p:sp>
          <p:nvSpPr>
            <p:cNvPr id="60" name="TextBox 59"/>
            <p:cNvSpPr txBox="1"/>
            <p:nvPr/>
          </p:nvSpPr>
          <p:spPr>
            <a:xfrm>
              <a:off x="4089400" y="3328602"/>
              <a:ext cx="3117152" cy="82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Décris les membres du groupe non ciblé que tu as choisis et explique les raisons de ton choix. </a:t>
              </a:r>
            </a:p>
            <a:p>
              <a:pPr marL="171450" indent="-171450" algn="l" rtl="0">
                <a:buFont typeface="Lucida Grande"/>
                <a:buChar char="+"/>
              </a:pPr>
              <a:r>
                <a:rPr lang="fr-FR" sz="1200" b="0" i="0" u="none" dirty="0">
                  <a:latin typeface="Futura Std Condensed" pitchFamily="34" charset="0"/>
                  <a:cs typeface="Futura Condensed"/>
                </a:rPr>
                <a:t>Comment leurs idées pourraient-elles influencer ton projet ?</a:t>
              </a: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5"/>
            </p:custDataLst>
          </p:nvPr>
        </p:nvGrpSpPr>
        <p:grpSpPr>
          <a:xfrm>
            <a:off x="4007796" y="5151815"/>
            <a:ext cx="3307404" cy="957492"/>
            <a:chOff x="3992282" y="2832776"/>
            <a:chExt cx="3307404" cy="957492"/>
          </a:xfrm>
        </p:grpSpPr>
        <p:sp>
          <p:nvSpPr>
            <p:cNvPr id="64" name="TextBox 63"/>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Chaque élève a-t-il sélectionné et interviewé deux membres du groupe non ciblé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4" name="TextBox 53"/>
          <p:cNvSpPr txBox="1"/>
          <p:nvPr>
            <p:custDataLst>
              <p:tags r:id="rId6"/>
            </p:custDataLst>
          </p:nvPr>
        </p:nvSpPr>
        <p:spPr>
          <a:xfrm>
            <a:off x="1300031"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GROUPE </a:t>
            </a:r>
          </a:p>
          <a:p>
            <a:pPr algn="l" rtl="0"/>
            <a:r>
              <a:rPr lang="fr-FR" sz="3400" b="0" i="0" u="none">
                <a:latin typeface="Futura Std Condensed" pitchFamily="34" charset="0"/>
                <a:cs typeface="Futura Condensed"/>
              </a:rPr>
              <a:t>NON CIBLÉ</a:t>
            </a:r>
          </a:p>
        </p:txBody>
      </p:sp>
      <p:sp>
        <p:nvSpPr>
          <p:cNvPr id="67" name="TextBox 66"/>
          <p:cNvSpPr txBox="1"/>
          <p:nvPr>
            <p:custDataLst>
              <p:tags r:id="rId7"/>
            </p:custDataLst>
          </p:nvPr>
        </p:nvSpPr>
        <p:spPr>
          <a:xfrm>
            <a:off x="2527923"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68" name="Picture 67" descr="30min.png"/>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2266475" y="1752620"/>
            <a:ext cx="329184" cy="329184"/>
          </a:xfrm>
          <a:prstGeom prst="rect">
            <a:avLst/>
          </a:prstGeom>
        </p:spPr>
      </p:pic>
      <p:grpSp>
        <p:nvGrpSpPr>
          <p:cNvPr id="70" name="Group 69"/>
          <p:cNvGrpSpPr/>
          <p:nvPr>
            <p:custDataLst>
              <p:tags r:id="rId9"/>
            </p:custDataLst>
          </p:nvPr>
        </p:nvGrpSpPr>
        <p:grpSpPr>
          <a:xfrm>
            <a:off x="3661944" y="794340"/>
            <a:ext cx="442062" cy="1123360"/>
            <a:chOff x="2853673" y="794340"/>
            <a:chExt cx="442062" cy="1123360"/>
          </a:xfrm>
        </p:grpSpPr>
        <p:cxnSp>
          <p:nvCxnSpPr>
            <p:cNvPr id="73" name="Straight Connector 72"/>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custDataLst>
              <p:tags r:id="rId10"/>
            </p:custDataLst>
          </p:nvPr>
        </p:nvGrpSpPr>
        <p:grpSpPr>
          <a:xfrm>
            <a:off x="457995" y="7630731"/>
            <a:ext cx="6857205" cy="352518"/>
            <a:chOff x="457995" y="7630731"/>
            <a:chExt cx="6857205" cy="352518"/>
          </a:xfrm>
        </p:grpSpPr>
        <p:sp>
          <p:nvSpPr>
            <p:cNvPr id="78" name="TextBox 77"/>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9" name="Straight Connector 78"/>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1" name="Straight Connector 80"/>
          <p:cNvCxnSpPr/>
          <p:nvPr>
            <p:custDataLst>
              <p:tags r:id="rId11"/>
            </p:custDataLst>
          </p:nvPr>
        </p:nvCxnSpPr>
        <p:spPr>
          <a:xfrm>
            <a:off x="39995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custDataLst>
              <p:tags r:id="rId12"/>
            </p:custDataLst>
          </p:nvPr>
        </p:nvGrpSpPr>
        <p:grpSpPr>
          <a:xfrm>
            <a:off x="4104914" y="8217641"/>
            <a:ext cx="3117152" cy="1158779"/>
            <a:chOff x="3746748" y="8217641"/>
            <a:chExt cx="3475318" cy="1158779"/>
          </a:xfrm>
        </p:grpSpPr>
        <p:sp>
          <p:nvSpPr>
            <p:cNvPr id="83" name="TextBox 82"/>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4" name="Group 83"/>
            <p:cNvGrpSpPr/>
            <p:nvPr/>
          </p:nvGrpSpPr>
          <p:grpSpPr>
            <a:xfrm>
              <a:off x="4076948" y="8385986"/>
              <a:ext cx="3145118" cy="883399"/>
              <a:chOff x="3891832" y="8385983"/>
              <a:chExt cx="3321768" cy="883398"/>
            </a:xfrm>
          </p:grpSpPr>
          <p:cxnSp>
            <p:nvCxnSpPr>
              <p:cNvPr id="85" name="Straight Connector 84"/>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4" name="TextBox 93"/>
          <p:cNvSpPr txBox="1"/>
          <p:nvPr>
            <p:custDataLst>
              <p:tags r:id="rId13"/>
            </p:custDataLst>
          </p:nvPr>
        </p:nvSpPr>
        <p:spPr>
          <a:xfrm>
            <a:off x="457200" y="8142739"/>
            <a:ext cx="3536290"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Aidez les élèves à faire preuve de créativité dans leur recherche de sources auprès desquelles obtenir des avis. Y aurait-il une entreprise locale de conception de jeu qui pourrait vouloir </a:t>
            </a:r>
            <a:r>
              <a:rPr lang="fr-FR" sz="1200" b="0" i="0" u="none" dirty="0" smtClean="0">
                <a:latin typeface="Futura Std Condensed" pitchFamily="34" charset="0"/>
                <a:cs typeface="Futura Condensed"/>
              </a:rPr>
              <a:t>s’impliquer</a:t>
            </a:r>
            <a:r>
              <a:rPr lang="fr-FR" sz="1200" b="0" i="0" u="none" dirty="0">
                <a:latin typeface="Futura Std Condensed" pitchFamily="34" charset="0"/>
                <a:cs typeface="Futura Condensed"/>
              </a:rPr>
              <a:t> ? Serait-il possible de partager les projets avec les élèves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autre école ?</a:t>
            </a:r>
          </a:p>
          <a:p>
            <a:pPr marL="171450" indent="-171450" algn="l" rtl="0">
              <a:buFont typeface="Lucida Grande"/>
              <a:buChar char="+"/>
            </a:pPr>
            <a:r>
              <a:rPr lang="fr-FR" sz="1200" b="0" i="0" u="none" dirty="0">
                <a:latin typeface="Futura Std Condensed" pitchFamily="34" charset="0"/>
                <a:cs typeface="Futura Condensed"/>
              </a:rPr>
              <a:t>Si certains membres du groupe non ciblé ne peuvent être interviewés pendant </a:t>
            </a:r>
            <a:r>
              <a:rPr lang="fr-FR" sz="1200" b="0" i="0" u="none" dirty="0" smtClean="0">
                <a:latin typeface="Futura Std Condensed" pitchFamily="34" charset="0"/>
                <a:cs typeface="Futura Condensed"/>
              </a:rPr>
              <a:t>l’heure </a:t>
            </a:r>
            <a:r>
              <a:rPr lang="fr-FR" sz="1200" b="0" i="0" u="none" dirty="0">
                <a:latin typeface="Futura Std Condensed" pitchFamily="34" charset="0"/>
                <a:cs typeface="Futura Condensed"/>
              </a:rPr>
              <a:t>de cours (ex. enseignants, parents, frères et sœurs, membres de la communauté), vous pouvez organiser cette activité en dehors des heures de cours ou en faire un devoir pour la maison.</a:t>
            </a:r>
            <a:endParaRPr lang="fr-FR" sz="1200" dirty="0">
              <a:latin typeface="Futura Std Condensed" pitchFamily="34" charset="0"/>
              <a:cs typeface="Futura Condensed"/>
            </a:endParaRPr>
          </a:p>
        </p:txBody>
      </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126</a:t>
            </a:r>
            <a:endParaRPr lang="fr-FR" dirty="0">
              <a:latin typeface="Futura Std Condensed" pitchFamily="34" charset="0"/>
            </a:endParaRPr>
          </a:p>
        </p:txBody>
      </p:sp>
      <p:grpSp>
        <p:nvGrpSpPr>
          <p:cNvPr id="45" name="Group 44"/>
          <p:cNvGrpSpPr/>
          <p:nvPr>
            <p:custDataLst>
              <p:tags r:id="rId15"/>
            </p:custDataLst>
          </p:nvPr>
        </p:nvGrpSpPr>
        <p:grpSpPr>
          <a:xfrm>
            <a:off x="550334" y="-2"/>
            <a:ext cx="493776" cy="2791970"/>
            <a:chOff x="550334" y="-2"/>
            <a:chExt cx="493776" cy="2791970"/>
          </a:xfrm>
        </p:grpSpPr>
        <p:pic>
          <p:nvPicPr>
            <p:cNvPr id="46" name="Picture 45" descr="Unit6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34" y="0"/>
              <a:ext cx="493776" cy="2791968"/>
            </a:xfrm>
            <a:prstGeom prst="rect">
              <a:avLst/>
            </a:prstGeom>
          </p:spPr>
        </p:pic>
        <p:sp>
          <p:nvSpPr>
            <p:cNvPr id="47" name="TextBox 46"/>
            <p:cNvSpPr txBox="1"/>
            <p:nvPr/>
          </p:nvSpPr>
          <p:spPr>
            <a:xfrm rot="5400000">
              <a:off x="-422532" y="986249"/>
              <a:ext cx="243416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6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95195736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1"/>
            </p:custDataLst>
          </p:nvPr>
        </p:nvSpPr>
        <p:spPr>
          <a:xfrm>
            <a:off x="2204129" y="792442"/>
            <a:ext cx="4986033" cy="523220"/>
          </a:xfrm>
          <a:prstGeom prst="rect">
            <a:avLst/>
          </a:prstGeom>
          <a:noFill/>
          <a:ln w="6350" cmpd="sng">
            <a:solidFill>
              <a:schemeClr val="tx1"/>
            </a:solidFill>
            <a:prstDash val="dash"/>
          </a:ln>
        </p:spPr>
        <p:txBody>
          <a:bodyPr wrap="square" tIns="91440" bIns="91440" rtlCol="0" anchor="ctr" anchorCtr="0">
            <a:spAutoFit/>
          </a:bodyPr>
          <a:lstStyle/>
          <a:p>
            <a:pPr algn="l" rtl="0"/>
            <a:r>
              <a:rPr lang="fr-FR" sz="1100" b="0" i="0" u="none" dirty="0">
                <a:latin typeface="Futura Std Condensed" pitchFamily="34" charset="0"/>
                <a:cs typeface="Futura Condensed"/>
              </a:rPr>
              <a:t>TITRE DU PROJET : ___________________________________________________</a:t>
            </a:r>
          </a:p>
          <a:p>
            <a:pPr algn="l" rtl="0"/>
            <a:r>
              <a:rPr lang="fr-FR" sz="1100" b="0" i="0" u="none" dirty="0">
                <a:latin typeface="Futura Std Condensed" pitchFamily="34" charset="0"/>
                <a:cs typeface="Futura Condensed"/>
              </a:rPr>
              <a:t>INTERVIEW RÉALISÉE PAR : ___________________________________________________</a:t>
            </a:r>
          </a:p>
        </p:txBody>
      </p:sp>
      <p:sp>
        <p:nvSpPr>
          <p:cNvPr id="75" name="TextBox 74"/>
          <p:cNvSpPr txBox="1"/>
          <p:nvPr>
            <p:custDataLst>
              <p:tags r:id="rId2"/>
            </p:custDataLst>
          </p:nvPr>
        </p:nvSpPr>
        <p:spPr>
          <a:xfrm flipH="1">
            <a:off x="448734" y="2146785"/>
            <a:ext cx="3402082" cy="461665"/>
          </a:xfrm>
          <a:prstGeom prst="rect">
            <a:avLst/>
          </a:prstGeom>
          <a:noFill/>
        </p:spPr>
        <p:txBody>
          <a:bodyPr wrap="square" rtlCol="0" anchor="ctr" anchorCtr="0">
            <a:spAutoFit/>
          </a:bodyPr>
          <a:lstStyle/>
          <a:p>
            <a:pPr algn="l" rtl="0"/>
            <a:r>
              <a:rPr lang="fr-FR" sz="2400" b="0" i="0" u="none" dirty="0">
                <a:solidFill>
                  <a:schemeClr val="bg1"/>
                </a:solidFill>
                <a:latin typeface="Futura Std Condensed" pitchFamily="34" charset="0"/>
                <a:cs typeface="Futura Condensed"/>
              </a:rPr>
              <a:t>IDENTIFIER</a:t>
            </a:r>
            <a:endParaRPr lang="fr-FR" sz="2400" dirty="0">
              <a:solidFill>
                <a:schemeClr val="bg1"/>
              </a:solidFill>
              <a:latin typeface="Futura Std Condensed" pitchFamily="34" charset="0"/>
              <a:cs typeface="Futura Condensed"/>
            </a:endParaRPr>
          </a:p>
        </p:txBody>
      </p:sp>
      <p:sp>
        <p:nvSpPr>
          <p:cNvPr id="76" name="Isosceles Triangle 75"/>
          <p:cNvSpPr/>
          <p:nvPr>
            <p:custDataLst>
              <p:tags r:id="rId3"/>
            </p:custDataLst>
          </p:nvPr>
        </p:nvSpPr>
        <p:spPr>
          <a:xfrm rot="16200000">
            <a:off x="6954380" y="2254716"/>
            <a:ext cx="47637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00" name="TextBox 99"/>
          <p:cNvSpPr txBox="1"/>
          <p:nvPr>
            <p:custDataLst>
              <p:tags r:id="rId4"/>
            </p:custDataLst>
          </p:nvPr>
        </p:nvSpPr>
        <p:spPr>
          <a:xfrm flipH="1">
            <a:off x="448733" y="7324425"/>
            <a:ext cx="3402082" cy="461664"/>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COMPÉTENCES EN SCRATCH</a:t>
            </a:r>
            <a:endParaRPr lang="fr-FR" sz="2400" dirty="0">
              <a:solidFill>
                <a:schemeClr val="bg1"/>
              </a:solidFill>
              <a:latin typeface="Futura Std Condensed" pitchFamily="34" charset="0"/>
              <a:cs typeface="Futura Condensed"/>
            </a:endParaRPr>
          </a:p>
        </p:txBody>
      </p:sp>
      <p:sp>
        <p:nvSpPr>
          <p:cNvPr id="27" name="TextBox 26"/>
          <p:cNvSpPr txBox="1"/>
          <p:nvPr>
            <p:custDataLst>
              <p:tags r:id="rId5"/>
            </p:custDataLst>
          </p:nvPr>
        </p:nvSpPr>
        <p:spPr>
          <a:xfrm>
            <a:off x="2114578" y="1370122"/>
            <a:ext cx="5145917" cy="461665"/>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Dans cette activité, tu vas interviewer et observer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personnes pour recueillir leurs avis sur ton projet en cours.</a:t>
            </a:r>
          </a:p>
        </p:txBody>
      </p:sp>
      <p:grpSp>
        <p:nvGrpSpPr>
          <p:cNvPr id="4" name="Group 3"/>
          <p:cNvGrpSpPr/>
          <p:nvPr>
            <p:custDataLst>
              <p:tags r:id="rId6"/>
            </p:custDataLst>
          </p:nvPr>
        </p:nvGrpSpPr>
        <p:grpSpPr>
          <a:xfrm>
            <a:off x="249382" y="2729813"/>
            <a:ext cx="6820315" cy="1858034"/>
            <a:chOff x="249382" y="2723246"/>
            <a:chExt cx="6820315" cy="1858034"/>
          </a:xfrm>
        </p:grpSpPr>
        <p:sp>
          <p:nvSpPr>
            <p:cNvPr id="21" name="TextBox 20"/>
            <p:cNvSpPr txBox="1"/>
            <p:nvPr/>
          </p:nvSpPr>
          <p:spPr>
            <a:xfrm flipH="1">
              <a:off x="249382" y="2723246"/>
              <a:ext cx="1525363" cy="1615827"/>
            </a:xfrm>
            <a:prstGeom prst="rect">
              <a:avLst/>
            </a:prstGeom>
            <a:noFill/>
          </p:spPr>
          <p:txBody>
            <a:bodyPr wrap="square" rtlCol="0">
              <a:spAutoFit/>
            </a:bodyPr>
            <a:lstStyle/>
            <a:p>
              <a:pPr marL="171450" indent="-171450" algn="l" rtl="0">
                <a:buFont typeface="Lucida Grande"/>
                <a:buChar char="+"/>
              </a:pPr>
              <a:r>
                <a:rPr lang="fr-FR" sz="1100" b="0" i="0" u="none" dirty="0">
                  <a:latin typeface="Futura Std Condensed" pitchFamily="34" charset="0"/>
                  <a:cs typeface="Futura Condensed"/>
                </a:rPr>
                <a:t>Quels types de personnes seraient susceptibles de </a:t>
              </a:r>
              <a:r>
                <a:rPr lang="fr-FR" sz="1100" b="0" i="0" u="none" dirty="0" smtClean="0">
                  <a:latin typeface="Futura Std Condensed" pitchFamily="34" charset="0"/>
                  <a:cs typeface="Futura Condensed"/>
                </a:rPr>
                <a:t>t’apporter </a:t>
              </a:r>
              <a:r>
                <a:rPr lang="fr-FR" sz="1100" b="0" i="0" u="none" dirty="0">
                  <a:latin typeface="Futura Std Condensed" pitchFamily="34" charset="0"/>
                  <a:cs typeface="Futura Condensed"/>
                </a:rPr>
                <a:t>un point de vue unique sur ton projet ?</a:t>
              </a:r>
              <a:endParaRPr lang="fr-FR" sz="1100" dirty="0">
                <a:latin typeface="Futura Std Condensed" pitchFamily="34" charset="0"/>
                <a:cs typeface="Futura Condensed"/>
              </a:endParaRPr>
            </a:p>
            <a:p>
              <a:pPr marL="171450" indent="-171450" algn="l" rtl="0">
                <a:buFont typeface="Lucida Grande"/>
                <a:buChar char="+"/>
              </a:pPr>
              <a:endParaRPr lang="fr-FR" sz="1100" dirty="0" smtClean="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Qui sont les deux membres du groupe non ciblé avec qui tu comptes partager ton ébauche de projet ?</a:t>
              </a:r>
            </a:p>
          </p:txBody>
        </p:sp>
        <p:sp>
          <p:nvSpPr>
            <p:cNvPr id="24" name="Rectangle 23"/>
            <p:cNvSpPr/>
            <p:nvPr/>
          </p:nvSpPr>
          <p:spPr>
            <a:xfrm>
              <a:off x="1774745" y="2742950"/>
              <a:ext cx="5294952" cy="1838330"/>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grpSp>
        <p:nvGrpSpPr>
          <p:cNvPr id="3" name="Group 2"/>
          <p:cNvGrpSpPr/>
          <p:nvPr>
            <p:custDataLst>
              <p:tags r:id="rId7"/>
            </p:custDataLst>
          </p:nvPr>
        </p:nvGrpSpPr>
        <p:grpSpPr>
          <a:xfrm>
            <a:off x="332508" y="5245687"/>
            <a:ext cx="6727029" cy="1954381"/>
            <a:chOff x="332508" y="5251190"/>
            <a:chExt cx="6727029" cy="1954381"/>
          </a:xfrm>
        </p:grpSpPr>
        <p:sp>
          <p:nvSpPr>
            <p:cNvPr id="25" name="TextBox 24"/>
            <p:cNvSpPr txBox="1"/>
            <p:nvPr/>
          </p:nvSpPr>
          <p:spPr>
            <a:xfrm flipH="1">
              <a:off x="332508" y="5251190"/>
              <a:ext cx="1442237" cy="1954381"/>
            </a:xfrm>
            <a:prstGeom prst="rect">
              <a:avLst/>
            </a:prstGeom>
            <a:noFill/>
          </p:spPr>
          <p:txBody>
            <a:bodyPr wrap="square" rtlCol="0">
              <a:spAutoFit/>
            </a:bodyPr>
            <a:lstStyle/>
            <a:p>
              <a:pPr algn="l" rtl="0"/>
              <a:r>
                <a:rPr lang="fr-FR" sz="1100" b="0" i="0" u="none" dirty="0">
                  <a:latin typeface="Futura Std Condensed" pitchFamily="34" charset="0"/>
                  <a:cs typeface="Futura Condensed"/>
                </a:rPr>
                <a:t>Partage ton projet avec ton groupe non ciblé et observe les réactions de chacun.</a:t>
              </a:r>
            </a:p>
            <a:p>
              <a:endParaRPr lang="fr-FR" sz="300" dirty="0" smtClean="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Sur quoi butent-ils ?</a:t>
              </a:r>
            </a:p>
            <a:p>
              <a:pPr marL="171450" indent="-171450" algn="l" rtl="0">
                <a:buFont typeface="Lucida Grande"/>
                <a:buChar char="+"/>
              </a:pPr>
              <a:endParaRPr lang="fr-FR" sz="4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Est-ce </a:t>
              </a:r>
              <a:r>
                <a:rPr lang="fr-FR" sz="1100" b="0" i="0" u="none" dirty="0" smtClean="0">
                  <a:latin typeface="Futura Std Condensed" pitchFamily="34" charset="0"/>
                  <a:cs typeface="Futura Condensed"/>
                </a:rPr>
                <a:t>qu’ils </a:t>
              </a:r>
              <a:r>
                <a:rPr lang="fr-FR" sz="1100" b="0" i="0" u="none" dirty="0">
                  <a:latin typeface="Futura Std Condensed" pitchFamily="34" charset="0"/>
                  <a:cs typeface="Futura Condensed"/>
                </a:rPr>
                <a:t>interagissent avec ton projet comme tu pensais </a:t>
              </a:r>
              <a:r>
                <a:rPr lang="fr-FR" sz="1100" b="0" i="0" u="none" dirty="0" smtClean="0">
                  <a:latin typeface="Futura Std Condensed" pitchFamily="34" charset="0"/>
                  <a:cs typeface="Futura Condensed"/>
                </a:rPr>
                <a:t>qu’ils </a:t>
              </a:r>
              <a:r>
                <a:rPr lang="fr-FR" sz="1100" b="0" i="0" u="none" dirty="0">
                  <a:latin typeface="Futura Std Condensed" pitchFamily="34" charset="0"/>
                  <a:cs typeface="Futura Condensed"/>
                </a:rPr>
                <a:t>le feraient ? </a:t>
              </a:r>
            </a:p>
            <a:p>
              <a:pPr marL="171450" lvl="0" indent="-171450" algn="l" rtl="0">
                <a:buFont typeface="Lucida Grande"/>
                <a:buChar char="+"/>
              </a:pPr>
              <a:endParaRPr lang="fr-FR" sz="400" dirty="0">
                <a:solidFill>
                  <a:prstClr val="black"/>
                </a:solidFill>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Font-ils quoi que ce soit de surprenant ?</a:t>
              </a:r>
              <a:endParaRPr lang="fr-FR" sz="1100" dirty="0">
                <a:latin typeface="Futura Std Condensed" pitchFamily="34" charset="0"/>
                <a:cs typeface="Futura Condensed"/>
              </a:endParaRPr>
            </a:p>
          </p:txBody>
        </p:sp>
        <p:sp>
          <p:nvSpPr>
            <p:cNvPr id="28" name="Rectangle 27"/>
            <p:cNvSpPr/>
            <p:nvPr/>
          </p:nvSpPr>
          <p:spPr>
            <a:xfrm>
              <a:off x="1774746" y="5318394"/>
              <a:ext cx="5284791" cy="1838330"/>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grpSp>
        <p:nvGrpSpPr>
          <p:cNvPr id="29" name="Group 28"/>
          <p:cNvGrpSpPr/>
          <p:nvPr>
            <p:custDataLst>
              <p:tags r:id="rId8"/>
            </p:custDataLst>
          </p:nvPr>
        </p:nvGrpSpPr>
        <p:grpSpPr>
          <a:xfrm>
            <a:off x="249382" y="7766772"/>
            <a:ext cx="6814680" cy="2215991"/>
            <a:chOff x="244857" y="5239315"/>
            <a:chExt cx="6814680" cy="2215991"/>
          </a:xfrm>
        </p:grpSpPr>
        <p:sp>
          <p:nvSpPr>
            <p:cNvPr id="30" name="TextBox 29"/>
            <p:cNvSpPr txBox="1"/>
            <p:nvPr/>
          </p:nvSpPr>
          <p:spPr>
            <a:xfrm flipH="1">
              <a:off x="244857" y="5239315"/>
              <a:ext cx="1529888" cy="2215991"/>
            </a:xfrm>
            <a:prstGeom prst="rect">
              <a:avLst/>
            </a:prstGeom>
            <a:noFill/>
          </p:spPr>
          <p:txBody>
            <a:bodyPr wrap="square" rtlCol="0">
              <a:spAutoFit/>
            </a:bodyPr>
            <a:lstStyle/>
            <a:p>
              <a:pPr algn="l" rtl="0"/>
              <a:r>
                <a:rPr lang="fr-FR" sz="1100" b="0" i="0" u="none" dirty="0">
                  <a:latin typeface="Futura Std Condensed" pitchFamily="34" charset="0"/>
                  <a:cs typeface="Futura Condensed"/>
                </a:rPr>
                <a:t>Une fois la phase </a:t>
              </a:r>
              <a:r>
                <a:rPr lang="fr-FR" sz="1100" b="0" i="0" u="none" dirty="0" smtClean="0">
                  <a:latin typeface="Futura Std Condensed" pitchFamily="34" charset="0"/>
                  <a:cs typeface="Futura Condensed"/>
                </a:rPr>
                <a:t>d’observation </a:t>
              </a:r>
              <a:r>
                <a:rPr lang="fr-FR" sz="1100" b="0" i="0" u="none" dirty="0">
                  <a:latin typeface="Futura Std Condensed" pitchFamily="34" charset="0"/>
                  <a:cs typeface="Futura Condensed"/>
                </a:rPr>
                <a:t>terminée, interviewe les membres de ton groupe à propos de </a:t>
              </a:r>
              <a:r>
                <a:rPr lang="fr-FR" sz="1100" b="0" i="0" u="none" dirty="0" smtClean="0">
                  <a:latin typeface="Futura Std Condensed" pitchFamily="34" charset="0"/>
                  <a:cs typeface="Futura Condensed"/>
                </a:rPr>
                <a:t>l’expérience qu’ils </a:t>
              </a:r>
              <a:r>
                <a:rPr lang="fr-FR" sz="1100" b="0" i="0" u="none" dirty="0">
                  <a:latin typeface="Futura Std Condensed" pitchFamily="34" charset="0"/>
                  <a:cs typeface="Futura Condensed"/>
                </a:rPr>
                <a:t>viennent de vivre.</a:t>
              </a:r>
            </a:p>
            <a:p>
              <a:endParaRPr lang="fr-FR" sz="300" dirty="0" smtClean="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Quels commentaires as-tu obtenus grâce à </a:t>
              </a:r>
              <a:r>
                <a:rPr lang="fr-FR" sz="1100" b="0" i="0" u="none" dirty="0" smtClean="0">
                  <a:latin typeface="Futura Std Condensed" pitchFamily="34" charset="0"/>
                  <a:cs typeface="Futura Condensed"/>
                </a:rPr>
                <a:t>l’interview </a:t>
              </a:r>
              <a:r>
                <a:rPr lang="fr-FR" sz="1100" b="0" i="0" u="none" dirty="0">
                  <a:latin typeface="Futura Std Condensed" pitchFamily="34" charset="0"/>
                  <a:cs typeface="Futura Condensed"/>
                </a:rPr>
                <a:t>que tu as réalisée ?</a:t>
              </a:r>
            </a:p>
            <a:p>
              <a:pPr marL="171450" indent="-171450" algn="l" rtl="0">
                <a:buFont typeface="Lucida Grande"/>
                <a:buChar char="+"/>
              </a:pPr>
              <a:endParaRPr lang="fr-FR" sz="3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Le cas échéant, quelles suggestions, prévois-tu à présent </a:t>
              </a:r>
              <a:r>
                <a:rPr lang="fr-FR" sz="1100" b="0" i="0" u="none" dirty="0" smtClean="0">
                  <a:latin typeface="Futura Std Condensed" pitchFamily="34" charset="0"/>
                  <a:cs typeface="Futura Condensed"/>
                </a:rPr>
                <a:t>d’incorporer </a:t>
              </a:r>
              <a:r>
                <a:rPr lang="fr-FR" sz="1100" b="0" i="0" u="none" dirty="0">
                  <a:latin typeface="Futura Std Condensed" pitchFamily="34" charset="0"/>
                  <a:cs typeface="Futura Condensed"/>
                </a:rPr>
                <a:t>à ton projet ?</a:t>
              </a:r>
            </a:p>
          </p:txBody>
        </p:sp>
        <p:sp>
          <p:nvSpPr>
            <p:cNvPr id="31" name="Rectangle 30"/>
            <p:cNvSpPr/>
            <p:nvPr/>
          </p:nvSpPr>
          <p:spPr>
            <a:xfrm>
              <a:off x="1774746" y="5318394"/>
              <a:ext cx="5284791" cy="1838330"/>
            </a:xfrm>
            <a:prstGeom prst="rect">
              <a:avLst/>
            </a:prstGeom>
            <a:noFill/>
            <a:ln w="3175" cmpd="sng">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sp>
        <p:nvSpPr>
          <p:cNvPr id="32" name="TextBox 31"/>
          <p:cNvSpPr txBox="1"/>
          <p:nvPr>
            <p:custDataLst>
              <p:tags r:id="rId9"/>
            </p:custDataLst>
          </p:nvPr>
        </p:nvSpPr>
        <p:spPr>
          <a:xfrm>
            <a:off x="457200"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GROUPE </a:t>
            </a:r>
          </a:p>
          <a:p>
            <a:pPr algn="l" rtl="0"/>
            <a:r>
              <a:rPr lang="fr-FR" sz="3400" b="0" i="0" u="none">
                <a:latin typeface="Futura Std Condensed" pitchFamily="34" charset="0"/>
                <a:cs typeface="Futura Condensed"/>
              </a:rPr>
              <a:t>NON CIBLÉ</a:t>
            </a:r>
          </a:p>
        </p:txBody>
      </p:sp>
      <p:grpSp>
        <p:nvGrpSpPr>
          <p:cNvPr id="38" name="Group 37"/>
          <p:cNvGrpSpPr/>
          <p:nvPr>
            <p:custDataLst>
              <p:tags r:id="rId10"/>
            </p:custDataLst>
          </p:nvPr>
        </p:nvGrpSpPr>
        <p:grpSpPr>
          <a:xfrm>
            <a:off x="0" y="2128868"/>
            <a:ext cx="7582143" cy="479582"/>
            <a:chOff x="-1" y="2128868"/>
            <a:chExt cx="7582143" cy="479582"/>
          </a:xfrm>
        </p:grpSpPr>
        <p:sp>
          <p:nvSpPr>
            <p:cNvPr id="39"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TextBox 39"/>
            <p:cNvSpPr txBox="1"/>
            <p:nvPr/>
          </p:nvSpPr>
          <p:spPr>
            <a:xfrm>
              <a:off x="457199" y="2128868"/>
              <a:ext cx="6761944"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IDENTIFIER</a:t>
              </a:r>
            </a:p>
          </p:txBody>
        </p:sp>
      </p:grpSp>
      <p:grpSp>
        <p:nvGrpSpPr>
          <p:cNvPr id="41" name="Group 40"/>
          <p:cNvGrpSpPr/>
          <p:nvPr>
            <p:custDataLst>
              <p:tags r:id="rId11"/>
            </p:custDataLst>
          </p:nvPr>
        </p:nvGrpSpPr>
        <p:grpSpPr>
          <a:xfrm>
            <a:off x="0" y="4693188"/>
            <a:ext cx="7582143" cy="479582"/>
            <a:chOff x="-1" y="2128868"/>
            <a:chExt cx="7582143" cy="479582"/>
          </a:xfrm>
        </p:grpSpPr>
        <p:sp>
          <p:nvSpPr>
            <p:cNvPr id="42"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3" name="TextBox 42"/>
            <p:cNvSpPr txBox="1"/>
            <p:nvPr/>
          </p:nvSpPr>
          <p:spPr>
            <a:xfrm>
              <a:off x="457199" y="2128868"/>
              <a:ext cx="6761944"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OBSERVER</a:t>
              </a:r>
            </a:p>
          </p:txBody>
        </p:sp>
      </p:grpSp>
      <p:grpSp>
        <p:nvGrpSpPr>
          <p:cNvPr id="44" name="Group 43"/>
          <p:cNvGrpSpPr/>
          <p:nvPr>
            <p:custDataLst>
              <p:tags r:id="rId12"/>
            </p:custDataLst>
          </p:nvPr>
        </p:nvGrpSpPr>
        <p:grpSpPr>
          <a:xfrm>
            <a:off x="0" y="7273370"/>
            <a:ext cx="7582143" cy="479582"/>
            <a:chOff x="-1" y="2128868"/>
            <a:chExt cx="7582143" cy="479582"/>
          </a:xfrm>
        </p:grpSpPr>
        <p:sp>
          <p:nvSpPr>
            <p:cNvPr id="45"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6" name="TextBox 45"/>
            <p:cNvSpPr txBox="1"/>
            <p:nvPr/>
          </p:nvSpPr>
          <p:spPr>
            <a:xfrm>
              <a:off x="457199" y="2128868"/>
              <a:ext cx="6761944"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INTERVIEWER</a:t>
              </a:r>
            </a:p>
          </p:txBody>
        </p:sp>
      </p:grpSp>
    </p:spTree>
    <p:extLst>
      <p:ext uri="{BB962C8B-B14F-4D97-AF65-F5344CB8AC3E}">
        <p14:creationId xmlns:p14="http://schemas.microsoft.com/office/powerpoint/2010/main" val="14928640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324338" cy="4095827"/>
            <a:chOff x="422410" y="2832776"/>
            <a:chExt cx="3324338" cy="4095827"/>
          </a:xfrm>
        </p:grpSpPr>
        <p:sp>
          <p:nvSpPr>
            <p:cNvPr id="14" name="TextBox 13"/>
            <p:cNvSpPr txBox="1"/>
            <p:nvPr/>
          </p:nvSpPr>
          <p:spPr>
            <a:xfrm>
              <a:off x="515544" y="3328603"/>
              <a:ext cx="3231204" cy="3600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10" dirty="0">
                  <a:latin typeface="Futura Std Condensed" pitchFamily="34" charset="0"/>
                  <a:cs typeface="Futura Condensed"/>
                </a:rPr>
                <a:t>Rappelez aux élèves </a:t>
              </a:r>
              <a:r>
                <a:rPr lang="fr-FR" sz="1200" b="0" i="0" u="none" spc="-10" dirty="0" smtClean="0">
                  <a:latin typeface="Futura Std Condensed" pitchFamily="34" charset="0"/>
                  <a:cs typeface="Futura Condensed"/>
                </a:rPr>
                <a:t>qu’ils </a:t>
              </a:r>
              <a:r>
                <a:rPr lang="fr-FR" sz="1200" b="0" i="0" u="none" spc="-10" dirty="0">
                  <a:latin typeface="Futura Std Condensed" pitchFamily="34" charset="0"/>
                  <a:cs typeface="Futura Condensed"/>
                </a:rPr>
                <a:t>vont devoir faire découvrir leurs projets à leurs camarades (et peut-être à des invités), afin de mettre en </a:t>
              </a:r>
              <a:r>
                <a:rPr lang="fr-FR" sz="1200" b="0" i="0" u="none" spc="-10" dirty="0" smtClean="0">
                  <a:latin typeface="Futura Std Condensed" pitchFamily="34" charset="0"/>
                  <a:cs typeface="Futura Condensed"/>
                </a:rPr>
                <a:t>lumière</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le travail fourni et de les faire réfléchir à tout ce par quoi ils sont passés</a:t>
              </a:r>
              <a:r>
                <a:rPr lang="fr-FR" sz="1200" b="0" i="0" u="none" dirty="0" smtClean="0">
                  <a:latin typeface="Futura Std Condensed" pitchFamily="34" charset="0"/>
                  <a:cs typeface="Futura Condensed"/>
                </a:rPr>
                <a:t>. </a:t>
              </a:r>
              <a:r>
                <a:rPr lang="fr-FR" sz="1200" b="0" i="0" u="none" spc="-10" dirty="0" smtClean="0">
                  <a:latin typeface="Futura Std Condensed" pitchFamily="34" charset="0"/>
                  <a:cs typeface="Futura Condensed"/>
                </a:rPr>
                <a:t>Expliquez-leur </a:t>
              </a:r>
              <a:r>
                <a:rPr lang="fr-FR" sz="1200" b="0" i="0" u="none" spc="-10" dirty="0">
                  <a:latin typeface="Futura Std Condensed" pitchFamily="34" charset="0"/>
                  <a:cs typeface="Futura Condensed"/>
                </a:rPr>
                <a:t>que cette séance est </a:t>
              </a:r>
              <a:r>
                <a:rPr lang="fr-FR" sz="1200" b="0" i="0" u="none" spc="-10" dirty="0" smtClean="0">
                  <a:latin typeface="Futura Std Condensed" pitchFamily="34" charset="0"/>
                  <a:cs typeface="Futura Condensed"/>
                </a:rPr>
                <a:t>l’occasion </a:t>
              </a:r>
              <a:r>
                <a:rPr lang="fr-FR" sz="1200" b="0" i="0" u="none" spc="-10" dirty="0">
                  <a:latin typeface="Futura Std Condensed" pitchFamily="34" charset="0"/>
                  <a:cs typeface="Futura Condensed"/>
                </a:rPr>
                <a:t>pour eux de finaliser leurs travaux en cours et de définir une stratégie pour partager leurs projets avec les autres.</a:t>
              </a:r>
              <a:endParaRPr lang="fr-FR" sz="1200" spc="-2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Accordez aux élèves du temps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travaillent sur leurs projets et se préparent à présenter les versions finales lors de la grande présentation. Éventuellement, réunissez les versions finales des projets dans un studio créé pour la classe, afin </a:t>
              </a:r>
              <a:r>
                <a:rPr lang="fr-FR" sz="1200" b="0" i="0" u="none" dirty="0" smtClean="0">
                  <a:latin typeface="Futura Std Condensed" pitchFamily="34" charset="0"/>
                  <a:cs typeface="Futura Condensed"/>
                </a:rPr>
                <a:t>d’en </a:t>
              </a:r>
              <a:r>
                <a:rPr lang="fr-FR" sz="1200" b="0" i="0" u="none" dirty="0">
                  <a:latin typeface="Futura Std Condensed" pitchFamily="34" charset="0"/>
                  <a:cs typeface="Futura Condensed"/>
                </a:rPr>
                <a:t>faciliter la présentation. Éventuellement, invitez les élèves à ajouter leurs projets au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Distribuez les imprimés « Réflexions sur le projet » aux élèves et discutez avec eux de </a:t>
              </a:r>
              <a:r>
                <a:rPr lang="fr-FR" sz="1200" b="0" i="0" u="none" spc="-10" dirty="0" smtClean="0">
                  <a:latin typeface="Futura Std Condensed" pitchFamily="34" charset="0"/>
                  <a:cs typeface="Futura Condensed"/>
                </a:rPr>
                <a:t>l’approche </a:t>
              </a:r>
              <a:r>
                <a:rPr lang="fr-FR" sz="1200" b="0" i="0" u="none" spc="-10" dirty="0">
                  <a:latin typeface="Futura Std Condensed" pitchFamily="34" charset="0"/>
                  <a:cs typeface="Futura Condensed"/>
                </a:rPr>
                <a:t>« Quoi ? – Alors quoi ? – Et maintenant, quoi ? » comme moyen pour eux de raconter leur aventure aux autres.</a:t>
              </a:r>
              <a:endParaRPr lang="fr-FR" sz="1200" spc="-10" dirty="0">
                <a:latin typeface="Futura Std Condensed" pitchFamily="34" charset="0"/>
                <a:cs typeface="Futura Condensed"/>
              </a:endParaRP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custDataLst>
              <p:tags r:id="rId2"/>
            </p:custDataLst>
          </p:nvPr>
        </p:nvSpPr>
        <p:spPr>
          <a:xfrm>
            <a:off x="1300031" y="595840"/>
            <a:ext cx="2815942" cy="1661993"/>
          </a:xfrm>
          <a:prstGeom prst="rect">
            <a:avLst/>
          </a:prstGeom>
          <a:noFill/>
        </p:spPr>
        <p:txBody>
          <a:bodyPr wrap="square" rtlCol="0">
            <a:spAutoFit/>
          </a:bodyPr>
          <a:lstStyle/>
          <a:p>
            <a:pPr algn="l" rtl="0"/>
            <a:r>
              <a:rPr lang="fr-FR" sz="3400" b="0" i="0" u="none">
                <a:latin typeface="Futura Std Condensed" pitchFamily="34" charset="0"/>
                <a:cs typeface="Futura Condensed"/>
              </a:rPr>
              <a:t>PRÉPARATION </a:t>
            </a:r>
            <a:r>
              <a:rPr lang="fr-FR" sz="3400">
                <a:latin typeface="Futura Std Condensed" pitchFamily="34" charset="0"/>
                <a:cs typeface="Futura Condensed"/>
              </a:rPr>
              <a:t/>
            </a:r>
            <a:br>
              <a:rPr lang="fr-FR" sz="3400">
                <a:latin typeface="Futura Std Condensed" pitchFamily="34" charset="0"/>
                <a:cs typeface="Futura Condensed"/>
              </a:rPr>
            </a:br>
            <a:r>
              <a:rPr lang="fr-FR" sz="3400" b="0" i="0" u="none">
                <a:latin typeface="Futura Std Condensed" pitchFamily="34" charset="0"/>
                <a:cs typeface="Futura Condensed"/>
              </a:rPr>
              <a:t>DE LA PRÉSENTATION</a:t>
            </a:r>
          </a:p>
        </p:txBody>
      </p:sp>
      <p:sp>
        <p:nvSpPr>
          <p:cNvPr id="10" name="TextBox 9"/>
          <p:cNvSpPr txBox="1"/>
          <p:nvPr>
            <p:custDataLst>
              <p:tags r:id="rId3"/>
            </p:custDataLst>
          </p:nvPr>
        </p:nvSpPr>
        <p:spPr>
          <a:xfrm>
            <a:off x="4214625" y="795405"/>
            <a:ext cx="2999848" cy="861774"/>
          </a:xfrm>
          <a:prstGeom prst="rect">
            <a:avLst/>
          </a:prstGeom>
          <a:noFill/>
          <a:ln w="6350" cmpd="sng">
            <a:solidFill>
              <a:schemeClr val="tx1"/>
            </a:solidFill>
            <a:prstDash val="dash"/>
          </a:ln>
        </p:spPr>
        <p:txBody>
          <a:bodyPr wrap="square" rtlCol="0">
            <a:spAutoFit/>
          </a:bodyPr>
          <a:lstStyle/>
          <a:p>
            <a:pPr algn="l" rtl="0"/>
            <a:r>
              <a:rPr lang="fr-FR" sz="1400" b="0" i="0" u="none">
                <a:latin typeface="Futura Std Condensed" pitchFamily="34" charset="0"/>
                <a:cs typeface="Futura Condensed"/>
              </a:rPr>
              <a:t>OBJECTIFS</a:t>
            </a:r>
          </a:p>
          <a:p>
            <a:pPr algn="l" rtl="0"/>
            <a:r>
              <a:rPr lang="fr-FR" sz="1200" b="0" i="0" u="none">
                <a:latin typeface="Futura Std Condensed" pitchFamily="34" charset="0"/>
                <a:cs typeface="Futura Condensed"/>
              </a:rPr>
              <a:t>À la fin de cette activité, les élèves :</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auront travaillé sur les versions finales de leurs projets et se seront préparés pour la grande présentation</a:t>
            </a:r>
          </a:p>
        </p:txBody>
      </p:sp>
      <p:grpSp>
        <p:nvGrpSpPr>
          <p:cNvPr id="22" name="Group 21"/>
          <p:cNvGrpSpPr/>
          <p:nvPr>
            <p:custDataLst>
              <p:tags r:id="rId4"/>
            </p:custDataLst>
          </p:nvPr>
        </p:nvGrpSpPr>
        <p:grpSpPr>
          <a:xfrm>
            <a:off x="4007796" y="2832776"/>
            <a:ext cx="3307404" cy="1142158"/>
            <a:chOff x="3992282" y="2832776"/>
            <a:chExt cx="3307404" cy="1142158"/>
          </a:xfrm>
        </p:grpSpPr>
        <p:sp>
          <p:nvSpPr>
            <p:cNvPr id="18" name="TextBox 17"/>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Réflexions sur le projet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Hackathon</a:t>
              </a:r>
              <a:r>
                <a:rPr lang="fr-FR" sz="1200" b="0" i="0" u="none" dirty="0">
                  <a:latin typeface="Futura Std Condensed" pitchFamily="34" charset="0"/>
                  <a:cs typeface="Futura Condensed"/>
                </a:rPr>
                <a: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http://scratch.mit.edu/studios/488267</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5"/>
            </p:custDataLst>
          </p:nvPr>
        </p:nvGrpSpPr>
        <p:grpSpPr>
          <a:xfrm>
            <a:off x="4007796" y="4092019"/>
            <a:ext cx="3307404" cy="1323826"/>
            <a:chOff x="3992282" y="2832776"/>
            <a:chExt cx="3307404" cy="1323826"/>
          </a:xfrm>
        </p:grpSpPr>
        <p:sp>
          <p:nvSpPr>
            <p:cNvPr id="60" name="TextBox 59"/>
            <p:cNvSpPr txBox="1"/>
            <p:nvPr/>
          </p:nvSpPr>
          <p:spPr>
            <a:xfrm>
              <a:off x="4089400" y="3328602"/>
              <a:ext cx="3117152" cy="82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 est ton projet ?</a:t>
              </a:r>
            </a:p>
            <a:p>
              <a:pPr marL="171450" indent="-171450" algn="l" rtl="0">
                <a:buFont typeface="Lucida Grande"/>
                <a:buChar char="+"/>
              </a:pPr>
              <a:r>
                <a:rPr lang="fr-FR" sz="1200" b="0" i="0" u="none" dirty="0">
                  <a:latin typeface="Futura Std Condensed" pitchFamily="34" charset="0"/>
                  <a:cs typeface="Futura Condensed"/>
                </a:rPr>
                <a:t>Quel processus as-tu suivi pour le développement de ton projet ?</a:t>
              </a:r>
            </a:p>
            <a:p>
              <a:pPr marL="171450" indent="-171450" algn="l" rtl="0">
                <a:buFont typeface="Lucida Grande"/>
                <a:buChar char="+"/>
              </a:pPr>
              <a:r>
                <a:rPr lang="fr-FR" sz="1200" b="0" i="0" u="none" dirty="0">
                  <a:latin typeface="Futura Std Condensed" pitchFamily="34" charset="0"/>
                  <a:cs typeface="Futura Condensed"/>
                </a:rPr>
                <a:t>Quelle sera ta prochaine création ?</a:t>
              </a:r>
              <a:endParaRPr lang="fr-FR" sz="1200" dirty="0">
                <a:latin typeface="Futura Std Condensed" pitchFamily="34" charset="0"/>
                <a:cs typeface="Futura Condensed"/>
              </a:endParaRP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6"/>
            </p:custDataLst>
          </p:nvPr>
        </p:nvGrpSpPr>
        <p:grpSpPr>
          <a:xfrm>
            <a:off x="4007796" y="5524492"/>
            <a:ext cx="3307404" cy="957492"/>
            <a:chOff x="3992282" y="2832776"/>
            <a:chExt cx="3307404" cy="957492"/>
          </a:xfrm>
        </p:grpSpPr>
        <p:sp>
          <p:nvSpPr>
            <p:cNvPr id="64" name="TextBox 63"/>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Chaque </a:t>
              </a:r>
              <a:r>
                <a:rPr lang="fr-FR" sz="1200" b="0" i="0" u="none" dirty="0" smtClean="0">
                  <a:latin typeface="Futura Std Condensed" pitchFamily="34" charset="0"/>
                  <a:cs typeface="Futura Condensed"/>
                </a:rPr>
                <a:t>groupe </a:t>
              </a:r>
              <a:r>
                <a:rPr lang="fr-FR" sz="1200" b="0" i="0" u="none" dirty="0">
                  <a:latin typeface="Futura Std Condensed" pitchFamily="34" charset="0"/>
                  <a:cs typeface="Futura Condensed"/>
                </a:rPr>
                <a:t>ou élève a-t-il rempli un imprimé « Réflexions sur le projet »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7"/>
            </p:custDataLst>
          </p:nvPr>
        </p:nvSpPr>
        <p:spPr>
          <a:xfrm>
            <a:off x="2527923" y="2181349"/>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30–45 MINUTES</a:t>
            </a:r>
          </a:p>
        </p:txBody>
      </p:sp>
      <p:pic>
        <p:nvPicPr>
          <p:cNvPr id="68" name="Picture 67" descr="30min.png"/>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2266475" y="2239495"/>
            <a:ext cx="329184" cy="329184"/>
          </a:xfrm>
          <a:prstGeom prst="rect">
            <a:avLst/>
          </a:prstGeom>
        </p:spPr>
      </p:pic>
      <p:grpSp>
        <p:nvGrpSpPr>
          <p:cNvPr id="70" name="Group 69"/>
          <p:cNvGrpSpPr/>
          <p:nvPr>
            <p:custDataLst>
              <p:tags r:id="rId9"/>
            </p:custDataLst>
          </p:nvPr>
        </p:nvGrpSpPr>
        <p:grpSpPr>
          <a:xfrm>
            <a:off x="3661944" y="794339"/>
            <a:ext cx="442062" cy="1609747"/>
            <a:chOff x="2853673" y="794340"/>
            <a:chExt cx="442062" cy="1123360"/>
          </a:xfrm>
        </p:grpSpPr>
        <p:cxnSp>
          <p:nvCxnSpPr>
            <p:cNvPr id="72" name="Straight Connector 71"/>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custDataLst>
              <p:tags r:id="rId10"/>
            </p:custDataLst>
          </p:nvPr>
        </p:nvGrpSpPr>
        <p:grpSpPr>
          <a:xfrm>
            <a:off x="457995" y="7630731"/>
            <a:ext cx="6857205" cy="352518"/>
            <a:chOff x="457995" y="7630731"/>
            <a:chExt cx="6857205" cy="352518"/>
          </a:xfrm>
        </p:grpSpPr>
        <p:sp>
          <p:nvSpPr>
            <p:cNvPr id="77" name="TextBox 76"/>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8" name="Straight Connector 77"/>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0" name="Straight Connector 79"/>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custDataLst>
              <p:tags r:id="rId12"/>
            </p:custDataLst>
          </p:nvPr>
        </p:nvGrpSpPr>
        <p:grpSpPr>
          <a:xfrm>
            <a:off x="4104914" y="8217641"/>
            <a:ext cx="3117152" cy="1158779"/>
            <a:chOff x="3746748" y="8217641"/>
            <a:chExt cx="3475318" cy="1158779"/>
          </a:xfrm>
        </p:grpSpPr>
        <p:sp>
          <p:nvSpPr>
            <p:cNvPr id="82" name="TextBox 81"/>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3" name="Group 82"/>
            <p:cNvGrpSpPr/>
            <p:nvPr/>
          </p:nvGrpSpPr>
          <p:grpSpPr>
            <a:xfrm>
              <a:off x="4076948" y="8385986"/>
              <a:ext cx="3145118" cy="883399"/>
              <a:chOff x="3891832" y="8385983"/>
              <a:chExt cx="3321768" cy="883398"/>
            </a:xfrm>
          </p:grpSpPr>
          <p:cxnSp>
            <p:nvCxnSpPr>
              <p:cNvPr id="84" name="Straight Connector 83"/>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3" name="TextBox 92"/>
          <p:cNvSpPr txBox="1"/>
          <p:nvPr>
            <p:custDataLst>
              <p:tags r:id="rId13"/>
            </p:custDataLst>
          </p:nvPr>
        </p:nvSpPr>
        <p:spPr>
          <a:xfrm>
            <a:off x="551129" y="8142739"/>
            <a:ext cx="3231204" cy="1384995"/>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Il est possible que certains élèves ressentent de </a:t>
            </a:r>
            <a:r>
              <a:rPr lang="fr-FR" sz="1200" b="0" i="0" u="none" dirty="0" smtClean="0">
                <a:latin typeface="Futura Std Condensed" pitchFamily="34" charset="0"/>
                <a:cs typeface="Futura Condensed"/>
              </a:rPr>
              <a:t>l’anxiété </a:t>
            </a:r>
            <a:r>
              <a:rPr lang="fr-FR" sz="1200" b="0" i="0" u="none" dirty="0">
                <a:latin typeface="Futura Std Condensed" pitchFamily="34" charset="0"/>
                <a:cs typeface="Futura Condensed"/>
              </a:rPr>
              <a:t>ou du stress à </a:t>
            </a:r>
            <a:r>
              <a:rPr lang="fr-FR" sz="1200" b="0" i="0" u="none" dirty="0" smtClean="0">
                <a:latin typeface="Futura Std Condensed" pitchFamily="34" charset="0"/>
                <a:cs typeface="Futura Condensed"/>
              </a:rPr>
              <a:t>l’idée </a:t>
            </a:r>
            <a:r>
              <a:rPr lang="fr-FR" sz="1200" b="0" i="0" u="none" dirty="0">
                <a:latin typeface="Futura Std Condensed" pitchFamily="34" charset="0"/>
                <a:cs typeface="Futura Condensed"/>
              </a:rPr>
              <a:t>de devoir terminer leurs projets. </a:t>
            </a:r>
            <a:r>
              <a:rPr lang="fr-FR" sz="1200" b="0" i="0" u="none" dirty="0" smtClean="0">
                <a:latin typeface="Futura Std Condensed" pitchFamily="34" charset="0"/>
                <a:cs typeface="Futura Condensed"/>
              </a:rPr>
              <a:t>C’est l’occasion </a:t>
            </a:r>
            <a:r>
              <a:rPr lang="fr-FR" sz="1200" b="0" i="0" u="none" dirty="0">
                <a:latin typeface="Futura Std Condensed" pitchFamily="34" charset="0"/>
                <a:cs typeface="Futura Condensed"/>
              </a:rPr>
              <a:t>de leur rappeler que (1) ceci </a:t>
            </a:r>
            <a:r>
              <a:rPr lang="fr-FR" sz="1200" b="0" i="0" u="none" dirty="0" smtClean="0">
                <a:latin typeface="Futura Std Condensed" pitchFamily="34" charset="0"/>
                <a:cs typeface="Futura Condensed"/>
              </a:rPr>
              <a:t>n’est qu’une </a:t>
            </a:r>
            <a:r>
              <a:rPr lang="fr-FR" sz="1200" b="0" i="0" u="none" dirty="0">
                <a:latin typeface="Futura Std Condensed" pitchFamily="34" charset="0"/>
                <a:cs typeface="Futura Condensed"/>
              </a:rPr>
              <a:t>étape dans leur parcours de créateurs par </a:t>
            </a:r>
            <a:r>
              <a:rPr lang="fr-FR" sz="1200" b="0" i="0" u="none" dirty="0" smtClean="0">
                <a:latin typeface="Futura Std Condensed" pitchFamily="34" charset="0"/>
                <a:cs typeface="Futura Condensed"/>
              </a:rPr>
              <a:t>l’informatique</a:t>
            </a:r>
            <a:r>
              <a:rPr lang="fr-FR" sz="1200" b="0" i="0" u="none" dirty="0">
                <a:latin typeface="Futura Std Condensed" pitchFamily="34" charset="0"/>
                <a:cs typeface="Futura Condensed"/>
              </a:rPr>
              <a:t>, et (2) certaines formes de stress peuvent être bénéfiques, car elles nous aident à nous concentrer sur nos objectifs et à aller au bout des choses !</a:t>
            </a:r>
            <a:endParaRPr lang="fr-FR" sz="1200" dirty="0">
              <a:latin typeface="Futura Std Condensed" pitchFamily="34" charset="0"/>
              <a:cs typeface="Futura Condensed"/>
            </a:endParaRPr>
          </a:p>
        </p:txBody>
      </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128</a:t>
            </a:r>
            <a:endParaRPr lang="fr-FR" dirty="0">
              <a:latin typeface="Futura Std Condensed" pitchFamily="34" charset="0"/>
            </a:endParaRPr>
          </a:p>
        </p:txBody>
      </p:sp>
      <p:grpSp>
        <p:nvGrpSpPr>
          <p:cNvPr id="45" name="Group 44"/>
          <p:cNvGrpSpPr/>
          <p:nvPr>
            <p:custDataLst>
              <p:tags r:id="rId15"/>
            </p:custDataLst>
          </p:nvPr>
        </p:nvGrpSpPr>
        <p:grpSpPr>
          <a:xfrm>
            <a:off x="550334" y="-2"/>
            <a:ext cx="493776" cy="2791970"/>
            <a:chOff x="550334" y="-2"/>
            <a:chExt cx="493776" cy="2791970"/>
          </a:xfrm>
        </p:grpSpPr>
        <p:pic>
          <p:nvPicPr>
            <p:cNvPr id="46" name="Picture 45" descr="Unit6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34" y="0"/>
              <a:ext cx="493776" cy="2791968"/>
            </a:xfrm>
            <a:prstGeom prst="rect">
              <a:avLst/>
            </a:prstGeom>
          </p:spPr>
        </p:pic>
        <p:sp>
          <p:nvSpPr>
            <p:cNvPr id="47" name="TextBox 46"/>
            <p:cNvSpPr txBox="1"/>
            <p:nvPr/>
          </p:nvSpPr>
          <p:spPr>
            <a:xfrm rot="5400000">
              <a:off x="-422532" y="986249"/>
              <a:ext cx="243416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6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49637458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custDataLst>
              <p:tags r:id="rId1"/>
            </p:custDataLst>
          </p:nvPr>
        </p:nvGrpSpPr>
        <p:grpSpPr>
          <a:xfrm>
            <a:off x="4107621" y="7666079"/>
            <a:ext cx="2996738" cy="2115597"/>
            <a:chOff x="4325342" y="7653720"/>
            <a:chExt cx="2996738" cy="2177623"/>
          </a:xfrm>
        </p:grpSpPr>
        <p:cxnSp>
          <p:nvCxnSpPr>
            <p:cNvPr id="73" name="Straight Connector 72"/>
            <p:cNvCxnSpPr/>
            <p:nvPr/>
          </p:nvCxnSpPr>
          <p:spPr>
            <a:xfrm>
              <a:off x="4328043" y="7653720"/>
              <a:ext cx="1" cy="2177623"/>
            </a:xfrm>
            <a:prstGeom prst="line">
              <a:avLst/>
            </a:prstGeom>
            <a:ln w="3175" cmpd="sng">
              <a:solidFill>
                <a:srgbClr val="EA6A09"/>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4325342" y="9823704"/>
              <a:ext cx="2980582" cy="0"/>
            </a:xfrm>
            <a:prstGeom prst="line">
              <a:avLst/>
            </a:prstGeom>
            <a:ln w="3175" cmpd="sng">
              <a:solidFill>
                <a:srgbClr val="EA6A09"/>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7305924" y="8334608"/>
              <a:ext cx="16156" cy="1496735"/>
            </a:xfrm>
            <a:prstGeom prst="line">
              <a:avLst/>
            </a:prstGeom>
            <a:ln w="3175" cmpd="sng">
              <a:solidFill>
                <a:srgbClr val="EA6A09"/>
              </a:solidFill>
              <a:prstDash val="dash"/>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26" name="TextBox 25"/>
          <p:cNvSpPr txBox="1"/>
          <p:nvPr>
            <p:custDataLst>
              <p:tags r:id="rId2"/>
            </p:custDataLst>
          </p:nvPr>
        </p:nvSpPr>
        <p:spPr>
          <a:xfrm>
            <a:off x="457199" y="630326"/>
            <a:ext cx="1937488" cy="954107"/>
          </a:xfrm>
          <a:prstGeom prst="rect">
            <a:avLst/>
          </a:prstGeom>
          <a:noFill/>
          <a:ln>
            <a:solidFill>
              <a:srgbClr val="FFFFFF"/>
            </a:solidFill>
          </a:ln>
        </p:spPr>
        <p:txBody>
          <a:bodyPr wrap="square" rtlCol="0">
            <a:spAutoFit/>
          </a:bodyPr>
          <a:lstStyle/>
          <a:p>
            <a:pPr algn="l" rtl="0"/>
            <a:r>
              <a:rPr lang="fr-FR" sz="2800" b="0" i="0" u="none" dirty="0">
                <a:latin typeface="Futura Std Condensed" pitchFamily="34" charset="0"/>
                <a:cs typeface="Futura Condensed"/>
              </a:rPr>
              <a:t>RÉFLEXIONS SUR LE PROJET</a:t>
            </a:r>
          </a:p>
        </p:txBody>
      </p:sp>
      <p:sp>
        <p:nvSpPr>
          <p:cNvPr id="46" name="TextBox 45"/>
          <p:cNvSpPr txBox="1"/>
          <p:nvPr>
            <p:custDataLst>
              <p:tags r:id="rId3"/>
            </p:custDataLst>
          </p:nvPr>
        </p:nvSpPr>
        <p:spPr>
          <a:xfrm flipH="1">
            <a:off x="448730" y="1766597"/>
            <a:ext cx="1707667" cy="830997"/>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COMMENTAIRES POUR :</a:t>
            </a:r>
            <a:endParaRPr lang="fr-FR" sz="2400" dirty="0">
              <a:solidFill>
                <a:schemeClr val="bg1"/>
              </a:solidFill>
              <a:latin typeface="Futura Std Condensed" pitchFamily="34" charset="0"/>
              <a:cs typeface="Futura Condensed"/>
            </a:endParaRPr>
          </a:p>
        </p:txBody>
      </p:sp>
      <p:cxnSp>
        <p:nvCxnSpPr>
          <p:cNvPr id="3" name="Straight Connector 2"/>
          <p:cNvCxnSpPr/>
          <p:nvPr>
            <p:custDataLst>
              <p:tags r:id="rId4"/>
            </p:custDataLst>
          </p:nvPr>
        </p:nvCxnSpPr>
        <p:spPr>
          <a:xfrm>
            <a:off x="2156397" y="2297454"/>
            <a:ext cx="474025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2" name="TextBox 41"/>
          <p:cNvSpPr txBox="1"/>
          <p:nvPr>
            <p:custDataLst>
              <p:tags r:id="rId5"/>
            </p:custDataLst>
          </p:nvPr>
        </p:nvSpPr>
        <p:spPr>
          <a:xfrm flipH="1">
            <a:off x="448733" y="2346907"/>
            <a:ext cx="6187099" cy="430887"/>
          </a:xfrm>
          <a:prstGeom prst="rect">
            <a:avLst/>
          </a:prstGeom>
          <a:noFill/>
        </p:spPr>
        <p:txBody>
          <a:bodyPr wrap="square" rtlCol="0">
            <a:spAutoFit/>
          </a:bodyPr>
          <a:lstStyle/>
          <a:p>
            <a:pPr algn="just" rtl="0"/>
            <a:r>
              <a:rPr lang="fr-FR" sz="1100" b="0" i="0" u="none" dirty="0">
                <a:latin typeface="Futura Std Condensed" pitchFamily="34" charset="0"/>
                <a:cs typeface="Futura Condensed"/>
              </a:rPr>
              <a:t>Quel est ton projet ?</a:t>
            </a:r>
          </a:p>
          <a:p>
            <a:pPr algn="just" rtl="0"/>
            <a:r>
              <a:rPr lang="fr-FR" sz="1100" b="0" i="0" u="none" dirty="0">
                <a:latin typeface="Futura Std Condensed" pitchFamily="34" charset="0"/>
                <a:cs typeface="Futura Condensed"/>
              </a:rPr>
              <a:t>Comment marche-t-il ? Comment </a:t>
            </a:r>
            <a:r>
              <a:rPr lang="fr-FR" sz="1100" b="0" i="0" u="none" dirty="0" smtClean="0">
                <a:latin typeface="Futura Std Condensed" pitchFamily="34" charset="0"/>
                <a:cs typeface="Futura Condensed"/>
              </a:rPr>
              <a:t>l’idée t’est-elle </a:t>
            </a:r>
            <a:r>
              <a:rPr lang="fr-FR" sz="1100" b="0" i="0" u="none" dirty="0">
                <a:latin typeface="Futura Std Condensed" pitchFamily="34" charset="0"/>
                <a:cs typeface="Futura Condensed"/>
              </a:rPr>
              <a:t>venue ?</a:t>
            </a:r>
            <a:endParaRPr lang="fr-FR" sz="1100" dirty="0">
              <a:latin typeface="Futura Std Condensed" pitchFamily="34" charset="0"/>
              <a:cs typeface="Futura Condensed"/>
            </a:endParaRPr>
          </a:p>
        </p:txBody>
      </p:sp>
      <p:sp>
        <p:nvSpPr>
          <p:cNvPr id="34" name="TextBox 33"/>
          <p:cNvSpPr txBox="1"/>
          <p:nvPr>
            <p:custDataLst>
              <p:tags r:id="rId6"/>
            </p:custDataLst>
          </p:nvPr>
        </p:nvSpPr>
        <p:spPr>
          <a:xfrm flipH="1">
            <a:off x="439852" y="5054103"/>
            <a:ext cx="6187099" cy="600164"/>
          </a:xfrm>
          <a:prstGeom prst="rect">
            <a:avLst/>
          </a:prstGeom>
          <a:noFill/>
        </p:spPr>
        <p:txBody>
          <a:bodyPr wrap="square" rtlCol="0">
            <a:spAutoFit/>
          </a:bodyPr>
          <a:lstStyle/>
          <a:p>
            <a:pPr algn="just" rtl="0"/>
            <a:r>
              <a:rPr lang="fr-FR" sz="1100" b="0" i="0" u="none" dirty="0">
                <a:solidFill>
                  <a:srgbClr val="000000"/>
                </a:solidFill>
                <a:latin typeface="Futura Std Condensed" pitchFamily="34" charset="0"/>
                <a:cs typeface="Futura Condensed"/>
              </a:rPr>
              <a:t>Quel processus as-tu suivi pour le développement de ton projet ?</a:t>
            </a:r>
            <a:endParaRPr lang="fr-FR" sz="1100" dirty="0">
              <a:solidFill>
                <a:srgbClr val="000000"/>
              </a:solidFill>
              <a:latin typeface="Futura Std Condensed" pitchFamily="34" charset="0"/>
              <a:cs typeface="Futura Condensed"/>
            </a:endParaRPr>
          </a:p>
          <a:p>
            <a:pPr algn="just" rtl="0"/>
            <a:r>
              <a:rPr lang="fr-FR" sz="1100" b="0" i="0" u="none" dirty="0" smtClean="0">
                <a:solidFill>
                  <a:srgbClr val="000000"/>
                </a:solidFill>
                <a:latin typeface="Futura Std Condensed" pitchFamily="34" charset="0"/>
                <a:cs typeface="Futura Condensed"/>
              </a:rPr>
              <a:t>Qu’as-tu </a:t>
            </a:r>
            <a:r>
              <a:rPr lang="fr-FR" sz="1100" b="0" i="0" u="none" dirty="0">
                <a:solidFill>
                  <a:srgbClr val="000000"/>
                </a:solidFill>
                <a:latin typeface="Futura Std Condensed" pitchFamily="34" charset="0"/>
                <a:cs typeface="Futura Condensed"/>
              </a:rPr>
              <a:t>trouvé intéressant, difficile ou surprenant ? Pourquoi ?</a:t>
            </a:r>
            <a:endParaRPr lang="fr-FR" sz="1100" dirty="0">
              <a:solidFill>
                <a:srgbClr val="000000"/>
              </a:solidFill>
              <a:latin typeface="Futura Std Condensed" pitchFamily="34" charset="0"/>
              <a:cs typeface="Futura Condensed"/>
            </a:endParaRPr>
          </a:p>
          <a:p>
            <a:pPr algn="just" rtl="0"/>
            <a:r>
              <a:rPr lang="fr-FR" sz="1100" b="0" i="0" u="none" dirty="0" smtClean="0">
                <a:solidFill>
                  <a:srgbClr val="000000"/>
                </a:solidFill>
                <a:latin typeface="Futura Std Condensed" pitchFamily="34" charset="0"/>
                <a:cs typeface="Futura Condensed"/>
              </a:rPr>
              <a:t>Qu’as-tu </a:t>
            </a:r>
            <a:r>
              <a:rPr lang="fr-FR" sz="1100" b="0" i="0" u="none" dirty="0">
                <a:solidFill>
                  <a:srgbClr val="000000"/>
                </a:solidFill>
                <a:latin typeface="Futura Std Condensed" pitchFamily="34" charset="0"/>
                <a:cs typeface="Futura Condensed"/>
              </a:rPr>
              <a:t>appris ?</a:t>
            </a:r>
          </a:p>
        </p:txBody>
      </p:sp>
      <p:sp>
        <p:nvSpPr>
          <p:cNvPr id="30" name="TextBox 29"/>
          <p:cNvSpPr txBox="1"/>
          <p:nvPr>
            <p:custDataLst>
              <p:tags r:id="rId7"/>
            </p:custDataLst>
          </p:nvPr>
        </p:nvSpPr>
        <p:spPr>
          <a:xfrm flipH="1">
            <a:off x="439435" y="7750068"/>
            <a:ext cx="3542608" cy="430887"/>
          </a:xfrm>
          <a:prstGeom prst="rect">
            <a:avLst/>
          </a:prstGeom>
          <a:noFill/>
        </p:spPr>
        <p:txBody>
          <a:bodyPr wrap="square" rtlCol="0">
            <a:spAutoFit/>
          </a:bodyPr>
          <a:lstStyle/>
          <a:p>
            <a:pPr algn="just" rtl="0"/>
            <a:r>
              <a:rPr lang="fr-FR" sz="1100" b="0" i="0" u="none" dirty="0">
                <a:solidFill>
                  <a:srgbClr val="000000"/>
                </a:solidFill>
                <a:latin typeface="Futura Std Condensed" pitchFamily="34" charset="0"/>
                <a:cs typeface="Futura Condensed"/>
              </a:rPr>
              <a:t>Par rapport à ton projet, quelle est ta plus grande fierté ? </a:t>
            </a:r>
            <a:endParaRPr lang="fr-FR" sz="1100" dirty="0" smtClean="0">
              <a:solidFill>
                <a:srgbClr val="000000"/>
              </a:solidFill>
              <a:latin typeface="Futura Std Condensed" pitchFamily="34" charset="0"/>
              <a:cs typeface="Futura Condensed"/>
            </a:endParaRPr>
          </a:p>
          <a:p>
            <a:pPr algn="just" rtl="0"/>
            <a:r>
              <a:rPr lang="fr-FR" sz="1100" b="0" i="0" u="none" dirty="0" smtClean="0">
                <a:solidFill>
                  <a:srgbClr val="000000"/>
                </a:solidFill>
                <a:latin typeface="Futura Std Condensed" pitchFamily="34" charset="0"/>
                <a:cs typeface="Futura Condensed"/>
              </a:rPr>
              <a:t>Qu’aimerais-tu </a:t>
            </a:r>
            <a:r>
              <a:rPr lang="fr-FR" sz="1100" b="0" i="0" u="none" dirty="0">
                <a:solidFill>
                  <a:srgbClr val="000000"/>
                </a:solidFill>
                <a:latin typeface="Futura Std Condensed" pitchFamily="34" charset="0"/>
                <a:cs typeface="Futura Condensed"/>
              </a:rPr>
              <a:t>modifier ?</a:t>
            </a:r>
          </a:p>
        </p:txBody>
      </p:sp>
      <p:grpSp>
        <p:nvGrpSpPr>
          <p:cNvPr id="2" name="Group 1"/>
          <p:cNvGrpSpPr/>
          <p:nvPr>
            <p:custDataLst>
              <p:tags r:id="rId8"/>
            </p:custDataLst>
          </p:nvPr>
        </p:nvGrpSpPr>
        <p:grpSpPr>
          <a:xfrm>
            <a:off x="0" y="7207507"/>
            <a:ext cx="7772400" cy="476372"/>
            <a:chOff x="0" y="7207507"/>
            <a:chExt cx="7772400" cy="476372"/>
          </a:xfrm>
        </p:grpSpPr>
        <p:sp>
          <p:nvSpPr>
            <p:cNvPr id="61" name="Rectangle 60"/>
            <p:cNvSpPr/>
            <p:nvPr/>
          </p:nvSpPr>
          <p:spPr>
            <a:xfrm flipH="1">
              <a:off x="0" y="7207507"/>
              <a:ext cx="7772400" cy="476372"/>
            </a:xfrm>
            <a:prstGeom prst="rect">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TextBox 65"/>
            <p:cNvSpPr txBox="1"/>
            <p:nvPr/>
          </p:nvSpPr>
          <p:spPr>
            <a:xfrm flipH="1">
              <a:off x="439435" y="7214861"/>
              <a:ext cx="3910504"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ET MAINTENANT, QUOI ?</a:t>
              </a:r>
              <a:endParaRPr lang="fr-FR" sz="2400" dirty="0">
                <a:solidFill>
                  <a:schemeClr val="bg1"/>
                </a:solidFill>
                <a:latin typeface="Futura Std Condensed" pitchFamily="34" charset="0"/>
                <a:cs typeface="Futura Condensed"/>
              </a:endParaRPr>
            </a:p>
          </p:txBody>
        </p:sp>
      </p:grpSp>
      <p:sp>
        <p:nvSpPr>
          <p:cNvPr id="81" name="Isosceles Triangle 80"/>
          <p:cNvSpPr/>
          <p:nvPr>
            <p:custDataLst>
              <p:tags r:id="rId9"/>
            </p:custDataLst>
          </p:nvPr>
        </p:nvSpPr>
        <p:spPr>
          <a:xfrm rot="16200000">
            <a:off x="6837650" y="7316387"/>
            <a:ext cx="47637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1" name="Oval Callout 50"/>
          <p:cNvSpPr/>
          <p:nvPr>
            <p:custDataLst>
              <p:tags r:id="rId10"/>
            </p:custDataLst>
          </p:nvPr>
        </p:nvSpPr>
        <p:spPr>
          <a:xfrm rot="6137987" flipH="1" flipV="1">
            <a:off x="5759943" y="6599880"/>
            <a:ext cx="1624069" cy="1808863"/>
          </a:xfrm>
          <a:prstGeom prst="wedgeEllipseCallout">
            <a:avLst>
              <a:gd name="adj1" fmla="val -36970"/>
              <a:gd name="adj2" fmla="val 48187"/>
            </a:avLst>
          </a:prstGeom>
          <a:solidFill>
            <a:schemeClr val="accent6">
              <a:lumMod val="20000"/>
              <a:lumOff val="80000"/>
            </a:schemeClr>
          </a:solidFill>
          <a:ln w="12700" cap="rnd" cmpd="sng">
            <a:solidFill>
              <a:srgbClr val="FFFFFF"/>
            </a:solidFill>
            <a:prstDash val="solid"/>
            <a:bevel/>
          </a:ln>
          <a:effectLst/>
        </p:spPr>
        <p:style>
          <a:lnRef idx="1">
            <a:schemeClr val="accent1"/>
          </a:lnRef>
          <a:fillRef idx="3">
            <a:schemeClr val="accent1"/>
          </a:fillRef>
          <a:effectRef idx="2">
            <a:schemeClr val="accent1"/>
          </a:effectRef>
          <a:fontRef idx="minor">
            <a:schemeClr val="lt1"/>
          </a:fontRef>
        </p:style>
        <p:txBody>
          <a:bodyPr vert="vert" rtlCol="0" anchor="ctr">
            <a:normAutofit fontScale="85000" lnSpcReduction="10000"/>
          </a:bodyPr>
          <a:lstStyle/>
          <a:p>
            <a:pPr algn="ctr" rtl="0"/>
            <a:r>
              <a:rPr lang="fr-FR" sz="2400" b="0" i="0" u="none" kern="1300" dirty="0">
                <a:solidFill>
                  <a:srgbClr val="EA6A09"/>
                </a:solidFill>
                <a:latin typeface="Futura Std Condensed" pitchFamily="34" charset="0"/>
                <a:cs typeface="Futura Condensed"/>
              </a:rPr>
              <a:t>QUELLE SERA TA PROCHAINE CRÉATION ?</a:t>
            </a:r>
            <a:endParaRPr lang="fr-FR" sz="2400" kern="1300" baseline="-25000" dirty="0" smtClean="0">
              <a:solidFill>
                <a:srgbClr val="EA6A09"/>
              </a:solidFill>
              <a:latin typeface="Futura Std Condensed" pitchFamily="34" charset="0"/>
              <a:cs typeface="Futura Condensed"/>
            </a:endParaRPr>
          </a:p>
        </p:txBody>
      </p:sp>
      <p:sp>
        <p:nvSpPr>
          <p:cNvPr id="40" name="TextBox 39"/>
          <p:cNvSpPr txBox="1"/>
          <p:nvPr>
            <p:custDataLst>
              <p:tags r:id="rId11"/>
            </p:custDataLst>
          </p:nvPr>
        </p:nvSpPr>
        <p:spPr>
          <a:xfrm>
            <a:off x="2398398" y="804323"/>
            <a:ext cx="4815513" cy="353943"/>
          </a:xfrm>
          <a:prstGeom prst="rect">
            <a:avLst/>
          </a:prstGeom>
          <a:noFill/>
          <a:ln w="6350" cmpd="sng">
            <a:solidFill>
              <a:schemeClr val="tx1"/>
            </a:solidFill>
            <a:prstDash val="dash"/>
          </a:ln>
        </p:spPr>
        <p:txBody>
          <a:bodyPr wrap="square" tIns="91440" bIns="91440" rtlCol="0" anchor="ctr" anchorCtr="0">
            <a:spAutoFit/>
          </a:bodyPr>
          <a:lstStyle/>
          <a:p>
            <a:pPr algn="l" rtl="0"/>
            <a:r>
              <a:rPr lang="fr-FR" sz="1100" b="0" i="0" u="none" dirty="0">
                <a:latin typeface="Futura Std Condensed" pitchFamily="34" charset="0"/>
                <a:cs typeface="Futura Condensed"/>
              </a:rPr>
              <a:t>REFLEXIONS SUR LE PROJET PAR : ____________________________________________</a:t>
            </a:r>
            <a:endParaRPr lang="fr-FR" sz="1100" dirty="0">
              <a:latin typeface="Futura Std Condensed" pitchFamily="34" charset="0"/>
              <a:cs typeface="Futura Condensed"/>
            </a:endParaRPr>
          </a:p>
        </p:txBody>
      </p:sp>
      <p:sp>
        <p:nvSpPr>
          <p:cNvPr id="41" name="TextBox 40"/>
          <p:cNvSpPr txBox="1"/>
          <p:nvPr>
            <p:custDataLst>
              <p:tags r:id="rId12"/>
            </p:custDataLst>
          </p:nvPr>
        </p:nvSpPr>
        <p:spPr>
          <a:xfrm>
            <a:off x="2303434" y="1196178"/>
            <a:ext cx="5145917" cy="276999"/>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Aide-toi des questions ci-dessous pour réfléchir à ton processus de conception. </a:t>
            </a:r>
            <a:endParaRPr lang="fr-FR" sz="1200" dirty="0">
              <a:latin typeface="Futura Std Condensed" pitchFamily="34" charset="0"/>
              <a:cs typeface="Futura Condensed"/>
            </a:endParaRPr>
          </a:p>
        </p:txBody>
      </p:sp>
      <p:grpSp>
        <p:nvGrpSpPr>
          <p:cNvPr id="45" name="Group 44"/>
          <p:cNvGrpSpPr/>
          <p:nvPr>
            <p:custDataLst>
              <p:tags r:id="rId13"/>
            </p:custDataLst>
          </p:nvPr>
        </p:nvGrpSpPr>
        <p:grpSpPr>
          <a:xfrm>
            <a:off x="0" y="1787800"/>
            <a:ext cx="7582143" cy="479582"/>
            <a:chOff x="-1" y="2128868"/>
            <a:chExt cx="7582143" cy="479582"/>
          </a:xfrm>
        </p:grpSpPr>
        <p:sp>
          <p:nvSpPr>
            <p:cNvPr id="48"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9" name="TextBox 48"/>
            <p:cNvSpPr txBox="1"/>
            <p:nvPr/>
          </p:nvSpPr>
          <p:spPr>
            <a:xfrm>
              <a:off x="457199" y="2128868"/>
              <a:ext cx="6761944"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QUOI ?</a:t>
              </a:r>
            </a:p>
          </p:txBody>
        </p:sp>
      </p:grpSp>
      <p:grpSp>
        <p:nvGrpSpPr>
          <p:cNvPr id="50" name="Group 49"/>
          <p:cNvGrpSpPr/>
          <p:nvPr>
            <p:custDataLst>
              <p:tags r:id="rId14"/>
            </p:custDataLst>
          </p:nvPr>
        </p:nvGrpSpPr>
        <p:grpSpPr>
          <a:xfrm>
            <a:off x="0" y="4493025"/>
            <a:ext cx="7582143" cy="479582"/>
            <a:chOff x="-1" y="2128868"/>
            <a:chExt cx="7582143" cy="479582"/>
          </a:xfrm>
        </p:grpSpPr>
        <p:sp>
          <p:nvSpPr>
            <p:cNvPr id="52" name="Rectangle 13"/>
            <p:cNvSpPr/>
            <p:nvPr/>
          </p:nvSpPr>
          <p:spPr>
            <a:xfrm>
              <a:off x="-1" y="212886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3" name="TextBox 52"/>
            <p:cNvSpPr txBox="1"/>
            <p:nvPr/>
          </p:nvSpPr>
          <p:spPr>
            <a:xfrm>
              <a:off x="457199" y="2128868"/>
              <a:ext cx="6761944"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ALORS QUOI ?</a:t>
              </a:r>
            </a:p>
          </p:txBody>
        </p:sp>
      </p:grpSp>
    </p:spTree>
    <p:extLst>
      <p:ext uri="{BB962C8B-B14F-4D97-AF65-F5344CB8AC3E}">
        <p14:creationId xmlns:p14="http://schemas.microsoft.com/office/powerpoint/2010/main" val="10437290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324338" cy="3447826"/>
            <a:chOff x="422410" y="2832776"/>
            <a:chExt cx="3324338" cy="3447826"/>
          </a:xfrm>
        </p:grpSpPr>
        <p:sp>
          <p:nvSpPr>
            <p:cNvPr id="14" name="TextBox 13"/>
            <p:cNvSpPr txBox="1"/>
            <p:nvPr/>
          </p:nvSpPr>
          <p:spPr>
            <a:xfrm>
              <a:off x="515544" y="3328602"/>
              <a:ext cx="3231204" cy="295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Créez une ambiance festive dans la salle avec des invités, de la musique, des décorations, ou encore une collation. </a:t>
              </a:r>
              <a:endParaRPr lang="fr-FR" sz="60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Éventuellement, utilisez un vidéoprojecteur pour afficher les projets sur grand écran</a:t>
              </a:r>
              <a:r>
                <a:rPr lang="fr-FR" sz="1200" b="0" i="0" u="none" dirty="0">
                  <a:latin typeface="Futura Std Condensed" pitchFamily="34" charset="0"/>
                  <a:cs typeface="Futura Condensed"/>
                </a:rPr>
                <a:t>. </a:t>
              </a:r>
              <a:endParaRPr lang="fr-FR" sz="60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Invitez les élèves à présenter les versions finales de leurs projets et à discuter de leurs processus de conception avec </a:t>
              </a:r>
              <a:r>
                <a:rPr lang="fr-FR" sz="1200" b="0" i="0" u="none" spc="-20" dirty="0" smtClean="0">
                  <a:latin typeface="Futura Std Condensed" pitchFamily="34" charset="0"/>
                  <a:cs typeface="Futura Condensed"/>
                </a:rPr>
                <a:t>d’autres </a:t>
              </a:r>
              <a:r>
                <a:rPr lang="fr-FR" sz="1200" b="0" i="0" u="none" spc="-20" dirty="0">
                  <a:latin typeface="Futura Std Condensed" pitchFamily="34" charset="0"/>
                  <a:cs typeface="Futura Condensed"/>
                </a:rPr>
                <a:t>personnes. </a:t>
              </a:r>
              <a:r>
                <a:rPr lang="fr-FR" sz="1200" b="0" i="0" u="none" spc="-10" dirty="0">
                  <a:latin typeface="Futura Std Condensed" pitchFamily="34" charset="0"/>
                  <a:cs typeface="Futura Condensed"/>
                </a:rPr>
                <a:t>Éventuellement, </a:t>
              </a:r>
              <a:r>
                <a:rPr lang="fr-FR" sz="1200" b="0" i="0" u="none" spc="-20" dirty="0">
                  <a:latin typeface="Futura Std Condensed" pitchFamily="34" charset="0"/>
                  <a:cs typeface="Futura Condensed"/>
                </a:rPr>
                <a:t>rendez visibles les progrès des élèves en mettant à disposition les journaux de conception et les précédents projets.</a:t>
              </a:r>
              <a:endParaRPr lang="fr-FR" sz="1200" spc="-10" dirty="0" smtClean="0">
                <a:latin typeface="Futura Std Condensed" pitchFamily="34" charset="0"/>
                <a:cs typeface="Futura Condensed"/>
              </a:endParaRP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Donnez aux élèves le temps de revenir sur </a:t>
              </a:r>
              <a:r>
                <a:rPr lang="fr-FR" sz="1200" b="0" i="0" u="none" dirty="0" smtClean="0">
                  <a:latin typeface="Futura Std Condensed" pitchFamily="34" charset="0"/>
                  <a:cs typeface="Futura Condensed"/>
                </a:rPr>
                <a:t>l’intégralité </a:t>
              </a:r>
              <a:r>
                <a:rPr lang="fr-FR" sz="1200" b="0" i="0" u="none" dirty="0">
                  <a:latin typeface="Futura Std Condensed" pitchFamily="34" charset="0"/>
                  <a:cs typeface="Futura Condensed"/>
                </a:rPr>
                <a:t>de leur aventure en informatique créative en se repenchant sur leurs journaux de conception et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custDataLst>
              <p:tags r:id="rId2"/>
            </p:custDataLst>
          </p:nvPr>
        </p:nvSpPr>
        <p:spPr>
          <a:xfrm>
            <a:off x="1300031" y="595840"/>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LA GRANDE PRÉSENTATION</a:t>
            </a:r>
          </a:p>
        </p:txBody>
      </p:sp>
      <p:sp>
        <p:nvSpPr>
          <p:cNvPr id="10" name="TextBox 9"/>
          <p:cNvSpPr txBox="1"/>
          <p:nvPr>
            <p:custDataLst>
              <p:tags r:id="rId3"/>
            </p:custDataLst>
          </p:nvPr>
        </p:nvSpPr>
        <p:spPr>
          <a:xfrm>
            <a:off x="4214625" y="795405"/>
            <a:ext cx="2999848" cy="122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partagé avec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personnes les versions finales de leurs projets et se seront repenchés sur leur processus global de conception et sur </a:t>
            </a:r>
            <a:r>
              <a:rPr lang="fr-FR" sz="1200" b="0" i="0" u="none" dirty="0" smtClean="0">
                <a:latin typeface="Futura Std Condensed" pitchFamily="34" charset="0"/>
                <a:cs typeface="Futura Condensed"/>
              </a:rPr>
              <a:t>l’intégralité </a:t>
            </a:r>
            <a:r>
              <a:rPr lang="fr-FR" sz="1200" b="0" i="0" u="none" dirty="0">
                <a:latin typeface="Futura Std Condensed" pitchFamily="34" charset="0"/>
                <a:cs typeface="Futura Condensed"/>
              </a:rPr>
              <a:t>de leur aventure en création informatique</a:t>
            </a:r>
            <a:endParaRPr lang="fr-FR" sz="1200" dirty="0">
              <a:latin typeface="Futura Std Condensed" pitchFamily="34" charset="0"/>
              <a:cs typeface="Futura Condensed"/>
            </a:endParaRPr>
          </a:p>
        </p:txBody>
      </p:sp>
      <p:grpSp>
        <p:nvGrpSpPr>
          <p:cNvPr id="22" name="Group 21"/>
          <p:cNvGrpSpPr/>
          <p:nvPr>
            <p:custDataLst>
              <p:tags r:id="rId4"/>
            </p:custDataLst>
          </p:nvPr>
        </p:nvGrpSpPr>
        <p:grpSpPr>
          <a:xfrm>
            <a:off x="4007796" y="2832776"/>
            <a:ext cx="3307404" cy="772826"/>
            <a:chOff x="3992282" y="2832776"/>
            <a:chExt cx="3307404" cy="772826"/>
          </a:xfrm>
        </p:grpSpPr>
        <p:sp>
          <p:nvSpPr>
            <p:cNvPr id="18" name="TextBox 17"/>
            <p:cNvSpPr txBox="1"/>
            <p:nvPr/>
          </p:nvSpPr>
          <p:spPr>
            <a:xfrm>
              <a:off x="4089400" y="3328603"/>
              <a:ext cx="3117152" cy="27699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vidéoprojecteur et écran pour les présentations (facultatif)</a:t>
              </a:r>
              <a:endParaRPr lang="fr-FR" sz="1200" dirty="0">
                <a:latin typeface="Futura Std Condensed" pitchFamily="34" charset="0"/>
                <a:cs typeface="Futura Condensed"/>
              </a:endParaRP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5"/>
            </p:custDataLst>
          </p:nvPr>
        </p:nvGrpSpPr>
        <p:grpSpPr>
          <a:xfrm>
            <a:off x="4007796" y="3721778"/>
            <a:ext cx="3307404" cy="1696156"/>
            <a:chOff x="3992282" y="2832776"/>
            <a:chExt cx="3307404" cy="1696156"/>
          </a:xfrm>
        </p:grpSpPr>
        <p:sp>
          <p:nvSpPr>
            <p:cNvPr id="60" name="TextBox 59"/>
            <p:cNvSpPr txBox="1"/>
            <p:nvPr/>
          </p:nvSpPr>
          <p:spPr>
            <a:xfrm>
              <a:off x="4089400" y="3328603"/>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Repenche-toi sur ton journal de conception. Quel genre de notes as-tu prises ? </a:t>
              </a:r>
              <a:endParaRPr lang="fr-FR" sz="1200" dirty="0" smtClean="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Quelles notes </a:t>
              </a:r>
              <a:r>
                <a:rPr lang="fr-FR" sz="1200" b="0" i="0" u="none" dirty="0" smtClean="0">
                  <a:latin typeface="Futura Std Condensed" pitchFamily="34" charset="0"/>
                  <a:cs typeface="Futura Condensed"/>
                </a:rPr>
                <a:t>t’ont </a:t>
              </a:r>
              <a:r>
                <a:rPr lang="fr-FR" sz="1200" b="0" i="0" u="none" dirty="0">
                  <a:latin typeface="Futura Std Condensed" pitchFamily="34" charset="0"/>
                  <a:cs typeface="Futura Condensed"/>
                </a:rPr>
                <a:t>le plus aidé(e) ?</a:t>
              </a:r>
            </a:p>
            <a:p>
              <a:pPr marL="171450" indent="-171450" algn="l" rtl="0">
                <a:buFont typeface="Lucida Grande"/>
                <a:buChar char="+"/>
              </a:pP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présent, sur quel projet Scratch as-tu préféré travailler ? Pourquoi est-ce ton préféré ?</a:t>
              </a:r>
            </a:p>
            <a:p>
              <a:pPr marL="171450" indent="-171450" algn="l" rtl="0">
                <a:buFont typeface="Lucida Grande"/>
                <a:buChar char="+"/>
              </a:pPr>
              <a:r>
                <a:rPr lang="fr-FR" sz="1200" b="0" i="0" u="none" dirty="0">
                  <a:latin typeface="Futura Std Condensed" pitchFamily="34" charset="0"/>
                  <a:cs typeface="Futura Condensed"/>
                </a:rPr>
                <a:t>Quelle sera ta prochaine création ?</a:t>
              </a:r>
              <a:endParaRPr lang="fr-FR" sz="1200" dirty="0">
                <a:latin typeface="Futura Std Condensed" pitchFamily="34" charset="0"/>
                <a:cs typeface="Futura Condensed"/>
              </a:endParaRP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6"/>
            </p:custDataLst>
          </p:nvPr>
        </p:nvGrpSpPr>
        <p:grpSpPr>
          <a:xfrm>
            <a:off x="4007796" y="5534653"/>
            <a:ext cx="3307404" cy="957492"/>
            <a:chOff x="3992282" y="2832776"/>
            <a:chExt cx="3307404" cy="957492"/>
          </a:xfrm>
        </p:grpSpPr>
        <p:sp>
          <p:nvSpPr>
            <p:cNvPr id="64" name="TextBox 63"/>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Chaque groupe ou individu a-t-il eu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de partager son travail et </a:t>
              </a:r>
              <a:r>
                <a:rPr lang="fr-FR" sz="1200" b="0" i="0" u="none" dirty="0" smtClean="0">
                  <a:latin typeface="Futura Std Condensed" pitchFamily="34" charset="0"/>
                  <a:cs typeface="Futura Condensed"/>
                </a:rPr>
                <a:t>d’être </a:t>
              </a:r>
              <a:r>
                <a:rPr lang="fr-FR" sz="1200" b="0" i="0" u="none" dirty="0">
                  <a:latin typeface="Futura Std Condensed" pitchFamily="34" charset="0"/>
                  <a:cs typeface="Futura Condensed"/>
                </a:rPr>
                <a:t>félicité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3" name="TextBox 52"/>
          <p:cNvSpPr txBox="1"/>
          <p:nvPr>
            <p:custDataLst>
              <p:tags r:id="rId7"/>
            </p:custDataLst>
          </p:nvPr>
        </p:nvSpPr>
        <p:spPr>
          <a:xfrm>
            <a:off x="2527923" y="16924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45–60 MINUTES</a:t>
            </a:r>
          </a:p>
        </p:txBody>
      </p:sp>
      <p:pic>
        <p:nvPicPr>
          <p:cNvPr id="54" name="Picture 53" descr="clock1.png"/>
          <p:cNvPicPr>
            <a:picLocks noChangeAspect="1"/>
          </p:cNvPicPr>
          <p:nvPr>
            <p:custDataLst>
              <p:tags r:id="rId8"/>
            </p:custDataLst>
          </p:nvPr>
        </p:nvPicPr>
        <p:blipFill rotWithShape="1">
          <a:blip r:embed="rId18">
            <a:extLst>
              <a:ext uri="{28A0092B-C50C-407E-A947-70E740481C1C}">
                <a14:useLocalDpi xmlns:a14="http://schemas.microsoft.com/office/drawing/2010/main" val="0"/>
              </a:ext>
            </a:extLst>
          </a:blip>
          <a:srcRect t="17500"/>
          <a:stretch/>
        </p:blipFill>
        <p:spPr>
          <a:xfrm>
            <a:off x="2270913" y="1808284"/>
            <a:ext cx="324746" cy="267915"/>
          </a:xfrm>
          <a:prstGeom prst="rect">
            <a:avLst/>
          </a:prstGeom>
        </p:spPr>
      </p:pic>
      <p:grpSp>
        <p:nvGrpSpPr>
          <p:cNvPr id="67" name="Group 66"/>
          <p:cNvGrpSpPr/>
          <p:nvPr>
            <p:custDataLst>
              <p:tags r:id="rId9"/>
            </p:custDataLst>
          </p:nvPr>
        </p:nvGrpSpPr>
        <p:grpSpPr>
          <a:xfrm>
            <a:off x="3661944" y="794340"/>
            <a:ext cx="442062" cy="1123360"/>
            <a:chOff x="2853673" y="794340"/>
            <a:chExt cx="442062" cy="1123360"/>
          </a:xfrm>
        </p:grpSpPr>
        <p:cxnSp>
          <p:nvCxnSpPr>
            <p:cNvPr id="68" name="Straight Connector 67"/>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custDataLst>
              <p:tags r:id="rId10"/>
            </p:custDataLst>
          </p:nvPr>
        </p:nvGrpSpPr>
        <p:grpSpPr>
          <a:xfrm>
            <a:off x="457995" y="7630731"/>
            <a:ext cx="6857205" cy="352518"/>
            <a:chOff x="457995" y="7630731"/>
            <a:chExt cx="6857205" cy="352518"/>
          </a:xfrm>
        </p:grpSpPr>
        <p:sp>
          <p:nvSpPr>
            <p:cNvPr id="75" name="TextBox 74"/>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6" name="Straight Connector 75"/>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78" name="Straight Connector 77"/>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9" name="Group 78"/>
          <p:cNvGrpSpPr/>
          <p:nvPr>
            <p:custDataLst>
              <p:tags r:id="rId12"/>
            </p:custDataLst>
          </p:nvPr>
        </p:nvGrpSpPr>
        <p:grpSpPr>
          <a:xfrm>
            <a:off x="4104914" y="8217641"/>
            <a:ext cx="3117152" cy="1158779"/>
            <a:chOff x="3746748" y="8217641"/>
            <a:chExt cx="3475318" cy="1158779"/>
          </a:xfrm>
        </p:grpSpPr>
        <p:sp>
          <p:nvSpPr>
            <p:cNvPr id="80" name="TextBox 79"/>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1" name="Group 80"/>
            <p:cNvGrpSpPr/>
            <p:nvPr/>
          </p:nvGrpSpPr>
          <p:grpSpPr>
            <a:xfrm>
              <a:off x="4076948" y="8385986"/>
              <a:ext cx="3145118" cy="883399"/>
              <a:chOff x="3891832" y="8385983"/>
              <a:chExt cx="3321768" cy="883398"/>
            </a:xfrm>
          </p:grpSpPr>
          <p:cxnSp>
            <p:nvCxnSpPr>
              <p:cNvPr id="82" name="Straight Connector 81"/>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1" name="TextBox 90"/>
          <p:cNvSpPr txBox="1"/>
          <p:nvPr>
            <p:custDataLst>
              <p:tags r:id="rId13"/>
            </p:custDataLst>
          </p:nvPr>
        </p:nvSpPr>
        <p:spPr>
          <a:xfrm>
            <a:off x="457995" y="8142739"/>
            <a:ext cx="3324338"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spc="-20" dirty="0">
                <a:latin typeface="Futura Std Condensed" pitchFamily="34" charset="0"/>
                <a:cs typeface="Futura Condensed"/>
              </a:rPr>
              <a:t>Les élèves peuvent partager leurs projets de bien des façons : présentations individuelles devant </a:t>
            </a:r>
            <a:r>
              <a:rPr lang="fr-FR" sz="1200" b="0" i="0" u="none" spc="-20" dirty="0" smtClean="0">
                <a:latin typeface="Futura Std Condensed" pitchFamily="34" charset="0"/>
                <a:cs typeface="Futura Condensed"/>
              </a:rPr>
              <a:t>l’ensemble </a:t>
            </a:r>
            <a:r>
              <a:rPr lang="fr-FR" sz="1200" b="0" i="0" u="none" spc="-20" dirty="0">
                <a:latin typeface="Futura Std Condensed" pitchFamily="34" charset="0"/>
                <a:cs typeface="Futura Condensed"/>
              </a:rPr>
              <a:t>de la classe, présentations parallèles en petits groupes, démonstrations en direct, accès aux projets en ligne, etc.</a:t>
            </a:r>
            <a:endParaRPr lang="fr-FR" sz="1200" spc="-1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Les portfolios de projets, les journaux de conception, ainsi que les derniers imprimés « Retour sur le projet » et « Réflexions sur le projet » sont quelques-uns des nombreux types de travaux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peut recueillir pour les besoins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évaluation. (Voir Annexe)</a:t>
            </a:r>
            <a:endParaRPr lang="fr-FR" sz="1200" dirty="0">
              <a:latin typeface="Futura Std Condensed" pitchFamily="34" charset="0"/>
              <a:cs typeface="Futura Condensed"/>
            </a:endParaRPr>
          </a:p>
        </p:txBody>
      </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130</a:t>
            </a:r>
            <a:endParaRPr lang="fr-FR" dirty="0">
              <a:latin typeface="Futura Std Condensed" pitchFamily="34" charset="0"/>
            </a:endParaRPr>
          </a:p>
        </p:txBody>
      </p:sp>
      <p:grpSp>
        <p:nvGrpSpPr>
          <p:cNvPr id="45" name="Group 44"/>
          <p:cNvGrpSpPr/>
          <p:nvPr>
            <p:custDataLst>
              <p:tags r:id="rId15"/>
            </p:custDataLst>
          </p:nvPr>
        </p:nvGrpSpPr>
        <p:grpSpPr>
          <a:xfrm>
            <a:off x="550334" y="-2"/>
            <a:ext cx="493776" cy="2791970"/>
            <a:chOff x="550334" y="-2"/>
            <a:chExt cx="493776" cy="2791970"/>
          </a:xfrm>
        </p:grpSpPr>
        <p:pic>
          <p:nvPicPr>
            <p:cNvPr id="46" name="Picture 45" descr="Unit6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0334" y="0"/>
              <a:ext cx="493776" cy="2791968"/>
            </a:xfrm>
            <a:prstGeom prst="rect">
              <a:avLst/>
            </a:prstGeom>
          </p:spPr>
        </p:pic>
        <p:sp>
          <p:nvSpPr>
            <p:cNvPr id="47" name="TextBox 46"/>
            <p:cNvSpPr txBox="1"/>
            <p:nvPr/>
          </p:nvSpPr>
          <p:spPr>
            <a:xfrm rot="5400000">
              <a:off x="-422532" y="986249"/>
              <a:ext cx="243416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6 	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7709778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6showcase.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477371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132</a:t>
            </a:r>
            <a:endParaRPr lang="fr-FR" dirty="0">
              <a:latin typeface="Futura Std Condensed" pitchFamily="34" charset="0"/>
            </a:endParaRPr>
          </a:p>
        </p:txBody>
      </p:sp>
    </p:spTree>
    <p:extLst>
      <p:ext uri="{BB962C8B-B14F-4D97-AF65-F5344CB8AC3E}">
        <p14:creationId xmlns:p14="http://schemas.microsoft.com/office/powerpoint/2010/main" val="16936479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custDataLst>
              <p:tags r:id="rId1"/>
            </p:custDataLst>
          </p:nvPr>
        </p:nvSpPr>
        <p:spPr>
          <a:xfrm>
            <a:off x="634593" y="8510599"/>
            <a:ext cx="381002" cy="400110"/>
          </a:xfrm>
          <a:prstGeom prst="rect">
            <a:avLst/>
          </a:prstGeom>
        </p:spPr>
        <p:txBody>
          <a:bodyPr wrap="square">
            <a:spAutoFit/>
          </a:bodyPr>
          <a:lstStyle/>
          <a:p>
            <a:pPr algn="ctr" rtl="0"/>
            <a:r>
              <a:rPr lang="fr-FR" sz="2000" b="0" i="0" u="none">
                <a:solidFill>
                  <a:schemeClr val="bg1"/>
                </a:solidFill>
                <a:latin typeface="Futura Std Condensed" pitchFamily="34" charset="0"/>
                <a:cs typeface="Futura Condensed"/>
              </a:rPr>
              <a:t>0</a:t>
            </a:r>
            <a:endParaRPr lang="fr-FR" sz="4400" dirty="0">
              <a:solidFill>
                <a:schemeClr val="bg1"/>
              </a:solidFill>
              <a:latin typeface="Futura Std Condensed" pitchFamily="34" charset="0"/>
              <a:cs typeface="Futura Condensed"/>
            </a:endParaRPr>
          </a:p>
        </p:txBody>
      </p:sp>
      <p:sp>
        <p:nvSpPr>
          <p:cNvPr id="75" name="TextBox 74"/>
          <p:cNvSpPr txBox="1"/>
          <p:nvPr>
            <p:custDataLst>
              <p:tags r:id="rId2"/>
            </p:custDataLst>
          </p:nvPr>
        </p:nvSpPr>
        <p:spPr>
          <a:xfrm>
            <a:off x="457199" y="464006"/>
            <a:ext cx="4555067" cy="907941"/>
          </a:xfrm>
          <a:prstGeom prst="rect">
            <a:avLst/>
          </a:prstGeom>
          <a:noFill/>
        </p:spPr>
        <p:txBody>
          <a:bodyPr wrap="square" rtlCol="0">
            <a:spAutoFit/>
          </a:bodyPr>
          <a:lstStyle/>
          <a:p>
            <a:pPr algn="l" rtl="0"/>
            <a:r>
              <a:rPr lang="fr-FR" sz="5300" b="0" i="0" u="none">
                <a:latin typeface="Futura Std Condensed" pitchFamily="34" charset="0"/>
                <a:cs typeface="Futura Condensed"/>
              </a:rPr>
              <a:t>ANNEXE</a:t>
            </a:r>
            <a:endParaRPr lang="fr-FR" sz="5300" dirty="0">
              <a:latin typeface="Futura Std Condensed" pitchFamily="34" charset="0"/>
              <a:cs typeface="Futura Condensed"/>
            </a:endParaRPr>
          </a:p>
        </p:txBody>
      </p:sp>
      <p:pic>
        <p:nvPicPr>
          <p:cNvPr id="6" name="Picture 5" descr="scratchcat.pdf"/>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22615" t="-524" r="7389" b="14931"/>
          <a:stretch/>
        </p:blipFill>
        <p:spPr>
          <a:xfrm flipH="1">
            <a:off x="1689844" y="194369"/>
            <a:ext cx="6458718" cy="10220643"/>
          </a:xfrm>
          <a:prstGeom prst="rect">
            <a:avLst/>
          </a:prstGeom>
        </p:spPr>
      </p:pic>
      <p:sp>
        <p:nvSpPr>
          <p:cNvPr id="7" name="Slide Number Placeholder 2"/>
          <p:cNvSpPr txBox="1">
            <a:spLocks/>
          </p:cNvSpPr>
          <p:nvPr>
            <p:custDataLst>
              <p:tags r:id="rId4"/>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solidFill>
                  <a:schemeClr val="bg1"/>
                </a:solidFill>
                <a:latin typeface="Futura Std Condensed" pitchFamily="34" charset="0"/>
              </a:rPr>
              <a:t>133</a:t>
            </a:r>
            <a:endParaRPr lang="fr-FR" dirty="0">
              <a:solidFill>
                <a:schemeClr val="bg1"/>
              </a:solidFill>
              <a:latin typeface="Futura Std Condensed" pitchFamily="34" charset="0"/>
            </a:endParaRPr>
          </a:p>
        </p:txBody>
      </p:sp>
    </p:spTree>
    <p:extLst>
      <p:ext uri="{BB962C8B-B14F-4D97-AF65-F5344CB8AC3E}">
        <p14:creationId xmlns:p14="http://schemas.microsoft.com/office/powerpoint/2010/main" val="129087867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134</a:t>
            </a:r>
            <a:endParaRPr lang="fr-FR" dirty="0">
              <a:latin typeface="Futura Std Condensed" pitchFamily="34" charset="0"/>
            </a:endParaRPr>
          </a:p>
        </p:txBody>
      </p:sp>
    </p:spTree>
    <p:extLst>
      <p:ext uri="{BB962C8B-B14F-4D97-AF65-F5344CB8AC3E}">
        <p14:creationId xmlns:p14="http://schemas.microsoft.com/office/powerpoint/2010/main" val="370871743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457199" y="464006"/>
            <a:ext cx="6892338" cy="907941"/>
          </a:xfrm>
          <a:prstGeom prst="rect">
            <a:avLst/>
          </a:prstGeom>
          <a:noFill/>
        </p:spPr>
        <p:txBody>
          <a:bodyPr wrap="square" rtlCol="0">
            <a:spAutoFit/>
          </a:bodyPr>
          <a:lstStyle/>
          <a:p>
            <a:pPr algn="l" rtl="0"/>
            <a:r>
              <a:rPr lang="fr-FR" sz="5300" b="0" i="0" u="none">
                <a:latin typeface="Futura Std Condensed" pitchFamily="34" charset="0"/>
                <a:cs typeface="Futura Condensed"/>
              </a:rPr>
              <a:t>GLOSSAIRE</a:t>
            </a:r>
            <a:endParaRPr lang="fr-FR" sz="2400" dirty="0">
              <a:latin typeface="Futura Std Condensed" pitchFamily="34" charset="0"/>
              <a:cs typeface="Futura Condensed"/>
            </a:endParaRPr>
          </a:p>
        </p:txBody>
      </p:sp>
      <p:sp>
        <p:nvSpPr>
          <p:cNvPr id="2" name="TextBox 1"/>
          <p:cNvSpPr txBox="1"/>
          <p:nvPr>
            <p:custDataLst>
              <p:tags r:id="rId2"/>
            </p:custDataLst>
          </p:nvPr>
        </p:nvSpPr>
        <p:spPr>
          <a:xfrm>
            <a:off x="576767" y="2485841"/>
            <a:ext cx="6654273" cy="7294305"/>
          </a:xfrm>
          <a:prstGeom prst="rect">
            <a:avLst/>
          </a:prstGeom>
          <a:noFill/>
        </p:spPr>
        <p:txBody>
          <a:bodyPr wrap="square" lIns="0" tIns="0" rIns="0" bIns="0" rtlCol="0">
            <a:spAutoFit/>
          </a:bodyPr>
          <a:lstStyle/>
          <a:p>
            <a:pPr marL="225425" indent="-225425" algn="l" rtl="0">
              <a:spcAft>
                <a:spcPts val="600"/>
              </a:spcAft>
            </a:pPr>
            <a:r>
              <a:rPr lang="fr-FR" sz="1200" b="1" i="0" u="none" dirty="0">
                <a:latin typeface="Futura Std Condensed" pitchFamily="34" charset="0"/>
                <a:cs typeface="Futura Condensed"/>
              </a:rPr>
              <a:t>abstraction et modularisation :</a:t>
            </a:r>
            <a:r>
              <a:rPr lang="fr-FR" sz="1200" b="0" i="0" u="none" dirty="0">
                <a:latin typeface="Futura Std Condensed" pitchFamily="34" charset="0"/>
                <a:cs typeface="Futura Condensed"/>
              </a:rPr>
              <a:t> La pratique informatique consistant à explorer les liens entre le tout et les parties.</a:t>
            </a:r>
            <a:endParaRPr lang="fr-FR" sz="1200" dirty="0">
              <a:latin typeface="Futura Std Condensed" pitchFamily="34" charset="0"/>
              <a:cs typeface="Futura Condensed"/>
            </a:endParaRPr>
          </a:p>
          <a:p>
            <a:pPr marL="225425" indent="-225425" algn="l" rtl="0">
              <a:spcAft>
                <a:spcPts val="600"/>
              </a:spcAft>
            </a:pPr>
            <a:r>
              <a:rPr lang="fr-FR" sz="1200" b="1" i="0" u="none" dirty="0">
                <a:latin typeface="Futura Std Condensed" pitchFamily="34" charset="0"/>
                <a:cs typeface="Futura Condensed"/>
              </a:rPr>
              <a:t>animation :</a:t>
            </a:r>
            <a:r>
              <a:rPr lang="fr-FR" sz="1200" b="0" i="0" u="none" dirty="0">
                <a:latin typeface="Futura Std Condensed" pitchFamily="34" charset="0"/>
                <a:cs typeface="Futura Condensed"/>
              </a:rPr>
              <a:t> Une illusion de mouvement continue créée en affichant de façon très rapide une séquence </a:t>
            </a:r>
            <a:r>
              <a:rPr lang="fr-FR" sz="1200" b="0" i="0" u="none" dirty="0" smtClean="0">
                <a:latin typeface="Futura Std Condensed" pitchFamily="34" charset="0"/>
                <a:cs typeface="Futura Condensed"/>
              </a:rPr>
              <a:t>d’images </a:t>
            </a:r>
            <a:r>
              <a:rPr lang="fr-FR" sz="1200" b="0" i="0" u="none" dirty="0">
                <a:latin typeface="Futura Std Condensed" pitchFamily="34" charset="0"/>
                <a:cs typeface="Futura Condensed"/>
              </a:rPr>
              <a:t>fixes légèrement différentes les unes des autres</a:t>
            </a:r>
            <a:r>
              <a:rPr lang="fr-FR" sz="1200" b="0" i="0" u="none" dirty="0" smtClean="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apparence :</a:t>
            </a:r>
            <a:r>
              <a:rPr lang="fr-FR" sz="1200" dirty="0">
                <a:latin typeface="Futura Std Condensed" pitchFamily="34" charset="0"/>
                <a:cs typeface="Futura Condensed"/>
              </a:rPr>
              <a:t> Une des dix catégories de blocs Scratch. Les blocs de cette catégorie servent à contrôler </a:t>
            </a:r>
            <a:r>
              <a:rPr lang="fr-FR" sz="1200" dirty="0" smtClean="0">
                <a:latin typeface="Futura Std Condensed" pitchFamily="34" charset="0"/>
                <a:cs typeface="Futura Condensed"/>
              </a:rPr>
              <a:t>l’apparence d’un </a:t>
            </a:r>
            <a:r>
              <a:rPr lang="fr-FR" sz="1200" dirty="0">
                <a:latin typeface="Futura Std Condensed" pitchFamily="34" charset="0"/>
                <a:cs typeface="Futura Condensed"/>
              </a:rPr>
              <a:t>lutin. Le code couleur qui leur est associé est le violet</a:t>
            </a:r>
            <a:r>
              <a:rPr lang="fr-FR" sz="1200" dirty="0" smtClean="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argumentaire (ou « pitch ») :</a:t>
            </a:r>
            <a:r>
              <a:rPr lang="fr-FR" sz="1200" dirty="0">
                <a:latin typeface="Futura Std Condensed" pitchFamily="34" charset="0"/>
                <a:cs typeface="Futura Condensed"/>
              </a:rPr>
              <a:t> Un activité au cours de laquelle les élèves peuvent soit présenter un argumentaire pour une idée de projet, afin de recruter des membres pour leur équipe, soit exposer leurs centres </a:t>
            </a:r>
            <a:r>
              <a:rPr lang="fr-FR" sz="1200" dirty="0" smtClean="0">
                <a:latin typeface="Futura Std Condensed" pitchFamily="34" charset="0"/>
                <a:cs typeface="Futura Condensed"/>
              </a:rPr>
              <a:t>d’intérêt</a:t>
            </a:r>
            <a:r>
              <a:rPr lang="fr-FR" sz="1200" dirty="0">
                <a:latin typeface="Futura Std Condensed" pitchFamily="34" charset="0"/>
                <a:cs typeface="Futura Condensed"/>
              </a:rPr>
              <a:t>, leurs compétences ou leurs talents, afin </a:t>
            </a:r>
            <a:r>
              <a:rPr lang="fr-FR" sz="1200" dirty="0" smtClean="0">
                <a:latin typeface="Futura Std Condensed" pitchFamily="34" charset="0"/>
                <a:cs typeface="Futura Condensed"/>
              </a:rPr>
              <a:t>d’être </a:t>
            </a:r>
            <a:r>
              <a:rPr lang="fr-FR" sz="1200" dirty="0">
                <a:latin typeface="Futura Std Condensed" pitchFamily="34" charset="0"/>
                <a:cs typeface="Futura Condensed"/>
              </a:rPr>
              <a:t>recrutés par des équipes.</a:t>
            </a:r>
          </a:p>
          <a:p>
            <a:pPr marL="225425" indent="-225425">
              <a:spcAft>
                <a:spcPts val="600"/>
              </a:spcAft>
            </a:pPr>
            <a:r>
              <a:rPr lang="fr-FR" sz="1200" b="1" dirty="0" smtClean="0">
                <a:latin typeface="Futura Std Condensed" pitchFamily="34" charset="0"/>
                <a:cs typeface="Futura Condensed"/>
              </a:rPr>
              <a:t>arrière-plan</a:t>
            </a:r>
            <a:r>
              <a:rPr lang="fr-FR" sz="1200" b="1" dirty="0">
                <a:latin typeface="Futura Std Condensed" pitchFamily="34" charset="0"/>
                <a:cs typeface="Futura Condensed"/>
              </a:rPr>
              <a:t> :</a:t>
            </a:r>
            <a:r>
              <a:rPr lang="fr-FR" sz="1200" dirty="0">
                <a:latin typeface="Futura Std Condensed" pitchFamily="34" charset="0"/>
                <a:cs typeface="Futura Condensed"/>
              </a:rPr>
              <a:t> </a:t>
            </a:r>
            <a:r>
              <a:rPr lang="fr-FR" sz="1200" dirty="0" smtClean="0">
                <a:latin typeface="Futura Std Condensed" pitchFamily="34" charset="0"/>
                <a:cs typeface="Futura Condensed"/>
              </a:rPr>
              <a:t>L’un </a:t>
            </a:r>
            <a:r>
              <a:rPr lang="fr-FR" sz="1200" dirty="0">
                <a:latin typeface="Futura Std Condensed" pitchFamily="34" charset="0"/>
                <a:cs typeface="Futura Condensed"/>
              </a:rPr>
              <a:t>des nombreux décors de la Scène</a:t>
            </a:r>
            <a:r>
              <a:rPr lang="fr-FR" sz="1200" dirty="0" smtClean="0">
                <a:latin typeface="Futura Std Condensed" pitchFamily="34" charset="0"/>
                <a:cs typeface="Futura Condensed"/>
              </a:rPr>
              <a:t>.</a:t>
            </a:r>
          </a:p>
          <a:p>
            <a:pPr marL="225425" indent="-225425">
              <a:spcAft>
                <a:spcPts val="600"/>
              </a:spcAft>
            </a:pPr>
            <a:r>
              <a:rPr lang="fr-FR" sz="1200" b="1" dirty="0">
                <a:solidFill>
                  <a:srgbClr val="000000"/>
                </a:solidFill>
                <a:latin typeface="Futura Std Condensed" pitchFamily="34" charset="0"/>
                <a:cs typeface="Futura Condensed"/>
              </a:rPr>
              <a:t>bitmap :</a:t>
            </a:r>
            <a:r>
              <a:rPr lang="fr-FR" sz="1200" dirty="0">
                <a:solidFill>
                  <a:srgbClr val="000000"/>
                </a:solidFill>
                <a:latin typeface="Futura Std Condensed" pitchFamily="34" charset="0"/>
                <a:cs typeface="Futura Condensed"/>
              </a:rPr>
              <a:t> Une image définie par une matrice (grille) de points colorés (appelés « pixels »). Le mode bitmap est à opposer au mode vectoriel</a:t>
            </a:r>
            <a:r>
              <a:rPr lang="fr-FR" sz="1200" dirty="0" smtClean="0">
                <a:solidFill>
                  <a:srgbClr val="000000"/>
                </a:solidFill>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boucles :</a:t>
            </a:r>
            <a:r>
              <a:rPr lang="fr-FR" sz="1200" dirty="0">
                <a:latin typeface="Futura Std Condensed" pitchFamily="34" charset="0"/>
                <a:cs typeface="Futura Condensed"/>
              </a:rPr>
              <a:t> Le concept informatique qui se rapporte à </a:t>
            </a:r>
            <a:r>
              <a:rPr lang="fr-FR" sz="1200" dirty="0" smtClean="0">
                <a:latin typeface="Futura Std Condensed" pitchFamily="34" charset="0"/>
                <a:cs typeface="Futura Condensed"/>
              </a:rPr>
              <a:t>l’exécution d’une </a:t>
            </a:r>
            <a:r>
              <a:rPr lang="fr-FR" sz="1200" dirty="0">
                <a:latin typeface="Futura Std Condensed" pitchFamily="34" charset="0"/>
                <a:cs typeface="Futura Condensed"/>
              </a:rPr>
              <a:t>même séquence plusieurs fois de suite</a:t>
            </a:r>
            <a:r>
              <a:rPr lang="fr-FR" sz="1200" dirty="0" smtClean="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capteurs :</a:t>
            </a:r>
            <a:r>
              <a:rPr lang="fr-FR" sz="1200" dirty="0">
                <a:latin typeface="Futura Std Condensed" pitchFamily="34" charset="0"/>
                <a:cs typeface="Futura Condensed"/>
              </a:rPr>
              <a:t> Une des dix catégories de blocs Scratch. Les blocs de cette catégorie sont utilisés pour détecter différents types de données </a:t>
            </a:r>
            <a:r>
              <a:rPr lang="fr-FR" sz="1200" dirty="0" smtClean="0">
                <a:latin typeface="Futura Std Condensed" pitchFamily="34" charset="0"/>
                <a:cs typeface="Futura Condensed"/>
              </a:rPr>
              <a:t>d’entrée </a:t>
            </a:r>
            <a:r>
              <a:rPr lang="fr-FR" sz="1200" dirty="0">
                <a:latin typeface="Futura Std Condensed" pitchFamily="34" charset="0"/>
                <a:cs typeface="Futura Condensed"/>
              </a:rPr>
              <a:t>(ex. position de la souris) ou états du programme (ex. position </a:t>
            </a:r>
            <a:r>
              <a:rPr lang="fr-FR" sz="1200" dirty="0" smtClean="0">
                <a:latin typeface="Futura Std Condensed" pitchFamily="34" charset="0"/>
                <a:cs typeface="Futura Condensed"/>
              </a:rPr>
              <a:t>d’un </a:t>
            </a:r>
            <a:r>
              <a:rPr lang="fr-FR" sz="1200" dirty="0">
                <a:latin typeface="Futura Std Condensed" pitchFamily="34" charset="0"/>
                <a:cs typeface="Futura Condensed"/>
              </a:rPr>
              <a:t>lutin). Le code couleur qui leur est associé est le bleu clair.</a:t>
            </a:r>
          </a:p>
          <a:p>
            <a:pPr marL="225425" indent="-225425">
              <a:spcAft>
                <a:spcPts val="600"/>
              </a:spcAft>
            </a:pPr>
            <a:r>
              <a:rPr lang="fr-FR" sz="1200" b="1" dirty="0" smtClean="0">
                <a:solidFill>
                  <a:srgbClr val="000000"/>
                </a:solidFill>
                <a:latin typeface="Futura Std Condensed" pitchFamily="34" charset="0"/>
                <a:cs typeface="Futura Condensed"/>
              </a:rPr>
              <a:t>capture </a:t>
            </a:r>
            <a:r>
              <a:rPr lang="fr-FR" sz="1200" b="1" dirty="0">
                <a:solidFill>
                  <a:srgbClr val="000000"/>
                </a:solidFill>
                <a:latin typeface="Futura Std Condensed" pitchFamily="34" charset="0"/>
                <a:cs typeface="Futura Condensed"/>
              </a:rPr>
              <a:t>vidéo :</a:t>
            </a:r>
            <a:r>
              <a:rPr lang="fr-FR" sz="1200" dirty="0">
                <a:solidFill>
                  <a:srgbClr val="000000"/>
                </a:solidFill>
                <a:latin typeface="Futura Std Condensed" pitchFamily="34" charset="0"/>
                <a:cs typeface="Futura Condensed"/>
              </a:rPr>
              <a:t> Une fonctionnalité de Scratch qui utilise une webcam pour détecter des mouvements ou afficher des données vidéo sur la </a:t>
            </a:r>
            <a:r>
              <a:rPr lang="fr-FR" sz="1200" dirty="0" smtClean="0">
                <a:solidFill>
                  <a:srgbClr val="000000"/>
                </a:solidFill>
                <a:latin typeface="Futura Std Condensed" pitchFamily="34" charset="0"/>
                <a:cs typeface="Futura Condensed"/>
              </a:rPr>
              <a:t>scène.</a:t>
            </a:r>
          </a:p>
          <a:p>
            <a:pPr marL="225425" indent="-225425">
              <a:spcAft>
                <a:spcPts val="600"/>
              </a:spcAft>
            </a:pPr>
            <a:r>
              <a:rPr lang="fr-FR" sz="1200" b="1" dirty="0">
                <a:latin typeface="Futura Std Condensed" pitchFamily="34" charset="0"/>
                <a:cs typeface="Futura Condensed"/>
              </a:rPr>
              <a:t>clonage :</a:t>
            </a:r>
            <a:r>
              <a:rPr lang="fr-FR" sz="1200" dirty="0">
                <a:latin typeface="Futura Std Condensed" pitchFamily="34" charset="0"/>
                <a:cs typeface="Futura Condensed"/>
              </a:rPr>
              <a:t> Une fonctionnalité de Scratch qui permet à un lutin de se dupliquer alors que le projet est en cours </a:t>
            </a:r>
            <a:r>
              <a:rPr lang="fr-FR" sz="1200" dirty="0" smtClean="0">
                <a:latin typeface="Futura Std Condensed" pitchFamily="34" charset="0"/>
                <a:cs typeface="Futura Condensed"/>
              </a:rPr>
              <a:t>d’exécution.</a:t>
            </a:r>
          </a:p>
          <a:p>
            <a:pPr marL="225425" indent="-225425">
              <a:spcAft>
                <a:spcPts val="600"/>
              </a:spcAft>
            </a:pPr>
            <a:r>
              <a:rPr lang="fr-FR" sz="1200" b="1" dirty="0">
                <a:latin typeface="Futura Std Condensed" pitchFamily="34" charset="0"/>
                <a:cs typeface="Futura Condensed"/>
              </a:rPr>
              <a:t>collage interactif :</a:t>
            </a:r>
            <a:r>
              <a:rPr lang="fr-FR" sz="1200" dirty="0">
                <a:latin typeface="Futura Std Condensed" pitchFamily="34" charset="0"/>
                <a:cs typeface="Futura Condensed"/>
              </a:rPr>
              <a:t> Un projet Scratch incluant de nombreux lutins cliquables.</a:t>
            </a:r>
          </a:p>
          <a:p>
            <a:pPr marL="225425" indent="-225425">
              <a:spcAft>
                <a:spcPts val="600"/>
              </a:spcAft>
            </a:pPr>
            <a:r>
              <a:rPr lang="fr-FR" sz="1200" b="1" dirty="0" smtClean="0">
                <a:solidFill>
                  <a:srgbClr val="000000"/>
                </a:solidFill>
                <a:latin typeface="Futura Std Condensed" pitchFamily="34" charset="0"/>
                <a:cs typeface="Futura Condensed"/>
              </a:rPr>
              <a:t>concepts </a:t>
            </a:r>
            <a:r>
              <a:rPr lang="fr-FR" sz="1200" b="1" dirty="0">
                <a:solidFill>
                  <a:srgbClr val="000000"/>
                </a:solidFill>
                <a:latin typeface="Futura Std Condensed" pitchFamily="34" charset="0"/>
                <a:cs typeface="Futura Condensed"/>
              </a:rPr>
              <a:t>informatiques :</a:t>
            </a:r>
            <a:r>
              <a:rPr lang="fr-FR" sz="1200" dirty="0">
                <a:solidFill>
                  <a:srgbClr val="000000"/>
                </a:solidFill>
                <a:latin typeface="Futura Std Condensed" pitchFamily="34" charset="0"/>
                <a:cs typeface="Futura Condensed"/>
              </a:rPr>
              <a:t> Les concepts que les concepteurs sont amenés à utiliser en programmation comme la séquence, les boucles, les conditions, les événements, le parallélisme, les opérateurs et les données</a:t>
            </a:r>
            <a:r>
              <a:rPr lang="fr-FR" sz="1200" dirty="0" smtClean="0">
                <a:solidFill>
                  <a:srgbClr val="000000"/>
                </a:solidFill>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conditions :</a:t>
            </a:r>
            <a:r>
              <a:rPr lang="fr-FR" sz="1200" dirty="0">
                <a:latin typeface="Futura Std Condensed" pitchFamily="34" charset="0"/>
                <a:cs typeface="Futura Condensed"/>
              </a:rPr>
              <a:t> Le concept informatique qui se rapporte à la prise de décisions en fonction de certaines données (ex. valeur actuelle </a:t>
            </a:r>
            <a:r>
              <a:rPr lang="fr-FR" sz="1200" dirty="0" smtClean="0">
                <a:latin typeface="Futura Std Condensed" pitchFamily="34" charset="0"/>
                <a:cs typeface="Futura Condensed"/>
              </a:rPr>
              <a:t>d’une </a:t>
            </a:r>
            <a:r>
              <a:rPr lang="fr-FR" sz="1200" dirty="0">
                <a:latin typeface="Futura Std Condensed" pitchFamily="34" charset="0"/>
                <a:cs typeface="Futura Condensed"/>
              </a:rPr>
              <a:t>variable). </a:t>
            </a:r>
          </a:p>
          <a:p>
            <a:pPr marL="225425" indent="-225425">
              <a:spcAft>
                <a:spcPts val="600"/>
              </a:spcAft>
            </a:pPr>
            <a:r>
              <a:rPr lang="fr-FR" sz="1200" b="1" dirty="0">
                <a:latin typeface="Futura Std Condensed" pitchFamily="34" charset="0"/>
                <a:cs typeface="Futura Condensed"/>
              </a:rPr>
              <a:t>contrôle :</a:t>
            </a:r>
            <a:r>
              <a:rPr lang="fr-FR" sz="1200" dirty="0">
                <a:latin typeface="Futura Std Condensed" pitchFamily="34" charset="0"/>
                <a:cs typeface="Futura Condensed"/>
              </a:rPr>
              <a:t> Une des dix catégories de blocs Scratch. Les blocs de cette catégorie servent à contrôler les scripts. Le code couleur qui leur est associé est </a:t>
            </a:r>
            <a:r>
              <a:rPr lang="fr-FR" sz="1200" dirty="0" smtClean="0">
                <a:latin typeface="Futura Std Condensed" pitchFamily="34" charset="0"/>
                <a:cs typeface="Futura Condensed"/>
              </a:rPr>
              <a:t>l’or</a:t>
            </a:r>
            <a:r>
              <a:rPr lang="fr-FR" sz="1200" dirty="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costume :</a:t>
            </a:r>
            <a:r>
              <a:rPr lang="fr-FR" sz="1200" dirty="0">
                <a:latin typeface="Futura Std Condensed" pitchFamily="34" charset="0"/>
                <a:cs typeface="Futura Condensed"/>
              </a:rPr>
              <a:t> Une des apparences, potentiellement nombreuses, </a:t>
            </a:r>
            <a:r>
              <a:rPr lang="fr-FR" sz="1200" dirty="0" smtClean="0">
                <a:latin typeface="Futura Std Condensed" pitchFamily="34" charset="0"/>
                <a:cs typeface="Futura Condensed"/>
              </a:rPr>
              <a:t>d’un </a:t>
            </a:r>
            <a:r>
              <a:rPr lang="fr-FR" sz="1200" dirty="0">
                <a:latin typeface="Futura Std Condensed" pitchFamily="34" charset="0"/>
                <a:cs typeface="Futura Condensed"/>
              </a:rPr>
              <a:t>lutin. Un lutin peut changer </a:t>
            </a:r>
            <a:r>
              <a:rPr lang="fr-FR" sz="1200" dirty="0" smtClean="0">
                <a:latin typeface="Futura Std Condensed" pitchFamily="34" charset="0"/>
                <a:cs typeface="Futura Condensed"/>
              </a:rPr>
              <a:t>d’apparence </a:t>
            </a:r>
            <a:r>
              <a:rPr lang="fr-FR" sz="1200" dirty="0">
                <a:latin typeface="Futura Std Condensed" pitchFamily="34" charset="0"/>
                <a:cs typeface="Futura Condensed"/>
              </a:rPr>
              <a:t>en endossant </a:t>
            </a:r>
            <a:r>
              <a:rPr lang="fr-FR" sz="1200" dirty="0" smtClean="0">
                <a:latin typeface="Futura Std Condensed" pitchFamily="34" charset="0"/>
                <a:cs typeface="Futura Condensed"/>
              </a:rPr>
              <a:t>n’importe </a:t>
            </a:r>
            <a:r>
              <a:rPr lang="fr-FR" sz="1200" dirty="0">
                <a:latin typeface="Futura Std Condensed" pitchFamily="34" charset="0"/>
                <a:cs typeface="Futura Condensed"/>
              </a:rPr>
              <a:t>lequel de ses costumes</a:t>
            </a:r>
            <a:r>
              <a:rPr lang="fr-FR" sz="1200" dirty="0" smtClean="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créer un bloc :</a:t>
            </a:r>
            <a:r>
              <a:rPr lang="fr-FR" sz="1200" dirty="0">
                <a:latin typeface="Futura Std Condensed" pitchFamily="34" charset="0"/>
                <a:cs typeface="Futura Condensed"/>
              </a:rPr>
              <a:t> Un outil de la catégorie « Ajouter blocs » qui permet aux élèves de créer et de définir leurs propres blocs ou procédures personnalisés.</a:t>
            </a:r>
          </a:p>
          <a:p>
            <a:pPr marL="225425" indent="-225425">
              <a:spcAft>
                <a:spcPts val="600"/>
              </a:spcAft>
            </a:pPr>
            <a:r>
              <a:rPr lang="fr-FR" sz="1200" b="1" dirty="0" smtClean="0">
                <a:latin typeface="Futura Std Condensed" pitchFamily="34" charset="0"/>
                <a:cs typeface="Futura Condensed"/>
              </a:rPr>
              <a:t>démonstration</a:t>
            </a:r>
            <a:r>
              <a:rPr lang="fr-FR" sz="1200" b="1" dirty="0">
                <a:latin typeface="Futura Std Condensed" pitchFamily="34" charset="0"/>
                <a:cs typeface="Futura Condensed"/>
              </a:rPr>
              <a:t> :</a:t>
            </a:r>
            <a:r>
              <a:rPr lang="fr-FR" sz="1200" dirty="0">
                <a:latin typeface="Futura Std Condensed" pitchFamily="34" charset="0"/>
                <a:cs typeface="Futura Condensed"/>
              </a:rPr>
              <a:t> Une activité dans laquelle les élèves sont invités à présenter leurs travaux à la classe et à montrer comment ils ont utilisé un certain bloc, une compétence spécifique ou une stratégie de conception particulière dans leur projet.</a:t>
            </a:r>
          </a:p>
          <a:p>
            <a:pPr marL="225425" indent="-225425">
              <a:spcAft>
                <a:spcPts val="600"/>
              </a:spcAft>
            </a:pPr>
            <a:r>
              <a:rPr lang="fr-FR" sz="1200" b="1" dirty="0">
                <a:latin typeface="Futura Std Condensed" pitchFamily="34" charset="0"/>
                <a:cs typeface="Futura Condensed"/>
              </a:rPr>
              <a:t>donnée :</a:t>
            </a:r>
            <a:r>
              <a:rPr lang="fr-FR" sz="1200" dirty="0">
                <a:latin typeface="Futura Std Condensed" pitchFamily="34" charset="0"/>
                <a:cs typeface="Futura Condensed"/>
              </a:rPr>
              <a:t> Le concept informatique qui renvoie au stockage, à la récupération et à la mise à jour de valeurs</a:t>
            </a:r>
            <a:r>
              <a:rPr lang="fr-FR" sz="1200" dirty="0" smtClean="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éditeur </a:t>
            </a:r>
            <a:r>
              <a:rPr lang="fr-FR" sz="1200" b="1" dirty="0" smtClean="0">
                <a:latin typeface="Futura Std Condensed" pitchFamily="34" charset="0"/>
                <a:cs typeface="Futura Condensed"/>
              </a:rPr>
              <a:t>d’images</a:t>
            </a:r>
            <a:r>
              <a:rPr lang="fr-FR" sz="1200" b="1" dirty="0">
                <a:latin typeface="Futura Std Condensed" pitchFamily="34" charset="0"/>
                <a:cs typeface="Futura Condensed"/>
              </a:rPr>
              <a:t> :</a:t>
            </a:r>
            <a:r>
              <a:rPr lang="fr-FR" sz="1200" dirty="0">
                <a:latin typeface="Futura Std Condensed" pitchFamily="34" charset="0"/>
                <a:cs typeface="Futura Condensed"/>
              </a:rPr>
              <a:t> Il </a:t>
            </a:r>
            <a:r>
              <a:rPr lang="fr-FR" sz="1200" dirty="0" smtClean="0">
                <a:latin typeface="Futura Std Condensed" pitchFamily="34" charset="0"/>
                <a:cs typeface="Futura Condensed"/>
              </a:rPr>
              <a:t>s’agit </a:t>
            </a:r>
            <a:r>
              <a:rPr lang="fr-FR" sz="1200" dirty="0">
                <a:latin typeface="Futura Std Condensed" pitchFamily="34" charset="0"/>
                <a:cs typeface="Futura Condensed"/>
              </a:rPr>
              <a:t>de </a:t>
            </a:r>
            <a:r>
              <a:rPr lang="fr-FR" sz="1200" dirty="0" smtClean="0">
                <a:latin typeface="Futura Std Condensed" pitchFamily="34" charset="0"/>
                <a:cs typeface="Futura Condensed"/>
              </a:rPr>
              <a:t>l’outil d’édition </a:t>
            </a:r>
            <a:r>
              <a:rPr lang="fr-FR" sz="1200" dirty="0">
                <a:latin typeface="Futura Std Condensed" pitchFamily="34" charset="0"/>
                <a:cs typeface="Futura Condensed"/>
              </a:rPr>
              <a:t>et de retouche </a:t>
            </a:r>
            <a:r>
              <a:rPr lang="fr-FR" sz="1200" dirty="0" smtClean="0">
                <a:latin typeface="Futura Std Condensed" pitchFamily="34" charset="0"/>
                <a:cs typeface="Futura Condensed"/>
              </a:rPr>
              <a:t>d’images </a:t>
            </a:r>
            <a:r>
              <a:rPr lang="fr-FR" sz="1200" dirty="0">
                <a:latin typeface="Futura Std Condensed" pitchFamily="34" charset="0"/>
                <a:cs typeface="Futura Condensed"/>
              </a:rPr>
              <a:t>intégré à Scratch. De nombreux </a:t>
            </a:r>
            <a:r>
              <a:rPr lang="fr-FR" sz="1200" dirty="0" err="1">
                <a:latin typeface="Futura Std Condensed" pitchFamily="34" charset="0"/>
                <a:cs typeface="Futura Condensed"/>
              </a:rPr>
              <a:t>Scratchers</a:t>
            </a:r>
            <a:r>
              <a:rPr lang="fr-FR" sz="1200" dirty="0">
                <a:latin typeface="Futura Std Condensed" pitchFamily="34" charset="0"/>
                <a:cs typeface="Futura Condensed"/>
              </a:rPr>
              <a:t> </a:t>
            </a:r>
            <a:r>
              <a:rPr lang="fr-FR" sz="1200" dirty="0" smtClean="0">
                <a:latin typeface="Futura Std Condensed" pitchFamily="34" charset="0"/>
                <a:cs typeface="Futura Condensed"/>
              </a:rPr>
              <a:t>l’utilisent </a:t>
            </a:r>
            <a:r>
              <a:rPr lang="fr-FR" sz="1200" dirty="0">
                <a:latin typeface="Futura Std Condensed" pitchFamily="34" charset="0"/>
                <a:cs typeface="Futura Condensed"/>
              </a:rPr>
              <a:t>pour créer leurs propres lutins, costumes et arrière-plans</a:t>
            </a:r>
            <a:r>
              <a:rPr lang="fr-FR" sz="1200" dirty="0" smtClean="0">
                <a:latin typeface="Futura Std Condensed" pitchFamily="34" charset="0"/>
                <a:cs typeface="Futura Condensed"/>
              </a:rPr>
              <a:t>.</a:t>
            </a:r>
          </a:p>
        </p:txBody>
      </p:sp>
      <p:sp>
        <p:nvSpPr>
          <p:cNvPr id="6" name="Rectangle 5"/>
          <p:cNvSpPr/>
          <p:nvPr>
            <p:custDataLst>
              <p:tags r:id="rId3"/>
            </p:custDataLst>
          </p:nvPr>
        </p:nvSpPr>
        <p:spPr>
          <a:xfrm>
            <a:off x="486732" y="1371947"/>
            <a:ext cx="6925733" cy="954107"/>
          </a:xfrm>
          <a:prstGeom prst="rect">
            <a:avLst/>
          </a:prstGeom>
        </p:spPr>
        <p:txBody>
          <a:bodyPr wrap="square">
            <a:spAutoFit/>
          </a:bodyPr>
          <a:lstStyle/>
          <a:p>
            <a:pPr algn="just" rtl="0"/>
            <a:r>
              <a:rPr lang="fr-FR" sz="1400" b="0" i="0" u="none" dirty="0">
                <a:latin typeface="Futura Std Condensed" pitchFamily="34" charset="0"/>
                <a:cs typeface="Futura Condensed"/>
              </a:rPr>
              <a:t>Définitions des mots-clés </a:t>
            </a:r>
            <a:r>
              <a:rPr lang="fr-FR" sz="1400" b="0" i="0" u="none" dirty="0" smtClean="0">
                <a:latin typeface="Futura Std Condensed" pitchFamily="34" charset="0"/>
                <a:cs typeface="Futura Condensed"/>
              </a:rPr>
              <a:t>utilisés, des </a:t>
            </a:r>
            <a:r>
              <a:rPr lang="fr-FR" sz="1400" b="0" i="0" u="none" dirty="0">
                <a:latin typeface="Futura Std Condensed" pitchFamily="34" charset="0"/>
                <a:cs typeface="Futura Condensed"/>
              </a:rPr>
              <a:t>concepts </a:t>
            </a:r>
            <a:r>
              <a:rPr lang="fr-FR" sz="1400" b="0" i="0" u="none" dirty="0" smtClean="0">
                <a:latin typeface="Futura Std Condensed" pitchFamily="34" charset="0"/>
                <a:cs typeface="Futura Condensed"/>
              </a:rPr>
              <a:t>abordés et des pratiques vues </a:t>
            </a:r>
            <a:r>
              <a:rPr lang="fr-FR" sz="1400" b="0" i="0" u="none" dirty="0">
                <a:latin typeface="Futura Std Condensed" pitchFamily="34" charset="0"/>
                <a:cs typeface="Futura Condensed"/>
              </a:rPr>
              <a:t>dans ce guide pédagogique :</a:t>
            </a:r>
          </a:p>
          <a:p>
            <a:pPr algn="just" rtl="0"/>
            <a:endParaRPr lang="fr-FR" sz="1400" dirty="0">
              <a:latin typeface="Futura Std Condensed" pitchFamily="34" charset="0"/>
              <a:cs typeface="Futura Condensed"/>
            </a:endParaRPr>
          </a:p>
          <a:p>
            <a:pPr algn="just" rtl="0"/>
            <a:r>
              <a:rPr lang="fr-FR" sz="1400" b="0" i="0" u="none" dirty="0">
                <a:latin typeface="Futura Std Condensed" pitchFamily="34" charset="0"/>
                <a:cs typeface="Futura Condensed"/>
              </a:rPr>
              <a:t>Pour en savoir davantage sur la terminologie propre à Scratch, consultez les pages </a:t>
            </a:r>
            <a:r>
              <a:rPr lang="fr-FR" sz="1400" b="0" i="0" u="none" dirty="0" smtClean="0">
                <a:latin typeface="Futura Std Condensed" pitchFamily="34" charset="0"/>
                <a:cs typeface="Futura Condensed"/>
              </a:rPr>
              <a:t>d’aide </a:t>
            </a:r>
            <a:r>
              <a:rPr lang="fr-FR" sz="1400" b="0" i="0" u="none" dirty="0">
                <a:latin typeface="Futura Std Condensed" pitchFamily="34" charset="0"/>
                <a:cs typeface="Futura Condensed"/>
              </a:rPr>
              <a:t>de Scratch </a:t>
            </a:r>
          </a:p>
          <a:p>
            <a:pPr algn="just" rtl="0"/>
            <a:r>
              <a:rPr lang="fr-FR" sz="1400" b="0" i="0" u="none" dirty="0">
                <a:latin typeface="Futura Std Condensed" pitchFamily="34" charset="0"/>
                <a:cs typeface="Futura Condensed"/>
              </a:rPr>
              <a:t>(http://scratch.mit.edu/help) ou le wiki communautaire dédié à Scratch (http://wiki.scratch.mit.edu).</a:t>
            </a:r>
          </a:p>
        </p:txBody>
      </p:sp>
      <p:sp>
        <p:nvSpPr>
          <p:cNvPr id="7" name="Slide Number Placeholder 2"/>
          <p:cNvSpPr txBox="1">
            <a:spLocks/>
          </p:cNvSpPr>
          <p:nvPr>
            <p:custDataLst>
              <p:tags r:id="rId4"/>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135</a:t>
            </a:r>
            <a:endParaRPr lang="fr-FR" dirty="0">
              <a:latin typeface="Futura Std Condensed" pitchFamily="34" charset="0"/>
            </a:endParaRPr>
          </a:p>
        </p:txBody>
      </p:sp>
    </p:spTree>
    <p:extLst>
      <p:ext uri="{BB962C8B-B14F-4D97-AF65-F5344CB8AC3E}">
        <p14:creationId xmlns:p14="http://schemas.microsoft.com/office/powerpoint/2010/main" val="4282254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custDataLst>
              <p:tags r:id="rId1"/>
            </p:custDataLst>
          </p:nvPr>
        </p:nvGrpSpPr>
        <p:grpSpPr>
          <a:xfrm>
            <a:off x="457995" y="2830659"/>
            <a:ext cx="3324338" cy="2801944"/>
            <a:chOff x="457995" y="2830659"/>
            <a:chExt cx="3324338" cy="2801944"/>
          </a:xfrm>
        </p:grpSpPr>
        <p:sp>
          <p:nvSpPr>
            <p:cNvPr id="14" name="TextBox 13"/>
            <p:cNvSpPr txBox="1"/>
            <p:nvPr/>
          </p:nvSpPr>
          <p:spPr>
            <a:xfrm>
              <a:off x="551129" y="3328603"/>
              <a:ext cx="3231204" cy="2304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En utilisant les questions ci-contre, invitez les élèves à réfléchir à leur expérience avec les ordinateurs.</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À travers la vidéo de présentation de Scratch et quelques exemples de projets intéressants et sources </a:t>
              </a:r>
              <a:r>
                <a:rPr lang="fr-FR" sz="1200" b="0" i="0" u="none" spc="-20" dirty="0" smtClean="0">
                  <a:latin typeface="Futura Std Condensed" pitchFamily="34" charset="0"/>
                  <a:cs typeface="Futura Condensed"/>
                </a:rPr>
                <a:t>d’inspiration </a:t>
              </a:r>
              <a:r>
                <a:rPr lang="fr-FR" sz="1200" b="0" i="0" u="none" spc="-20" dirty="0">
                  <a:latin typeface="Futura Std Condensed" pitchFamily="34" charset="0"/>
                  <a:cs typeface="Futura Condensed"/>
                </a:rPr>
                <a:t>pour vos élèves, initiez ces derniers à </a:t>
              </a:r>
              <a:r>
                <a:rPr lang="fr-FR" sz="1200" b="0" i="0" u="none" spc="-20" dirty="0" smtClean="0">
                  <a:latin typeface="Futura Std Condensed" pitchFamily="34" charset="0"/>
                  <a:cs typeface="Futura Condensed"/>
                </a:rPr>
                <a:t>l’informatique </a:t>
              </a:r>
              <a:r>
                <a:rPr lang="fr-FR" sz="1200" b="0" i="0" u="none" spc="-20" dirty="0">
                  <a:latin typeface="Futura Std Condensed" pitchFamily="34" charset="0"/>
                  <a:cs typeface="Futura Condensed"/>
                </a:rPr>
                <a:t>créative avec Scratch et donnez-leur un aperçu de la diversité des projets </a:t>
              </a:r>
              <a:r>
                <a:rPr lang="fr-FR" sz="1200" b="0" i="0" u="none" spc="-20" dirty="0" smtClean="0">
                  <a:latin typeface="Futura Std Condensed" pitchFamily="34" charset="0"/>
                  <a:cs typeface="Futura Condensed"/>
                </a:rPr>
                <a:t>qu’ils </a:t>
              </a:r>
              <a:r>
                <a:rPr lang="fr-FR" sz="1200" b="0" i="0" u="none" spc="-20" dirty="0">
                  <a:latin typeface="Futura Std Condensed" pitchFamily="34" charset="0"/>
                  <a:cs typeface="Futura Condensed"/>
                </a:rPr>
                <a:t>vont pouvoir créer. Expliquez-leur </a:t>
              </a:r>
              <a:r>
                <a:rPr lang="fr-FR" sz="1200" b="0" i="0" u="none" spc="-20" dirty="0" smtClean="0">
                  <a:latin typeface="Futura Std Condensed" pitchFamily="34" charset="0"/>
                  <a:cs typeface="Futura Condensed"/>
                </a:rPr>
                <a:t>qu’au </a:t>
              </a:r>
              <a:r>
                <a:rPr lang="fr-FR" sz="1200" b="0" i="0" u="none" spc="-20" dirty="0">
                  <a:latin typeface="Futura Std Condensed" pitchFamily="34" charset="0"/>
                  <a:cs typeface="Futura Condensed"/>
                </a:rPr>
                <a:t>cours des prochaines séances, ils utiliseront Scratch, afin de créer leurs propres projets informatiques, interactifs et multimédias</a:t>
              </a:r>
              <a:r>
                <a:rPr lang="fr-FR" sz="1200" b="0" i="0" u="none" dirty="0">
                  <a:latin typeface="Futura Std Condensed" pitchFamily="34" charset="0"/>
                  <a:cs typeface="Futura Condensed"/>
                </a:rPr>
                <a:t>.</a:t>
              </a:r>
              <a:endParaRPr lang="fr-FR" sz="1200" dirty="0">
                <a:latin typeface="Futura Std Condensed" pitchFamily="34" charset="0"/>
                <a:cs typeface="Futura Condensed"/>
              </a:endParaRP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Que vas-tu créer ? Demandez aux élèves de réfléchir aux types de projets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voudraient créer avec Scratch.</a:t>
              </a:r>
              <a:endParaRPr lang="fr-FR" sz="1200" b="1" dirty="0" smtClean="0">
                <a:latin typeface="Futura Std Condensed" pitchFamily="34" charset="0"/>
                <a:cs typeface="Futura Condensed"/>
              </a:endParaRPr>
            </a:p>
          </p:txBody>
        </p:sp>
        <p:sp>
          <p:nvSpPr>
            <p:cNvPr id="15" name="TextBox 14"/>
            <p:cNvSpPr txBox="1"/>
            <p:nvPr/>
          </p:nvSpPr>
          <p:spPr>
            <a:xfrm>
              <a:off x="457995"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51129"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custDataLst>
              <p:tags r:id="rId2"/>
            </p:custDataLst>
          </p:nvPr>
        </p:nvGrpSpPr>
        <p:grpSpPr>
          <a:xfrm>
            <a:off x="4007796" y="2830659"/>
            <a:ext cx="3307404" cy="1882938"/>
            <a:chOff x="4007796" y="2830659"/>
            <a:chExt cx="3307404" cy="1882938"/>
          </a:xfrm>
        </p:grpSpPr>
        <p:sp>
          <p:nvSpPr>
            <p:cNvPr id="18" name="TextBox 17"/>
            <p:cNvSpPr txBox="1"/>
            <p:nvPr/>
          </p:nvSpPr>
          <p:spPr>
            <a:xfrm>
              <a:off x="4104914" y="3328602"/>
              <a:ext cx="3117152" cy="138499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vidéoprojecteur pour montrer la vidéo de présentation de Scratch (facultatif)</a:t>
              </a:r>
            </a:p>
            <a:p>
              <a:pPr marL="171450" indent="-171450" algn="l" rtl="0">
                <a:buFont typeface="Wingdings" charset="2"/>
                <a:buChar char="q"/>
              </a:pPr>
              <a:r>
                <a:rPr lang="fr-FR" sz="1200" b="0" i="0" u="none" dirty="0">
                  <a:latin typeface="Futura Std Condensed" pitchFamily="34" charset="0"/>
                  <a:cs typeface="Futura Condensed"/>
                </a:rPr>
                <a:t>vidéo de présentation de Scratch</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http://vimeo.com/65583694</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http://youtu.be/-SjuiawRMU4</a:t>
              </a:r>
              <a:endParaRPr lang="fr-FR" sz="1200" i="1"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studio </a:t>
              </a:r>
              <a:r>
                <a:rPr lang="fr-FR" sz="1200" b="0" i="0" u="none" dirty="0" smtClean="0">
                  <a:latin typeface="Futura Std Condensed" pitchFamily="34" charset="0"/>
                  <a:cs typeface="Futura Condensed"/>
                </a:rPr>
                <a:t>d’exemples </a:t>
              </a:r>
              <a:r>
                <a:rPr lang="fr-FR" sz="1200" b="0" i="0" u="none" dirty="0">
                  <a:latin typeface="Futura Std Condensed" pitchFamily="34" charset="0"/>
                  <a:cs typeface="Futura Condensed"/>
                </a:rPr>
                <a:t>de projets</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http://scratch.mit.edu/studios/137903</a:t>
              </a:r>
              <a:endParaRPr lang="fr-FR" sz="1200" dirty="0">
                <a:latin typeface="Futura Std Condensed" pitchFamily="34" charset="0"/>
                <a:cs typeface="Futura Condensed"/>
              </a:endParaRP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5"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3"/>
            </p:custDataLst>
          </p:nvPr>
        </p:nvGrpSpPr>
        <p:grpSpPr>
          <a:xfrm>
            <a:off x="4007796" y="4818298"/>
            <a:ext cx="3307404" cy="1142158"/>
            <a:chOff x="3992282" y="2832776"/>
            <a:chExt cx="3307404" cy="1142158"/>
          </a:xfrm>
        </p:grpSpPr>
        <p:sp>
          <p:nvSpPr>
            <p:cNvPr id="84" name="TextBox 83"/>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De quelles façons interagis-tu avec les ordinateurs ?</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Parmi ces différentes façons, lesquelles nécessitent de la créativité ?</a:t>
              </a:r>
              <a:endParaRPr lang="fr-FR" sz="1200" dirty="0" smtClean="0">
                <a:latin typeface="Futura Std Condensed" pitchFamily="34" charset="0"/>
                <a:cs typeface="Futura Condensed"/>
              </a:endParaRP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4"/>
            </p:custDataLst>
          </p:nvPr>
        </p:nvGrpSpPr>
        <p:grpSpPr>
          <a:xfrm>
            <a:off x="4007796" y="6079223"/>
            <a:ext cx="3307404" cy="1359826"/>
            <a:chOff x="3992282" y="2832776"/>
            <a:chExt cx="3307404" cy="1359826"/>
          </a:xfrm>
        </p:grpSpPr>
        <p:sp>
          <p:nvSpPr>
            <p:cNvPr id="88" name="TextBox 87"/>
            <p:cNvSpPr txBox="1"/>
            <p:nvPr/>
          </p:nvSpPr>
          <p:spPr>
            <a:xfrm>
              <a:off x="4089400" y="3328602"/>
              <a:ext cx="3117152" cy="864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proposé une grande diversité </a:t>
              </a:r>
              <a:r>
                <a:rPr lang="fr-FR" sz="1200" b="0" i="0" u="none" dirty="0" smtClean="0">
                  <a:latin typeface="Futura Std Condensed" pitchFamily="34" charset="0"/>
                  <a:cs typeface="Futura Condensed"/>
                </a:rPr>
                <a:t>d’idées </a:t>
              </a:r>
              <a:r>
                <a:rPr lang="fr-FR" sz="1200" b="0" i="0" u="none" dirty="0">
                  <a:latin typeface="Futura Std Condensed" pitchFamily="34" charset="0"/>
                  <a:cs typeface="Futura Condensed"/>
                </a:rPr>
                <a:t>de projets ? Si ce </a:t>
              </a:r>
              <a:r>
                <a:rPr lang="fr-FR" sz="1200" b="0" i="0" u="none" dirty="0" smtClean="0">
                  <a:latin typeface="Futura Std Condensed" pitchFamily="34" charset="0"/>
                  <a:cs typeface="Futura Condensed"/>
                </a:rPr>
                <a:t>n’est </a:t>
              </a:r>
              <a:r>
                <a:rPr lang="fr-FR" sz="1200" b="0" i="0" u="none" dirty="0">
                  <a:latin typeface="Futura Std Condensed" pitchFamily="34" charset="0"/>
                  <a:cs typeface="Futura Condensed"/>
                </a:rPr>
                <a:t>pas le cas, essayez de leur présenter un large éventail de projets pour leur donner une idée des possibilités.</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custDataLst>
              <p:tags r:id="rId5"/>
            </p:custDataLst>
          </p:nvPr>
        </p:nvGrpSpPr>
        <p:grpSpPr>
          <a:xfrm>
            <a:off x="457995" y="7630731"/>
            <a:ext cx="6857205" cy="352518"/>
            <a:chOff x="457995" y="7630731"/>
            <a:chExt cx="6857205" cy="352518"/>
          </a:xfrm>
        </p:grpSpPr>
        <p:sp>
          <p:nvSpPr>
            <p:cNvPr id="63" name="TextBox 62"/>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64" name="Straight Connector 63"/>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71" name="Straight Connector 70"/>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custDataLst>
              <p:tags r:id="rId7"/>
            </p:custDataLst>
          </p:nvPr>
        </p:nvGrpSpPr>
        <p:grpSpPr>
          <a:xfrm>
            <a:off x="4104914" y="8217641"/>
            <a:ext cx="3117152" cy="1158779"/>
            <a:chOff x="3746748" y="8217641"/>
            <a:chExt cx="3475318" cy="1158779"/>
          </a:xfrm>
        </p:grpSpPr>
        <p:sp>
          <p:nvSpPr>
            <p:cNvPr id="73" name="TextBox 72"/>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74" name="Group 73"/>
            <p:cNvGrpSpPr/>
            <p:nvPr/>
          </p:nvGrpSpPr>
          <p:grpSpPr>
            <a:xfrm>
              <a:off x="4076948" y="8385986"/>
              <a:ext cx="3145118" cy="883399"/>
              <a:chOff x="3891832" y="8385983"/>
              <a:chExt cx="3321768" cy="883398"/>
            </a:xfrm>
          </p:grpSpPr>
          <p:cxnSp>
            <p:nvCxnSpPr>
              <p:cNvPr id="95" name="Straight Connector 94"/>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9" name="TextBox 98"/>
          <p:cNvSpPr txBox="1"/>
          <p:nvPr>
            <p:custDataLst>
              <p:tags r:id="rId8"/>
            </p:custDataLst>
          </p:nvPr>
        </p:nvSpPr>
        <p:spPr>
          <a:xfrm>
            <a:off x="551129" y="8142739"/>
            <a:ext cx="3231204" cy="1569660"/>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Si vous </a:t>
            </a:r>
            <a:r>
              <a:rPr lang="fr-FR" sz="1200" b="0" i="0" u="none" dirty="0" smtClean="0">
                <a:latin typeface="Futura Std Condensed" pitchFamily="34" charset="0"/>
                <a:cs typeface="Futura Condensed"/>
              </a:rPr>
              <a:t>n’avez </a:t>
            </a:r>
            <a:r>
              <a:rPr lang="fr-FR" sz="1200" b="0" i="0" u="none" dirty="0">
                <a:latin typeface="Futura Std Condensed" pitchFamily="34" charset="0"/>
                <a:cs typeface="Futura Condensed"/>
              </a:rPr>
              <a:t>pas de connexion Internet, téléchargez la vidéo de présentation de Scratch depuis le site </a:t>
            </a:r>
            <a:r>
              <a:rPr lang="fr-FR" sz="1200" b="0" i="0" u="none" dirty="0" err="1">
                <a:latin typeface="Futura Std Condensed" pitchFamily="34" charset="0"/>
                <a:cs typeface="Futura Condensed"/>
              </a:rPr>
              <a:t>Vimeo</a:t>
            </a:r>
            <a:r>
              <a:rPr lang="fr-FR" sz="1200" b="0" i="0" u="none" dirty="0">
                <a:latin typeface="Futura Std Condensed" pitchFamily="34" charset="0"/>
                <a:cs typeface="Futura Condensed"/>
              </a:rPr>
              <a:t> (http://vimeo.com/65583694), avant le début du cours.</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Plutôt que de demander aux élèves de répondre par écrit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encouragez-les à faire preuve de créativité en leur demandant de dessiner leurs réponses (ex. « Dessinez différentes manières </a:t>
            </a:r>
            <a:r>
              <a:rPr lang="fr-FR" sz="1200" b="0" i="0" u="none" dirty="0" smtClean="0">
                <a:latin typeface="Futura Std Condensed" pitchFamily="34" charset="0"/>
                <a:cs typeface="Futura Condensed"/>
              </a:rPr>
              <a:t>d’interagir </a:t>
            </a:r>
            <a:r>
              <a:rPr lang="fr-FR" sz="1200" b="0" i="0" u="none" dirty="0">
                <a:latin typeface="Futura Std Condensed" pitchFamily="34" charset="0"/>
                <a:cs typeface="Futura Condensed"/>
              </a:rPr>
              <a:t>avec les ordinateurs. »).</a:t>
            </a:r>
            <a:endParaRPr lang="fr-FR" sz="1200" dirty="0">
              <a:latin typeface="Futura Std Condensed" pitchFamily="34" charset="0"/>
              <a:cs typeface="Futura Condensed"/>
            </a:endParaRPr>
          </a:p>
        </p:txBody>
      </p:sp>
      <p:grpSp>
        <p:nvGrpSpPr>
          <p:cNvPr id="2" name="Group 1"/>
          <p:cNvGrpSpPr/>
          <p:nvPr>
            <p:custDataLst>
              <p:tags r:id="rId9"/>
            </p:custDataLst>
          </p:nvPr>
        </p:nvGrpSpPr>
        <p:grpSpPr>
          <a:xfrm>
            <a:off x="1303889" y="647673"/>
            <a:ext cx="5913646" cy="1767732"/>
            <a:chOff x="457995" y="647673"/>
            <a:chExt cx="5913646" cy="1767732"/>
          </a:xfrm>
        </p:grpSpPr>
        <p:sp>
          <p:nvSpPr>
            <p:cNvPr id="66" name="TextBox 65"/>
            <p:cNvSpPr txBox="1"/>
            <p:nvPr/>
          </p:nvSpPr>
          <p:spPr>
            <a:xfrm>
              <a:off x="3371794" y="795405"/>
              <a:ext cx="2999847" cy="1620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découvert la création informatique avec Scratch, un environnement de programmation, en regardant la vidéo de présentation de Scratch ou en explorant des exemples de projets</a:t>
              </a:r>
            </a:p>
            <a:p>
              <a:pPr marL="171450" indent="-171450" algn="l" rtl="0">
                <a:buFont typeface="Lucida Grande"/>
                <a:buChar char="+"/>
              </a:pPr>
              <a:r>
                <a:rPr lang="fr-FR" sz="1200" b="0" i="0" u="none" dirty="0">
                  <a:latin typeface="Futura Std Condensed" pitchFamily="34" charset="0"/>
                  <a:cs typeface="Futura Condensed"/>
                </a:rPr>
                <a:t>auront imaginé différentes possibilités pour leur propre création informatique avec Scratch</a:t>
              </a:r>
            </a:p>
          </p:txBody>
        </p:sp>
        <p:sp>
          <p:nvSpPr>
            <p:cNvPr id="67" name="TextBox 66"/>
            <p:cNvSpPr txBox="1"/>
            <p:nvPr/>
          </p:nvSpPr>
          <p:spPr>
            <a:xfrm>
              <a:off x="457995" y="647673"/>
              <a:ext cx="2815942" cy="1077218"/>
            </a:xfrm>
            <a:prstGeom prst="rect">
              <a:avLst/>
            </a:prstGeom>
            <a:noFill/>
          </p:spPr>
          <p:txBody>
            <a:bodyPr wrap="square" rtlCol="0">
              <a:spAutoFit/>
            </a:bodyPr>
            <a:lstStyle/>
            <a:p>
              <a:pPr algn="l" rtl="0"/>
              <a:r>
                <a:rPr lang="fr-FR" sz="3200" b="0" i="0" u="none">
                  <a:latin typeface="Futura Std Condensed" pitchFamily="34" charset="0"/>
                  <a:cs typeface="Futura Condensed"/>
                </a:rPr>
                <a:t>INTRODUCTION À SCRATCH</a:t>
              </a:r>
            </a:p>
          </p:txBody>
        </p:sp>
        <p:sp>
          <p:nvSpPr>
            <p:cNvPr id="69" name="TextBox 68"/>
            <p:cNvSpPr txBox="1"/>
            <p:nvPr/>
          </p:nvSpPr>
          <p:spPr>
            <a:xfrm>
              <a:off x="1685092" y="1694427"/>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5–15 MINUTES</a:t>
              </a:r>
            </a:p>
          </p:txBody>
        </p:sp>
        <p:pic>
          <p:nvPicPr>
            <p:cNvPr id="75" name="Picture 74" descr="5mi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3644" y="1752574"/>
              <a:ext cx="329184" cy="329184"/>
            </a:xfrm>
            <a:prstGeom prst="rect">
              <a:avLst/>
            </a:prstGeom>
          </p:spPr>
        </p:pic>
        <p:grpSp>
          <p:nvGrpSpPr>
            <p:cNvPr id="109" name="Group 108"/>
            <p:cNvGrpSpPr/>
            <p:nvPr/>
          </p:nvGrpSpPr>
          <p:grpSpPr>
            <a:xfrm>
              <a:off x="2819113" y="794340"/>
              <a:ext cx="442062" cy="1123360"/>
              <a:chOff x="2853673" y="794340"/>
              <a:chExt cx="442062" cy="1123360"/>
            </a:xfrm>
          </p:grpSpPr>
          <p:cxnSp>
            <p:nvCxnSpPr>
              <p:cNvPr id="110" name="Straight Connector 109"/>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8" name="Group 7"/>
          <p:cNvGrpSpPr/>
          <p:nvPr>
            <p:custDataLst>
              <p:tags r:id="rId10"/>
            </p:custDataLst>
          </p:nvPr>
        </p:nvGrpSpPr>
        <p:grpSpPr>
          <a:xfrm>
            <a:off x="551129" y="0"/>
            <a:ext cx="493776" cy="2791968"/>
            <a:chOff x="551129" y="0"/>
            <a:chExt cx="493776" cy="2791968"/>
          </a:xfrm>
        </p:grpSpPr>
        <p:pic>
          <p:nvPicPr>
            <p:cNvPr id="6" name="Picture 5" descr="Unit0activit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29" y="0"/>
              <a:ext cx="493776" cy="2791968"/>
            </a:xfrm>
            <a:prstGeom prst="rect">
              <a:avLst/>
            </a:prstGeom>
          </p:spPr>
        </p:pic>
        <p:sp>
          <p:nvSpPr>
            <p:cNvPr id="54" name="TextBox 53"/>
            <p:cNvSpPr txBox="1"/>
            <p:nvPr/>
          </p:nvSpPr>
          <p:spPr>
            <a:xfrm rot="5400000">
              <a:off x="-422952" y="987466"/>
              <a:ext cx="243659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0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
        <p:nvSpPr>
          <p:cNvPr id="4" name="Slide Number Placeholder 3"/>
          <p:cNvSpPr>
            <a:spLocks noGrp="1"/>
          </p:cNvSpPr>
          <p:nvPr>
            <p:ph type="sldNum" sz="quarter" idx="12"/>
            <p:custDataLst>
              <p:tags r:id="rId11"/>
            </p:custDataLst>
          </p:nvPr>
        </p:nvSpPr>
        <p:spPr>
          <a:xfrm>
            <a:off x="142398" y="9519711"/>
            <a:ext cx="1813560" cy="535517"/>
          </a:xfrm>
        </p:spPr>
        <p:txBody>
          <a:bodyPr/>
          <a:lstStyle/>
          <a:p>
            <a:pPr algn="l" rtl="0"/>
            <a:r>
              <a:rPr lang="fr-FR" b="0" i="0" u="none">
                <a:latin typeface="Futura Std Condensed" pitchFamily="34" charset="0"/>
              </a:rPr>
              <a:t>10</a:t>
            </a:r>
            <a:endParaRPr lang="fr-FR" dirty="0">
              <a:latin typeface="Futura Std Condensed" pitchFamily="34" charset="0"/>
            </a:endParaRPr>
          </a:p>
        </p:txBody>
      </p:sp>
    </p:spTree>
    <p:extLst>
      <p:ext uri="{BB962C8B-B14F-4D97-AF65-F5344CB8AC3E}">
        <p14:creationId xmlns:p14="http://schemas.microsoft.com/office/powerpoint/2010/main" val="23325208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576767" y="649748"/>
            <a:ext cx="6654273" cy="9710351"/>
          </a:xfrm>
          <a:prstGeom prst="rect">
            <a:avLst/>
          </a:prstGeom>
          <a:noFill/>
        </p:spPr>
        <p:txBody>
          <a:bodyPr wrap="square" lIns="0" tIns="0" rIns="0" bIns="0" rtlCol="0">
            <a:spAutoFit/>
          </a:bodyPr>
          <a:lstStyle/>
          <a:p>
            <a:pPr marL="225425" indent="-225425">
              <a:spcAft>
                <a:spcPts val="600"/>
              </a:spcAft>
            </a:pPr>
            <a:r>
              <a:rPr lang="fr-FR" sz="1200" b="1" dirty="0">
                <a:latin typeface="Futura Std Condensed" pitchFamily="34" charset="0"/>
                <a:cs typeface="Futura Condensed"/>
              </a:rPr>
              <a:t>éditeur de projets :</a:t>
            </a:r>
            <a:r>
              <a:rPr lang="fr-FR" sz="1200" dirty="0">
                <a:latin typeface="Futura Std Condensed" pitchFamily="34" charset="0"/>
                <a:cs typeface="Futura Condensed"/>
              </a:rPr>
              <a:t> Un outil du site communautaire de Scratch qui permet de modifier des projets. </a:t>
            </a:r>
            <a:r>
              <a:rPr lang="fr-FR" sz="1200" dirty="0" smtClean="0">
                <a:latin typeface="Futura Std Condensed" pitchFamily="34" charset="0"/>
                <a:cs typeface="Futura Condensed"/>
              </a:rPr>
              <a:t>L’éditeur </a:t>
            </a:r>
            <a:r>
              <a:rPr lang="fr-FR" sz="1200" dirty="0">
                <a:latin typeface="Futura Std Condensed" pitchFamily="34" charset="0"/>
                <a:cs typeface="Futura Condensed"/>
              </a:rPr>
              <a:t>comprend la zone des scripts (où sont assemblés les scripts), la zone des lutins (où </a:t>
            </a:r>
            <a:r>
              <a:rPr lang="fr-FR" sz="1200" dirty="0" smtClean="0">
                <a:latin typeface="Futura Std Condensed" pitchFamily="34" charset="0"/>
                <a:cs typeface="Futura Condensed"/>
              </a:rPr>
              <a:t>l’on </a:t>
            </a:r>
            <a:r>
              <a:rPr lang="fr-FR" sz="1200" dirty="0">
                <a:latin typeface="Futura Std Condensed" pitchFamily="34" charset="0"/>
                <a:cs typeface="Futura Condensed"/>
              </a:rPr>
              <a:t>peut manipuler les lutins) et la zone de la scène (où </a:t>
            </a:r>
            <a:r>
              <a:rPr lang="fr-FR" sz="1200" dirty="0" smtClean="0">
                <a:latin typeface="Futura Std Condensed" pitchFamily="34" charset="0"/>
                <a:cs typeface="Futura Condensed"/>
              </a:rPr>
              <a:t>l’on </a:t>
            </a:r>
            <a:r>
              <a:rPr lang="fr-FR" sz="1200" dirty="0">
                <a:latin typeface="Futura Std Condensed" pitchFamily="34" charset="0"/>
                <a:cs typeface="Futura Condensed"/>
              </a:rPr>
              <a:t>positionne les lutins et où </a:t>
            </a:r>
            <a:r>
              <a:rPr lang="fr-FR" sz="1200" dirty="0" smtClean="0">
                <a:latin typeface="Futura Std Condensed" pitchFamily="34" charset="0"/>
                <a:cs typeface="Futura Condensed"/>
              </a:rPr>
              <a:t>l’on </a:t>
            </a:r>
            <a:r>
              <a:rPr lang="fr-FR" sz="1200" dirty="0">
                <a:latin typeface="Futura Std Condensed" pitchFamily="34" charset="0"/>
                <a:cs typeface="Futura Condensed"/>
              </a:rPr>
              <a:t>peut accéder aux arrière-plans).</a:t>
            </a:r>
          </a:p>
          <a:p>
            <a:pPr marL="225425" indent="-225425">
              <a:spcAft>
                <a:spcPts val="600"/>
              </a:spcAft>
            </a:pPr>
            <a:r>
              <a:rPr lang="fr-FR" sz="1200" b="1" dirty="0">
                <a:latin typeface="Futura Std Condensed" pitchFamily="34" charset="0"/>
                <a:cs typeface="Futura Condensed"/>
              </a:rPr>
              <a:t>envoyer à tous :</a:t>
            </a:r>
            <a:r>
              <a:rPr lang="fr-FR" sz="1200" dirty="0">
                <a:latin typeface="Futura Std Condensed" pitchFamily="34" charset="0"/>
                <a:cs typeface="Futura Condensed"/>
              </a:rPr>
              <a:t> Commande utilisée dans un programme Scratch pour envoyer un message qui activera les scripts qui le recevront.</a:t>
            </a:r>
          </a:p>
          <a:p>
            <a:pPr marL="225425" indent="-225425">
              <a:spcAft>
                <a:spcPts val="600"/>
              </a:spcAft>
            </a:pPr>
            <a:r>
              <a:rPr lang="fr-FR" sz="1200" b="1" dirty="0" smtClean="0">
                <a:latin typeface="Futura Std Condensed" pitchFamily="34" charset="0"/>
                <a:cs typeface="Futura Condensed"/>
              </a:rPr>
              <a:t>événements</a:t>
            </a:r>
            <a:r>
              <a:rPr lang="fr-FR" sz="1200" b="1" dirty="0">
                <a:latin typeface="Futura Std Condensed" pitchFamily="34" charset="0"/>
                <a:cs typeface="Futura Condensed"/>
              </a:rPr>
              <a:t> :</a:t>
            </a:r>
            <a:r>
              <a:rPr lang="fr-FR" sz="1200" dirty="0">
                <a:latin typeface="Futura Std Condensed" pitchFamily="34" charset="0"/>
                <a:cs typeface="Futura Condensed"/>
              </a:rPr>
              <a:t> Le concept informatique </a:t>
            </a:r>
            <a:r>
              <a:rPr lang="fr-FR" sz="1200" dirty="0" smtClean="0">
                <a:latin typeface="Futura Std Condensed" pitchFamily="34" charset="0"/>
                <a:cs typeface="Futura Condensed"/>
              </a:rPr>
              <a:t>d’une </a:t>
            </a:r>
            <a:r>
              <a:rPr lang="fr-FR" sz="1200" dirty="0">
                <a:latin typeface="Futura Std Condensed" pitchFamily="34" charset="0"/>
                <a:cs typeface="Futura Condensed"/>
              </a:rPr>
              <a:t>chose entraînant la réalisation </a:t>
            </a:r>
            <a:r>
              <a:rPr lang="fr-FR" sz="1200" dirty="0" smtClean="0">
                <a:latin typeface="Futura Std Condensed" pitchFamily="34" charset="0"/>
                <a:cs typeface="Futura Condensed"/>
              </a:rPr>
              <a:t>d’une </a:t>
            </a:r>
            <a:r>
              <a:rPr lang="fr-FR" sz="1200" dirty="0">
                <a:latin typeface="Futura Std Condensed" pitchFamily="34" charset="0"/>
                <a:cs typeface="Futura Condensed"/>
              </a:rPr>
              <a:t>autre chose.</a:t>
            </a:r>
          </a:p>
          <a:p>
            <a:pPr marL="225425" indent="-225425">
              <a:spcAft>
                <a:spcPts val="600"/>
              </a:spcAft>
            </a:pPr>
            <a:r>
              <a:rPr lang="fr-FR" sz="1200" b="1" dirty="0" smtClean="0">
                <a:latin typeface="Futura Std Condensed" pitchFamily="34" charset="0"/>
                <a:cs typeface="Futura Condensed"/>
              </a:rPr>
              <a:t>expérimentation </a:t>
            </a:r>
            <a:r>
              <a:rPr lang="fr-FR" sz="1200" b="1" dirty="0">
                <a:latin typeface="Futura Std Condensed" pitchFamily="34" charset="0"/>
                <a:cs typeface="Futura Condensed"/>
              </a:rPr>
              <a:t>et itération :</a:t>
            </a:r>
            <a:r>
              <a:rPr lang="fr-FR" sz="1200" dirty="0">
                <a:latin typeface="Futura Std Condensed" pitchFamily="34" charset="0"/>
                <a:cs typeface="Futura Condensed"/>
              </a:rPr>
              <a:t> La pratique informatique qui consiste à développer un morceau </a:t>
            </a:r>
            <a:r>
              <a:rPr lang="fr-FR" sz="1200" dirty="0" smtClean="0">
                <a:latin typeface="Futura Std Condensed" pitchFamily="34" charset="0"/>
                <a:cs typeface="Futura Condensed"/>
              </a:rPr>
              <a:t>d’un </a:t>
            </a:r>
            <a:r>
              <a:rPr lang="fr-FR" sz="1200" dirty="0">
                <a:latin typeface="Futura Std Condensed" pitchFamily="34" charset="0"/>
                <a:cs typeface="Futura Condensed"/>
              </a:rPr>
              <a:t>projet, puis à tester cette partie, avant de poursuivre le développement</a:t>
            </a:r>
            <a:r>
              <a:rPr lang="fr-FR" sz="1200" dirty="0" smtClean="0">
                <a:latin typeface="Futura Std Condensed" pitchFamily="34" charset="0"/>
                <a:cs typeface="Futura Condensed"/>
              </a:rPr>
              <a:t>.</a:t>
            </a:r>
          </a:p>
          <a:p>
            <a:pPr marL="225425" indent="-225425">
              <a:spcAft>
                <a:spcPts val="600"/>
              </a:spcAft>
            </a:pPr>
            <a:r>
              <a:rPr lang="fr-FR" sz="1200" b="1" dirty="0">
                <a:solidFill>
                  <a:srgbClr val="000000"/>
                </a:solidFill>
                <a:latin typeface="Futura Std Condensed" pitchFamily="34" charset="0"/>
                <a:cs typeface="Futura Condensed"/>
              </a:rPr>
              <a:t>fenêtre « Conseils » :</a:t>
            </a:r>
            <a:r>
              <a:rPr lang="fr-FR" sz="1200" dirty="0">
                <a:solidFill>
                  <a:srgbClr val="000000"/>
                </a:solidFill>
                <a:latin typeface="Futura Std Condensed" pitchFamily="34" charset="0"/>
                <a:cs typeface="Futura Condensed"/>
              </a:rPr>
              <a:t> Intégrée à </a:t>
            </a:r>
            <a:r>
              <a:rPr lang="fr-FR" sz="1200" dirty="0" smtClean="0">
                <a:solidFill>
                  <a:srgbClr val="000000"/>
                </a:solidFill>
                <a:latin typeface="Futura Std Condensed" pitchFamily="34" charset="0"/>
                <a:cs typeface="Futura Condensed"/>
              </a:rPr>
              <a:t>l’éditeur </a:t>
            </a:r>
            <a:r>
              <a:rPr lang="fr-FR" sz="1200" dirty="0">
                <a:solidFill>
                  <a:srgbClr val="000000"/>
                </a:solidFill>
                <a:latin typeface="Futura Std Condensed" pitchFamily="34" charset="0"/>
                <a:cs typeface="Futura Condensed"/>
              </a:rPr>
              <a:t>de projets, la fenêtre « Conseils » est un outil </a:t>
            </a:r>
            <a:r>
              <a:rPr lang="fr-FR" sz="1200" dirty="0" smtClean="0">
                <a:solidFill>
                  <a:srgbClr val="000000"/>
                </a:solidFill>
                <a:latin typeface="Futura Std Condensed" pitchFamily="34" charset="0"/>
                <a:cs typeface="Futura Condensed"/>
              </a:rPr>
              <a:t>d’aide </a:t>
            </a:r>
            <a:r>
              <a:rPr lang="fr-FR" sz="1200" dirty="0">
                <a:solidFill>
                  <a:srgbClr val="000000"/>
                </a:solidFill>
                <a:latin typeface="Futura Std Condensed" pitchFamily="34" charset="0"/>
                <a:cs typeface="Futura Condensed"/>
              </a:rPr>
              <a:t>dans Scratch.</a:t>
            </a:r>
          </a:p>
          <a:p>
            <a:pPr marL="225425" indent="-225425">
              <a:spcAft>
                <a:spcPts val="600"/>
              </a:spcAft>
            </a:pPr>
            <a:r>
              <a:rPr lang="fr-FR" sz="1200" b="1" dirty="0" smtClean="0">
                <a:latin typeface="Futura Std Condensed" pitchFamily="34" charset="0"/>
                <a:cs typeface="Futura Condensed"/>
              </a:rPr>
              <a:t>foire </a:t>
            </a:r>
            <a:r>
              <a:rPr lang="fr-FR" sz="1200" b="1" dirty="0">
                <a:latin typeface="Futura Std Condensed" pitchFamily="34" charset="0"/>
                <a:cs typeface="Futura Condensed"/>
              </a:rPr>
              <a:t>aux commentaires :</a:t>
            </a:r>
            <a:r>
              <a:rPr lang="fr-FR" sz="1200" dirty="0">
                <a:latin typeface="Futura Std Condensed" pitchFamily="34" charset="0"/>
                <a:cs typeface="Futura Condensed"/>
              </a:rPr>
              <a:t> Une activité de partage dans laquelle la moitié du groupe reste à sa place, projets ouverts, tandis que </a:t>
            </a:r>
            <a:r>
              <a:rPr lang="fr-FR" sz="1200" dirty="0" smtClean="0">
                <a:latin typeface="Futura Std Condensed" pitchFamily="34" charset="0"/>
                <a:cs typeface="Futura Condensed"/>
              </a:rPr>
              <a:t>l’autre </a:t>
            </a:r>
            <a:r>
              <a:rPr lang="fr-FR" sz="1200" dirty="0">
                <a:latin typeface="Futura Std Condensed" pitchFamily="34" charset="0"/>
                <a:cs typeface="Futura Condensed"/>
              </a:rPr>
              <a:t>moitié fait le tour, allant à la découverte des projets, posant des questions et donnant un avis. Une fois un premier tour terminé, les élèves changent de camp et le processus recommence.</a:t>
            </a:r>
            <a:endParaRPr lang="fr-FR" sz="1200" b="1" dirty="0">
              <a:latin typeface="Futura Std Condensed" pitchFamily="34" charset="0"/>
              <a:cs typeface="Futura Condensed"/>
            </a:endParaRPr>
          </a:p>
          <a:p>
            <a:pPr marL="225425" indent="-225425" algn="l" rtl="0">
              <a:spcAft>
                <a:spcPts val="600"/>
              </a:spcAft>
            </a:pPr>
            <a:r>
              <a:rPr lang="fr-FR" sz="1200" b="1" i="0" u="none" dirty="0" smtClean="0">
                <a:latin typeface="Futura Std Condensed" pitchFamily="34" charset="0"/>
                <a:cs typeface="Futura Condensed"/>
              </a:rPr>
              <a:t>galerie </a:t>
            </a:r>
            <a:r>
              <a:rPr lang="fr-FR" sz="1200" b="1" i="0" u="none" dirty="0">
                <a:latin typeface="Futura Std Condensed" pitchFamily="34" charset="0"/>
                <a:cs typeface="Futura Condensed"/>
              </a:rPr>
              <a:t>des projets :</a:t>
            </a:r>
            <a:r>
              <a:rPr lang="fr-FR" sz="1200" b="0" i="0" u="none" dirty="0">
                <a:latin typeface="Futura Std Condensed" pitchFamily="34" charset="0"/>
                <a:cs typeface="Futura Condensed"/>
              </a:rPr>
              <a:t> Une activité de partage dans laquelle les élèves mettent leurs projets en mode de présentation, puis font le tour de la classe et vont à la découverte des projets des uns et des autres</a:t>
            </a:r>
            <a:r>
              <a:rPr lang="fr-FR" sz="1200" b="0" i="0" u="none" dirty="0" smtClean="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grande présentation :</a:t>
            </a:r>
            <a:r>
              <a:rPr lang="fr-FR" sz="1200" dirty="0">
                <a:latin typeface="Futura Std Condensed" pitchFamily="34" charset="0"/>
                <a:cs typeface="Futura Condensed"/>
              </a:rPr>
              <a:t> Une stratégie de partage selon laquelle les élèves présentent à </a:t>
            </a:r>
            <a:r>
              <a:rPr lang="fr-FR" sz="1200" dirty="0" smtClean="0">
                <a:latin typeface="Futura Std Condensed" pitchFamily="34" charset="0"/>
                <a:cs typeface="Futura Condensed"/>
              </a:rPr>
              <a:t>d’autres </a:t>
            </a:r>
            <a:r>
              <a:rPr lang="fr-FR" sz="1200" dirty="0">
                <a:latin typeface="Futura Std Condensed" pitchFamily="34" charset="0"/>
                <a:cs typeface="Futura Condensed"/>
              </a:rPr>
              <a:t>personnes les versions finales de leurs projets et se repenchent sur leur processus de conception et sur leur aventure en création informatique</a:t>
            </a:r>
            <a:r>
              <a:rPr lang="fr-FR" sz="1200" dirty="0" smtClean="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groupe </a:t>
            </a:r>
            <a:r>
              <a:rPr lang="fr-FR" sz="1200" b="1" dirty="0" smtClean="0">
                <a:latin typeface="Futura Std Condensed" pitchFamily="34" charset="0"/>
                <a:cs typeface="Futura Condensed"/>
              </a:rPr>
              <a:t>d’échange</a:t>
            </a:r>
            <a:r>
              <a:rPr lang="fr-FR" sz="1200" b="1" dirty="0">
                <a:latin typeface="Futura Std Condensed" pitchFamily="34" charset="0"/>
                <a:cs typeface="Futura Condensed"/>
              </a:rPr>
              <a:t> :</a:t>
            </a:r>
            <a:r>
              <a:rPr lang="fr-FR" sz="1200" dirty="0">
                <a:latin typeface="Futura Std Condensed" pitchFamily="34" charset="0"/>
                <a:cs typeface="Futura Condensed"/>
              </a:rPr>
              <a:t> Un groupe de concepteurs qui échangent des idées et testent les projets en cours des uns et des autres, afin de recueillir des avis sur la façon de poursuivre le développement de ces projets.</a:t>
            </a:r>
          </a:p>
          <a:p>
            <a:pPr marL="225425" indent="-225425">
              <a:spcAft>
                <a:spcPts val="600"/>
              </a:spcAft>
            </a:pPr>
            <a:r>
              <a:rPr lang="fr-FR" sz="1200" b="1" dirty="0" smtClean="0">
                <a:solidFill>
                  <a:srgbClr val="000000"/>
                </a:solidFill>
                <a:latin typeface="Futura Std Condensed" pitchFamily="34" charset="0"/>
                <a:cs typeface="Futura Condensed"/>
              </a:rPr>
              <a:t>groupe </a:t>
            </a:r>
            <a:r>
              <a:rPr lang="fr-FR" sz="1200" b="1" dirty="0">
                <a:solidFill>
                  <a:srgbClr val="000000"/>
                </a:solidFill>
                <a:latin typeface="Futura Std Condensed" pitchFamily="34" charset="0"/>
                <a:cs typeface="Futura Condensed"/>
              </a:rPr>
              <a:t>non ciblé :</a:t>
            </a:r>
            <a:r>
              <a:rPr lang="fr-FR" sz="1200" dirty="0">
                <a:solidFill>
                  <a:srgbClr val="000000"/>
                </a:solidFill>
                <a:latin typeface="Futura Std Condensed" pitchFamily="34" charset="0"/>
                <a:cs typeface="Futura Condensed"/>
              </a:rPr>
              <a:t> Une activité au cours de laquelle les élèves font découvrir leurs projets en développement à diverses catégories de personnes pour ensuite recueillir leurs avis</a:t>
            </a:r>
            <a:r>
              <a:rPr lang="fr-FR" sz="1200" dirty="0" smtClean="0">
                <a:solidFill>
                  <a:srgbClr val="000000"/>
                </a:solidFill>
                <a:latin typeface="Futura Std Condensed" pitchFamily="34" charset="0"/>
                <a:cs typeface="Futura Condensed"/>
              </a:rPr>
              <a:t>.</a:t>
            </a:r>
          </a:p>
          <a:p>
            <a:pPr marL="225425" indent="-225425">
              <a:spcAft>
                <a:spcPts val="600"/>
              </a:spcAft>
            </a:pPr>
            <a:r>
              <a:rPr lang="fr-FR" sz="1200" b="1" dirty="0" smtClean="0">
                <a:latin typeface="Futura Std Condensed" pitchFamily="34" charset="0"/>
                <a:cs typeface="Futura Condensed"/>
              </a:rPr>
              <a:t>histoire </a:t>
            </a:r>
            <a:r>
              <a:rPr lang="fr-FR" sz="1200" b="1" dirty="0">
                <a:latin typeface="Futura Std Condensed" pitchFamily="34" charset="0"/>
                <a:cs typeface="Futura Condensed"/>
              </a:rPr>
              <a:t>à faire passer :</a:t>
            </a:r>
            <a:r>
              <a:rPr lang="fr-FR" sz="1200" dirty="0">
                <a:latin typeface="Futura Std Condensed" pitchFamily="34" charset="0"/>
                <a:cs typeface="Futura Condensed"/>
              </a:rPr>
              <a:t> Un projet Scratch </a:t>
            </a:r>
            <a:r>
              <a:rPr lang="fr-FR" sz="1200" dirty="0" smtClean="0">
                <a:latin typeface="Futura Std Condensed" pitchFamily="34" charset="0"/>
                <a:cs typeface="Futura Condensed"/>
              </a:rPr>
              <a:t>commencé par </a:t>
            </a:r>
            <a:r>
              <a:rPr lang="fr-FR" sz="1200" dirty="0">
                <a:latin typeface="Futura Std Condensed" pitchFamily="34" charset="0"/>
                <a:cs typeface="Futura Condensed"/>
              </a:rPr>
              <a:t>un binôme et qui est ensuite passé à deux autres binômes pour être enrichi et réinventé.</a:t>
            </a:r>
          </a:p>
          <a:p>
            <a:pPr marL="225425" indent="-225425">
              <a:spcAft>
                <a:spcPts val="600"/>
              </a:spcAft>
            </a:pPr>
            <a:r>
              <a:rPr lang="fr-FR" sz="1200" b="1" dirty="0" smtClean="0">
                <a:solidFill>
                  <a:srgbClr val="000000"/>
                </a:solidFill>
                <a:latin typeface="Futura Std Condensed" pitchFamily="34" charset="0"/>
                <a:cs typeface="Futura Condensed"/>
              </a:rPr>
              <a:t>image </a:t>
            </a:r>
            <a:r>
              <a:rPr lang="fr-FR" sz="1200" b="1" dirty="0">
                <a:solidFill>
                  <a:srgbClr val="000000"/>
                </a:solidFill>
                <a:latin typeface="Futura Std Condensed" pitchFamily="34" charset="0"/>
                <a:cs typeface="Futura Condensed"/>
              </a:rPr>
              <a:t>vectorielle :</a:t>
            </a:r>
            <a:r>
              <a:rPr lang="fr-FR" sz="1200" dirty="0">
                <a:solidFill>
                  <a:srgbClr val="000000"/>
                </a:solidFill>
                <a:latin typeface="Futura Std Condensed" pitchFamily="34" charset="0"/>
                <a:cs typeface="Futura Condensed"/>
              </a:rPr>
              <a:t> Une image définie par un ensemble de formes géométriques (tels que des cercles ou des rectangles) et de couleurs. Le mode vectoriel est à opposer au mode bitmap</a:t>
            </a:r>
            <a:r>
              <a:rPr lang="fr-FR" sz="1200" dirty="0" smtClean="0">
                <a:solidFill>
                  <a:srgbClr val="000000"/>
                </a:solidFill>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interviews entre élèves :</a:t>
            </a:r>
            <a:r>
              <a:rPr lang="fr-FR" sz="1200" dirty="0">
                <a:latin typeface="Futura Std Condensed" pitchFamily="34" charset="0"/>
                <a:cs typeface="Futura Condensed"/>
              </a:rPr>
              <a:t> </a:t>
            </a:r>
            <a:r>
              <a:rPr lang="fr-FR" sz="1200" dirty="0" smtClean="0">
                <a:latin typeface="Futura Std Condensed" pitchFamily="34" charset="0"/>
                <a:cs typeface="Futura Condensed"/>
              </a:rPr>
              <a:t>Une activité d’échange </a:t>
            </a:r>
            <a:r>
              <a:rPr lang="fr-FR" sz="1200" dirty="0">
                <a:latin typeface="Futura Std Condensed" pitchFamily="34" charset="0"/>
                <a:cs typeface="Futura Condensed"/>
              </a:rPr>
              <a:t>au cours de laquelle les élèves </a:t>
            </a:r>
            <a:r>
              <a:rPr lang="fr-FR" sz="1200" dirty="0" smtClean="0">
                <a:latin typeface="Futura Std Condensed" pitchFamily="34" charset="0"/>
                <a:cs typeface="Futura Condensed"/>
              </a:rPr>
              <a:t>s’interviewent </a:t>
            </a:r>
            <a:r>
              <a:rPr lang="fr-FR" sz="1200" dirty="0">
                <a:latin typeface="Futura Std Condensed" pitchFamily="34" charset="0"/>
                <a:cs typeface="Futura Condensed"/>
              </a:rPr>
              <a:t>à tour de rôle au sujet de leurs processus de réflexion, </a:t>
            </a:r>
            <a:r>
              <a:rPr lang="fr-FR" sz="1200" dirty="0" smtClean="0">
                <a:latin typeface="Futura Std Condensed" pitchFamily="34" charset="0"/>
                <a:cs typeface="Futura Condensed"/>
              </a:rPr>
              <a:t>d’auto-évaluation </a:t>
            </a:r>
            <a:r>
              <a:rPr lang="fr-FR" sz="1200" dirty="0">
                <a:latin typeface="Futura Std Condensed" pitchFamily="34" charset="0"/>
                <a:cs typeface="Futura Condensed"/>
              </a:rPr>
              <a:t>et de recherche</a:t>
            </a:r>
            <a:r>
              <a:rPr lang="fr-FR" sz="1200" dirty="0" smtClean="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journée « À vous de jouer » :</a:t>
            </a:r>
            <a:r>
              <a:rPr lang="fr-FR" sz="1200" dirty="0">
                <a:latin typeface="Futura Std Condensed" pitchFamily="34" charset="0"/>
                <a:cs typeface="Futura Condensed"/>
              </a:rPr>
              <a:t> Une activité de groupe et une stratégie permettant aux élèves de partager leurs travaux. Les élèves mettent les versions finales de leurs projets en mode de présentation, puis se déplacent dans la classe pour tester les projets des uns et des autres. </a:t>
            </a:r>
          </a:p>
          <a:p>
            <a:pPr marL="225425" indent="-225425">
              <a:spcAft>
                <a:spcPts val="600"/>
              </a:spcAft>
            </a:pPr>
            <a:r>
              <a:rPr lang="fr-FR" sz="1200" b="1" dirty="0" smtClean="0">
                <a:solidFill>
                  <a:srgbClr val="000000"/>
                </a:solidFill>
                <a:latin typeface="Futura Std Condensed" pitchFamily="34" charset="0"/>
                <a:cs typeface="Futura Condensed"/>
              </a:rPr>
              <a:t>lutin</a:t>
            </a:r>
            <a:r>
              <a:rPr lang="fr-FR" sz="1200" b="1" dirty="0">
                <a:solidFill>
                  <a:srgbClr val="000000"/>
                </a:solidFill>
                <a:latin typeface="Futura Std Condensed" pitchFamily="34" charset="0"/>
                <a:cs typeface="Futura Condensed"/>
              </a:rPr>
              <a:t> :</a:t>
            </a:r>
            <a:r>
              <a:rPr lang="fr-FR" sz="1200" dirty="0">
                <a:solidFill>
                  <a:srgbClr val="000000"/>
                </a:solidFill>
                <a:latin typeface="Futura Std Condensed" pitchFamily="34" charset="0"/>
                <a:cs typeface="Futura Condensed"/>
              </a:rPr>
              <a:t> Un objet multimédia qui exécute des actions sur la scène </a:t>
            </a:r>
            <a:r>
              <a:rPr lang="fr-FR" sz="1200" dirty="0" smtClean="0">
                <a:solidFill>
                  <a:srgbClr val="000000"/>
                </a:solidFill>
                <a:latin typeface="Futura Std Condensed" pitchFamily="34" charset="0"/>
                <a:cs typeface="Futura Condensed"/>
              </a:rPr>
              <a:t>d’un </a:t>
            </a:r>
            <a:r>
              <a:rPr lang="fr-FR" sz="1200" dirty="0">
                <a:solidFill>
                  <a:srgbClr val="000000"/>
                </a:solidFill>
                <a:latin typeface="Futura Std Condensed" pitchFamily="34" charset="0"/>
                <a:cs typeface="Futura Condensed"/>
              </a:rPr>
              <a:t>projet Scratch.</a:t>
            </a:r>
          </a:p>
          <a:p>
            <a:pPr marL="225425" indent="-225425" algn="l" rtl="0">
              <a:spcAft>
                <a:spcPts val="600"/>
              </a:spcAft>
            </a:pPr>
            <a:r>
              <a:rPr lang="fr-FR" sz="1200" b="1" i="0" u="none" dirty="0" smtClean="0">
                <a:latin typeface="Futura Std Condensed" pitchFamily="34" charset="0"/>
                <a:cs typeface="Futura Condensed"/>
              </a:rPr>
              <a:t>matériel </a:t>
            </a:r>
            <a:r>
              <a:rPr lang="fr-FR" sz="1200" b="1" i="0" u="none" dirty="0">
                <a:latin typeface="Futura Std Condensed" pitchFamily="34" charset="0"/>
                <a:cs typeface="Futura Condensed"/>
              </a:rPr>
              <a:t>et extensions :</a:t>
            </a:r>
            <a:r>
              <a:rPr lang="fr-FR" sz="1200" b="0" i="0" u="none" dirty="0">
                <a:latin typeface="Futura Std Condensed" pitchFamily="34" charset="0"/>
                <a:cs typeface="Futura Condensed"/>
              </a:rPr>
              <a:t> Matériel additionnel permettant de relier le monde numérique de Scratch au monde physique. Parmi les exemples de périphériques à </a:t>
            </a:r>
            <a:r>
              <a:rPr lang="fr-FR" sz="1200" b="0" i="0" u="none" dirty="0" smtClean="0">
                <a:latin typeface="Futura Std Condensed" pitchFamily="34" charset="0"/>
                <a:cs typeface="Futura Condensed"/>
              </a:rPr>
              <a:t>connecter, </a:t>
            </a:r>
            <a:r>
              <a:rPr lang="fr-FR" sz="1200" b="0" i="0" u="none" dirty="0">
                <a:latin typeface="Futura Std Condensed" pitchFamily="34" charset="0"/>
                <a:cs typeface="Futura Condensed"/>
              </a:rPr>
              <a:t>on peut </a:t>
            </a:r>
            <a:r>
              <a:rPr lang="fr-FR" sz="1200" b="0" i="0" u="none" dirty="0" smtClean="0">
                <a:latin typeface="Futura Std Condensed" pitchFamily="34" charset="0"/>
                <a:cs typeface="Futura Condensed"/>
              </a:rPr>
              <a:t>citer : </a:t>
            </a:r>
            <a:r>
              <a:rPr lang="fr-FR" sz="1200" b="0" i="0" u="none" dirty="0">
                <a:latin typeface="Futura Std Condensed" pitchFamily="34" charset="0"/>
                <a:cs typeface="Futura Condensed"/>
              </a:rPr>
              <a:t>LEGO </a:t>
            </a:r>
            <a:r>
              <a:rPr lang="fr-FR" sz="1200" b="0" i="0" u="none" dirty="0" err="1">
                <a:latin typeface="Futura Std Condensed" pitchFamily="34" charset="0"/>
                <a:cs typeface="Futura Condensed"/>
              </a:rPr>
              <a:t>WeDo</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PicoBoard</a:t>
            </a:r>
            <a:r>
              <a:rPr lang="fr-FR" sz="1200" b="0" i="0" u="none" dirty="0">
                <a:latin typeface="Futura Std Condensed" pitchFamily="34" charset="0"/>
                <a:cs typeface="Futura Condensed"/>
              </a:rPr>
              <a:t>, et </a:t>
            </a:r>
            <a:r>
              <a:rPr lang="fr-FR" sz="1200" b="0" i="0" u="none" dirty="0" err="1">
                <a:latin typeface="Futura Std Condensed" pitchFamily="34" charset="0"/>
                <a:cs typeface="Futura Condensed"/>
              </a:rPr>
              <a:t>MaKey</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MaKey</a:t>
            </a:r>
            <a:r>
              <a:rPr lang="fr-FR" sz="1200" b="0" i="0" u="none" dirty="0" smtClean="0">
                <a:latin typeface="Futura Std Condensed" pitchFamily="34" charset="0"/>
                <a:cs typeface="Futura Condensed"/>
              </a:rPr>
              <a:t>.</a:t>
            </a:r>
          </a:p>
          <a:p>
            <a:pPr marL="225425" indent="-225425">
              <a:spcAft>
                <a:spcPts val="600"/>
              </a:spcAft>
            </a:pPr>
            <a:r>
              <a:rPr lang="fr-FR" sz="1200" b="1" dirty="0">
                <a:solidFill>
                  <a:srgbClr val="000000"/>
                </a:solidFill>
                <a:latin typeface="Futura Std Condensed" pitchFamily="34" charset="0"/>
                <a:cs typeface="Futura Condensed"/>
              </a:rPr>
              <a:t>métaphore du théâtre :</a:t>
            </a:r>
            <a:r>
              <a:rPr lang="fr-FR" sz="1200" dirty="0">
                <a:solidFill>
                  <a:srgbClr val="000000"/>
                </a:solidFill>
                <a:latin typeface="Futura Std Condensed" pitchFamily="34" charset="0"/>
                <a:cs typeface="Futura Condensed"/>
              </a:rPr>
              <a:t> Une façon de décrire le concept de Scratch qui fait intentionnellement ressortir les similitudes entre Scratch et le théâtre, avec ses acteurs (les lutins), ses costumes, ses décors (les arrière-plans), ses scripts et sa scène</a:t>
            </a:r>
            <a:r>
              <a:rPr lang="fr-FR" sz="1200" dirty="0" smtClean="0">
                <a:solidFill>
                  <a:srgbClr val="000000"/>
                </a:solidFill>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mode de présentation :</a:t>
            </a:r>
            <a:r>
              <a:rPr lang="fr-FR" sz="1200" dirty="0">
                <a:latin typeface="Futura Std Condensed" pitchFamily="34" charset="0"/>
                <a:cs typeface="Futura Condensed"/>
              </a:rPr>
              <a:t> Une mode </a:t>
            </a:r>
            <a:r>
              <a:rPr lang="fr-FR" sz="1200" dirty="0" smtClean="0">
                <a:latin typeface="Futura Std Condensed" pitchFamily="34" charset="0"/>
                <a:cs typeface="Futura Condensed"/>
              </a:rPr>
              <a:t>d’affichage </a:t>
            </a:r>
            <a:r>
              <a:rPr lang="fr-FR" sz="1200" dirty="0">
                <a:latin typeface="Futura Std Condensed" pitchFamily="34" charset="0"/>
                <a:cs typeface="Futura Condensed"/>
              </a:rPr>
              <a:t>dans Scratch qui permet de visualiser les projets en grand format. On y accède en cliquant sur le bouton en haut à gauche de </a:t>
            </a:r>
            <a:r>
              <a:rPr lang="fr-FR" sz="1200" dirty="0" smtClean="0">
                <a:latin typeface="Futura Std Condensed" pitchFamily="34" charset="0"/>
                <a:cs typeface="Futura Condensed"/>
              </a:rPr>
              <a:t>l’interface </a:t>
            </a:r>
            <a:r>
              <a:rPr lang="fr-FR" sz="1200" dirty="0">
                <a:latin typeface="Futura Std Condensed" pitchFamily="34" charset="0"/>
                <a:cs typeface="Futura Condensed"/>
              </a:rPr>
              <a:t>de Scratch. On peut également parler du mode plein écran.</a:t>
            </a:r>
          </a:p>
          <a:p>
            <a:pPr marL="225425" indent="-225425" algn="l" rtl="0">
              <a:spcAft>
                <a:spcPts val="600"/>
              </a:spcAft>
            </a:pPr>
            <a:r>
              <a:rPr lang="fr-FR" sz="1200" b="1" i="0" u="none" dirty="0" smtClean="0">
                <a:latin typeface="Futura Std Condensed" pitchFamily="34" charset="0"/>
                <a:cs typeface="Futura Condensed"/>
              </a:rPr>
              <a:t>mouvement</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Une des dix catégories de blocs Scratch. Les blocs de cette catégorie servent à contrôler les déplacements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lutin. Le code couleur qui leur est associé est le bleu moyen.</a:t>
            </a:r>
          </a:p>
          <a:p>
            <a:pPr marL="225425" indent="-225425" algn="l" rtl="0">
              <a:spcAft>
                <a:spcPts val="600"/>
              </a:spcAft>
            </a:pPr>
            <a:r>
              <a:rPr lang="fr-FR" sz="1200" b="1" i="0" u="none" dirty="0">
                <a:latin typeface="Futura Std Condensed" pitchFamily="34" charset="0"/>
                <a:cs typeface="Futura Condensed"/>
              </a:rPr>
              <a:t>opérateurs :</a:t>
            </a:r>
            <a:r>
              <a:rPr lang="fr-FR" sz="1200" b="0" i="0" u="none" dirty="0">
                <a:latin typeface="Futura Std Condensed" pitchFamily="34" charset="0"/>
                <a:cs typeface="Futura Condensed"/>
              </a:rPr>
              <a:t> Le concept informatique qui renvoie à la prise en compte </a:t>
            </a:r>
            <a:r>
              <a:rPr lang="fr-FR" sz="1200" b="0" i="0" u="none" dirty="0" smtClean="0">
                <a:latin typeface="Futura Std Condensed" pitchFamily="34" charset="0"/>
                <a:cs typeface="Futura Condensed"/>
              </a:rPr>
              <a:t>d’expressions </a:t>
            </a:r>
            <a:r>
              <a:rPr lang="fr-FR" sz="1200" b="0" i="0" u="none" dirty="0">
                <a:latin typeface="Futura Std Condensed" pitchFamily="34" charset="0"/>
                <a:cs typeface="Futura Condensed"/>
              </a:rPr>
              <a:t>mathématiques et logiques</a:t>
            </a:r>
            <a:r>
              <a:rPr lang="fr-FR" sz="1200" b="0" i="0" u="none" dirty="0" smtClean="0">
                <a:latin typeface="Futura Std Condensed" pitchFamily="34" charset="0"/>
                <a:cs typeface="Futura Condensed"/>
              </a:rPr>
              <a:t>.</a:t>
            </a:r>
          </a:p>
          <a:p>
            <a:pPr marL="225425" indent="-225425">
              <a:spcAft>
                <a:spcPts val="600"/>
              </a:spcAft>
            </a:pPr>
            <a:r>
              <a:rPr lang="fr-FR" sz="1200" b="1" dirty="0">
                <a:solidFill>
                  <a:srgbClr val="000000"/>
                </a:solidFill>
                <a:latin typeface="Futura Std Condensed" pitchFamily="34" charset="0"/>
                <a:cs typeface="Futura Condensed"/>
              </a:rPr>
              <a:t>page de profil :</a:t>
            </a:r>
            <a:r>
              <a:rPr lang="fr-FR" sz="1200" dirty="0">
                <a:solidFill>
                  <a:srgbClr val="000000"/>
                </a:solidFill>
                <a:latin typeface="Futura Std Condensed" pitchFamily="34" charset="0"/>
                <a:cs typeface="Futura Condensed"/>
              </a:rPr>
              <a:t> Une page du site communautaire de Scratch où sont affichées des informations concernant un utilisateur de Scratch (ex. projets créés ou favoris</a:t>
            </a:r>
            <a:r>
              <a:rPr lang="fr-FR" sz="1200" dirty="0" smtClean="0">
                <a:solidFill>
                  <a:srgbClr val="000000"/>
                </a:solidFill>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parallélisme :</a:t>
            </a:r>
            <a:r>
              <a:rPr lang="fr-FR" sz="1200" dirty="0">
                <a:latin typeface="Futura Std Condensed" pitchFamily="34" charset="0"/>
                <a:cs typeface="Futura Condensed"/>
              </a:rPr>
              <a:t> Le concept informatique qui se rapporte à la réalisation simultanée de plusieurs choses</a:t>
            </a:r>
            <a:r>
              <a:rPr lang="fr-FR" sz="1200" dirty="0" smtClean="0">
                <a:latin typeface="Futura Std Condensed" pitchFamily="34" charset="0"/>
                <a:cs typeface="Futura Condensed"/>
              </a:rPr>
              <a:t>.</a:t>
            </a:r>
            <a:endParaRPr lang="fr-FR" sz="1200" dirty="0">
              <a:latin typeface="Futura Std Condensed" pitchFamily="34" charset="0"/>
              <a:cs typeface="Futura Condensed"/>
            </a:endParaRPr>
          </a:p>
          <a:p>
            <a:pPr marL="225425" indent="-225425">
              <a:spcAft>
                <a:spcPts val="600"/>
              </a:spcAft>
            </a:pPr>
            <a:endParaRPr lang="fr-FR" sz="1200" dirty="0">
              <a:solidFill>
                <a:srgbClr val="000000"/>
              </a:solidFill>
              <a:latin typeface="Futura Std Condensed" pitchFamily="34" charset="0"/>
              <a:cs typeface="Futura Condensed"/>
            </a:endParaRPr>
          </a:p>
          <a:p>
            <a:pPr marL="225425" indent="-225425" algn="l" rtl="0">
              <a:spcAft>
                <a:spcPts val="600"/>
              </a:spcAft>
            </a:pPr>
            <a:endParaRPr lang="fr-FR" sz="1200" dirty="0">
              <a:latin typeface="Futura Std Condensed" pitchFamily="34" charset="0"/>
              <a:cs typeface="Futura Condensed"/>
            </a:endParaRPr>
          </a:p>
        </p:txBody>
      </p:sp>
      <p:sp>
        <p:nvSpPr>
          <p:cNvPr id="7" name="Slide Number Placeholder 3"/>
          <p:cNvSpPr>
            <a:spLocks noGrp="1"/>
          </p:cNvSpPr>
          <p:nvPr>
            <p:ph type="sldNum" sz="quarter" idx="12"/>
            <p:custDataLst>
              <p:tags r:id="rId2"/>
            </p:custDataLst>
          </p:nvPr>
        </p:nvSpPr>
        <p:spPr>
          <a:xfrm>
            <a:off x="142398" y="9519711"/>
            <a:ext cx="1813560" cy="535517"/>
          </a:xfrm>
        </p:spPr>
        <p:txBody>
          <a:bodyPr/>
          <a:lstStyle/>
          <a:p>
            <a:pPr algn="l" rtl="0"/>
            <a:r>
              <a:rPr lang="fr-FR" b="0" i="0" u="none">
                <a:latin typeface="Futura Std Condensed" pitchFamily="34" charset="0"/>
              </a:rPr>
              <a:t>136</a:t>
            </a:r>
            <a:endParaRPr lang="fr-FR" dirty="0">
              <a:latin typeface="Futura Std Condensed" pitchFamily="34" charset="0"/>
            </a:endParaRPr>
          </a:p>
        </p:txBody>
      </p:sp>
    </p:spTree>
    <p:extLst>
      <p:ext uri="{BB962C8B-B14F-4D97-AF65-F5344CB8AC3E}">
        <p14:creationId xmlns:p14="http://schemas.microsoft.com/office/powerpoint/2010/main" val="16752615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560025" y="649748"/>
            <a:ext cx="6654273" cy="7248138"/>
          </a:xfrm>
          <a:prstGeom prst="rect">
            <a:avLst/>
          </a:prstGeom>
          <a:noFill/>
        </p:spPr>
        <p:txBody>
          <a:bodyPr wrap="square" lIns="0" tIns="0" rIns="0" bIns="0" rtlCol="0">
            <a:spAutoFit/>
          </a:bodyPr>
          <a:lstStyle/>
          <a:p>
            <a:pPr marL="225425" indent="-225425">
              <a:spcAft>
                <a:spcPts val="600"/>
              </a:spcAft>
            </a:pPr>
            <a:r>
              <a:rPr lang="fr-FR" sz="1200" b="1" dirty="0">
                <a:solidFill>
                  <a:srgbClr val="000000"/>
                </a:solidFill>
                <a:latin typeface="Futura Std Condensed" pitchFamily="34" charset="0"/>
                <a:cs typeface="Futura Condensed"/>
              </a:rPr>
              <a:t>points de vue informatiques :</a:t>
            </a:r>
            <a:r>
              <a:rPr lang="fr-FR" sz="1200" dirty="0">
                <a:solidFill>
                  <a:srgbClr val="000000"/>
                </a:solidFill>
                <a:latin typeface="Futura Std Condensed" pitchFamily="34" charset="0"/>
                <a:cs typeface="Futura Condensed"/>
              </a:rPr>
              <a:t> Manières plus ouvertes </a:t>
            </a:r>
            <a:r>
              <a:rPr lang="fr-FR" sz="1200" dirty="0" smtClean="0">
                <a:solidFill>
                  <a:srgbClr val="000000"/>
                </a:solidFill>
                <a:latin typeface="Futura Std Condensed" pitchFamily="34" charset="0"/>
                <a:cs typeface="Futura Condensed"/>
              </a:rPr>
              <a:t>qu’ont </a:t>
            </a:r>
            <a:r>
              <a:rPr lang="fr-FR" sz="1200" dirty="0">
                <a:solidFill>
                  <a:srgbClr val="000000"/>
                </a:solidFill>
                <a:latin typeface="Futura Std Condensed" pitchFamily="34" charset="0"/>
                <a:cs typeface="Futura Condensed"/>
              </a:rPr>
              <a:t>les concepteurs </a:t>
            </a:r>
            <a:r>
              <a:rPr lang="fr-FR" sz="1200" dirty="0" smtClean="0">
                <a:solidFill>
                  <a:srgbClr val="000000"/>
                </a:solidFill>
                <a:latin typeface="Futura Std Condensed" pitchFamily="34" charset="0"/>
                <a:cs typeface="Futura Condensed"/>
              </a:rPr>
              <a:t>d’envisager </a:t>
            </a:r>
            <a:r>
              <a:rPr lang="fr-FR" sz="1200" dirty="0">
                <a:solidFill>
                  <a:srgbClr val="000000"/>
                </a:solidFill>
                <a:latin typeface="Futura Std Condensed" pitchFamily="34" charset="0"/>
                <a:cs typeface="Futura Condensed"/>
              </a:rPr>
              <a:t>le monde qui les entoure, à travers </a:t>
            </a:r>
            <a:r>
              <a:rPr lang="fr-FR" sz="1200" dirty="0" smtClean="0">
                <a:solidFill>
                  <a:srgbClr val="000000"/>
                </a:solidFill>
                <a:latin typeface="Futura Std Condensed" pitchFamily="34" charset="0"/>
                <a:cs typeface="Futura Condensed"/>
              </a:rPr>
              <a:t>l’informatique </a:t>
            </a:r>
            <a:r>
              <a:rPr lang="fr-FR" sz="1200" dirty="0">
                <a:solidFill>
                  <a:srgbClr val="000000"/>
                </a:solidFill>
                <a:latin typeface="Futura Std Condensed" pitchFamily="34" charset="0"/>
                <a:cs typeface="Futura Condensed"/>
              </a:rPr>
              <a:t>– par exemple, en </a:t>
            </a:r>
            <a:r>
              <a:rPr lang="fr-FR" sz="1200" dirty="0" smtClean="0">
                <a:solidFill>
                  <a:srgbClr val="000000"/>
                </a:solidFill>
                <a:latin typeface="Futura Std Condensed" pitchFamily="34" charset="0"/>
                <a:cs typeface="Futura Condensed"/>
              </a:rPr>
              <a:t>s’exprimant</a:t>
            </a:r>
            <a:r>
              <a:rPr lang="fr-FR" sz="1200" dirty="0">
                <a:solidFill>
                  <a:srgbClr val="000000"/>
                </a:solidFill>
                <a:latin typeface="Futura Std Condensed" pitchFamily="34" charset="0"/>
                <a:cs typeface="Futura Condensed"/>
              </a:rPr>
              <a:t>, en échangeant avec </a:t>
            </a:r>
            <a:r>
              <a:rPr lang="fr-FR" sz="1200" dirty="0" smtClean="0">
                <a:solidFill>
                  <a:srgbClr val="000000"/>
                </a:solidFill>
                <a:latin typeface="Futura Std Condensed" pitchFamily="34" charset="0"/>
                <a:cs typeface="Futura Condensed"/>
              </a:rPr>
              <a:t>d’autres </a:t>
            </a:r>
            <a:r>
              <a:rPr lang="fr-FR" sz="1200" dirty="0">
                <a:solidFill>
                  <a:srgbClr val="000000"/>
                </a:solidFill>
                <a:latin typeface="Futura Std Condensed" pitchFamily="34" charset="0"/>
                <a:cs typeface="Futura Condensed"/>
              </a:rPr>
              <a:t>et en </a:t>
            </a:r>
            <a:r>
              <a:rPr lang="fr-FR" sz="1200" dirty="0" smtClean="0">
                <a:solidFill>
                  <a:srgbClr val="000000"/>
                </a:solidFill>
                <a:latin typeface="Futura Std Condensed" pitchFamily="34" charset="0"/>
                <a:cs typeface="Futura Condensed"/>
              </a:rPr>
              <a:t>s’interrogeant </a:t>
            </a:r>
            <a:r>
              <a:rPr lang="fr-FR" sz="1200" dirty="0">
                <a:solidFill>
                  <a:srgbClr val="000000"/>
                </a:solidFill>
                <a:latin typeface="Futura Std Condensed" pitchFamily="34" charset="0"/>
                <a:cs typeface="Futura Condensed"/>
              </a:rPr>
              <a:t>sur le rôle de la technologie dans le monde.</a:t>
            </a:r>
            <a:r>
              <a:rPr lang="fr-FR" sz="1200" dirty="0">
                <a:latin typeface="Futura Std Condensed" pitchFamily="34" charset="0"/>
                <a:cs typeface="Futura Condensed"/>
              </a:rPr>
              <a:t> </a:t>
            </a:r>
          </a:p>
          <a:p>
            <a:pPr marL="225425" indent="-225425">
              <a:spcAft>
                <a:spcPts val="600"/>
              </a:spcAft>
            </a:pPr>
            <a:r>
              <a:rPr lang="fr-FR" sz="1200" b="1" dirty="0">
                <a:solidFill>
                  <a:srgbClr val="000000"/>
                </a:solidFill>
                <a:latin typeface="Futura Std Condensed" pitchFamily="34" charset="0"/>
                <a:cs typeface="Futura Condensed"/>
              </a:rPr>
              <a:t>pratiques informatiques :</a:t>
            </a:r>
            <a:r>
              <a:rPr lang="fr-FR" sz="1200" dirty="0">
                <a:solidFill>
                  <a:srgbClr val="000000"/>
                </a:solidFill>
                <a:latin typeface="Futura Std Condensed" pitchFamily="34" charset="0"/>
                <a:cs typeface="Futura Condensed"/>
              </a:rPr>
              <a:t> Les façons caractéristiques </a:t>
            </a:r>
            <a:r>
              <a:rPr lang="fr-FR" sz="1200" dirty="0" smtClean="0">
                <a:solidFill>
                  <a:srgbClr val="000000"/>
                </a:solidFill>
                <a:latin typeface="Futura Std Condensed" pitchFamily="34" charset="0"/>
                <a:cs typeface="Futura Condensed"/>
              </a:rPr>
              <a:t>d’aborder </a:t>
            </a:r>
            <a:r>
              <a:rPr lang="fr-FR" sz="1200" dirty="0">
                <a:solidFill>
                  <a:srgbClr val="000000"/>
                </a:solidFill>
                <a:latin typeface="Futura Std Condensed" pitchFamily="34" charset="0"/>
                <a:cs typeface="Futura Condensed"/>
              </a:rPr>
              <a:t>les choses que les programmeurs développent dans le cadre de leur travail, comme </a:t>
            </a:r>
            <a:r>
              <a:rPr lang="fr-FR" sz="1200" dirty="0" smtClean="0">
                <a:solidFill>
                  <a:srgbClr val="000000"/>
                </a:solidFill>
                <a:latin typeface="Futura Std Condensed" pitchFamily="34" charset="0"/>
                <a:cs typeface="Futura Condensed"/>
              </a:rPr>
              <a:t>l’expérimentation </a:t>
            </a:r>
            <a:r>
              <a:rPr lang="fr-FR" sz="1200" dirty="0">
                <a:solidFill>
                  <a:srgbClr val="000000"/>
                </a:solidFill>
                <a:latin typeface="Futura Std Condensed" pitchFamily="34" charset="0"/>
                <a:cs typeface="Futura Condensed"/>
              </a:rPr>
              <a:t>et </a:t>
            </a:r>
            <a:r>
              <a:rPr lang="fr-FR" sz="1200" dirty="0" smtClean="0">
                <a:solidFill>
                  <a:srgbClr val="000000"/>
                </a:solidFill>
                <a:latin typeface="Futura Std Condensed" pitchFamily="34" charset="0"/>
                <a:cs typeface="Futura Condensed"/>
              </a:rPr>
              <a:t>l’itération</a:t>
            </a:r>
            <a:r>
              <a:rPr lang="fr-FR" sz="1200" dirty="0">
                <a:solidFill>
                  <a:srgbClr val="000000"/>
                </a:solidFill>
                <a:latin typeface="Futura Std Condensed" pitchFamily="34" charset="0"/>
                <a:cs typeface="Futura Condensed"/>
              </a:rPr>
              <a:t>, la réalisation de tests et le débogage, le remixage et la réutilisation de travaux, et </a:t>
            </a:r>
            <a:r>
              <a:rPr lang="fr-FR" sz="1200" dirty="0" smtClean="0">
                <a:solidFill>
                  <a:srgbClr val="000000"/>
                </a:solidFill>
                <a:latin typeface="Futura Std Condensed" pitchFamily="34" charset="0"/>
                <a:cs typeface="Futura Condensed"/>
              </a:rPr>
              <a:t>l’abstraction </a:t>
            </a:r>
            <a:r>
              <a:rPr lang="fr-FR" sz="1200" dirty="0">
                <a:solidFill>
                  <a:srgbClr val="000000"/>
                </a:solidFill>
                <a:latin typeface="Futura Std Condensed" pitchFamily="34" charset="0"/>
                <a:cs typeface="Futura Condensed"/>
              </a:rPr>
              <a:t>et la modularisation.</a:t>
            </a:r>
          </a:p>
          <a:p>
            <a:pPr marL="225425" indent="-225425">
              <a:spcAft>
                <a:spcPts val="600"/>
              </a:spcAft>
            </a:pPr>
            <a:r>
              <a:rPr lang="fr-FR" sz="1200" b="1" dirty="0">
                <a:latin typeface="Futura Std Condensed" pitchFamily="34" charset="0"/>
                <a:cs typeface="Futura Condensed"/>
              </a:rPr>
              <a:t>programmation en binôme :</a:t>
            </a:r>
            <a:r>
              <a:rPr lang="fr-FR" sz="1200" dirty="0">
                <a:latin typeface="Futura Std Condensed" pitchFamily="34" charset="0"/>
                <a:cs typeface="Futura Condensed"/>
              </a:rPr>
              <a:t> Une méthodologie de programmation selon laquelle deux développeurs </a:t>
            </a:r>
            <a:r>
              <a:rPr lang="fr-FR" sz="1200" dirty="0" smtClean="0">
                <a:latin typeface="Futura Std Condensed" pitchFamily="34" charset="0"/>
                <a:cs typeface="Futura Condensed"/>
              </a:rPr>
              <a:t>s’associent </a:t>
            </a:r>
            <a:r>
              <a:rPr lang="fr-FR" sz="1200" dirty="0">
                <a:latin typeface="Futura Std Condensed" pitchFamily="34" charset="0"/>
                <a:cs typeface="Futura Condensed"/>
              </a:rPr>
              <a:t>pour travailler simultanément sur un même projet.</a:t>
            </a:r>
          </a:p>
          <a:p>
            <a:pPr marL="225425" indent="-225425">
              <a:spcAft>
                <a:spcPts val="600"/>
              </a:spcAft>
            </a:pPr>
            <a:r>
              <a:rPr lang="fr-FR" sz="1200" b="1" dirty="0">
                <a:solidFill>
                  <a:srgbClr val="000000"/>
                </a:solidFill>
                <a:latin typeface="Futura Std Condensed" pitchFamily="34" charset="0"/>
                <a:cs typeface="Futura Condensed"/>
              </a:rPr>
              <a:t>remix :</a:t>
            </a:r>
            <a:r>
              <a:rPr lang="fr-FR" sz="1200" dirty="0">
                <a:solidFill>
                  <a:srgbClr val="000000"/>
                </a:solidFill>
                <a:latin typeface="Futura Std Condensed" pitchFamily="34" charset="0"/>
                <a:cs typeface="Futura Condensed"/>
              </a:rPr>
              <a:t> Un projet créatif développé à partir </a:t>
            </a:r>
            <a:r>
              <a:rPr lang="fr-FR" sz="1200" dirty="0" smtClean="0">
                <a:solidFill>
                  <a:srgbClr val="000000"/>
                </a:solidFill>
                <a:latin typeface="Futura Std Condensed" pitchFamily="34" charset="0"/>
                <a:cs typeface="Futura Condensed"/>
              </a:rPr>
              <a:t>d’une </a:t>
            </a:r>
            <a:r>
              <a:rPr lang="fr-FR" sz="1200" dirty="0">
                <a:solidFill>
                  <a:srgbClr val="000000"/>
                </a:solidFill>
                <a:latin typeface="Futura Std Condensed" pitchFamily="34" charset="0"/>
                <a:cs typeface="Futura Condensed"/>
              </a:rPr>
              <a:t>œuvre originale (ou </a:t>
            </a:r>
            <a:r>
              <a:rPr lang="fr-FR" sz="1200" dirty="0" smtClean="0">
                <a:solidFill>
                  <a:srgbClr val="000000"/>
                </a:solidFill>
                <a:latin typeface="Futura Std Condensed" pitchFamily="34" charset="0"/>
                <a:cs typeface="Futura Condensed"/>
              </a:rPr>
              <a:t>d’un </a:t>
            </a:r>
            <a:r>
              <a:rPr lang="fr-FR" sz="1200" dirty="0">
                <a:solidFill>
                  <a:srgbClr val="000000"/>
                </a:solidFill>
                <a:latin typeface="Futura Std Condensed" pitchFamily="34" charset="0"/>
                <a:cs typeface="Futura Condensed"/>
              </a:rPr>
              <a:t>autre remix). Un remix inclut généralement un nouveau contenu ou de nouveaux éléments de style, tout en conservant une certaine similitude avec </a:t>
            </a:r>
            <a:r>
              <a:rPr lang="fr-FR" sz="1200" dirty="0" smtClean="0">
                <a:solidFill>
                  <a:srgbClr val="000000"/>
                </a:solidFill>
                <a:latin typeface="Futura Std Condensed" pitchFamily="34" charset="0"/>
                <a:cs typeface="Futura Condensed"/>
              </a:rPr>
              <a:t>l’œuvre d’origine</a:t>
            </a:r>
            <a:r>
              <a:rPr lang="fr-FR" sz="1200" dirty="0">
                <a:solidFill>
                  <a:srgbClr val="000000"/>
                </a:solidFill>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réutilisation et remixage :</a:t>
            </a:r>
            <a:r>
              <a:rPr lang="fr-FR" sz="1200" dirty="0">
                <a:latin typeface="Futura Std Condensed" pitchFamily="34" charset="0"/>
                <a:cs typeface="Futura Condensed"/>
              </a:rPr>
              <a:t> La pratique informatique qui consiste à créer quelque chose en partant de projets ou </a:t>
            </a:r>
            <a:r>
              <a:rPr lang="fr-FR" sz="1200" dirty="0" smtClean="0">
                <a:latin typeface="Futura Std Condensed" pitchFamily="34" charset="0"/>
                <a:cs typeface="Futura Condensed"/>
              </a:rPr>
              <a:t>d’idées </a:t>
            </a:r>
            <a:r>
              <a:rPr lang="fr-FR" sz="1200" dirty="0">
                <a:latin typeface="Futura Std Condensed" pitchFamily="34" charset="0"/>
                <a:cs typeface="Futura Condensed"/>
              </a:rPr>
              <a:t>qui existent déjà.</a:t>
            </a:r>
          </a:p>
          <a:p>
            <a:pPr marL="225425" indent="-225425">
              <a:spcAft>
                <a:spcPts val="600"/>
              </a:spcAft>
            </a:pPr>
            <a:r>
              <a:rPr lang="fr-FR" sz="1200" b="1" dirty="0">
                <a:latin typeface="Futura Std Condensed" pitchFamily="34" charset="0"/>
                <a:cs typeface="Futura Condensed"/>
              </a:rPr>
              <a:t>rouge, jaune, vert :</a:t>
            </a:r>
            <a:r>
              <a:rPr lang="fr-FR" sz="1200" dirty="0">
                <a:latin typeface="Futura Std Condensed" pitchFamily="34" charset="0"/>
                <a:cs typeface="Futura Condensed"/>
              </a:rPr>
              <a:t> Il </a:t>
            </a:r>
            <a:r>
              <a:rPr lang="fr-FR" sz="1200" dirty="0" smtClean="0">
                <a:latin typeface="Futura Std Condensed" pitchFamily="34" charset="0"/>
                <a:cs typeface="Futura Condensed"/>
              </a:rPr>
              <a:t>s’agit d’une </a:t>
            </a:r>
            <a:r>
              <a:rPr lang="fr-FR" sz="1200" dirty="0">
                <a:latin typeface="Futura Std Condensed" pitchFamily="34" charset="0"/>
                <a:cs typeface="Futura Condensed"/>
              </a:rPr>
              <a:t>activité de réflexion et de partage dans laquelle les individus identifient des aspects de leurs projets qui ne fonctionnent pas bien ou </a:t>
            </a:r>
            <a:r>
              <a:rPr lang="fr-FR" sz="1200" dirty="0" smtClean="0">
                <a:latin typeface="Futura Std Condensed" pitchFamily="34" charset="0"/>
                <a:cs typeface="Futura Condensed"/>
              </a:rPr>
              <a:t>qu’il </a:t>
            </a:r>
            <a:r>
              <a:rPr lang="fr-FR" sz="1200" dirty="0">
                <a:latin typeface="Futura Std Condensed" pitchFamily="34" charset="0"/>
                <a:cs typeface="Futura Condensed"/>
              </a:rPr>
              <a:t>faut encore travailler (« rouge »), qui prêtent à confusion ou sont discutables (« jaune »), ou qui fonctionnent correctement (« vert »).</a:t>
            </a:r>
          </a:p>
          <a:p>
            <a:pPr marL="225425" indent="-225425">
              <a:spcAft>
                <a:spcPts val="600"/>
              </a:spcAft>
            </a:pPr>
            <a:r>
              <a:rPr lang="fr-FR" sz="1200" b="1" dirty="0">
                <a:latin typeface="Futura Std Condensed" pitchFamily="34" charset="0"/>
                <a:cs typeface="Futura Condensed"/>
              </a:rPr>
              <a:t>sac à dos :</a:t>
            </a:r>
            <a:r>
              <a:rPr lang="fr-FR" sz="1200" dirty="0">
                <a:latin typeface="Futura Std Condensed" pitchFamily="34" charset="0"/>
                <a:cs typeface="Futura Condensed"/>
              </a:rPr>
              <a:t> Un outil de Scratch qui permet de facilement transférer des éléments multimédias et/ou des scripts </a:t>
            </a:r>
            <a:r>
              <a:rPr lang="fr-FR" sz="1200" dirty="0" smtClean="0">
                <a:latin typeface="Futura Std Condensed" pitchFamily="34" charset="0"/>
                <a:cs typeface="Futura Condensed"/>
              </a:rPr>
              <a:t>d’un </a:t>
            </a:r>
            <a:r>
              <a:rPr lang="fr-FR" sz="1200" dirty="0">
                <a:latin typeface="Futura Std Condensed" pitchFamily="34" charset="0"/>
                <a:cs typeface="Futura Condensed"/>
              </a:rPr>
              <a:t>projet à un autre. </a:t>
            </a:r>
          </a:p>
          <a:p>
            <a:pPr marL="225425" indent="-225425">
              <a:spcAft>
                <a:spcPts val="600"/>
              </a:spcAft>
            </a:pPr>
            <a:r>
              <a:rPr lang="fr-FR" sz="1200" b="1" dirty="0">
                <a:solidFill>
                  <a:srgbClr val="000000"/>
                </a:solidFill>
                <a:latin typeface="Futura Std Condensed" pitchFamily="34" charset="0"/>
                <a:cs typeface="Futura Condensed"/>
              </a:rPr>
              <a:t>scène :</a:t>
            </a:r>
            <a:r>
              <a:rPr lang="fr-FR" sz="1200" dirty="0">
                <a:solidFill>
                  <a:srgbClr val="000000"/>
                </a:solidFill>
                <a:latin typeface="Futura Std Condensed" pitchFamily="34" charset="0"/>
                <a:cs typeface="Futura Condensed"/>
              </a:rPr>
              <a:t> Le décor </a:t>
            </a:r>
            <a:r>
              <a:rPr lang="fr-FR" sz="1200" dirty="0" smtClean="0">
                <a:solidFill>
                  <a:srgbClr val="000000"/>
                </a:solidFill>
                <a:latin typeface="Futura Std Condensed" pitchFamily="34" charset="0"/>
                <a:cs typeface="Futura Condensed"/>
              </a:rPr>
              <a:t>d’un </a:t>
            </a:r>
            <a:r>
              <a:rPr lang="fr-FR" sz="1200" dirty="0">
                <a:solidFill>
                  <a:srgbClr val="000000"/>
                </a:solidFill>
                <a:latin typeface="Futura Std Condensed" pitchFamily="34" charset="0"/>
                <a:cs typeface="Futura Condensed"/>
              </a:rPr>
              <a:t>projet Scratch. Tout comme dans le cas </a:t>
            </a:r>
            <a:r>
              <a:rPr lang="fr-FR" sz="1200" dirty="0" smtClean="0">
                <a:solidFill>
                  <a:srgbClr val="000000"/>
                </a:solidFill>
                <a:latin typeface="Futura Std Condensed" pitchFamily="34" charset="0"/>
                <a:cs typeface="Futura Condensed"/>
              </a:rPr>
              <a:t>d’un </a:t>
            </a:r>
            <a:r>
              <a:rPr lang="fr-FR" sz="1200" dirty="0">
                <a:solidFill>
                  <a:srgbClr val="000000"/>
                </a:solidFill>
                <a:latin typeface="Futura Std Condensed" pitchFamily="34" charset="0"/>
                <a:cs typeface="Futura Condensed"/>
              </a:rPr>
              <a:t>lutin, on peut associer à la scène des scripts, des arrière-plans (</a:t>
            </a:r>
            <a:r>
              <a:rPr lang="fr-FR" sz="1200" dirty="0" smtClean="0">
                <a:solidFill>
                  <a:srgbClr val="000000"/>
                </a:solidFill>
                <a:latin typeface="Futura Std Condensed" pitchFamily="34" charset="0"/>
                <a:cs typeface="Futura Condensed"/>
              </a:rPr>
              <a:t>l’équivalent </a:t>
            </a:r>
            <a:r>
              <a:rPr lang="fr-FR" sz="1200" dirty="0">
                <a:solidFill>
                  <a:srgbClr val="000000"/>
                </a:solidFill>
                <a:latin typeface="Futura Std Condensed" pitchFamily="34" charset="0"/>
                <a:cs typeface="Futura Condensed"/>
              </a:rPr>
              <a:t>des costumes) et des sons.</a:t>
            </a:r>
          </a:p>
          <a:p>
            <a:pPr marL="225425" indent="-225425">
              <a:spcAft>
                <a:spcPts val="600"/>
              </a:spcAft>
            </a:pPr>
            <a:r>
              <a:rPr lang="fr-FR" sz="1200" b="1" dirty="0">
                <a:latin typeface="Futura Std Condensed" pitchFamily="34" charset="0"/>
                <a:cs typeface="Futura Condensed"/>
              </a:rPr>
              <a:t>scripts :</a:t>
            </a:r>
            <a:r>
              <a:rPr lang="fr-FR" sz="1200" dirty="0">
                <a:latin typeface="Futura Std Condensed" pitchFamily="34" charset="0"/>
                <a:cs typeface="Futura Condensed"/>
              </a:rPr>
              <a:t> Un ou plusieurs blocs Scratch reliés pour former une séquence. Les scripts commencent par un bloc de la catégorie « Événements » qui réagit à une donnée </a:t>
            </a:r>
            <a:r>
              <a:rPr lang="fr-FR" sz="1200" dirty="0" smtClean="0">
                <a:latin typeface="Futura Std Condensed" pitchFamily="34" charset="0"/>
                <a:cs typeface="Futura Condensed"/>
              </a:rPr>
              <a:t>d’entrée </a:t>
            </a:r>
            <a:r>
              <a:rPr lang="fr-FR" sz="1200" dirty="0">
                <a:latin typeface="Futura Std Condensed" pitchFamily="34" charset="0"/>
                <a:cs typeface="Futura Condensed"/>
              </a:rPr>
              <a:t>(ex. un clic de souris, une commande « envoyer à tous »). En cas de déclenchement, les autres blocs liés au bloc « Événements » sont exécutés </a:t>
            </a:r>
            <a:r>
              <a:rPr lang="fr-FR" sz="1200" dirty="0" smtClean="0">
                <a:latin typeface="Futura Std Condensed" pitchFamily="34" charset="0"/>
                <a:cs typeface="Futura Condensed"/>
              </a:rPr>
              <a:t>l’un </a:t>
            </a:r>
            <a:r>
              <a:rPr lang="fr-FR" sz="1200" dirty="0">
                <a:latin typeface="Futura Std Condensed" pitchFamily="34" charset="0"/>
                <a:cs typeface="Futura Condensed"/>
              </a:rPr>
              <a:t>après </a:t>
            </a:r>
            <a:r>
              <a:rPr lang="fr-FR" sz="1200" dirty="0" smtClean="0">
                <a:latin typeface="Futura Std Condensed" pitchFamily="34" charset="0"/>
                <a:cs typeface="Futura Condensed"/>
              </a:rPr>
              <a:t>l’autre</a:t>
            </a:r>
            <a:r>
              <a:rPr lang="fr-FR" sz="1200" dirty="0">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séance de projection Scratch :</a:t>
            </a:r>
            <a:r>
              <a:rPr lang="fr-FR" sz="1200" dirty="0">
                <a:latin typeface="Futura Std Condensed" pitchFamily="34" charset="0"/>
                <a:cs typeface="Futura Condensed"/>
              </a:rPr>
              <a:t> Une activité de partage dans laquelle les élèves se réunissent pour découvrir les projets Scratch des uns et des autres.</a:t>
            </a:r>
          </a:p>
          <a:p>
            <a:pPr marL="225425" indent="-225425">
              <a:spcAft>
                <a:spcPts val="600"/>
              </a:spcAft>
            </a:pPr>
            <a:r>
              <a:rPr lang="fr-FR" sz="1200" b="1" dirty="0" smtClean="0">
                <a:latin typeface="Futura Std Condensed" pitchFamily="34" charset="0"/>
                <a:cs typeface="Futura Condensed"/>
              </a:rPr>
              <a:t>séquence</a:t>
            </a:r>
            <a:r>
              <a:rPr lang="fr-FR" sz="1200" b="1" dirty="0">
                <a:latin typeface="Futura Std Condensed" pitchFamily="34" charset="0"/>
                <a:cs typeface="Futura Condensed"/>
              </a:rPr>
              <a:t> :</a:t>
            </a:r>
            <a:r>
              <a:rPr lang="fr-FR" sz="1200" dirty="0">
                <a:latin typeface="Futura Std Condensed" pitchFamily="34" charset="0"/>
                <a:cs typeface="Futura Condensed"/>
              </a:rPr>
              <a:t> Le concept informatique qui se rapporte à </a:t>
            </a:r>
            <a:r>
              <a:rPr lang="fr-FR" sz="1200" dirty="0" smtClean="0">
                <a:latin typeface="Futura Std Condensed" pitchFamily="34" charset="0"/>
                <a:cs typeface="Futura Condensed"/>
              </a:rPr>
              <a:t>l’identification d’une </a:t>
            </a:r>
            <a:r>
              <a:rPr lang="fr-FR" sz="1200" dirty="0">
                <a:latin typeface="Futura Std Condensed" pitchFamily="34" charset="0"/>
                <a:cs typeface="Futura Condensed"/>
              </a:rPr>
              <a:t>série </a:t>
            </a:r>
            <a:r>
              <a:rPr lang="fr-FR" sz="1200" dirty="0" smtClean="0">
                <a:latin typeface="Futura Std Condensed" pitchFamily="34" charset="0"/>
                <a:cs typeface="Futura Condensed"/>
              </a:rPr>
              <a:t>d’étapes </a:t>
            </a:r>
            <a:r>
              <a:rPr lang="fr-FR" sz="1200" dirty="0">
                <a:latin typeface="Futura Std Condensed" pitchFamily="34" charset="0"/>
                <a:cs typeface="Futura Condensed"/>
              </a:rPr>
              <a:t>permettant de réaliser une tâche.</a:t>
            </a:r>
          </a:p>
          <a:p>
            <a:pPr marL="225425" indent="-225425" algn="l" rtl="0">
              <a:spcAft>
                <a:spcPts val="600"/>
              </a:spcAft>
            </a:pPr>
            <a:r>
              <a:rPr lang="fr-FR" sz="1200" b="1" i="0" u="none" dirty="0" smtClean="0">
                <a:solidFill>
                  <a:srgbClr val="000000"/>
                </a:solidFill>
                <a:latin typeface="Futura Std Condensed" pitchFamily="34" charset="0"/>
                <a:cs typeface="Futura Condensed"/>
              </a:rPr>
              <a:t>son</a:t>
            </a:r>
            <a:r>
              <a:rPr lang="fr-FR" sz="1200" b="1" i="0" u="none" dirty="0">
                <a:solidFill>
                  <a:srgbClr val="000000"/>
                </a:solidFill>
                <a:latin typeface="Futura Std Condensed" pitchFamily="34" charset="0"/>
                <a:cs typeface="Futura Condensed"/>
              </a:rPr>
              <a:t> :</a:t>
            </a:r>
            <a:r>
              <a:rPr lang="fr-FR" sz="1200" b="0" i="0" u="none" dirty="0">
                <a:solidFill>
                  <a:srgbClr val="000000"/>
                </a:solidFill>
                <a:latin typeface="Futura Std Condensed" pitchFamily="34" charset="0"/>
                <a:cs typeface="Futura Condensed"/>
              </a:rPr>
              <a:t> Un fichier audio pouvant peut être joué dans un projet Scratch. Il peut être importé à partir de la bibliothèque de sons intégrée à Scratch ou être créé en réalisant un nouvel enregistrement. On peut jouer des sons en utilisant des blocs de la catégorie « Son » qui contrôlent des caractéristiques tels que le volume ou le tempo</a:t>
            </a:r>
            <a:r>
              <a:rPr lang="fr-FR" sz="1200" b="0" i="0" u="none" dirty="0" smtClean="0">
                <a:solidFill>
                  <a:srgbClr val="000000"/>
                </a:solidFill>
                <a:latin typeface="Futura Std Condensed" pitchFamily="34" charset="0"/>
                <a:cs typeface="Futura Condensed"/>
              </a:rPr>
              <a:t>.</a:t>
            </a:r>
          </a:p>
          <a:p>
            <a:pPr marL="225425" indent="-225425">
              <a:spcAft>
                <a:spcPts val="600"/>
              </a:spcAft>
            </a:pPr>
            <a:r>
              <a:rPr lang="fr-FR" sz="1200" b="1" dirty="0">
                <a:latin typeface="Futura Std Condensed" pitchFamily="34" charset="0"/>
                <a:cs typeface="Futura Condensed"/>
              </a:rPr>
              <a:t>sprint de conception :</a:t>
            </a:r>
            <a:r>
              <a:rPr lang="fr-FR" sz="1200" dirty="0">
                <a:latin typeface="Futura Std Condensed" pitchFamily="34" charset="0"/>
                <a:cs typeface="Futura Condensed"/>
              </a:rPr>
              <a:t> Un temps déterminé dédié à un travail intensif sur le développement de projets.</a:t>
            </a:r>
          </a:p>
          <a:p>
            <a:pPr marL="225425" indent="-225425" algn="l" rtl="0">
              <a:spcAft>
                <a:spcPts val="600"/>
              </a:spcAft>
            </a:pPr>
            <a:r>
              <a:rPr lang="fr-FR" sz="1200" b="1" i="0" u="none" dirty="0" smtClean="0">
                <a:solidFill>
                  <a:srgbClr val="000000"/>
                </a:solidFill>
                <a:latin typeface="Futura Std Condensed" pitchFamily="34" charset="0"/>
                <a:cs typeface="Futura Condensed"/>
              </a:rPr>
              <a:t>studio</a:t>
            </a:r>
            <a:r>
              <a:rPr lang="fr-FR" sz="1200" b="1" i="0" u="none" dirty="0">
                <a:solidFill>
                  <a:srgbClr val="000000"/>
                </a:solidFill>
                <a:latin typeface="Futura Std Condensed" pitchFamily="34" charset="0"/>
                <a:cs typeface="Futura Condensed"/>
              </a:rPr>
              <a:t> :</a:t>
            </a:r>
            <a:r>
              <a:rPr lang="fr-FR" sz="1200" b="0" i="0" u="none" dirty="0">
                <a:solidFill>
                  <a:srgbClr val="000000"/>
                </a:solidFill>
                <a:latin typeface="Futura Std Condensed" pitchFamily="34" charset="0"/>
                <a:cs typeface="Futura Condensed"/>
              </a:rPr>
              <a:t> Une galerie créée par un utilisateur sur le site communautaire de Scratch et qui peut être utilisée pour présenter les projets contribués par un ou plusieurs utilisateurs.</a:t>
            </a:r>
          </a:p>
          <a:p>
            <a:pPr marL="225425" indent="-225425" algn="l" rtl="0">
              <a:spcAft>
                <a:spcPts val="600"/>
              </a:spcAft>
            </a:pPr>
            <a:r>
              <a:rPr lang="fr-FR" sz="1200" b="1" i="0" u="none" dirty="0">
                <a:solidFill>
                  <a:srgbClr val="000000"/>
                </a:solidFill>
                <a:latin typeface="Futura Std Condensed" pitchFamily="34" charset="0"/>
                <a:cs typeface="Futura Condensed"/>
              </a:rPr>
              <a:t>test et débogage :</a:t>
            </a:r>
            <a:r>
              <a:rPr lang="fr-FR" sz="1200" b="0" i="0" u="none" dirty="0">
                <a:solidFill>
                  <a:srgbClr val="000000"/>
                </a:solidFill>
                <a:latin typeface="Futura Std Condensed" pitchFamily="34" charset="0"/>
                <a:cs typeface="Futura Condensed"/>
              </a:rPr>
              <a:t> La pratique informatique qui consiste à vérifier le bon fonctionnement des choses... et à repérer et résoudre les problèmes </a:t>
            </a:r>
            <a:r>
              <a:rPr lang="fr-FR" sz="1200" b="0" i="0" u="none" dirty="0" smtClean="0">
                <a:solidFill>
                  <a:srgbClr val="000000"/>
                </a:solidFill>
                <a:latin typeface="Futura Std Condensed" pitchFamily="34" charset="0"/>
                <a:cs typeface="Futura Condensed"/>
              </a:rPr>
              <a:t>lorsqu’ils </a:t>
            </a:r>
            <a:r>
              <a:rPr lang="fr-FR" sz="1200" b="0" i="0" u="none" dirty="0">
                <a:solidFill>
                  <a:srgbClr val="000000"/>
                </a:solidFill>
                <a:latin typeface="Futura Std Condensed" pitchFamily="34" charset="0"/>
                <a:cs typeface="Futura Condensed"/>
              </a:rPr>
              <a:t>surviennent.</a:t>
            </a:r>
          </a:p>
          <a:p>
            <a:pPr marL="225425" indent="-225425" algn="l" rtl="0">
              <a:spcAft>
                <a:spcPts val="600"/>
              </a:spcAft>
            </a:pPr>
            <a:r>
              <a:rPr lang="fr-FR" sz="1200" b="1" i="0" u="none" dirty="0" smtClean="0">
                <a:solidFill>
                  <a:srgbClr val="000000"/>
                </a:solidFill>
                <a:latin typeface="Futura Std Condensed" pitchFamily="34" charset="0"/>
                <a:cs typeface="Futura Condensed"/>
              </a:rPr>
              <a:t>variables </a:t>
            </a:r>
            <a:r>
              <a:rPr lang="fr-FR" sz="1200" b="1" i="0" u="none" dirty="0">
                <a:solidFill>
                  <a:srgbClr val="000000"/>
                </a:solidFill>
                <a:latin typeface="Futura Std Condensed" pitchFamily="34" charset="0"/>
                <a:cs typeface="Futura Condensed"/>
              </a:rPr>
              <a:t>et listes :</a:t>
            </a:r>
            <a:r>
              <a:rPr lang="fr-FR" sz="1200" b="0" i="0" u="none" dirty="0">
                <a:solidFill>
                  <a:srgbClr val="000000"/>
                </a:solidFill>
                <a:latin typeface="Futura Std Condensed" pitchFamily="34" charset="0"/>
                <a:cs typeface="Futura Condensed"/>
              </a:rPr>
              <a:t> Une valeur ou un ensemble de valeurs qui peut changer et qui est stocké dans la mémoire de Scratch. Les variables peuvent stocker une valeur à la fois, alors que les listes peuvent stocker plusieurs valeurs</a:t>
            </a:r>
            <a:r>
              <a:rPr lang="fr-FR" sz="1200" b="0" i="0" u="none" dirty="0" smtClean="0">
                <a:solidFill>
                  <a:srgbClr val="000000"/>
                </a:solidFill>
                <a:latin typeface="Futura Std Condensed" pitchFamily="34" charset="0"/>
                <a:cs typeface="Futura Condensed"/>
              </a:rPr>
              <a:t>.</a:t>
            </a:r>
            <a:endParaRPr lang="fr-FR" sz="1200" b="0" i="0" u="none" dirty="0">
              <a:solidFill>
                <a:srgbClr val="000000"/>
              </a:solidFill>
              <a:latin typeface="Futura Std Condensed" pitchFamily="34" charset="0"/>
              <a:cs typeface="Futura Condensed"/>
            </a:endParaRPr>
          </a:p>
        </p:txBody>
      </p:sp>
      <p:sp>
        <p:nvSpPr>
          <p:cNvPr id="6" name="Slide Number Placeholder 2"/>
          <p:cNvSpPr txBox="1">
            <a:spLocks/>
          </p:cNvSpPr>
          <p:nvPr>
            <p:custDataLst>
              <p:tags r:id="rId2"/>
            </p:custDataLst>
          </p:nvPr>
        </p:nvSpPr>
        <p:spPr>
          <a:xfrm>
            <a:off x="3887162" y="9535302"/>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137</a:t>
            </a:r>
            <a:endParaRPr lang="fr-FR" dirty="0">
              <a:latin typeface="Futura Std Condensed" pitchFamily="34" charset="0"/>
            </a:endParaRPr>
          </a:p>
        </p:txBody>
      </p:sp>
    </p:spTree>
    <p:extLst>
      <p:ext uri="{BB962C8B-B14F-4D97-AF65-F5344CB8AC3E}">
        <p14:creationId xmlns:p14="http://schemas.microsoft.com/office/powerpoint/2010/main" val="24462168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138</a:t>
            </a:r>
            <a:endParaRPr lang="fr-FR" dirty="0">
              <a:latin typeface="Futura Std Condensed" pitchFamily="34" charset="0"/>
            </a:endParaRPr>
          </a:p>
        </p:txBody>
      </p:sp>
    </p:spTree>
    <p:extLst>
      <p:ext uri="{BB962C8B-B14F-4D97-AF65-F5344CB8AC3E}">
        <p14:creationId xmlns:p14="http://schemas.microsoft.com/office/powerpoint/2010/main" val="241788054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457198" y="464006"/>
            <a:ext cx="6892339" cy="907941"/>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TEXTES DE RÉFÉRENCE</a:t>
            </a:r>
            <a:endParaRPr lang="fr-FR" sz="2400" dirty="0">
              <a:latin typeface="Futura Std Condensed" pitchFamily="34" charset="0"/>
              <a:cs typeface="Futura Condensed"/>
            </a:endParaRPr>
          </a:p>
        </p:txBody>
      </p:sp>
      <p:sp>
        <p:nvSpPr>
          <p:cNvPr id="2" name="TextBox 1"/>
          <p:cNvSpPr txBox="1"/>
          <p:nvPr>
            <p:custDataLst>
              <p:tags r:id="rId2"/>
            </p:custDataLst>
          </p:nvPr>
        </p:nvSpPr>
        <p:spPr>
          <a:xfrm>
            <a:off x="576767" y="3061922"/>
            <a:ext cx="6654273" cy="6801862"/>
          </a:xfrm>
          <a:prstGeom prst="rect">
            <a:avLst/>
          </a:prstGeom>
          <a:noFill/>
        </p:spPr>
        <p:txBody>
          <a:bodyPr wrap="square" lIns="0" tIns="0" rIns="0" bIns="0" rtlCol="0">
            <a:spAutoFit/>
          </a:bodyPr>
          <a:lstStyle/>
          <a:p>
            <a:pPr lvl="0" algn="l" rtl="0"/>
            <a:r>
              <a:rPr lang="fr-FR" sz="1200" b="1" i="1" u="none" dirty="0">
                <a:latin typeface="Futura Std Condensed" pitchFamily="34" charset="0"/>
                <a:cs typeface="Futura Condensed"/>
              </a:rPr>
              <a:t>Common </a:t>
            </a:r>
            <a:r>
              <a:rPr lang="fr-FR" sz="1200" b="1" i="1" u="none" dirty="0" err="1">
                <a:latin typeface="Futura Std Condensed" pitchFamily="34" charset="0"/>
                <a:cs typeface="Futura Condensed"/>
              </a:rPr>
              <a:t>Core</a:t>
            </a:r>
            <a:r>
              <a:rPr lang="fr-FR" sz="1200" b="1" i="1" u="none" dirty="0">
                <a:latin typeface="Futura Std Condensed" pitchFamily="34" charset="0"/>
                <a:cs typeface="Futura Condensed"/>
              </a:rPr>
              <a:t> State Standards</a:t>
            </a:r>
            <a:r>
              <a:rPr lang="fr-FR" sz="1200" b="1" i="0" u="none" dirty="0">
                <a:latin typeface="Futura Std Condensed" pitchFamily="34" charset="0"/>
                <a:cs typeface="Futura Condensed"/>
              </a:rPr>
              <a:t> de 2010 pour les mathématiques</a:t>
            </a:r>
          </a:p>
          <a:p>
            <a:pPr lvl="0" algn="l" rtl="0"/>
            <a:r>
              <a:rPr lang="fr-FR" sz="1200" b="0" i="0" u="none" dirty="0">
                <a:latin typeface="Futura Std Condensed" pitchFamily="34" charset="0"/>
                <a:cs typeface="Futura Condensed"/>
              </a:rPr>
              <a:t>http://www.corestandards.org/wp-content/uploads/Math_Standards.pdf</a:t>
            </a:r>
            <a:endParaRPr lang="fr-FR" sz="1200" b="1" dirty="0" smtClean="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Arriver à comprendre des problèmes et faire preuve de persévérance pour les résoudre – Plusieurs des activités de ce guide invitent les élèves à résoudre des défis de débogage, ce qui les encourage à découvrir différentes façons de repérer et de résoudre des problèmes.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Chapitres 1 </a:t>
            </a:r>
            <a:r>
              <a:rPr lang="fr-FR" sz="1200" b="0" i="1" u="none" dirty="0">
                <a:latin typeface="Futura Std Condensed" pitchFamily="34" charset="0"/>
                <a:cs typeface="Futura Condensed"/>
              </a:rPr>
              <a:t>- 4 Débogage</a:t>
            </a:r>
          </a:p>
          <a:p>
            <a:pPr marL="171450" indent="-171450" algn="l" rtl="0">
              <a:buFont typeface="Lucida Grande"/>
              <a:buChar char="+"/>
            </a:pPr>
            <a:r>
              <a:rPr lang="fr-FR" sz="1200" b="0" i="0" u="none" dirty="0">
                <a:latin typeface="Futura Std Condensed" pitchFamily="34" charset="0"/>
                <a:cs typeface="Futura Condensed"/>
              </a:rPr>
              <a:t>Raisonner dans </a:t>
            </a:r>
            <a:r>
              <a:rPr lang="fr-FR" sz="1200" b="0" i="0" u="none" dirty="0" smtClean="0">
                <a:latin typeface="Futura Std Condensed" pitchFamily="34" charset="0"/>
                <a:cs typeface="Futura Condensed"/>
              </a:rPr>
              <a:t>l’abstrait </a:t>
            </a:r>
            <a:r>
              <a:rPr lang="fr-FR" sz="1200" b="0" i="0" u="none" dirty="0">
                <a:latin typeface="Futura Std Condensed" pitchFamily="34" charset="0"/>
                <a:cs typeface="Futura Condensed"/>
              </a:rPr>
              <a:t>et de façon quantitative – Les élèves peuvent exprimer des concepts abstraits et prouver leurs connaissances de certains liens quantitatifs, comme avec les variables, à travers des représentations visuelles conçues dans Scratch.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 4 </a:t>
            </a:r>
            <a:r>
              <a:rPr lang="fr-FR" sz="1200" b="0" i="1" u="none" dirty="0">
                <a:latin typeface="Futura Std Condensed" pitchFamily="34" charset="0"/>
                <a:cs typeface="Futura Condensed"/>
              </a:rPr>
              <a:t>Le score</a:t>
            </a:r>
          </a:p>
          <a:p>
            <a:pPr marL="171450" indent="-171450" algn="l" rtl="0">
              <a:buFont typeface="Lucida Grande"/>
              <a:buChar char="+"/>
            </a:pPr>
            <a:r>
              <a:rPr lang="fr-FR" sz="1200" b="0" i="0" u="none" dirty="0">
                <a:latin typeface="Futura Std Condensed" pitchFamily="34" charset="0"/>
                <a:cs typeface="Futura Condensed"/>
              </a:rPr>
              <a:t>Utiliser des modèles mathématiques – Certaines des activités de ce guide poussent les élèves à représenter, sous forme de programmes Scratch, des équations, des comparaisons de données ou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relations mathématiques apprises antérieurement.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 4 </a:t>
            </a:r>
            <a:r>
              <a:rPr lang="fr-FR" sz="1200" b="0" i="1" u="none" dirty="0">
                <a:latin typeface="Futura Std Condensed" pitchFamily="34" charset="0"/>
                <a:cs typeface="Futura Condensed"/>
              </a:rPr>
              <a:t>Interactions</a:t>
            </a:r>
            <a:endParaRPr lang="fr-FR" sz="1200" i="1"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Attacher de </a:t>
            </a:r>
            <a:r>
              <a:rPr lang="fr-FR" sz="1200" b="0" i="0" u="none" dirty="0" smtClean="0">
                <a:latin typeface="Futura Std Condensed" pitchFamily="34" charset="0"/>
                <a:cs typeface="Futura Condensed"/>
              </a:rPr>
              <a:t>l’importance </a:t>
            </a:r>
            <a:r>
              <a:rPr lang="fr-FR" sz="1200" b="0" i="0" u="none" dirty="0">
                <a:latin typeface="Futura Std Condensed" pitchFamily="34" charset="0"/>
                <a:cs typeface="Futura Condensed"/>
              </a:rPr>
              <a:t>à la précision – Les activités, </a:t>
            </a:r>
            <a:r>
              <a:rPr lang="fr-FR" sz="1200" b="0" i="0" u="none" dirty="0" smtClean="0">
                <a:latin typeface="Futura Std Condensed" pitchFamily="34" charset="0"/>
                <a:cs typeface="Futura Condensed"/>
              </a:rPr>
              <a:t>qu’elles </a:t>
            </a:r>
            <a:r>
              <a:rPr lang="fr-FR" sz="1200" b="0" i="0" u="none" dirty="0">
                <a:latin typeface="Futura Std Condensed" pitchFamily="34" charset="0"/>
                <a:cs typeface="Futura Condensed"/>
              </a:rPr>
              <a:t>nécessitent ou non un ordinateur, aident les élèves à réaliser </a:t>
            </a:r>
            <a:r>
              <a:rPr lang="fr-FR" sz="1200" b="0" i="0" u="none" dirty="0" smtClean="0">
                <a:latin typeface="Futura Std Condensed" pitchFamily="34" charset="0"/>
                <a:cs typeface="Futura Condensed"/>
              </a:rPr>
              <a:t>qu’il </a:t>
            </a:r>
            <a:r>
              <a:rPr lang="fr-FR" sz="1200" b="0" i="0" u="none" dirty="0">
                <a:latin typeface="Futura Std Condensed" pitchFamily="34" charset="0"/>
                <a:cs typeface="Futura Condensed"/>
              </a:rPr>
              <a:t>est important de faire attention aux détails lorsque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spécifie des instructions ou une séquence de code, si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veut obtenir un résultat bien précis.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 1 </a:t>
            </a:r>
            <a:r>
              <a:rPr lang="fr-FR" sz="1200" b="0" i="1" u="none" dirty="0">
                <a:latin typeface="Futura Std Condensed" pitchFamily="34" charset="0"/>
                <a:cs typeface="Futura Condensed"/>
              </a:rPr>
              <a:t>Programmé pour danser</a:t>
            </a:r>
          </a:p>
          <a:p>
            <a:pPr marL="171450" indent="-171450" algn="l" rtl="0">
              <a:buFont typeface="Lucida Grande"/>
              <a:buChar char="+"/>
            </a:pPr>
            <a:r>
              <a:rPr lang="fr-FR" sz="1200" b="0" i="0" u="none" dirty="0">
                <a:latin typeface="Futura Std Condensed" pitchFamily="34" charset="0"/>
                <a:cs typeface="Futura Condensed"/>
              </a:rPr>
              <a:t>Rechercher et utiliser la structure – Lire les scripts dans le cadre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défi de débogage, lire le code du projet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autre en vue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remixage, ou encore, analyser un projet en vue de réaliser des programmes plus complexes ; tout ceci peut pousser les élèves à regarder les choses de près pour identifier des formes récurrentes ou une structure au sein de leurs propres programmes ou de ceux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personnes.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 3 </a:t>
            </a:r>
            <a:r>
              <a:rPr lang="fr-FR" sz="1200" b="0" i="1" u="none" dirty="0">
                <a:latin typeface="Futura Std Condensed" pitchFamily="34" charset="0"/>
                <a:cs typeface="Futura Condensed"/>
              </a:rPr>
              <a:t>Conversations</a:t>
            </a:r>
          </a:p>
          <a:p>
            <a:endParaRPr lang="fr-FR" sz="1000" b="1" dirty="0" smtClean="0">
              <a:latin typeface="Futura Std Condensed" pitchFamily="34" charset="0"/>
              <a:cs typeface="Futura Condensed"/>
            </a:endParaRPr>
          </a:p>
          <a:p>
            <a:pPr algn="l" rtl="0"/>
            <a:r>
              <a:rPr lang="fr-FR" sz="1200" b="1" i="1" u="none" dirty="0">
                <a:latin typeface="Futura Std Condensed" pitchFamily="34" charset="0"/>
                <a:cs typeface="Futura Condensed"/>
              </a:rPr>
              <a:t>Common </a:t>
            </a:r>
            <a:r>
              <a:rPr lang="fr-FR" sz="1200" b="1" i="1" u="none" dirty="0" err="1">
                <a:latin typeface="Futura Std Condensed" pitchFamily="34" charset="0"/>
                <a:cs typeface="Futura Condensed"/>
              </a:rPr>
              <a:t>Core</a:t>
            </a:r>
            <a:r>
              <a:rPr lang="fr-FR" sz="1200" b="1" i="1" u="none" dirty="0">
                <a:latin typeface="Futura Std Condensed" pitchFamily="34" charset="0"/>
                <a:cs typeface="Futura Condensed"/>
              </a:rPr>
              <a:t> State Standards</a:t>
            </a:r>
            <a:r>
              <a:rPr lang="fr-FR" sz="1200" b="1" i="0" u="none" dirty="0">
                <a:latin typeface="Futura Std Condensed" pitchFamily="34" charset="0"/>
                <a:cs typeface="Futura Condensed"/>
              </a:rPr>
              <a:t> de 2010 pour la langue anglaise</a:t>
            </a:r>
          </a:p>
          <a:p>
            <a:pPr algn="l" rtl="0"/>
            <a:r>
              <a:rPr lang="fr-FR" sz="1200" b="0" i="0" u="none" dirty="0">
                <a:latin typeface="Futura Std Condensed" pitchFamily="34" charset="0"/>
                <a:cs typeface="Futura Condensed"/>
              </a:rPr>
              <a:t>http://www.corestandards.org/wp-content/uploads/ELA_Standards.pdf</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Ils font preuve </a:t>
            </a:r>
            <a:r>
              <a:rPr lang="fr-FR" sz="1200" b="0" i="0" u="none" dirty="0" smtClean="0">
                <a:latin typeface="Futura Std Condensed" pitchFamily="34" charset="0"/>
                <a:cs typeface="Futura Condensed"/>
              </a:rPr>
              <a:t>d’indépendance</a:t>
            </a:r>
            <a:r>
              <a:rPr lang="fr-FR" sz="1200" b="0" i="0" u="none" dirty="0">
                <a:latin typeface="Futura Std Condensed" pitchFamily="34" charset="0"/>
                <a:cs typeface="Futura Condensed"/>
              </a:rPr>
              <a:t>. – Bien que les projets collaboratifs et le travail en groupe soient encouragés, la plupart des activités et des projets de ce guide sont conçus pour être réalisés de façon autonome ou peuvent être aisément adaptés pour accorder de </a:t>
            </a:r>
            <a:r>
              <a:rPr lang="fr-FR" sz="1200" b="0" i="0" u="none" dirty="0" smtClean="0">
                <a:latin typeface="Futura Std Condensed" pitchFamily="34" charset="0"/>
                <a:cs typeface="Futura Condensed"/>
              </a:rPr>
              <a:t>l’indépendance </a:t>
            </a:r>
            <a:r>
              <a:rPr lang="fr-FR" sz="1200" b="0" i="0" u="none" dirty="0">
                <a:latin typeface="Futura Std Condensed" pitchFamily="34" charset="0"/>
                <a:cs typeface="Futura Condensed"/>
              </a:rPr>
              <a:t>aux élèves.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 1 </a:t>
            </a:r>
            <a:r>
              <a:rPr lang="fr-FR" sz="1200" b="0" i="1" u="none" dirty="0">
                <a:latin typeface="Futura Std Condensed" pitchFamily="34" charset="0"/>
                <a:cs typeface="Futura Condensed"/>
              </a:rPr>
              <a:t>Je me présente</a:t>
            </a:r>
          </a:p>
          <a:p>
            <a:pPr marL="171450" indent="-171450" algn="l" rtl="0">
              <a:buFont typeface="Lucida Grande"/>
              <a:buChar char="+"/>
            </a:pPr>
            <a:r>
              <a:rPr lang="fr-FR" sz="1200" b="0" i="0" u="none" dirty="0">
                <a:latin typeface="Futura Std Condensed" pitchFamily="34" charset="0"/>
                <a:cs typeface="Futura Condensed"/>
              </a:rPr>
              <a:t>Ils répondent aux exigences de divers publics, tâches, objectifs et disciplines. – Les élèves sont sensibilisés à différents types de publics, de tâches, </a:t>
            </a:r>
            <a:r>
              <a:rPr lang="fr-FR" sz="1200" b="0" i="0" u="none" dirty="0" smtClean="0">
                <a:latin typeface="Futura Std Condensed" pitchFamily="34" charset="0"/>
                <a:cs typeface="Futura Condensed"/>
              </a:rPr>
              <a:t>d’objectifs </a:t>
            </a:r>
            <a:r>
              <a:rPr lang="fr-FR" sz="1200" b="0" i="0" u="none" dirty="0">
                <a:latin typeface="Futura Std Condensed" pitchFamily="34" charset="0"/>
                <a:cs typeface="Futura Condensed"/>
              </a:rPr>
              <a:t>et de disciplines, à la fois en partageant en ligne leurs projets avec la communauté mondiale de Scratch et grâce à la conception de projets et </a:t>
            </a:r>
            <a:r>
              <a:rPr lang="fr-FR" sz="1200" b="0" i="0" u="none" dirty="0" smtClean="0">
                <a:latin typeface="Futura Std Condensed" pitchFamily="34" charset="0"/>
                <a:cs typeface="Futura Condensed"/>
              </a:rPr>
              <a:t>d’activités </a:t>
            </a:r>
            <a:r>
              <a:rPr lang="fr-FR" sz="1200" b="0" i="0" u="none" dirty="0">
                <a:latin typeface="Futura Std Condensed" pitchFamily="34" charset="0"/>
                <a:cs typeface="Futura Condensed"/>
              </a:rPr>
              <a:t>pour autrui.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 5 </a:t>
            </a:r>
            <a:r>
              <a:rPr lang="fr-FR" sz="1200" b="0" i="1" u="none" dirty="0">
                <a:latin typeface="Futura Std Condensed" pitchFamily="34" charset="0"/>
                <a:cs typeface="Futura Condensed"/>
              </a:rPr>
              <a:t>Conçois une activité</a:t>
            </a:r>
          </a:p>
          <a:p>
            <a:pPr marL="171450" indent="-171450" algn="l" rtl="0">
              <a:buFont typeface="Lucida Grande"/>
              <a:buChar char="+"/>
            </a:pPr>
            <a:r>
              <a:rPr lang="fr-FR" sz="1200" b="0" i="0" u="none" dirty="0">
                <a:latin typeface="Futura Std Condensed" pitchFamily="34" charset="0"/>
                <a:cs typeface="Futura Condensed"/>
              </a:rPr>
              <a:t>Ils comprennent les choses et peuvent émettre un avis. – Le guide propose toute une variété de projets collaboratifs et </a:t>
            </a:r>
            <a:r>
              <a:rPr lang="fr-FR" sz="1200" b="0" i="0" u="none" dirty="0" smtClean="0">
                <a:latin typeface="Futura Std Condensed" pitchFamily="34" charset="0"/>
                <a:cs typeface="Futura Condensed"/>
              </a:rPr>
              <a:t>d’activités </a:t>
            </a:r>
            <a:r>
              <a:rPr lang="fr-FR" sz="1200" b="0" i="0" u="none" dirty="0">
                <a:latin typeface="Futura Std Condensed" pitchFamily="34" charset="0"/>
                <a:cs typeface="Futura Condensed"/>
              </a:rPr>
              <a:t>invitant les élèves à émettre et à recueillir des avis. Les élèves sont ainsi amenés à partager leurs travaux en cours, à poser des questions et à échanger des critiques constructives.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 0 </a:t>
            </a:r>
            <a:r>
              <a:rPr lang="fr-FR" sz="1200" b="0" i="1" u="none" dirty="0">
                <a:latin typeface="Futura Std Condensed" pitchFamily="34" charset="0"/>
                <a:cs typeface="Futura Condensed"/>
              </a:rPr>
              <a:t>Le groupe </a:t>
            </a:r>
            <a:r>
              <a:rPr lang="fr-FR" sz="1200" b="0" i="1" u="none" dirty="0" smtClean="0">
                <a:latin typeface="Futura Std Condensed" pitchFamily="34" charset="0"/>
                <a:cs typeface="Futura Condensed"/>
              </a:rPr>
              <a:t>d’échange</a:t>
            </a:r>
            <a:endParaRPr lang="fr-FR" sz="1200" b="0" i="1" u="none"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Ils utilisent la technologie et les moyens de communication numériques de façon stratégique et avec compétence. – Dans le cadre des activités à réaliser de façon autonome, les élèves apprennent à se rendre sur différentes pages du site de Scratch afin de développer des projets, de trouver des sources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de communiquer avec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et de poursuivre des objectifs </a:t>
            </a:r>
            <a:r>
              <a:rPr lang="fr-FR" sz="1200" b="0" i="0" u="none" dirty="0" smtClean="0">
                <a:latin typeface="Futura Std Condensed" pitchFamily="34" charset="0"/>
                <a:cs typeface="Futura Condensed"/>
              </a:rPr>
              <a:t>d’apprentissage </a:t>
            </a:r>
            <a:r>
              <a:rPr lang="fr-FR" sz="1200" b="0" i="0" u="none" dirty="0">
                <a:latin typeface="Futura Std Condensed" pitchFamily="34" charset="0"/>
                <a:cs typeface="Futura Condensed"/>
              </a:rPr>
              <a:t>personnels.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a:latin typeface="Futura Std Condensed" pitchFamily="34" charset="0"/>
                <a:cs typeface="Futura Condensed"/>
              </a:rPr>
              <a:t>Chapitre 5 Savoir, Vouloir, Apprendre</a:t>
            </a:r>
          </a:p>
          <a:p>
            <a:pPr marL="171450" indent="-171450" algn="l" rtl="0">
              <a:buFont typeface="Lucida Grande"/>
              <a:buChar char="+"/>
            </a:pPr>
            <a:r>
              <a:rPr lang="fr-FR" sz="1200" b="0" i="0" u="none" dirty="0">
                <a:latin typeface="Futura Std Condensed" pitchFamily="34" charset="0"/>
                <a:cs typeface="Futura Condensed"/>
              </a:rPr>
              <a:t>Ils apprennent à comprendre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points de vue et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cultures. – Remixer les projets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personnes force les élèves à lire, à comprendre et à interpréter un code et un objectif de travail qui ne sont pas les leurs. Au cours de </a:t>
            </a:r>
            <a:r>
              <a:rPr lang="fr-FR" sz="1200" b="0" i="0" u="none" dirty="0" smtClean="0">
                <a:latin typeface="Futura Std Condensed" pitchFamily="34" charset="0"/>
                <a:cs typeface="Futura Condensed"/>
              </a:rPr>
              <a:t>l’élaboration </a:t>
            </a:r>
            <a:r>
              <a:rPr lang="fr-FR" sz="1200" b="0" i="0" u="none" dirty="0">
                <a:latin typeface="Futura Std Condensed" pitchFamily="34" charset="0"/>
                <a:cs typeface="Futura Condensed"/>
              </a:rPr>
              <a:t>de projets collaboratifs, les élèves apprennent à coopérer, à faire des compromis et à se répartir les tâches. </a:t>
            </a:r>
            <a:r>
              <a:rPr lang="fr-FR" sz="1200" b="0" i="1" u="none" dirty="0">
                <a:latin typeface="Futura Std Condensed" pitchFamily="34" charset="0"/>
                <a:cs typeface="Futura Condensed"/>
              </a:rPr>
              <a:t>Exemple </a:t>
            </a:r>
            <a:r>
              <a:rPr lang="fr-FR" sz="1200" b="0" i="1" u="none" dirty="0" smtClean="0">
                <a:latin typeface="Futura Std Condensed" pitchFamily="34" charset="0"/>
                <a:cs typeface="Futura Condensed"/>
              </a:rPr>
              <a:t>d’activité</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a:t>
            </a:r>
            <a:r>
              <a:rPr lang="fr-FR" sz="1200" b="0" i="1" u="none" dirty="0" smtClean="0">
                <a:latin typeface="Futura Std Condensed" pitchFamily="34" charset="0"/>
                <a:cs typeface="Futura Condensed"/>
              </a:rPr>
              <a:t>Chapitre 3 </a:t>
            </a:r>
            <a:r>
              <a:rPr lang="fr-FR" sz="1200" b="0" i="1" u="none" dirty="0">
                <a:latin typeface="Futura Std Condensed" pitchFamily="34" charset="0"/>
                <a:cs typeface="Futura Condensed"/>
              </a:rPr>
              <a:t>Fais passer</a:t>
            </a:r>
            <a:endParaRPr lang="fr-FR" sz="1200" dirty="0" smtClean="0">
              <a:latin typeface="Futura Std Condensed" pitchFamily="34" charset="0"/>
              <a:cs typeface="Futura Condensed"/>
            </a:endParaRPr>
          </a:p>
        </p:txBody>
      </p:sp>
      <p:sp>
        <p:nvSpPr>
          <p:cNvPr id="7" name="Rectangle 6"/>
          <p:cNvSpPr/>
          <p:nvPr>
            <p:custDataLst>
              <p:tags r:id="rId3"/>
            </p:custDataLst>
          </p:nvPr>
        </p:nvSpPr>
        <p:spPr>
          <a:xfrm>
            <a:off x="486733" y="1265072"/>
            <a:ext cx="6807288" cy="1754326"/>
          </a:xfrm>
          <a:prstGeom prst="rect">
            <a:avLst/>
          </a:prstGeom>
        </p:spPr>
        <p:txBody>
          <a:bodyPr wrap="square">
            <a:spAutoFit/>
          </a:bodyPr>
          <a:lstStyle/>
          <a:p>
            <a:r>
              <a:rPr lang="fr-FR" sz="1400" b="0" i="0" u="none" dirty="0">
                <a:latin typeface="Futura Std Condensed" pitchFamily="34" charset="0"/>
                <a:cs typeface="Futura Condensed"/>
              </a:rPr>
              <a:t>Les activités de ce guide font le lien avec plusieurs </a:t>
            </a:r>
            <a:r>
              <a:rPr lang="fr-FR" sz="1400" b="0" i="0" u="none" dirty="0" smtClean="0">
                <a:latin typeface="Futura Std Condensed" pitchFamily="34" charset="0"/>
                <a:cs typeface="Futura Condensed"/>
              </a:rPr>
              <a:t>textes </a:t>
            </a:r>
            <a:r>
              <a:rPr lang="fr-FR" sz="1400" b="0" i="0" u="none" dirty="0">
                <a:latin typeface="Futura Std Condensed" pitchFamily="34" charset="0"/>
                <a:cs typeface="Futura Condensed"/>
              </a:rPr>
              <a:t>pédagogiques </a:t>
            </a:r>
            <a:r>
              <a:rPr lang="fr-FR" sz="1400" b="0" i="0" u="none" dirty="0" smtClean="0">
                <a:latin typeface="Futura Std Condensed" pitchFamily="34" charset="0"/>
                <a:cs typeface="Futura Condensed"/>
              </a:rPr>
              <a:t>de référence pour le primaire </a:t>
            </a:r>
            <a:r>
              <a:rPr lang="fr-FR" sz="1400" b="0" i="0" u="none" dirty="0">
                <a:latin typeface="Futura Std Condensed" pitchFamily="34" charset="0"/>
                <a:cs typeface="Futura Condensed"/>
              </a:rPr>
              <a:t>et </a:t>
            </a:r>
            <a:r>
              <a:rPr lang="fr-FR" sz="1400" b="0" i="0" u="none" dirty="0" smtClean="0">
                <a:latin typeface="Futura Std Condensed" pitchFamily="34" charset="0"/>
                <a:cs typeface="Futura Condensed"/>
              </a:rPr>
              <a:t>le </a:t>
            </a:r>
            <a:r>
              <a:rPr lang="fr-FR" sz="1400" b="0" i="0" u="none" dirty="0">
                <a:latin typeface="Futura Std Condensed" pitchFamily="34" charset="0"/>
                <a:cs typeface="Futura Condensed"/>
              </a:rPr>
              <a:t>secondaire, y compris avec </a:t>
            </a:r>
            <a:r>
              <a:rPr lang="fr-FR" sz="1400" b="0" i="0" u="none" dirty="0" smtClean="0">
                <a:latin typeface="Futura Std Condensed" pitchFamily="34" charset="0"/>
                <a:cs typeface="Futura Condensed"/>
              </a:rPr>
              <a:t>le </a:t>
            </a:r>
            <a:r>
              <a:rPr lang="fr-FR" sz="1400" b="0" i="1" u="none" dirty="0">
                <a:latin typeface="Futura Std Condensed" pitchFamily="34" charset="0"/>
                <a:cs typeface="Futura Condensed"/>
              </a:rPr>
              <a:t>Common </a:t>
            </a:r>
            <a:r>
              <a:rPr lang="fr-FR" sz="1400" b="0" i="1" u="none" dirty="0" err="1">
                <a:latin typeface="Futura Std Condensed" pitchFamily="34" charset="0"/>
                <a:cs typeface="Futura Condensed"/>
              </a:rPr>
              <a:t>Core</a:t>
            </a:r>
            <a:r>
              <a:rPr lang="fr-FR" sz="1400" b="0" i="1" u="none" dirty="0">
                <a:latin typeface="Futura Std Condensed" pitchFamily="34" charset="0"/>
                <a:cs typeface="Futura Condensed"/>
              </a:rPr>
              <a:t> State Standards </a:t>
            </a:r>
            <a:r>
              <a:rPr lang="fr-FR" sz="1400" b="0" i="0" u="none" dirty="0" smtClean="0">
                <a:latin typeface="Futura Std Condensed" pitchFamily="34" charset="0"/>
                <a:cs typeface="Futura Condensed"/>
              </a:rPr>
              <a:t>(socle commun de connaissances et de compétences pour les </a:t>
            </a:r>
            <a:r>
              <a:rPr lang="fr-FR" sz="1400" b="0" u="none" dirty="0" smtClean="0">
                <a:latin typeface="Futura Std Condensed" pitchFamily="34" charset="0"/>
                <a:cs typeface="Futura Condensed"/>
              </a:rPr>
              <a:t>États américains)</a:t>
            </a:r>
            <a:r>
              <a:rPr lang="fr-FR" sz="1400" b="0" i="0" u="none" dirty="0" smtClean="0">
                <a:latin typeface="Futura Std Condensed" pitchFamily="34" charset="0"/>
                <a:cs typeface="Futura Condensed"/>
              </a:rPr>
              <a:t>, le </a:t>
            </a:r>
            <a:r>
              <a:rPr lang="fr-FR" sz="1400" b="0" i="1" u="none" dirty="0" smtClean="0">
                <a:latin typeface="Futura Std Condensed" pitchFamily="34" charset="0"/>
                <a:cs typeface="Futura Condensed"/>
              </a:rPr>
              <a:t>CSTA K-12 </a:t>
            </a:r>
            <a:r>
              <a:rPr lang="fr-FR" sz="1400" b="0" i="1" u="none" dirty="0">
                <a:latin typeface="Futura Std Condensed" pitchFamily="34" charset="0"/>
                <a:cs typeface="Futura Condensed"/>
              </a:rPr>
              <a:t>Computer Science Standards</a:t>
            </a:r>
            <a:r>
              <a:rPr lang="fr-FR" sz="1400" b="0" i="0" u="none" dirty="0">
                <a:latin typeface="Futura Std Condensed" pitchFamily="34" charset="0"/>
                <a:cs typeface="Futura Condensed"/>
              </a:rPr>
              <a:t> </a:t>
            </a:r>
            <a:r>
              <a:rPr lang="fr-FR" sz="1400" b="0" i="0" u="none" dirty="0" smtClean="0">
                <a:latin typeface="Futura Std Condensed" pitchFamily="34" charset="0"/>
                <a:cs typeface="Futura Condensed"/>
              </a:rPr>
              <a:t>(texte de référence relatif </a:t>
            </a:r>
            <a:r>
              <a:rPr lang="fr-FR" sz="1400" b="0" i="0" u="none" dirty="0">
                <a:latin typeface="Futura Std Condensed" pitchFamily="34" charset="0"/>
                <a:cs typeface="Futura Condensed"/>
              </a:rPr>
              <a:t>à </a:t>
            </a:r>
            <a:r>
              <a:rPr lang="fr-FR" sz="1400" b="0" i="0" u="none" dirty="0" smtClean="0">
                <a:latin typeface="Futura Std Condensed" pitchFamily="34" charset="0"/>
                <a:cs typeface="Futura Condensed"/>
              </a:rPr>
              <a:t>l’enseignement </a:t>
            </a:r>
            <a:r>
              <a:rPr lang="fr-FR" sz="1400" b="0" i="0" u="none" dirty="0">
                <a:latin typeface="Futura Std Condensed" pitchFamily="34" charset="0"/>
                <a:cs typeface="Futura Condensed"/>
              </a:rPr>
              <a:t>de </a:t>
            </a:r>
            <a:r>
              <a:rPr lang="fr-FR" sz="1400" b="0" i="0" u="none" dirty="0" smtClean="0">
                <a:latin typeface="Futura Std Condensed" pitchFamily="34" charset="0"/>
                <a:cs typeface="Futura Condensed"/>
              </a:rPr>
              <a:t>l’informatique aux </a:t>
            </a:r>
            <a:r>
              <a:rPr lang="fr-FR" sz="1400" dirty="0" smtClean="0">
                <a:latin typeface="Futura Std Condensed" pitchFamily="34" charset="0"/>
                <a:cs typeface="Futura Condensed"/>
              </a:rPr>
              <a:t>États-Unis</a:t>
            </a:r>
            <a:r>
              <a:rPr lang="fr-FR" sz="1400" b="0" i="0" u="none" dirty="0" smtClean="0">
                <a:latin typeface="Futura Std Condensed" pitchFamily="34" charset="0"/>
                <a:cs typeface="Futura Condensed"/>
              </a:rPr>
              <a:t>) </a:t>
            </a:r>
            <a:r>
              <a:rPr lang="fr-FR" sz="1400" b="0" i="0" u="none" dirty="0">
                <a:latin typeface="Futura Std Condensed" pitchFamily="34" charset="0"/>
                <a:cs typeface="Futura Condensed"/>
              </a:rPr>
              <a:t>et les ISTE NETS (ensemble de </a:t>
            </a:r>
            <a:r>
              <a:rPr lang="fr-FR" sz="1400" b="0" i="0" u="none" dirty="0" smtClean="0">
                <a:latin typeface="Futura Std Condensed" pitchFamily="34" charset="0"/>
                <a:cs typeface="Futura Condensed"/>
              </a:rPr>
              <a:t>textes de référence relatifs </a:t>
            </a:r>
            <a:r>
              <a:rPr lang="fr-FR" sz="1400" b="0" i="0" u="none" dirty="0">
                <a:latin typeface="Futura Std Condensed" pitchFamily="34" charset="0"/>
                <a:cs typeface="Futura Condensed"/>
              </a:rPr>
              <a:t>à </a:t>
            </a:r>
            <a:r>
              <a:rPr lang="fr-FR" sz="1400" b="0" i="0" u="none" dirty="0" smtClean="0">
                <a:latin typeface="Futura Std Condensed" pitchFamily="34" charset="0"/>
                <a:cs typeface="Futura Condensed"/>
              </a:rPr>
              <a:t>l’apprentissage </a:t>
            </a:r>
            <a:r>
              <a:rPr lang="fr-FR" sz="1400" b="0" i="0" u="none" dirty="0">
                <a:latin typeface="Futura Std Condensed" pitchFamily="34" charset="0"/>
                <a:cs typeface="Futura Condensed"/>
              </a:rPr>
              <a:t>à </a:t>
            </a:r>
            <a:r>
              <a:rPr lang="fr-FR" sz="1400" b="0" i="0" u="none" dirty="0" smtClean="0">
                <a:latin typeface="Futura Std Condensed" pitchFamily="34" charset="0"/>
                <a:cs typeface="Futura Condensed"/>
              </a:rPr>
              <a:t>l’ère </a:t>
            </a:r>
            <a:r>
              <a:rPr lang="fr-FR" sz="1400" b="0" i="0" u="none" dirty="0">
                <a:latin typeface="Futura Std Condensed" pitchFamily="34" charset="0"/>
                <a:cs typeface="Futura Condensed"/>
              </a:rPr>
              <a:t>du numérique). À titre </a:t>
            </a:r>
            <a:r>
              <a:rPr lang="fr-FR" sz="1400" b="0" i="0" u="none" dirty="0" smtClean="0">
                <a:latin typeface="Futura Std Condensed" pitchFamily="34" charset="0"/>
                <a:cs typeface="Futura Condensed"/>
              </a:rPr>
              <a:t>d’exemple</a:t>
            </a:r>
            <a:r>
              <a:rPr lang="fr-FR" sz="1400" b="0" i="0" u="none" dirty="0">
                <a:latin typeface="Futura Std Condensed" pitchFamily="34" charset="0"/>
                <a:cs typeface="Futura Condensed"/>
              </a:rPr>
              <a:t>, nous donnons ici les liens avec </a:t>
            </a:r>
            <a:r>
              <a:rPr lang="fr-FR" sz="1400" b="0" i="0" u="none" dirty="0" smtClean="0">
                <a:latin typeface="Futura Std Condensed" pitchFamily="34" charset="0"/>
                <a:cs typeface="Futura Condensed"/>
              </a:rPr>
              <a:t>le </a:t>
            </a:r>
            <a:r>
              <a:rPr lang="fr-FR" sz="1400" b="0" i="1" u="none" dirty="0">
                <a:latin typeface="Futura Std Condensed" pitchFamily="34" charset="0"/>
                <a:cs typeface="Futura Condensed"/>
              </a:rPr>
              <a:t>Common </a:t>
            </a:r>
            <a:r>
              <a:rPr lang="fr-FR" sz="1400" b="0" i="1" u="none" dirty="0" err="1">
                <a:latin typeface="Futura Std Condensed" pitchFamily="34" charset="0"/>
                <a:cs typeface="Futura Condensed"/>
              </a:rPr>
              <a:t>Core</a:t>
            </a:r>
            <a:r>
              <a:rPr lang="fr-FR" sz="1400" b="0" i="1" u="none" dirty="0">
                <a:latin typeface="Futura Std Condensed" pitchFamily="34" charset="0"/>
                <a:cs typeface="Futura Condensed"/>
              </a:rPr>
              <a:t> State Standards</a:t>
            </a:r>
            <a:r>
              <a:rPr lang="fr-FR" sz="1400" b="0" i="0" u="none" dirty="0">
                <a:latin typeface="Futura Std Condensed" pitchFamily="34" charset="0"/>
                <a:cs typeface="Futura Condensed"/>
              </a:rPr>
              <a:t>. </a:t>
            </a:r>
          </a:p>
          <a:p>
            <a:endParaRPr lang="fr-FR" sz="1000" dirty="0">
              <a:latin typeface="Futura Std Condensed" pitchFamily="34" charset="0"/>
              <a:cs typeface="Futura Condensed"/>
            </a:endParaRPr>
          </a:p>
          <a:p>
            <a:pPr algn="l" rtl="0"/>
            <a:r>
              <a:rPr lang="fr-FR" sz="1400" b="0" i="0" u="none" dirty="0">
                <a:latin typeface="Futura Std Condensed" pitchFamily="34" charset="0"/>
                <a:cs typeface="Futura Condensed"/>
              </a:rPr>
              <a:t>Pour plus </a:t>
            </a:r>
            <a:r>
              <a:rPr lang="fr-FR" sz="1400" b="0" i="0" u="none" dirty="0" smtClean="0">
                <a:latin typeface="Futura Std Condensed" pitchFamily="34" charset="0"/>
                <a:cs typeface="Futura Condensed"/>
              </a:rPr>
              <a:t>d’information </a:t>
            </a:r>
            <a:r>
              <a:rPr lang="fr-FR" sz="1400" b="0" i="0" u="none" dirty="0">
                <a:latin typeface="Futura Std Condensed" pitchFamily="34" charset="0"/>
                <a:cs typeface="Futura Condensed"/>
              </a:rPr>
              <a:t>sur les liens entre ce guide et les </a:t>
            </a:r>
            <a:r>
              <a:rPr lang="fr-FR" sz="1400" b="0" i="0" u="none" dirty="0" smtClean="0">
                <a:latin typeface="Futura Std Condensed" pitchFamily="34" charset="0"/>
                <a:cs typeface="Futura Condensed"/>
              </a:rPr>
              <a:t>textes pédagogiques de référence, </a:t>
            </a:r>
            <a:r>
              <a:rPr lang="fr-FR" sz="1400" b="0" i="0" u="none" dirty="0">
                <a:latin typeface="Futura Std Condensed" pitchFamily="34" charset="0"/>
                <a:cs typeface="Futura Condensed"/>
              </a:rPr>
              <a:t>consultez le site du guide à </a:t>
            </a:r>
            <a:r>
              <a:rPr lang="fr-FR" sz="1400" b="0" i="0" u="none" dirty="0" smtClean="0">
                <a:latin typeface="Futura Std Condensed" pitchFamily="34" charset="0"/>
                <a:cs typeface="Futura Condensed"/>
              </a:rPr>
              <a:t>l’adresse </a:t>
            </a:r>
            <a:r>
              <a:rPr lang="fr-FR" sz="1400" b="0" i="0" u="none" dirty="0">
                <a:latin typeface="Futura Std Condensed" pitchFamily="34" charset="0"/>
                <a:cs typeface="Futura Condensed"/>
              </a:rPr>
              <a:t>suivante : http://scratched.gse.harvard.edu/guide</a:t>
            </a:r>
            <a:endParaRPr lang="fr-FR" sz="1400" dirty="0">
              <a:latin typeface="Futura Std Condensed" pitchFamily="34" charset="0"/>
              <a:cs typeface="Futura Condensed"/>
            </a:endParaRPr>
          </a:p>
        </p:txBody>
      </p:sp>
      <p:sp>
        <p:nvSpPr>
          <p:cNvPr id="9" name="Slide Number Placeholder 2"/>
          <p:cNvSpPr txBox="1">
            <a:spLocks/>
          </p:cNvSpPr>
          <p:nvPr>
            <p:custDataLst>
              <p:tags r:id="rId4"/>
            </p:custDataLst>
          </p:nvPr>
        </p:nvSpPr>
        <p:spPr>
          <a:xfrm>
            <a:off x="3887162" y="9535302"/>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139</a:t>
            </a:r>
            <a:endParaRPr lang="fr-FR" dirty="0">
              <a:latin typeface="Futura Std Condensed" pitchFamily="34" charset="0"/>
            </a:endParaRPr>
          </a:p>
        </p:txBody>
      </p:sp>
    </p:spTree>
    <p:extLst>
      <p:ext uri="{BB962C8B-B14F-4D97-AF65-F5344CB8AC3E}">
        <p14:creationId xmlns:p14="http://schemas.microsoft.com/office/powerpoint/2010/main" val="219914582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140</a:t>
            </a:r>
            <a:endParaRPr lang="fr-FR" dirty="0">
              <a:latin typeface="Futura Std Condensed" pitchFamily="34" charset="0"/>
            </a:endParaRPr>
          </a:p>
        </p:txBody>
      </p:sp>
    </p:spTree>
    <p:extLst>
      <p:ext uri="{BB962C8B-B14F-4D97-AF65-F5344CB8AC3E}">
        <p14:creationId xmlns:p14="http://schemas.microsoft.com/office/powerpoint/2010/main" val="241788054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custDataLst>
              <p:tags r:id="rId1"/>
            </p:custDataLst>
          </p:nvPr>
        </p:nvSpPr>
        <p:spPr>
          <a:xfrm>
            <a:off x="457199" y="464006"/>
            <a:ext cx="6864579" cy="907941"/>
          </a:xfrm>
          <a:prstGeom prst="rect">
            <a:avLst/>
          </a:prstGeom>
          <a:noFill/>
        </p:spPr>
        <p:txBody>
          <a:bodyPr wrap="square" rtlCol="0">
            <a:spAutoFit/>
          </a:bodyPr>
          <a:lstStyle/>
          <a:p>
            <a:pPr algn="l" rtl="0"/>
            <a:r>
              <a:rPr lang="fr-FR" sz="5300" b="0" i="0" u="none">
                <a:latin typeface="Futura Std Condensed" pitchFamily="34" charset="0"/>
                <a:cs typeface="Futura Condensed"/>
              </a:rPr>
              <a:t>LA PENSÉE INFORMATIQUE</a:t>
            </a:r>
          </a:p>
        </p:txBody>
      </p:sp>
      <p:graphicFrame>
        <p:nvGraphicFramePr>
          <p:cNvPr id="6" name="Table 5"/>
          <p:cNvGraphicFramePr>
            <a:graphicFrameLocks noGrp="1"/>
          </p:cNvGraphicFramePr>
          <p:nvPr>
            <p:custDataLst>
              <p:tags r:id="rId2"/>
            </p:custDataLst>
            <p:extLst>
              <p:ext uri="{D42A27DB-BD31-4B8C-83A1-F6EECF244321}">
                <p14:modId xmlns:p14="http://schemas.microsoft.com/office/powerpoint/2010/main" val="702974245"/>
              </p:ext>
            </p:extLst>
          </p:nvPr>
        </p:nvGraphicFramePr>
        <p:xfrm>
          <a:off x="586626" y="3209936"/>
          <a:ext cx="6752321" cy="2250448"/>
        </p:xfrm>
        <a:graphic>
          <a:graphicData uri="http://schemas.openxmlformats.org/drawingml/2006/table">
            <a:tbl>
              <a:tblPr firstRow="1">
                <a:tableStyleId>{616DA210-FB5B-4158-B5E0-FEB733F419BA}</a:tableStyleId>
              </a:tblPr>
              <a:tblGrid>
                <a:gridCol w="1586554"/>
                <a:gridCol w="5165767"/>
              </a:tblGrid>
              <a:tr h="281306">
                <a:tc>
                  <a:txBody>
                    <a:bodyPr/>
                    <a:lstStyle/>
                    <a:p>
                      <a:pPr algn="l" rtl="0"/>
                      <a:r>
                        <a:rPr lang="fr-FR" sz="1200" b="1" i="0" u="none" dirty="0">
                          <a:latin typeface="Futura Std Condensed" pitchFamily="34" charset="0"/>
                          <a:cs typeface="Futura Condensed"/>
                        </a:rPr>
                        <a:t>DESCRIPTION</a:t>
                      </a:r>
                      <a:endParaRPr lang="fr-FR" sz="12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1" i="0" u="none" dirty="0">
                          <a:latin typeface="Futura Std Condensed" pitchFamily="34" charset="0"/>
                          <a:cs typeface="Futura Condensed"/>
                        </a:rPr>
                        <a:t>DE CONCEPTS</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81306">
                <a:tc>
                  <a:txBody>
                    <a:bodyPr/>
                    <a:lstStyle/>
                    <a:p>
                      <a:pPr algn="l" rtl="0"/>
                      <a:r>
                        <a:rPr lang="fr-FR" sz="1200" b="0" i="0" u="none">
                          <a:latin typeface="Futura Std Condensed" pitchFamily="34" charset="0"/>
                          <a:cs typeface="Futura Condensed"/>
                        </a:rPr>
                        <a:t>séquence</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identification d'une série d'étapes en vue de réaliser une tâche</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boucles</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exécution d'une même séquence plusieurs fois de suite</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parallélisme</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a:latin typeface="Futura Std Condensed" pitchFamily="34" charset="0"/>
                          <a:cs typeface="Futura Condensed"/>
                        </a:rPr>
                        <a:t>réalisation simultanée de plusieurs tâches</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événements</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a:latin typeface="Futura Std Condensed" pitchFamily="34" charset="0"/>
                          <a:cs typeface="Futura Condensed"/>
                        </a:rPr>
                        <a:t>une chose entraînant la réalisation d'une autre chose</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conditions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a:latin typeface="Futura Std Condensed" pitchFamily="34" charset="0"/>
                          <a:cs typeface="Futura Condensed"/>
                        </a:rPr>
                        <a:t>prise de décisions en fonction de certaines conditions</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opérateurs</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prise en compte d'expressions mathématiques et logiques</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dirty="0">
                          <a:latin typeface="Futura Std Condensed" pitchFamily="34" charset="0"/>
                          <a:cs typeface="Futura Condensed"/>
                        </a:rPr>
                        <a:t>données</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stockage, récupération et mise à jour de valeurs</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TextBox 6"/>
          <p:cNvSpPr txBox="1"/>
          <p:nvPr>
            <p:custDataLst>
              <p:tags r:id="rId3"/>
            </p:custDataLst>
          </p:nvPr>
        </p:nvSpPr>
        <p:spPr>
          <a:xfrm>
            <a:off x="576768" y="2958133"/>
            <a:ext cx="6641081" cy="215444"/>
          </a:xfrm>
          <a:prstGeom prst="rect">
            <a:avLst/>
          </a:prstGeom>
          <a:noFill/>
        </p:spPr>
        <p:txBody>
          <a:bodyPr wrap="square" lIns="0" tIns="0" rIns="0" bIns="0" rtlCol="0">
            <a:spAutoFit/>
          </a:bodyPr>
          <a:lstStyle/>
          <a:p>
            <a:pPr marL="225425" indent="-225425" algn="l" rtl="0">
              <a:spcAft>
                <a:spcPts val="600"/>
              </a:spcAft>
            </a:pPr>
            <a:r>
              <a:rPr lang="fr-FR" sz="1400" b="1" i="0" u="none">
                <a:latin typeface="Futura Std Condensed" pitchFamily="34" charset="0"/>
                <a:cs typeface="Futura Condensed"/>
              </a:rPr>
              <a:t>CONCEPTS INFORMATIQUES</a:t>
            </a:r>
            <a:endParaRPr lang="fr-FR" sz="1400" b="1" dirty="0">
              <a:latin typeface="Futura Std Condensed" pitchFamily="34" charset="0"/>
              <a:cs typeface="Futura Condensed"/>
            </a:endParaRPr>
          </a:p>
        </p:txBody>
      </p:sp>
      <p:graphicFrame>
        <p:nvGraphicFramePr>
          <p:cNvPr id="9" name="Table 8"/>
          <p:cNvGraphicFramePr>
            <a:graphicFrameLocks noGrp="1"/>
          </p:cNvGraphicFramePr>
          <p:nvPr>
            <p:custDataLst>
              <p:tags r:id="rId4"/>
            </p:custDataLst>
            <p:extLst>
              <p:ext uri="{D42A27DB-BD31-4B8C-83A1-F6EECF244321}">
                <p14:modId xmlns:p14="http://schemas.microsoft.com/office/powerpoint/2010/main" val="796304494"/>
              </p:ext>
            </p:extLst>
          </p:nvPr>
        </p:nvGraphicFramePr>
        <p:xfrm>
          <a:off x="586630" y="5895518"/>
          <a:ext cx="6776071" cy="1582424"/>
        </p:xfrm>
        <a:graphic>
          <a:graphicData uri="http://schemas.openxmlformats.org/drawingml/2006/table">
            <a:tbl>
              <a:tblPr firstRow="1">
                <a:tableStyleId>{616DA210-FB5B-4158-B5E0-FEB733F419BA}</a:tableStyleId>
              </a:tblPr>
              <a:tblGrid>
                <a:gridCol w="1574679"/>
                <a:gridCol w="5201392"/>
              </a:tblGrid>
              <a:tr h="281306">
                <a:tc>
                  <a:txBody>
                    <a:bodyPr/>
                    <a:lstStyle/>
                    <a:p>
                      <a:pPr algn="l" rtl="0"/>
                      <a:r>
                        <a:rPr lang="fr-FR" sz="1200" b="1" i="0" u="none" dirty="0">
                          <a:latin typeface="Futura Std Condensed" pitchFamily="34" charset="0"/>
                          <a:cs typeface="Futura Condensed"/>
                        </a:rPr>
                        <a:t>PRATIQUE</a:t>
                      </a:r>
                      <a:endParaRPr lang="fr-FR" sz="12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1" i="0" u="none">
                          <a:latin typeface="Futura Std Condensed" pitchFamily="34" charset="0"/>
                          <a:cs typeface="Futura Condensed"/>
                        </a:rPr>
                        <a:t>DESCRIPTION</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81306">
                <a:tc>
                  <a:txBody>
                    <a:bodyPr/>
                    <a:lstStyle/>
                    <a:p>
                      <a:pPr algn="l" rtl="0"/>
                      <a:r>
                        <a:rPr lang="fr-FR" sz="1200" b="0" i="0" u="none">
                          <a:latin typeface="Futura Std Condensed" pitchFamily="34" charset="0"/>
                          <a:cs typeface="Futura Condensed"/>
                        </a:rPr>
                        <a:t>expérimentation et itération</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développement d'un morceau d'un projet, puis teste de cette partie, avant la poursuite du développement.</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test et débogage</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vérification du bon fonctionnement des choses... et repérage et résolution des problèmes lorsqu'ils surviennent</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dirty="0">
                          <a:latin typeface="Futura Std Condensed" pitchFamily="34" charset="0"/>
                          <a:cs typeface="Futura Condensed"/>
                        </a:rPr>
                        <a:t>réutilisation et remixage</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a:latin typeface="Futura Std Condensed" pitchFamily="34" charset="0"/>
                          <a:cs typeface="Futura Condensed"/>
                        </a:rPr>
                        <a:t>création de quelque chose en partant de projets ou d'idées qui existent déjà</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abstraction et modularisation</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exploration des liens entre le tout et les parties</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TextBox 9"/>
          <p:cNvSpPr txBox="1"/>
          <p:nvPr>
            <p:custDataLst>
              <p:tags r:id="rId5"/>
            </p:custDataLst>
          </p:nvPr>
        </p:nvSpPr>
        <p:spPr>
          <a:xfrm>
            <a:off x="576768" y="5631840"/>
            <a:ext cx="6641082" cy="215444"/>
          </a:xfrm>
          <a:prstGeom prst="rect">
            <a:avLst/>
          </a:prstGeom>
          <a:noFill/>
        </p:spPr>
        <p:txBody>
          <a:bodyPr wrap="square" lIns="0" tIns="0" rIns="0" bIns="0" rtlCol="0">
            <a:spAutoFit/>
          </a:bodyPr>
          <a:lstStyle/>
          <a:p>
            <a:pPr marL="225425" indent="-225425" algn="l" rtl="0">
              <a:spcAft>
                <a:spcPts val="600"/>
              </a:spcAft>
            </a:pPr>
            <a:r>
              <a:rPr lang="fr-FR" sz="1400" b="1" i="0" u="none">
                <a:latin typeface="Futura Std Condensed" pitchFamily="34" charset="0"/>
                <a:cs typeface="Futura Condensed"/>
              </a:rPr>
              <a:t>PRATIQUES INFORMATIQUES</a:t>
            </a:r>
            <a:endParaRPr lang="fr-FR" sz="1400" dirty="0">
              <a:latin typeface="Futura Std Condensed" pitchFamily="34" charset="0"/>
              <a:cs typeface="Futura Condensed"/>
            </a:endParaRPr>
          </a:p>
        </p:txBody>
      </p:sp>
      <p:graphicFrame>
        <p:nvGraphicFramePr>
          <p:cNvPr id="11" name="Table 10"/>
          <p:cNvGraphicFramePr>
            <a:graphicFrameLocks noGrp="1"/>
          </p:cNvGraphicFramePr>
          <p:nvPr>
            <p:custDataLst>
              <p:tags r:id="rId6"/>
            </p:custDataLst>
            <p:extLst>
              <p:ext uri="{D42A27DB-BD31-4B8C-83A1-F6EECF244321}">
                <p14:modId xmlns:p14="http://schemas.microsoft.com/office/powerpoint/2010/main" val="3568355249"/>
              </p:ext>
            </p:extLst>
          </p:nvPr>
        </p:nvGraphicFramePr>
        <p:xfrm>
          <a:off x="586630" y="7937797"/>
          <a:ext cx="6764196" cy="1835786"/>
        </p:xfrm>
        <a:graphic>
          <a:graphicData uri="http://schemas.openxmlformats.org/drawingml/2006/table">
            <a:tbl>
              <a:tblPr firstRow="1">
                <a:tableStyleId>{616DA210-FB5B-4158-B5E0-FEB733F419BA}</a:tableStyleId>
              </a:tblPr>
              <a:tblGrid>
                <a:gridCol w="1586554"/>
                <a:gridCol w="5177642"/>
              </a:tblGrid>
              <a:tr h="281306">
                <a:tc>
                  <a:txBody>
                    <a:bodyPr/>
                    <a:lstStyle/>
                    <a:p>
                      <a:pPr algn="l" rtl="0"/>
                      <a:r>
                        <a:rPr lang="fr-FR" sz="1200" b="1" i="0" u="none" dirty="0">
                          <a:latin typeface="Futura Std Condensed" pitchFamily="34" charset="0"/>
                          <a:cs typeface="Futura Condensed"/>
                        </a:rPr>
                        <a:t>POINT DE VUE</a:t>
                      </a:r>
                      <a:endParaRPr lang="fr-FR" sz="12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1" i="0" u="none" dirty="0">
                          <a:latin typeface="Futura Std Condensed" pitchFamily="34" charset="0"/>
                          <a:cs typeface="Futura Condensed"/>
                        </a:rPr>
                        <a:t>DESCRIPTION</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81306">
                <a:tc>
                  <a:txBody>
                    <a:bodyPr/>
                    <a:lstStyle/>
                    <a:p>
                      <a:pPr algn="l" rtl="0"/>
                      <a:r>
                        <a:rPr lang="fr-FR" sz="1200" b="0" i="0" u="none">
                          <a:latin typeface="Futura Std Condensed" pitchFamily="34" charset="0"/>
                          <a:cs typeface="Futura Condensed"/>
                        </a:rPr>
                        <a:t>expression</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a:latin typeface="Futura Std Condensed" pitchFamily="34" charset="0"/>
                          <a:cs typeface="Futura Condensed"/>
                        </a:rPr>
                        <a:t>réaliser que l'informatique est un moyen de création </a:t>
                      </a:r>
                    </a:p>
                    <a:p>
                      <a:pPr algn="l" rtl="0"/>
                      <a:r>
                        <a:rPr lang="fr-FR" sz="1200" b="0" i="0" u="none">
                          <a:latin typeface="Futura Std Condensed" pitchFamily="34" charset="0"/>
                          <a:cs typeface="Futura Condensed"/>
                        </a:rPr>
                        <a:t>« Je peux créer. »</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relationnel</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prendre conscience de l'immense potentiel associé au fait de créer avec et pour les autres</a:t>
                      </a:r>
                    </a:p>
                    <a:p>
                      <a:pPr algn="l" rtl="0"/>
                      <a:r>
                        <a:rPr lang="fr-FR" sz="1200" b="0" i="0" u="none" dirty="0">
                          <a:latin typeface="Futura Std Condensed" pitchFamily="34" charset="0"/>
                          <a:cs typeface="Futura Condensed"/>
                        </a:rPr>
                        <a:t>« Je peux faire des choses différentes lorsque j'ai accès aux autres. »</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0" i="0" u="none">
                          <a:latin typeface="Futura Std Condensed" pitchFamily="34" charset="0"/>
                          <a:cs typeface="Futura Condensed"/>
                        </a:rPr>
                        <a:t>questionnement</a:t>
                      </a:r>
                      <a:endParaRPr lang="fr-FR" sz="12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200" b="0" i="0" u="none" dirty="0">
                          <a:latin typeface="Futura Std Condensed" pitchFamily="34" charset="0"/>
                          <a:cs typeface="Futura Condensed"/>
                        </a:rPr>
                        <a:t>se sentir en droit de poser des questions sur le monde</a:t>
                      </a:r>
                    </a:p>
                    <a:p>
                      <a:pPr algn="l" rtl="0"/>
                      <a:r>
                        <a:rPr lang="fr-FR" sz="1200" b="0" i="0" u="none" dirty="0">
                          <a:latin typeface="Futura Std Condensed" pitchFamily="34" charset="0"/>
                          <a:cs typeface="Futura Condensed"/>
                        </a:rPr>
                        <a:t>« Je peux (utiliser l'informatique pour) poser des questions, afin de comprendre (des choses informatiques de) ce monde. »</a:t>
                      </a:r>
                      <a:endParaRPr lang="fr-FR" sz="12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 name="TextBox 11"/>
          <p:cNvSpPr txBox="1"/>
          <p:nvPr>
            <p:custDataLst>
              <p:tags r:id="rId7"/>
            </p:custDataLst>
          </p:nvPr>
        </p:nvSpPr>
        <p:spPr>
          <a:xfrm>
            <a:off x="576767" y="7674119"/>
            <a:ext cx="6641082" cy="215444"/>
          </a:xfrm>
          <a:prstGeom prst="rect">
            <a:avLst/>
          </a:prstGeom>
          <a:noFill/>
        </p:spPr>
        <p:txBody>
          <a:bodyPr wrap="square" lIns="0" tIns="0" rIns="0" bIns="0" rtlCol="0">
            <a:spAutoFit/>
          </a:bodyPr>
          <a:lstStyle/>
          <a:p>
            <a:pPr marL="225425" indent="-225425" algn="l" rtl="0">
              <a:spcAft>
                <a:spcPts val="600"/>
              </a:spcAft>
            </a:pPr>
            <a:r>
              <a:rPr lang="fr-FR" sz="1400" b="1" i="0" u="none" dirty="0">
                <a:latin typeface="Futura Std Condensed" pitchFamily="34" charset="0"/>
                <a:cs typeface="Futura Condensed"/>
              </a:rPr>
              <a:t>POINTS DE VUE INFORMATIQUES</a:t>
            </a:r>
            <a:endParaRPr lang="fr-FR" sz="1400" dirty="0">
              <a:latin typeface="Futura Std Condensed" pitchFamily="34" charset="0"/>
              <a:cs typeface="Futura Condensed"/>
            </a:endParaRPr>
          </a:p>
        </p:txBody>
      </p:sp>
      <p:sp>
        <p:nvSpPr>
          <p:cNvPr id="15" name="Rectangle 14"/>
          <p:cNvSpPr/>
          <p:nvPr>
            <p:custDataLst>
              <p:tags r:id="rId8"/>
            </p:custDataLst>
          </p:nvPr>
        </p:nvSpPr>
        <p:spPr>
          <a:xfrm>
            <a:off x="486732" y="1371947"/>
            <a:ext cx="6835046" cy="1569660"/>
          </a:xfrm>
          <a:prstGeom prst="rect">
            <a:avLst/>
          </a:prstGeom>
        </p:spPr>
        <p:txBody>
          <a:bodyPr wrap="square">
            <a:spAutoFit/>
          </a:bodyPr>
          <a:lstStyle/>
          <a:p>
            <a:pPr algn="l" rtl="0"/>
            <a:r>
              <a:rPr lang="fr-FR" sz="1200" b="0" i="0" u="none" dirty="0">
                <a:latin typeface="Futura Std Condensed" pitchFamily="34" charset="0"/>
                <a:cs typeface="Futura Condensed"/>
              </a:rPr>
              <a:t>Depuis des années, nous sommes fascinés par la « pensée informatique » comme moyen de décrire </a:t>
            </a:r>
            <a:r>
              <a:rPr lang="fr-FR" sz="1200" b="0" i="0" u="none" dirty="0" smtClean="0">
                <a:latin typeface="Futura Std Condensed" pitchFamily="34" charset="0"/>
                <a:cs typeface="Futura Condensed"/>
              </a:rPr>
              <a:t>l’apprentissage </a:t>
            </a:r>
            <a:r>
              <a:rPr lang="fr-FR" sz="1200" b="0" i="0" u="none" dirty="0">
                <a:latin typeface="Futura Std Condensed" pitchFamily="34" charset="0"/>
                <a:cs typeface="Futura Condensed"/>
              </a:rPr>
              <a:t>et le développement que permet Scratch. Dans cette section, nous partageons : (1) notre définition de la pensée informatique vue comme un ensemble de concepts, de pratiques et de points de vue, (2) un outil permettant </a:t>
            </a:r>
            <a:r>
              <a:rPr lang="fr-FR" sz="1200" b="0" i="0" u="none" dirty="0" smtClean="0">
                <a:latin typeface="Futura Std Condensed" pitchFamily="34" charset="0"/>
                <a:cs typeface="Futura Condensed"/>
              </a:rPr>
              <a:t>d’évaluer </a:t>
            </a:r>
            <a:r>
              <a:rPr lang="fr-FR" sz="1200" b="0" i="0" u="none" dirty="0">
                <a:latin typeface="Futura Std Condensed" pitchFamily="34" charset="0"/>
                <a:cs typeface="Futura Condensed"/>
              </a:rPr>
              <a:t>le niveau de maîtrise des élèves quant aux pratiques informatiques, et (3) un outil de réflexion pour aider les enseignants à évaluer leur façon de favoriser les pratiques informatiques en classe.</a:t>
            </a:r>
          </a:p>
          <a:p>
            <a:endParaRPr lang="fr-FR" sz="1000" dirty="0">
              <a:latin typeface="Futura Std Condensed" pitchFamily="34" charset="0"/>
              <a:cs typeface="Futura Condensed"/>
            </a:endParaRPr>
          </a:p>
          <a:p>
            <a:pPr algn="l" rtl="0"/>
            <a:r>
              <a:rPr lang="fr-FR" sz="1200" b="0" i="0" u="none" dirty="0">
                <a:latin typeface="Futura Std Condensed" pitchFamily="34" charset="0"/>
                <a:cs typeface="Futura Condensed"/>
              </a:rPr>
              <a:t>Ces définitions et ces outils ont été élaborés en collaboration avec Wendy Martin, Francisco </a:t>
            </a:r>
            <a:r>
              <a:rPr lang="fr-FR" sz="1200" b="0" i="0" u="none" dirty="0" err="1">
                <a:latin typeface="Futura Std Condensed" pitchFamily="34" charset="0"/>
                <a:cs typeface="Futura Condensed"/>
              </a:rPr>
              <a:t>Cervantes</a:t>
            </a:r>
            <a:r>
              <a:rPr lang="fr-FR" sz="1200" b="0" i="0" u="none" dirty="0">
                <a:latin typeface="Futura Std Condensed" pitchFamily="34" charset="0"/>
                <a:cs typeface="Futura Condensed"/>
              </a:rPr>
              <a:t> et Bill </a:t>
            </a:r>
            <a:r>
              <a:rPr lang="fr-FR" sz="1200" b="0" i="0" u="none" dirty="0" err="1">
                <a:latin typeface="Futura Std Condensed" pitchFamily="34" charset="0"/>
                <a:cs typeface="Futura Condensed"/>
              </a:rPr>
              <a:t>Tally</a:t>
            </a:r>
            <a:r>
              <a:rPr lang="fr-FR" sz="1200" b="0" i="0" u="none" dirty="0">
                <a:latin typeface="Futura Std Condensed" pitchFamily="34" charset="0"/>
                <a:cs typeface="Futura Condensed"/>
              </a:rPr>
              <a:t> du Center for </a:t>
            </a:r>
            <a:r>
              <a:rPr lang="fr-FR" sz="1200" b="0" i="0" u="none" dirty="0" err="1">
                <a:latin typeface="Futura Std Condensed" pitchFamily="34" charset="0"/>
                <a:cs typeface="Futura Condensed"/>
              </a:rPr>
              <a:t>Children</a:t>
            </a:r>
            <a:r>
              <a:rPr lang="fr-FR" sz="1200" b="0" i="0" u="none" dirty="0">
                <a:latin typeface="Futura Std Condensed" pitchFamily="34" charset="0"/>
                <a:cs typeface="Futura Condensed"/>
              </a:rPr>
              <a:t> &amp; </a:t>
            </a:r>
            <a:r>
              <a:rPr lang="fr-FR" sz="1200" b="0" i="0" u="none" dirty="0" err="1">
                <a:latin typeface="Futura Std Condensed" pitchFamily="34" charset="0"/>
                <a:cs typeface="Futura Condensed"/>
              </a:rPr>
              <a:t>Technology</a:t>
            </a:r>
            <a:r>
              <a:rPr lang="fr-FR" sz="1200" b="0" i="0" u="none" dirty="0">
                <a:latin typeface="Futura Std Condensed" pitchFamily="34" charset="0"/>
                <a:cs typeface="Futura Condensed"/>
              </a:rPr>
              <a:t> du Education </a:t>
            </a:r>
            <a:r>
              <a:rPr lang="fr-FR" sz="1200" b="0" i="0" u="none" dirty="0" err="1">
                <a:latin typeface="Futura Std Condensed" pitchFamily="34" charset="0"/>
                <a:cs typeface="Futura Condensed"/>
              </a:rPr>
              <a:t>Development</a:t>
            </a:r>
            <a:r>
              <a:rPr lang="fr-FR" sz="1200" b="0" i="0" u="none" dirty="0">
                <a:latin typeface="Futura Std Condensed" pitchFamily="34" charset="0"/>
                <a:cs typeface="Futura Condensed"/>
              </a:rPr>
              <a:t> Center, et avec Mitch </a:t>
            </a:r>
            <a:r>
              <a:rPr lang="fr-FR" sz="1200" b="0" i="0" u="none" dirty="0" err="1">
                <a:latin typeface="Futura Std Condensed" pitchFamily="34" charset="0"/>
                <a:cs typeface="Futura Condensed"/>
              </a:rPr>
              <a:t>Resnick</a:t>
            </a:r>
            <a:r>
              <a:rPr lang="fr-FR" sz="1200" b="0" i="0" u="none" dirty="0">
                <a:latin typeface="Futura Std Condensed" pitchFamily="34" charset="0"/>
                <a:cs typeface="Futura Condensed"/>
              </a:rPr>
              <a:t> du Media Lab du MIT.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ressources liées à la pensée informatique sont disponibles à </a:t>
            </a:r>
            <a:r>
              <a:rPr lang="fr-FR" sz="1200" b="0" i="0" u="none" dirty="0" smtClean="0">
                <a:latin typeface="Futura Std Condensed" pitchFamily="34" charset="0"/>
                <a:cs typeface="Futura Condensed"/>
              </a:rPr>
              <a:t>l’adresse </a:t>
            </a:r>
            <a:r>
              <a:rPr lang="fr-FR" sz="1200" b="0" i="0" u="none" dirty="0">
                <a:latin typeface="Futura Std Condensed" pitchFamily="34" charset="0"/>
                <a:cs typeface="Futura Condensed"/>
              </a:rPr>
              <a:t>suivante : http://scratched.gse.harvard.edu/ct</a:t>
            </a:r>
            <a:endParaRPr lang="fr-FR" sz="1200" dirty="0">
              <a:latin typeface="Futura Std Condensed" pitchFamily="34" charset="0"/>
              <a:cs typeface="Futura Condensed"/>
            </a:endParaRPr>
          </a:p>
        </p:txBody>
      </p:sp>
      <p:sp>
        <p:nvSpPr>
          <p:cNvPr id="16" name="Slide Number Placeholder 2"/>
          <p:cNvSpPr txBox="1">
            <a:spLocks/>
          </p:cNvSpPr>
          <p:nvPr>
            <p:custDataLst>
              <p:tags r:id="rId9"/>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141</a:t>
            </a:r>
            <a:endParaRPr lang="fr-FR" dirty="0">
              <a:latin typeface="Futura Std Condensed" pitchFamily="34" charset="0"/>
            </a:endParaRPr>
          </a:p>
        </p:txBody>
      </p:sp>
    </p:spTree>
    <p:extLst>
      <p:ext uri="{BB962C8B-B14F-4D97-AF65-F5344CB8AC3E}">
        <p14:creationId xmlns:p14="http://schemas.microsoft.com/office/powerpoint/2010/main" val="31924023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custDataLst>
              <p:tags r:id="rId1"/>
            </p:custDataLst>
          </p:nvPr>
        </p:nvSpPr>
        <p:spPr>
          <a:xfrm>
            <a:off x="486733" y="1276947"/>
            <a:ext cx="6807288" cy="1169551"/>
          </a:xfrm>
          <a:prstGeom prst="rect">
            <a:avLst/>
          </a:prstGeom>
        </p:spPr>
        <p:txBody>
          <a:bodyPr wrap="square">
            <a:spAutoFit/>
          </a:bodyPr>
          <a:lstStyle/>
          <a:p>
            <a:pPr algn="l" rtl="0"/>
            <a:r>
              <a:rPr lang="fr-FR" sz="1400" b="0" i="0" u="none" dirty="0" smtClean="0">
                <a:latin typeface="Futura Std Condensed" pitchFamily="34" charset="0"/>
                <a:cs typeface="Futura Condensed"/>
              </a:rPr>
              <a:t>L’outil </a:t>
            </a:r>
            <a:r>
              <a:rPr lang="fr-FR" sz="1400" b="0" i="0" u="none" dirty="0">
                <a:latin typeface="Futura Std Condensed" pitchFamily="34" charset="0"/>
                <a:cs typeface="Futura Condensed"/>
              </a:rPr>
              <a:t>suivant peut être utilisé pour évaluer le niveau de maîtrise des élèves quant aux pratiques de la pensée informatique (expérimentation et itération, test et débogage, réutilisation et remixage, abstraction et modularisation). La première colonne est une liste de questions à poser à </a:t>
            </a:r>
            <a:r>
              <a:rPr lang="fr-FR" sz="1400" b="0" i="0" u="none" dirty="0" smtClean="0">
                <a:latin typeface="Futura Std Condensed" pitchFamily="34" charset="0"/>
                <a:cs typeface="Futura Condensed"/>
              </a:rPr>
              <a:t>l’élève </a:t>
            </a:r>
            <a:r>
              <a:rPr lang="fr-FR" sz="1400" b="0" i="0" u="none" dirty="0">
                <a:latin typeface="Futura Std Condensed" pitchFamily="34" charset="0"/>
                <a:cs typeface="Futura Condensed"/>
              </a:rPr>
              <a:t>(afin </a:t>
            </a:r>
            <a:r>
              <a:rPr lang="fr-FR" sz="1400" b="0" i="0" u="none" dirty="0" smtClean="0">
                <a:latin typeface="Futura Std Condensed" pitchFamily="34" charset="0"/>
                <a:cs typeface="Futura Condensed"/>
              </a:rPr>
              <a:t>qu’il </a:t>
            </a:r>
            <a:r>
              <a:rPr lang="fr-FR" sz="1400" b="0" i="0" u="none" dirty="0">
                <a:latin typeface="Futura Std Condensed" pitchFamily="34" charset="0"/>
                <a:cs typeface="Futura Condensed"/>
              </a:rPr>
              <a:t>y réponde dans son journal de conception ou lors </a:t>
            </a:r>
            <a:r>
              <a:rPr lang="fr-FR" sz="1400" b="0" i="0" u="none" dirty="0" smtClean="0">
                <a:latin typeface="Futura Std Condensed" pitchFamily="34" charset="0"/>
                <a:cs typeface="Futura Condensed"/>
              </a:rPr>
              <a:t>d’un </a:t>
            </a:r>
            <a:r>
              <a:rPr lang="fr-FR" sz="1400" b="0" i="0" u="none" dirty="0">
                <a:latin typeface="Futura Std Condensed" pitchFamily="34" charset="0"/>
                <a:cs typeface="Futura Condensed"/>
              </a:rPr>
              <a:t>entretien, par exemple). </a:t>
            </a:r>
            <a:r>
              <a:rPr lang="fr-FR" sz="1400" b="0" i="0" u="none" dirty="0" smtClean="0">
                <a:latin typeface="Futura Std Condensed" pitchFamily="34" charset="0"/>
                <a:cs typeface="Futura Condensed"/>
              </a:rPr>
              <a:t>Les </a:t>
            </a:r>
            <a:r>
              <a:rPr lang="fr-FR" sz="1400" b="0" i="0" u="none" dirty="0">
                <a:latin typeface="Futura Std Condensed" pitchFamily="34" charset="0"/>
                <a:cs typeface="Futura Condensed"/>
              </a:rPr>
              <a:t>deuxième, troisième et quatrième colonnes indiquent le genre de réponses permettant </a:t>
            </a:r>
            <a:r>
              <a:rPr lang="fr-FR" sz="1400" b="0" i="0" u="none" dirty="0" smtClean="0">
                <a:latin typeface="Futura Std Condensed" pitchFamily="34" charset="0"/>
                <a:cs typeface="Futura Condensed"/>
              </a:rPr>
              <a:t>d’évaluer </a:t>
            </a:r>
            <a:r>
              <a:rPr lang="fr-FR" sz="1400" b="0" i="0" u="none" dirty="0">
                <a:latin typeface="Futura Std Condensed" pitchFamily="34" charset="0"/>
                <a:cs typeface="Futura Condensed"/>
              </a:rPr>
              <a:t>si </a:t>
            </a:r>
            <a:r>
              <a:rPr lang="fr-FR" sz="1400" b="0" i="0" u="none" dirty="0" smtClean="0">
                <a:latin typeface="Futura Std Condensed" pitchFamily="34" charset="0"/>
                <a:cs typeface="Futura Condensed"/>
              </a:rPr>
              <a:t>l’élève </a:t>
            </a:r>
            <a:r>
              <a:rPr lang="fr-FR" sz="1400" b="0" i="0" u="none" dirty="0">
                <a:latin typeface="Futura Std Condensed" pitchFamily="34" charset="0"/>
                <a:cs typeface="Futura Condensed"/>
              </a:rPr>
              <a:t>possède un niveau de maîtrise faible, moyen ou élevé.</a:t>
            </a:r>
            <a:endParaRPr lang="fr-FR" sz="1400" dirty="0">
              <a:latin typeface="Futura Std Condensed" pitchFamily="34" charset="0"/>
              <a:cs typeface="Futura Condensed"/>
            </a:endParaRPr>
          </a:p>
        </p:txBody>
      </p:sp>
      <p:graphicFrame>
        <p:nvGraphicFramePr>
          <p:cNvPr id="9" name="Table 8"/>
          <p:cNvGraphicFramePr>
            <a:graphicFrameLocks noGrp="1"/>
          </p:cNvGraphicFramePr>
          <p:nvPr>
            <p:custDataLst>
              <p:tags r:id="rId2"/>
            </p:custDataLst>
            <p:extLst>
              <p:ext uri="{D42A27DB-BD31-4B8C-83A1-F6EECF244321}">
                <p14:modId xmlns:p14="http://schemas.microsoft.com/office/powerpoint/2010/main" val="1825331840"/>
              </p:ext>
            </p:extLst>
          </p:nvPr>
        </p:nvGraphicFramePr>
        <p:xfrm>
          <a:off x="586632" y="2466298"/>
          <a:ext cx="6631218" cy="7329172"/>
        </p:xfrm>
        <a:graphic>
          <a:graphicData uri="http://schemas.openxmlformats.org/drawingml/2006/table">
            <a:tbl>
              <a:tblPr firstRow="1">
                <a:tableStyleId>{616DA210-FB5B-4158-B5E0-FEB733F419BA}</a:tableStyleId>
              </a:tblPr>
              <a:tblGrid>
                <a:gridCol w="2149311"/>
                <a:gridCol w="1494333"/>
                <a:gridCol w="1494333"/>
                <a:gridCol w="1493241"/>
              </a:tblGrid>
              <a:tr h="281306">
                <a:tc>
                  <a:txBody>
                    <a:bodyPr/>
                    <a:lstStyle/>
                    <a:p>
                      <a:pPr algn="l" rtl="0"/>
                      <a:r>
                        <a:rPr lang="fr-FR" sz="1200" b="1" i="0" u="none" dirty="0">
                          <a:latin typeface="Futura Std Condensed" pitchFamily="34" charset="0"/>
                          <a:cs typeface="Futura Condensed"/>
                        </a:rPr>
                        <a:t>EXPÉRIMENTATION ET ITÉRATION</a:t>
                      </a:r>
                      <a:endParaRPr lang="fr-FR" sz="12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a:r>
                        <a:rPr lang="fr-FR" sz="1200" b="1" i="0" u="none">
                          <a:latin typeface="Futura Std Condensed" pitchFamily="34" charset="0"/>
                          <a:cs typeface="Futura Condensed"/>
                        </a:rPr>
                        <a:t>FAIBLE</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algn="l" rtl="0"/>
                      <a:r>
                        <a:rPr lang="fr-FR" sz="1200" b="1" i="0" u="none">
                          <a:latin typeface="Futura Std Condensed" pitchFamily="34" charset="0"/>
                          <a:cs typeface="Futura Condensed"/>
                        </a:rPr>
                        <a:t>MOYEN</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algn="l" rtl="0"/>
                      <a:r>
                        <a:rPr lang="fr-FR" sz="1200" b="1" i="0" u="none">
                          <a:latin typeface="Futura Std Condensed" pitchFamily="34" charset="0"/>
                          <a:cs typeface="Futura Condensed"/>
                        </a:rPr>
                        <a:t>ÉLEVÉ</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r>
              <a:tr h="281306">
                <a:tc>
                  <a:txBody>
                    <a:bodyPr/>
                    <a:lstStyle/>
                    <a:p>
                      <a:pPr algn="l" rtl="0"/>
                      <a:r>
                        <a:rPr lang="fr-FR" sz="1100" b="1" i="0" u="none">
                          <a:latin typeface="Futura Std Condensed" pitchFamily="34" charset="0"/>
                          <a:cs typeface="Futura Condensed"/>
                        </a:rPr>
                        <a:t>Décris, étape par étape, comment tu as réalisé ton projet.</a:t>
                      </a:r>
                      <a:r>
                        <a:rPr lang="fr-FR" sz="1100" b="0" i="0" u="none">
                          <a:latin typeface="Futura Std Condensed" pitchFamily="34" charset="0"/>
                          <a:cs typeface="Futura Condensed"/>
                        </a:rPr>
                        <a:t>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décrit de façon sommaire la réalisation d'un projet, sans fournir de détails concernant un projet spécifique.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donne un exemple général de développement d'un projet spécifique selon un certain ordre.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détaille les différents éléments d'un projet spécifique et la façon dont ils ont été développés dans un certain ordre.</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1" i="0" u="none">
                          <a:latin typeface="Futura Std Condensed" pitchFamily="34" charset="0"/>
                          <a:cs typeface="Futura Condensed"/>
                        </a:rPr>
                        <a:t>Qu'as-tu testé au cours de l'avancement de ton projet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ne donne aucun exemple spécifique de choses qu'il </a:t>
                      </a:r>
                      <a:r>
                        <a:rPr lang="fr-FR" sz="1100" b="0" i="0">
                          <a:latin typeface="Futura Std Condensed" pitchFamily="34" charset="0"/>
                          <a:cs typeface="Futura Condensed"/>
                        </a:rPr>
                        <a:t/>
                      </a:r>
                      <a:br>
                        <a:rPr lang="fr-FR" sz="1100" b="0" i="0">
                          <a:latin typeface="Futura Std Condensed" pitchFamily="34" charset="0"/>
                          <a:cs typeface="Futura Condensed"/>
                        </a:rPr>
                      </a:br>
                      <a:r>
                        <a:rPr lang="fr-FR" sz="1100" b="0" i="0" u="none">
                          <a:latin typeface="Futura Std Condensed" pitchFamily="34" charset="0"/>
                          <a:cs typeface="Futura Condensed"/>
                        </a:rPr>
                        <a:t>a testé.</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donne un exemple général d'une chose testée au cours du projet.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dirty="0">
                          <a:latin typeface="Futura Std Condensed" pitchFamily="34" charset="0"/>
                          <a:cs typeface="Futura Condensed"/>
                        </a:rPr>
                        <a:t>L'élève donne des exemples spécifiques de différentes choses qu'il a tenté dans le cadre du projet.</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1" i="0" u="none">
                          <a:latin typeface="Futura Std Condensed" pitchFamily="34" charset="0"/>
                          <a:cs typeface="Futura Condensed"/>
                        </a:rPr>
                        <a:t>Quelles modifications as-tu apportées et pourquoi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dit n'avoir apporté aucune modification, ou affirme en avoir apportées, mais sans donner d'exemple.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décrit une modification spécifique qu'il a apportée au projet.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décrit les éléments spécifiques qu'il a ajoutés au projet et les raisons de ces ajouts.</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1" i="0" u="none" dirty="0">
                          <a:latin typeface="Futura Std Condensed" pitchFamily="34" charset="0"/>
                          <a:cs typeface="Futura Condensed"/>
                        </a:rPr>
                        <a:t>Décris de quelles façons tu as tenté de réaliser différentes choses dans le cadre de ton projet ou explique comment tu as tenté quelque chose de nouveau.</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dirty="0">
                          <a:latin typeface="Futura Std Condensed" pitchFamily="34" charset="0"/>
                          <a:cs typeface="Futura Condensed"/>
                        </a:rPr>
                        <a:t>L'élève ne donne aucun exemple de nouveauté qu'il aurait pu tenter.</a:t>
                      </a:r>
                    </a:p>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dirty="0">
                          <a:latin typeface="Futura Std Condensed" pitchFamily="34" charset="0"/>
                          <a:cs typeface="Futura Condensed"/>
                        </a:rPr>
                        <a:t>L'élève donne un exemple d'une nouveauté qu'il a essayée dans le cadre du projet.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dirty="0">
                          <a:latin typeface="Futura Std Condensed" pitchFamily="34" charset="0"/>
                          <a:cs typeface="Futura Condensed"/>
                        </a:rPr>
                        <a:t>L'élève décrit certaines nouveautés spécifiques qu'il a essayées dans le cadre du projet</a:t>
                      </a:r>
                      <a:r>
                        <a:rPr lang="fr-FR" sz="1100" b="0" i="0" u="none" dirty="0" smtClean="0">
                          <a:latin typeface="Futura Std Condensed" pitchFamily="34" charset="0"/>
                          <a:cs typeface="Futura Condensed"/>
                        </a:rPr>
                        <a:t>.</a:t>
                      </a:r>
                      <a:endParaRPr lang="fr-FR" sz="1100" b="0" i="0" u="none"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1" i="0" u="none">
                          <a:latin typeface="Futura Std Condensed" pitchFamily="34" charset="0"/>
                          <a:cs typeface="Futura Condensed"/>
                        </a:rPr>
                        <a:t>TEST ET DÉBOGAGE</a:t>
                      </a:r>
                      <a:endParaRPr lang="fr-FR" sz="12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a:r>
                        <a:rPr lang="fr-FR" sz="1200" b="1" i="0" u="none">
                          <a:latin typeface="Futura Std Condensed" pitchFamily="34" charset="0"/>
                          <a:cs typeface="Futura Condensed"/>
                        </a:rPr>
                        <a:t>FAIBLE</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a:r>
                        <a:rPr lang="fr-FR" sz="1200" b="1" i="0" u="none">
                          <a:latin typeface="Futura Std Condensed" pitchFamily="34" charset="0"/>
                          <a:cs typeface="Futura Condensed"/>
                        </a:rPr>
                        <a:t>MOYEN</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a:r>
                        <a:rPr lang="fr-FR" sz="1200" b="1" i="0" u="none">
                          <a:latin typeface="Futura Std Condensed" pitchFamily="34" charset="0"/>
                          <a:cs typeface="Futura Condensed"/>
                        </a:rPr>
                        <a:t>ÉLEVÉ</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81306">
                <a:tc>
                  <a:txBody>
                    <a:bodyPr/>
                    <a:lstStyle/>
                    <a:p>
                      <a:pPr algn="l" rtl="0"/>
                      <a:r>
                        <a:rPr lang="fr-FR" sz="1100" b="1" i="0" u="none" dirty="0">
                          <a:latin typeface="Futura Std Condensed" pitchFamily="34" charset="0"/>
                          <a:cs typeface="Futura Condensed"/>
                        </a:rPr>
                        <a:t>Décris ce qui, à l'exécution du projet, ne s'est pas passé comme tu l'espérais.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n'explique pas ce qui ne correspondait pas à ses attentes </a:t>
                      </a:r>
                      <a:r>
                        <a:rPr lang="fr-FR" sz="1100" b="0" i="0">
                          <a:latin typeface="Futura Std Condensed" pitchFamily="34" charset="0"/>
                          <a:cs typeface="Futura Condensed"/>
                        </a:rPr>
                        <a:t/>
                      </a:r>
                      <a:br>
                        <a:rPr lang="fr-FR" sz="1100" b="0" i="0">
                          <a:latin typeface="Futura Std Condensed" pitchFamily="34" charset="0"/>
                          <a:cs typeface="Futura Condensed"/>
                        </a:rPr>
                      </a:br>
                      <a:r>
                        <a:rPr lang="fr-FR" sz="1100" b="0" i="0" u="none">
                          <a:latin typeface="Futura Std Condensed" pitchFamily="34" charset="0"/>
                          <a:cs typeface="Futura Condensed"/>
                        </a:rPr>
                        <a:t>dans l'exécution du projet. </a:t>
                      </a:r>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décrit ce qui n'a pas marché dans le projet, mais n'explique pas ce à quoi il s'attendait. </a:t>
                      </a:r>
                    </a:p>
                    <a:p>
                      <a:pPr algn="l" rtl="0"/>
                      <a:endParaRPr lang="fr-FR" sz="1100" b="0" i="0" dirty="0" smtClean="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donne un exemple spécifique de ce qui s'est passé et du résultat auquel il s'attendait en exécutant le projet.</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1" i="0" u="none" dirty="0">
                          <a:latin typeface="Futura Std Condensed" pitchFamily="34" charset="0"/>
                          <a:cs typeface="Futura Condensed"/>
                        </a:rPr>
                        <a:t>Explique comment tu as parcouru les scripts pour identifier la cause du problème</a:t>
                      </a:r>
                      <a:r>
                        <a:rPr lang="fr-FR" sz="1100" b="1" i="0" u="none" dirty="0" smtClean="0">
                          <a:latin typeface="Futura Std Condensed" pitchFamily="34" charset="0"/>
                          <a:cs typeface="Futura Condensed"/>
                        </a:rPr>
                        <a:t>.</a:t>
                      </a:r>
                      <a:r>
                        <a:rPr lang="fr-FR" sz="1100" b="0" i="0" u="none" dirty="0" smtClean="0">
                          <a:latin typeface="Futura Std Condensed" pitchFamily="34" charset="0"/>
                          <a:cs typeface="Futura Condensed"/>
                        </a:rPr>
                        <a:t> </a:t>
                      </a:r>
                      <a:endParaRPr lang="fr-FR" sz="1100" b="0" i="0" u="none"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a:latin typeface="Futura Std Condensed" pitchFamily="34" charset="0"/>
                          <a:cs typeface="Futura Condensed"/>
                        </a:rPr>
                        <a:t>L'élève ne décrit aucun problème.</a:t>
                      </a:r>
                    </a:p>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a:latin typeface="Futura Std Condensed" pitchFamily="34" charset="0"/>
                          <a:cs typeface="Futura Condensed"/>
                        </a:rPr>
                        <a:t>L'élève explique avoir parcouru les scripts, mais ne fournit aucun exemple spécifique de problème qu'il aurait trouvé dans le code.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dirty="0">
                          <a:latin typeface="Futura Std Condensed" pitchFamily="34" charset="0"/>
                          <a:cs typeface="Futura Condensed"/>
                        </a:rPr>
                        <a:t>L'élève explique avoir parcouru les scripts et fournit un exemple spécifique de problème qu'il a trouvé dans le code</a:t>
                      </a:r>
                      <a:r>
                        <a:rPr lang="fr-FR" sz="1100" b="0" i="0" u="none" dirty="0" smtClean="0">
                          <a:latin typeface="Futura Std Condensed" pitchFamily="34" charset="0"/>
                          <a:cs typeface="Futura Condensed"/>
                        </a:rPr>
                        <a:t>.</a:t>
                      </a:r>
                      <a:endParaRPr lang="fr-FR" sz="1100" b="0" i="0" u="none"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1" i="0" u="none">
                          <a:latin typeface="Futura Std Condensed" pitchFamily="34" charset="0"/>
                          <a:cs typeface="Futura Condensed"/>
                        </a:rPr>
                        <a:t>Décris l'approche que tu as appliquée pour effectuer des changements et les tester pour vérifier le résultat.</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a:latin typeface="Futura Std Condensed" pitchFamily="34" charset="0"/>
                          <a:cs typeface="Futura Condensed"/>
                        </a:rPr>
                        <a:t>L'élève ne décrit ni les problèmes rencontrés ni les solutions trouvées.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a:latin typeface="Futura Std Condensed" pitchFamily="34" charset="0"/>
                          <a:cs typeface="Futura Condensed"/>
                        </a:rPr>
                        <a:t>L'élève donne un exemple général d'apport d'une modification et de réalisation de tests pour vérifier le résultat.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a:latin typeface="Futura Std Condensed" pitchFamily="34" charset="0"/>
                          <a:cs typeface="Futura Condensed"/>
                        </a:rPr>
                        <a:t>L'élève donne un exemple spécifique d'une situation où il a fait une modification qu'il a ensuite testée pour voir s'il obtenait bien le résultat voulu.</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1" i="0" u="none">
                          <a:latin typeface="Futura Std Condensed" pitchFamily="34" charset="0"/>
                          <a:cs typeface="Futura Condensed"/>
                        </a:rPr>
                        <a:t>Explique comment tu as envisagé différentes façons de résoudre un problème</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a:latin typeface="Futura Std Condensed" pitchFamily="34" charset="0"/>
                          <a:cs typeface="Futura Condensed"/>
                        </a:rPr>
                        <a:t>L'élève ne donne aucun exemple de solution à un problème.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a:latin typeface="Futura Std Condensed" pitchFamily="34" charset="0"/>
                          <a:cs typeface="Futura Condensed"/>
                        </a:rPr>
                        <a:t>L'élève donne un exemple général de solution à un problème.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i="0" u="none" dirty="0">
                          <a:latin typeface="Futura Std Condensed" pitchFamily="34" charset="0"/>
                          <a:cs typeface="Futura Condensed"/>
                        </a:rPr>
                        <a:t>L'élève donne un exemple spécifique de solution à un problème.</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custDataLst>
              <p:tags r:id="rId3"/>
            </p:custDataLst>
          </p:nvPr>
        </p:nvSpPr>
        <p:spPr>
          <a:xfrm>
            <a:off x="572861" y="980163"/>
            <a:ext cx="6661075" cy="246221"/>
          </a:xfrm>
          <a:prstGeom prst="rect">
            <a:avLst/>
          </a:prstGeom>
          <a:noFill/>
        </p:spPr>
        <p:txBody>
          <a:bodyPr wrap="square" lIns="0" tIns="0" rIns="0" bIns="0" rtlCol="0">
            <a:spAutoFit/>
          </a:bodyPr>
          <a:lstStyle/>
          <a:p>
            <a:pPr marL="225425" indent="-225425" algn="l" rtl="0">
              <a:spcAft>
                <a:spcPts val="600"/>
              </a:spcAft>
            </a:pPr>
            <a:r>
              <a:rPr lang="fr-FR" sz="1600" b="1" i="0" u="none" dirty="0">
                <a:latin typeface="Futura Std Condensed" pitchFamily="34" charset="0"/>
                <a:cs typeface="Futura Condensed"/>
              </a:rPr>
              <a:t>ÉVALUATION DU NIVEAU DE MAÎTRISE DES PRATIQUES INFORMATIQUES</a:t>
            </a:r>
            <a:endParaRPr lang="fr-FR" sz="1600" b="1" dirty="0">
              <a:latin typeface="Futura Std Condensed" pitchFamily="34" charset="0"/>
              <a:cs typeface="Futura Condensed"/>
            </a:endParaRPr>
          </a:p>
        </p:txBody>
      </p:sp>
      <p:sp>
        <p:nvSpPr>
          <p:cNvPr id="8" name="Slide Number Placeholder 3"/>
          <p:cNvSpPr>
            <a:spLocks noGrp="1"/>
          </p:cNvSpPr>
          <p:nvPr>
            <p:ph type="sldNum" sz="quarter" idx="12"/>
            <p:custDataLst>
              <p:tags r:id="rId4"/>
            </p:custDataLst>
          </p:nvPr>
        </p:nvSpPr>
        <p:spPr>
          <a:xfrm>
            <a:off x="142398" y="9519711"/>
            <a:ext cx="1813560" cy="535517"/>
          </a:xfrm>
        </p:spPr>
        <p:txBody>
          <a:bodyPr/>
          <a:lstStyle/>
          <a:p>
            <a:pPr algn="l" rtl="0"/>
            <a:r>
              <a:rPr lang="fr-FR" b="0" i="0" u="none">
                <a:latin typeface="Futura Std Condensed" pitchFamily="34" charset="0"/>
              </a:rPr>
              <a:t>142</a:t>
            </a:r>
            <a:endParaRPr lang="fr-FR" dirty="0">
              <a:latin typeface="Futura Std Condensed" pitchFamily="34" charset="0"/>
            </a:endParaRPr>
          </a:p>
        </p:txBody>
      </p:sp>
    </p:spTree>
    <p:extLst>
      <p:ext uri="{BB962C8B-B14F-4D97-AF65-F5344CB8AC3E}">
        <p14:creationId xmlns:p14="http://schemas.microsoft.com/office/powerpoint/2010/main" val="50725157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custDataLst>
              <p:tags r:id="rId1"/>
            </p:custDataLst>
            <p:extLst>
              <p:ext uri="{D42A27DB-BD31-4B8C-83A1-F6EECF244321}">
                <p14:modId xmlns:p14="http://schemas.microsoft.com/office/powerpoint/2010/main" val="3464398287"/>
              </p:ext>
            </p:extLst>
          </p:nvPr>
        </p:nvGraphicFramePr>
        <p:xfrm>
          <a:off x="586633" y="2466298"/>
          <a:ext cx="6631218" cy="6743066"/>
        </p:xfrm>
        <a:graphic>
          <a:graphicData uri="http://schemas.openxmlformats.org/drawingml/2006/table">
            <a:tbl>
              <a:tblPr firstRow="1">
                <a:tableStyleId>{616DA210-FB5B-4158-B5E0-FEB733F419BA}</a:tableStyleId>
              </a:tblPr>
              <a:tblGrid>
                <a:gridCol w="2149311"/>
                <a:gridCol w="1494333"/>
                <a:gridCol w="1494333"/>
                <a:gridCol w="1493241"/>
              </a:tblGrid>
              <a:tr h="281306">
                <a:tc>
                  <a:txBody>
                    <a:bodyPr/>
                    <a:lstStyle/>
                    <a:p>
                      <a:pPr algn="l" rtl="0"/>
                      <a:r>
                        <a:rPr lang="fr-FR" sz="1200" b="1" i="0" u="none" dirty="0">
                          <a:latin typeface="Futura Std Condensed" pitchFamily="34" charset="0"/>
                          <a:cs typeface="Futura Condensed"/>
                        </a:rPr>
                        <a:t>RÉUTILISATION ET REMIXAGE</a:t>
                      </a:r>
                      <a:endParaRPr lang="fr-FR" sz="12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a:r>
                        <a:rPr lang="fr-FR" sz="1200" b="1" i="0" u="none">
                          <a:latin typeface="Futura Std Condensed" pitchFamily="34" charset="0"/>
                          <a:cs typeface="Futura Condensed"/>
                        </a:rPr>
                        <a:t>FAIBLE</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algn="l" rtl="0"/>
                      <a:r>
                        <a:rPr lang="fr-FR" sz="1200" b="1" i="0" u="none">
                          <a:latin typeface="Futura Std Condensed" pitchFamily="34" charset="0"/>
                          <a:cs typeface="Futura Condensed"/>
                        </a:rPr>
                        <a:t>MOYEN</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algn="l" rtl="0"/>
                      <a:r>
                        <a:rPr lang="fr-FR" sz="1200" b="1" i="0" u="none">
                          <a:latin typeface="Futura Std Condensed" pitchFamily="34" charset="0"/>
                          <a:cs typeface="Futura Condensed"/>
                        </a:rPr>
                        <a:t>ÉLEVÉ</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r>
              <a:tr h="281306">
                <a:tc>
                  <a:txBody>
                    <a:bodyPr/>
                    <a:lstStyle/>
                    <a:p>
                      <a:pPr algn="l" rtl="0"/>
                      <a:r>
                        <a:rPr lang="fr-FR" sz="1100" b="1" i="0" u="none">
                          <a:latin typeface="Futura Std Condensed" pitchFamily="34" charset="0"/>
                          <a:cs typeface="Futura Condensed"/>
                        </a:rPr>
                        <a:t>Le cas échéant, explique comment tu as trouvé l'inspiration en testant d'autres projets et lisant leurs scripts.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dirty="0">
                          <a:latin typeface="Futura Std Condensed" pitchFamily="34" charset="0"/>
                          <a:cs typeface="Futura Condensed"/>
                        </a:rPr>
                        <a:t>L'élève n'explique pas comment il a trouvé des idées ou l'inspiration grâce à d'autres projets.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donne une description générale d'un projet qui l'a inspirée.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donne un exemple spécifique de projet l'ayant inspiré et explique de quelle façon.</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1" i="0" u="none">
                          <a:latin typeface="Futura Std Condensed" pitchFamily="34" charset="0"/>
                          <a:cs typeface="Futura Condensed"/>
                        </a:rPr>
                        <a:t>Comment as-tu sélectionné un morceau d'un autre projet et comment l'as-tu adapté à ton projet ?</a:t>
                      </a:r>
                      <a:r>
                        <a:rPr lang="fr-FR" sz="1100" b="0" i="0" u="none">
                          <a:latin typeface="Futura Std Condensed" pitchFamily="34" charset="0"/>
                          <a:cs typeface="Futura Condensed"/>
                        </a:rPr>
                        <a:t>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n'explique pas comment il a adapté des scripts, des idées ou des ressources tirés d'autres projets.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spécifie des scripts, des idées ou des ressources qu'il a adaptés à partir d'autres projets.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donne des exemples spécifiques de scripts, d'idées ou de ressources qu'il a adaptés à partir d'autres projets et précise la façon dont il s'y est pris.</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1" i="0" u="none">
                          <a:latin typeface="Futura Std Condensed" pitchFamily="34" charset="0"/>
                          <a:cs typeface="Futura Condensed"/>
                        </a:rPr>
                        <a:t>Comment as-tu modifié un projet qui existait déjà pour l'améliorer ou l'enrichir ?</a:t>
                      </a:r>
                      <a:r>
                        <a:rPr lang="fr-FR" sz="1100" b="0" i="0" u="none">
                          <a:latin typeface="Futura Std Condensed" pitchFamily="34" charset="0"/>
                          <a:cs typeface="Futura Condensed"/>
                        </a:rPr>
                        <a:t>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n'explique pas avoir modifié un autre projet.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donne une description générale des modifications qu'il a apportées à un autre projet.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donne des exemples spécifiques de modifications</a:t>
                      </a:r>
                    </a:p>
                    <a:p>
                      <a:pPr algn="l" rtl="0"/>
                      <a:r>
                        <a:rPr lang="fr-FR" sz="1100" b="0" i="0" u="none">
                          <a:latin typeface="Futura Std Condensed" pitchFamily="34" charset="0"/>
                          <a:cs typeface="Futura Condensed"/>
                        </a:rPr>
                        <a:t>qu'il a apportées à d'autres projets et explique les raisons de ces modifications.</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1" i="0" u="none">
                          <a:latin typeface="Futura Std Condensed" pitchFamily="34" charset="0"/>
                          <a:cs typeface="Futura Condensed"/>
                        </a:rPr>
                        <a:t>Quelle approche as-tu employée pour citer les personnes dont tu as utilisé le travail ou dont les projets t'ont inspiré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ne cite aucune source.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cite les personnes dont le travail l'a inspiré.</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cite, dans ses projets et/ou sur le site de Scratch, les personnes dont le travail a été une source d'inspiration.</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200" b="1" i="0" u="none">
                          <a:latin typeface="Futura Std Condensed" pitchFamily="34" charset="0"/>
                          <a:cs typeface="Futura Condensed"/>
                        </a:rPr>
                        <a:t>ABSTRACTION ET MODULARISATION</a:t>
                      </a:r>
                      <a:endParaRPr lang="fr-FR" sz="12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a:r>
                        <a:rPr lang="fr-FR" sz="1200" b="1" i="0" u="none">
                          <a:latin typeface="Futura Std Condensed" pitchFamily="34" charset="0"/>
                          <a:cs typeface="Futura Condensed"/>
                        </a:rPr>
                        <a:t>FAIBLE</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a:r>
                        <a:rPr lang="fr-FR" sz="1200" b="1" i="0" u="none">
                          <a:latin typeface="Futura Std Condensed" pitchFamily="34" charset="0"/>
                          <a:cs typeface="Futura Condensed"/>
                        </a:rPr>
                        <a:t>MOYEN</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a:r>
                        <a:rPr lang="fr-FR" sz="1200" b="1" i="0" u="none">
                          <a:latin typeface="Futura Std Condensed" pitchFamily="34" charset="0"/>
                          <a:cs typeface="Futura Condensed"/>
                        </a:rPr>
                        <a:t>ÉLEVÉ</a:t>
                      </a:r>
                      <a:endParaRPr lang="fr-FR" sz="12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81306">
                <a:tc>
                  <a:txBody>
                    <a:bodyPr/>
                    <a:lstStyle/>
                    <a:p>
                      <a:pPr algn="l" rtl="0"/>
                      <a:r>
                        <a:rPr lang="fr-FR" sz="1100" b="1" i="0" u="none">
                          <a:latin typeface="Futura Std Condensed" pitchFamily="34" charset="0"/>
                          <a:cs typeface="Futura Condensed"/>
                        </a:rPr>
                        <a:t>Comment as-tu fait pour choisir les lutins nécessaires à ton projet et leurs emplacements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n'explique pas comment il a sélectionné les lutins.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explique de façon générale comment il a fait le choix de certains lutins.</a:t>
                      </a:r>
                    </a:p>
                    <a:p>
                      <a:pPr algn="l" rtl="0"/>
                      <a:endParaRPr lang="fr-FR" sz="1100" b="0" i="0" dirty="0" smtClean="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détaille comment il a pris des décisions à propos des lutins en se basant sur les objectifs établis pour le projet.</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1" i="0" u="none">
                          <a:latin typeface="Futura Std Condensed" pitchFamily="34" charset="0"/>
                          <a:cs typeface="Futura Condensed"/>
                        </a:rPr>
                        <a:t>Comment as-tu fait pour choisir les scripts nécessaires à ton projet et leurs fonctions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n'explique pas comment il a créé les scripts.</a:t>
                      </a:r>
                    </a:p>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explique de façon générale son choix de créer certains scripts.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détaille comment il a pris des décisions à propos des scripts en se basant sur les objectifs établis pour le projet.</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1" i="0" u="none">
                          <a:latin typeface="Futura Std Condensed" pitchFamily="34" charset="0"/>
                          <a:cs typeface="Futura Condensed"/>
                        </a:rPr>
                        <a:t>Comment as-tu fait pour organiser les scripts d'une façon cohérente pour toi et pour les autres ?</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0" i="0" u="none">
                          <a:latin typeface="Futura Std Condensed" pitchFamily="34" charset="0"/>
                          <a:cs typeface="Futura Condensed"/>
                        </a:rPr>
                        <a:t>L'élève n'explique pas comment il a organisé les scripts.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a:latin typeface="Futura Std Condensed" pitchFamily="34" charset="0"/>
                          <a:cs typeface="Futura Condensed"/>
                        </a:rPr>
                        <a:t>L'élève explique de façon générale comment il a organisé les scripts.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FR" sz="1100" b="0" i="0" u="none" dirty="0">
                          <a:latin typeface="Futura Std Condensed" pitchFamily="34" charset="0"/>
                          <a:cs typeface="Futura Condensed"/>
                        </a:rPr>
                        <a:t>L'élève illustre de façon spécifique comment il a organisé les scripts et donne les raisons de cette organisation. </a:t>
                      </a: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Slide Number Placeholder 2"/>
          <p:cNvSpPr txBox="1">
            <a:spLocks/>
          </p:cNvSpPr>
          <p:nvPr>
            <p:custDataLst>
              <p:tags r:id="rId2"/>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143</a:t>
            </a:r>
            <a:endParaRPr lang="fr-FR" dirty="0">
              <a:latin typeface="Futura Std Condensed" pitchFamily="34" charset="0"/>
            </a:endParaRPr>
          </a:p>
        </p:txBody>
      </p:sp>
    </p:spTree>
    <p:extLst>
      <p:ext uri="{BB962C8B-B14F-4D97-AF65-F5344CB8AC3E}">
        <p14:creationId xmlns:p14="http://schemas.microsoft.com/office/powerpoint/2010/main" val="372202830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custDataLst>
              <p:tags r:id="rId1"/>
            </p:custDataLst>
          </p:nvPr>
        </p:nvSpPr>
        <p:spPr>
          <a:xfrm>
            <a:off x="572861" y="2313587"/>
            <a:ext cx="6705521" cy="492443"/>
          </a:xfrm>
          <a:prstGeom prst="rect">
            <a:avLst/>
          </a:prstGeom>
          <a:noFill/>
        </p:spPr>
        <p:txBody>
          <a:bodyPr wrap="square" lIns="0" tIns="0" rIns="0" bIns="0" rtlCol="0">
            <a:spAutoFit/>
          </a:bodyPr>
          <a:lstStyle/>
          <a:p>
            <a:pPr indent="-225425" algn="l" rtl="0">
              <a:spcAft>
                <a:spcPts val="600"/>
              </a:spcAft>
            </a:pPr>
            <a:r>
              <a:rPr lang="fr-FR" sz="1600" dirty="0">
                <a:latin typeface="Futura Std Condensed" pitchFamily="34" charset="0"/>
                <a:cs typeface="Futura Condensed"/>
              </a:rPr>
              <a:t>EXPÉRIMENTATION ET ITÉRATION : développement </a:t>
            </a:r>
            <a:r>
              <a:rPr lang="fr-FR" sz="1600" dirty="0" smtClean="0">
                <a:latin typeface="Futura Std Condensed" pitchFamily="34" charset="0"/>
                <a:cs typeface="Futura Condensed"/>
              </a:rPr>
              <a:t>d’un </a:t>
            </a:r>
            <a:r>
              <a:rPr lang="fr-FR" sz="1600" dirty="0">
                <a:latin typeface="Futura Std Condensed" pitchFamily="34" charset="0"/>
                <a:cs typeface="Futura Condensed"/>
              </a:rPr>
              <a:t>morceau </a:t>
            </a:r>
            <a:r>
              <a:rPr lang="fr-FR" sz="1600" dirty="0" smtClean="0">
                <a:latin typeface="Futura Std Condensed" pitchFamily="34" charset="0"/>
                <a:cs typeface="Futura Condensed"/>
              </a:rPr>
              <a:t>d’un </a:t>
            </a:r>
            <a:r>
              <a:rPr lang="fr-FR" sz="1600" dirty="0">
                <a:latin typeface="Futura Std Condensed" pitchFamily="34" charset="0"/>
                <a:cs typeface="Futura Condensed"/>
              </a:rPr>
              <a:t>projet, puis teste de cette partie et poursuite du développement.</a:t>
            </a:r>
          </a:p>
        </p:txBody>
      </p:sp>
      <p:graphicFrame>
        <p:nvGraphicFramePr>
          <p:cNvPr id="9" name="Table 8"/>
          <p:cNvGraphicFramePr>
            <a:graphicFrameLocks noGrp="1"/>
          </p:cNvGraphicFramePr>
          <p:nvPr>
            <p:custDataLst>
              <p:tags r:id="rId2"/>
            </p:custDataLst>
            <p:extLst>
              <p:ext uri="{D42A27DB-BD31-4B8C-83A1-F6EECF244321}">
                <p14:modId xmlns:p14="http://schemas.microsoft.com/office/powerpoint/2010/main" val="3312988369"/>
              </p:ext>
            </p:extLst>
          </p:nvPr>
        </p:nvGraphicFramePr>
        <p:xfrm>
          <a:off x="586633" y="2835946"/>
          <a:ext cx="6631218" cy="2839090"/>
        </p:xfrm>
        <a:graphic>
          <a:graphicData uri="http://schemas.openxmlformats.org/drawingml/2006/table">
            <a:tbl>
              <a:tblPr firstRow="1">
                <a:tableStyleId>{616DA210-FB5B-4158-B5E0-FEB733F419BA}</a:tableStyleId>
              </a:tblPr>
              <a:tblGrid>
                <a:gridCol w="4714416"/>
                <a:gridCol w="617837"/>
                <a:gridCol w="617838"/>
                <a:gridCol w="681127"/>
              </a:tblGrid>
              <a:tr h="281306">
                <a:tc>
                  <a:txBody>
                    <a:bodyPr/>
                    <a:lstStyle/>
                    <a:p>
                      <a:pPr algn="l" rtl="0"/>
                      <a:r>
                        <a:rPr lang="fr-FR" sz="1100" b="1" i="0" u="none" dirty="0">
                          <a:latin typeface="Futura Std Condensed" pitchFamily="34" charset="0"/>
                          <a:cs typeface="Futura Condensed"/>
                        </a:rPr>
                        <a:t>L'activité a donné l'occasion aux élèves...</a:t>
                      </a:r>
                      <a:endParaRPr lang="fr-FR" sz="11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1" i="0" u="none">
                          <a:latin typeface="Futura Std Condensed" pitchFamily="34" charset="0"/>
                          <a:cs typeface="Futura Condensed"/>
                        </a:rPr>
                        <a:t>Jamais</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rtl="0"/>
                      <a:r>
                        <a:rPr lang="fr-FR" sz="1100" b="1" i="0" u="none">
                          <a:latin typeface="Futura Std Condensed" pitchFamily="34" charset="0"/>
                          <a:cs typeface="Futura Condensed"/>
                        </a:rPr>
                        <a:t>Parfois</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rtl="0"/>
                      <a:r>
                        <a:rPr lang="fr-FR" sz="1100" b="1" i="0" u="none" dirty="0">
                          <a:latin typeface="Futura Std Condensed" pitchFamily="34" charset="0"/>
                          <a:cs typeface="Futura Condensed"/>
                        </a:rPr>
                        <a:t>Souvent</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81306">
                <a:tc>
                  <a:txBody>
                    <a:bodyPr/>
                    <a:lstStyle/>
                    <a:p>
                      <a:pPr algn="l" rtl="0"/>
                      <a:r>
                        <a:rPr lang="fr-FR" sz="1100" b="0" i="0" u="none">
                          <a:latin typeface="Futura Std Condensed" pitchFamily="34" charset="0"/>
                          <a:cs typeface="Futura Condensed"/>
                        </a:rPr>
                        <a:t>de réaliser un projet étape par étape</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dirty="0">
                          <a:latin typeface="Futura Std Condensed" pitchFamily="34" charset="0"/>
                          <a:cs typeface="Futura Condensed"/>
                        </a:rPr>
                        <a:t>de tester des choses au fur et à mesure de l'avancement</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dirty="0">
                          <a:latin typeface="Futura Std Condensed" pitchFamily="34" charset="0"/>
                          <a:cs typeface="Futura Condensed"/>
                        </a:rPr>
                        <a:t>d'apporter des modifications en fonction des résultats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d'essayer différentes méthodes ou de tester de nouvelles choses</a:t>
                      </a:r>
                      <a:endParaRPr lang="fr-FR" sz="1100" b="0"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gridSpan="4">
                  <a:txBody>
                    <a:bodyPr/>
                    <a:lstStyle/>
                    <a:p>
                      <a:pPr algn="r" rtl="0"/>
                      <a:r>
                        <a:rPr lang="fr-FR" sz="1100" b="0" i="0" u="none" dirty="0">
                          <a:latin typeface="Futura Std Condensed" pitchFamily="34" charset="0"/>
                          <a:cs typeface="Futura Condensed"/>
                        </a:rPr>
                        <a:t>NOTES POUR LA PROCHAINE FOIS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jamais</a:t>
                      </a:r>
                      <a:r>
                        <a:rPr lang="fr-FR" sz="1100" b="0" i="0" u="none" dirty="0">
                          <a:latin typeface="Futura Std Condensed" pitchFamily="34" charset="0"/>
                          <a:cs typeface="Futura Condensed"/>
                        </a:rPr>
                        <a:t> », comment puis-je libérer du temps pour de telles occasions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parfois</a:t>
                      </a:r>
                      <a:r>
                        <a:rPr lang="fr-FR" sz="1100" b="0" i="0" u="none" dirty="0">
                          <a:latin typeface="Futura Std Condensed" pitchFamily="34" charset="0"/>
                          <a:cs typeface="Futura Condensed"/>
                        </a:rPr>
                        <a:t> », comment puis-je approfondir ou améliorer ces activités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souvent</a:t>
                      </a:r>
                      <a:r>
                        <a:rPr lang="fr-FR" sz="1100" b="0" i="0" u="none" dirty="0">
                          <a:latin typeface="Futura Std Condensed" pitchFamily="34" charset="0"/>
                          <a:cs typeface="Futura Condensed"/>
                        </a:rPr>
                        <a:t> », qu'ai-je remarqué ou appris ?</a:t>
                      </a: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TextBox 13"/>
          <p:cNvSpPr txBox="1"/>
          <p:nvPr>
            <p:custDataLst>
              <p:tags r:id="rId3"/>
            </p:custDataLst>
          </p:nvPr>
        </p:nvSpPr>
        <p:spPr>
          <a:xfrm>
            <a:off x="572861" y="6008216"/>
            <a:ext cx="6705521" cy="492443"/>
          </a:xfrm>
          <a:prstGeom prst="rect">
            <a:avLst/>
          </a:prstGeom>
          <a:noFill/>
        </p:spPr>
        <p:txBody>
          <a:bodyPr wrap="square" lIns="0" tIns="0" rIns="0" bIns="0" rtlCol="0">
            <a:spAutoFit/>
          </a:bodyPr>
          <a:lstStyle/>
          <a:p>
            <a:pPr algn="l" rtl="0"/>
            <a:r>
              <a:rPr lang="fr-FR" sz="1600" b="0" i="0" u="none" dirty="0">
                <a:latin typeface="Futura Std Condensed" pitchFamily="34" charset="0"/>
                <a:cs typeface="Futura Condensed"/>
              </a:rPr>
              <a:t>TEST ET DÉBOGAGE : vérification du bon fonctionnement des choses... et repérage et résolution des problèmes </a:t>
            </a:r>
            <a:r>
              <a:rPr lang="fr-FR" sz="1600" b="0" i="0" u="none" dirty="0" smtClean="0">
                <a:latin typeface="Futura Std Condensed" pitchFamily="34" charset="0"/>
                <a:cs typeface="Futura Condensed"/>
              </a:rPr>
              <a:t>lorsqu’ils </a:t>
            </a:r>
            <a:r>
              <a:rPr lang="fr-FR" sz="1600" b="0" i="0" u="none" dirty="0">
                <a:latin typeface="Futura Std Condensed" pitchFamily="34" charset="0"/>
                <a:cs typeface="Futura Condensed"/>
              </a:rPr>
              <a:t>surviennent</a:t>
            </a:r>
            <a:endParaRPr lang="fr-FR" sz="1600" dirty="0">
              <a:latin typeface="Futura Std Condensed" pitchFamily="34" charset="0"/>
              <a:cs typeface="Futura Condensed"/>
            </a:endParaRPr>
          </a:p>
        </p:txBody>
      </p:sp>
      <p:graphicFrame>
        <p:nvGraphicFramePr>
          <p:cNvPr id="15" name="Table 14"/>
          <p:cNvGraphicFramePr>
            <a:graphicFrameLocks noGrp="1"/>
          </p:cNvGraphicFramePr>
          <p:nvPr>
            <p:custDataLst>
              <p:tags r:id="rId4"/>
            </p:custDataLst>
            <p:extLst>
              <p:ext uri="{D42A27DB-BD31-4B8C-83A1-F6EECF244321}">
                <p14:modId xmlns:p14="http://schemas.microsoft.com/office/powerpoint/2010/main" val="1723585204"/>
              </p:ext>
            </p:extLst>
          </p:nvPr>
        </p:nvGraphicFramePr>
        <p:xfrm>
          <a:off x="586633" y="6554325"/>
          <a:ext cx="6631218" cy="2952756"/>
        </p:xfrm>
        <a:graphic>
          <a:graphicData uri="http://schemas.openxmlformats.org/drawingml/2006/table">
            <a:tbl>
              <a:tblPr firstRow="1">
                <a:tableStyleId>{616DA210-FB5B-4158-B5E0-FEB733F419BA}</a:tableStyleId>
              </a:tblPr>
              <a:tblGrid>
                <a:gridCol w="4726772"/>
                <a:gridCol w="654909"/>
                <a:gridCol w="580767"/>
                <a:gridCol w="668770"/>
              </a:tblGrid>
              <a:tr h="281306">
                <a:tc>
                  <a:txBody>
                    <a:bodyPr/>
                    <a:lstStyle/>
                    <a:p>
                      <a:pPr algn="l" rtl="0"/>
                      <a:r>
                        <a:rPr lang="fr-FR" sz="1100" b="1" i="0" u="none" dirty="0">
                          <a:latin typeface="Futura Std Condensed" pitchFamily="34" charset="0"/>
                          <a:cs typeface="Futura Condensed"/>
                        </a:rPr>
                        <a:t>L'activité a donné l'occasion aux élèves...</a:t>
                      </a:r>
                      <a:endParaRPr lang="fr-FR" sz="11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1" i="0" u="none" dirty="0">
                          <a:latin typeface="Futura Std Condensed" pitchFamily="34" charset="0"/>
                          <a:cs typeface="Futura Condensed"/>
                        </a:rPr>
                        <a:t>Jamais</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rtl="0"/>
                      <a:r>
                        <a:rPr lang="fr-FR" sz="1100" b="1" i="0" u="none" dirty="0">
                          <a:latin typeface="Futura Std Condensed" pitchFamily="34" charset="0"/>
                          <a:cs typeface="Futura Condensed"/>
                        </a:rPr>
                        <a:t>Parfois</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rtl="0"/>
                      <a:r>
                        <a:rPr lang="fr-FR" sz="1100" b="1" i="0" u="none">
                          <a:latin typeface="Futura Std Condensed" pitchFamily="34" charset="0"/>
                          <a:cs typeface="Futura Condensed"/>
                        </a:rPr>
                        <a:t>Souvent</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81306">
                <a:tc>
                  <a:txBody>
                    <a:bodyPr/>
                    <a:lstStyle/>
                    <a:p>
                      <a:pPr algn="l" rtl="0"/>
                      <a:r>
                        <a:rPr lang="fr-FR" sz="1100" b="0" i="0" u="none">
                          <a:latin typeface="Futura Std Condensed" pitchFamily="34" charset="0"/>
                          <a:cs typeface="Futura Condensed"/>
                        </a:rPr>
                        <a:t>d'exécuter leurs projets et d'observer le résultat</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dirty="0">
                          <a:latin typeface="Futura Std Condensed" pitchFamily="34" charset="0"/>
                          <a:cs typeface="Futura Condensed"/>
                        </a:rPr>
                        <a:t>de décrire en quoi le résultat diffère de leurs attentes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de parcourir les scripts pour identifier la cause du problème</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d'apporter des changements et de faire des tests pour vérifier le résultat</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d'envisager d'autres façons de résoudre le problème</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gridSpan="4">
                  <a:txBody>
                    <a:bodyPr/>
                    <a:lstStyle/>
                    <a:p>
                      <a:pPr algn="r" rtl="0"/>
                      <a:r>
                        <a:rPr lang="fr-FR" sz="1100" b="0" i="0" u="none" dirty="0">
                          <a:latin typeface="Futura Std Condensed" pitchFamily="34" charset="0"/>
                          <a:cs typeface="Futura Condensed"/>
                        </a:rPr>
                        <a:t>NOTES POUR LA PROCHAINE FOIS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jamais</a:t>
                      </a:r>
                      <a:r>
                        <a:rPr lang="fr-FR" sz="1100" b="0" i="0" u="none" dirty="0">
                          <a:latin typeface="Futura Std Condensed" pitchFamily="34" charset="0"/>
                          <a:cs typeface="Futura Condensed"/>
                        </a:rPr>
                        <a:t> », comment puis-je libérer du temps pour de telles occasions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parfois</a:t>
                      </a:r>
                      <a:r>
                        <a:rPr lang="fr-FR" sz="1100" b="0" i="0" u="none" dirty="0">
                          <a:latin typeface="Futura Std Condensed" pitchFamily="34" charset="0"/>
                          <a:cs typeface="Futura Condensed"/>
                        </a:rPr>
                        <a:t> », comment puis-je approfondir ou améliorer ces activités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souvent</a:t>
                      </a:r>
                      <a:r>
                        <a:rPr lang="fr-FR" sz="1100" b="0" i="0" u="none" dirty="0">
                          <a:latin typeface="Futura Std Condensed" pitchFamily="34" charset="0"/>
                          <a:cs typeface="Futura Condensed"/>
                        </a:rPr>
                        <a:t> », qu'ai-je remarqué ou appris ?</a:t>
                      </a: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1" name="Rectangle 10"/>
          <p:cNvSpPr/>
          <p:nvPr>
            <p:custDataLst>
              <p:tags r:id="rId5"/>
            </p:custDataLst>
          </p:nvPr>
        </p:nvSpPr>
        <p:spPr>
          <a:xfrm>
            <a:off x="486732" y="1241322"/>
            <a:ext cx="6925733" cy="954107"/>
          </a:xfrm>
          <a:prstGeom prst="rect">
            <a:avLst/>
          </a:prstGeom>
        </p:spPr>
        <p:txBody>
          <a:bodyPr wrap="square">
            <a:spAutoFit/>
          </a:bodyPr>
          <a:lstStyle/>
          <a:p>
            <a:pPr algn="l" rtl="0"/>
            <a:r>
              <a:rPr lang="fr-FR" sz="1400" b="0" i="0" u="none" dirty="0">
                <a:latin typeface="Futura Std Condensed" pitchFamily="34" charset="0"/>
                <a:cs typeface="Futura Condensed"/>
              </a:rPr>
              <a:t>Vous pouvez utiliser </a:t>
            </a:r>
            <a:r>
              <a:rPr lang="fr-FR" sz="1400" b="0" i="0" u="none" dirty="0" smtClean="0">
                <a:latin typeface="Futura Std Condensed" pitchFamily="34" charset="0"/>
                <a:cs typeface="Futura Condensed"/>
              </a:rPr>
              <a:t>l’outil </a:t>
            </a:r>
            <a:r>
              <a:rPr lang="fr-FR" sz="1400" b="0" i="0" u="none" dirty="0">
                <a:latin typeface="Futura Std Condensed" pitchFamily="34" charset="0"/>
                <a:cs typeface="Futura Condensed"/>
              </a:rPr>
              <a:t>suivant pour vous aider à réfléchir à la façon dont vous favorisez les pratiques informatiques dans votre environnement pédagogique, </a:t>
            </a:r>
            <a:r>
              <a:rPr lang="fr-FR" sz="1400" b="0" i="0" u="none" dirty="0" smtClean="0">
                <a:latin typeface="Futura Std Condensed" pitchFamily="34" charset="0"/>
                <a:cs typeface="Futura Condensed"/>
              </a:rPr>
              <a:t>qu’il s’agisse d’une </a:t>
            </a:r>
            <a:r>
              <a:rPr lang="fr-FR" sz="1400" b="0" i="0" u="none" dirty="0">
                <a:latin typeface="Futura Std Condensed" pitchFamily="34" charset="0"/>
                <a:cs typeface="Futura Condensed"/>
              </a:rPr>
              <a:t>salle de classe, </a:t>
            </a:r>
            <a:r>
              <a:rPr lang="fr-FR" sz="1400" b="0" i="0" u="none" dirty="0" smtClean="0">
                <a:latin typeface="Futura Std Condensed" pitchFamily="34" charset="0"/>
                <a:cs typeface="Futura Condensed"/>
              </a:rPr>
              <a:t>d’une </a:t>
            </a:r>
            <a:r>
              <a:rPr lang="fr-FR" sz="1400" b="0" i="0" u="none" dirty="0">
                <a:latin typeface="Futura Std Condensed" pitchFamily="34" charset="0"/>
                <a:cs typeface="Futura Condensed"/>
              </a:rPr>
              <a:t>bibliothèque ou de tout autre environnement </a:t>
            </a:r>
            <a:r>
              <a:rPr lang="fr-FR" sz="1400" b="0" i="0" u="none" dirty="0" smtClean="0">
                <a:latin typeface="Futura Std Condensed" pitchFamily="34" charset="0"/>
                <a:cs typeface="Futura Condensed"/>
              </a:rPr>
              <a:t>d’acquisition </a:t>
            </a:r>
            <a:r>
              <a:rPr lang="fr-FR" sz="1400" b="0" i="0" u="none" dirty="0">
                <a:latin typeface="Futura Std Condensed" pitchFamily="34" charset="0"/>
                <a:cs typeface="Futura Condensed"/>
              </a:rPr>
              <a:t>des connaissances. Le but de cet outil est de vous aider à identifier les types </a:t>
            </a:r>
            <a:r>
              <a:rPr lang="fr-FR" sz="1400" b="0" i="0" u="none" dirty="0" smtClean="0">
                <a:latin typeface="Futura Std Condensed" pitchFamily="34" charset="0"/>
                <a:cs typeface="Futura Condensed"/>
              </a:rPr>
              <a:t>d’occasions d’apprentissage </a:t>
            </a:r>
            <a:r>
              <a:rPr lang="fr-FR" sz="1400" b="0" i="0" u="none" dirty="0">
                <a:latin typeface="Futura Std Condensed" pitchFamily="34" charset="0"/>
                <a:cs typeface="Futura Condensed"/>
              </a:rPr>
              <a:t>que vous concevez et facilitez. </a:t>
            </a:r>
            <a:endParaRPr lang="fr-FR" sz="1400" dirty="0">
              <a:latin typeface="Futura Std Condensed" pitchFamily="34" charset="0"/>
              <a:cs typeface="Futura Condensed"/>
            </a:endParaRPr>
          </a:p>
        </p:txBody>
      </p:sp>
      <p:sp>
        <p:nvSpPr>
          <p:cNvPr id="10" name="TextBox 9"/>
          <p:cNvSpPr txBox="1"/>
          <p:nvPr>
            <p:custDataLst>
              <p:tags r:id="rId6"/>
            </p:custDataLst>
          </p:nvPr>
        </p:nvSpPr>
        <p:spPr>
          <a:xfrm>
            <a:off x="572861" y="980163"/>
            <a:ext cx="6661075" cy="246221"/>
          </a:xfrm>
          <a:prstGeom prst="rect">
            <a:avLst/>
          </a:prstGeom>
          <a:noFill/>
        </p:spPr>
        <p:txBody>
          <a:bodyPr wrap="square" lIns="0" tIns="0" rIns="0" bIns="0" rtlCol="0">
            <a:spAutoFit/>
          </a:bodyPr>
          <a:lstStyle/>
          <a:p>
            <a:pPr marL="225425" indent="-225425" algn="l" rtl="0">
              <a:spcAft>
                <a:spcPts val="600"/>
              </a:spcAft>
            </a:pPr>
            <a:r>
              <a:rPr lang="fr-FR" sz="1600" b="1" i="0" u="none">
                <a:latin typeface="Futura Std Condensed" pitchFamily="34" charset="0"/>
                <a:cs typeface="Futura Condensed"/>
              </a:rPr>
              <a:t>FAVORISER LES PRATIQUES INFORMATIQUES EN CLASSE</a:t>
            </a:r>
            <a:endParaRPr lang="fr-FR" sz="1600" b="1" dirty="0">
              <a:latin typeface="Futura Std Condensed" pitchFamily="34" charset="0"/>
              <a:cs typeface="Futura Condensed"/>
            </a:endParaRPr>
          </a:p>
        </p:txBody>
      </p:sp>
      <p:sp>
        <p:nvSpPr>
          <p:cNvPr id="13" name="Slide Number Placeholder 2"/>
          <p:cNvSpPr>
            <a:spLocks noGrp="1"/>
          </p:cNvSpPr>
          <p:nvPr>
            <p:ph type="sldNum" sz="quarter" idx="12"/>
            <p:custDataLst>
              <p:tags r:id="rId7"/>
            </p:custDataLst>
          </p:nvPr>
        </p:nvSpPr>
        <p:spPr>
          <a:xfrm>
            <a:off x="142398" y="9519711"/>
            <a:ext cx="1813560" cy="535517"/>
          </a:xfrm>
        </p:spPr>
        <p:txBody>
          <a:bodyPr/>
          <a:lstStyle/>
          <a:p>
            <a:pPr algn="l" rtl="0"/>
            <a:r>
              <a:rPr lang="fr-FR" b="0" i="0" u="none">
                <a:latin typeface="Futura Std Condensed" pitchFamily="34" charset="0"/>
              </a:rPr>
              <a:t>144</a:t>
            </a:r>
            <a:endParaRPr lang="fr-FR" dirty="0">
              <a:latin typeface="Futura Std Condensed" pitchFamily="34" charset="0"/>
            </a:endParaRPr>
          </a:p>
        </p:txBody>
      </p:sp>
    </p:spTree>
    <p:extLst>
      <p:ext uri="{BB962C8B-B14F-4D97-AF65-F5344CB8AC3E}">
        <p14:creationId xmlns:p14="http://schemas.microsoft.com/office/powerpoint/2010/main" val="276643537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custDataLst>
              <p:tags r:id="rId1"/>
            </p:custDataLst>
          </p:nvPr>
        </p:nvSpPr>
        <p:spPr>
          <a:xfrm>
            <a:off x="572861" y="2194837"/>
            <a:ext cx="6661075" cy="246221"/>
          </a:xfrm>
          <a:prstGeom prst="rect">
            <a:avLst/>
          </a:prstGeom>
          <a:noFill/>
        </p:spPr>
        <p:txBody>
          <a:bodyPr wrap="square" lIns="0" tIns="0" rIns="0" bIns="0" rtlCol="0">
            <a:spAutoFit/>
          </a:bodyPr>
          <a:lstStyle/>
          <a:p>
            <a:pPr marL="225425" indent="-225425" algn="l" rtl="0">
              <a:spcAft>
                <a:spcPts val="600"/>
              </a:spcAft>
            </a:pPr>
            <a:r>
              <a:rPr lang="fr-FR" sz="1600" b="0" i="0" u="none" dirty="0">
                <a:latin typeface="Futura Std Condensed" pitchFamily="34" charset="0"/>
                <a:cs typeface="Futura Condensed"/>
              </a:rPr>
              <a:t>RÉUTILISATION ET REMIXAGE : créer quelque chose en partant de projets ou </a:t>
            </a:r>
            <a:r>
              <a:rPr lang="fr-FR" sz="1600" b="0" i="0" u="none" dirty="0" smtClean="0">
                <a:latin typeface="Futura Std Condensed" pitchFamily="34" charset="0"/>
                <a:cs typeface="Futura Condensed"/>
              </a:rPr>
              <a:t>d’idées </a:t>
            </a:r>
            <a:r>
              <a:rPr lang="fr-FR" sz="1600" b="0" i="0" u="none" dirty="0">
                <a:latin typeface="Futura Std Condensed" pitchFamily="34" charset="0"/>
                <a:cs typeface="Futura Condensed"/>
              </a:rPr>
              <a:t>qui existent déjà</a:t>
            </a:r>
            <a:endParaRPr lang="fr-FR" sz="1600" dirty="0">
              <a:latin typeface="Futura Std Condensed" pitchFamily="34" charset="0"/>
              <a:cs typeface="Futura Condensed"/>
            </a:endParaRPr>
          </a:p>
        </p:txBody>
      </p:sp>
      <p:graphicFrame>
        <p:nvGraphicFramePr>
          <p:cNvPr id="9" name="Table 8"/>
          <p:cNvGraphicFramePr>
            <a:graphicFrameLocks noGrp="1"/>
          </p:cNvGraphicFramePr>
          <p:nvPr>
            <p:custDataLst>
              <p:tags r:id="rId2"/>
            </p:custDataLst>
            <p:extLst>
              <p:ext uri="{D42A27DB-BD31-4B8C-83A1-F6EECF244321}">
                <p14:modId xmlns:p14="http://schemas.microsoft.com/office/powerpoint/2010/main" val="1181072045"/>
              </p:ext>
            </p:extLst>
          </p:nvPr>
        </p:nvGraphicFramePr>
        <p:xfrm>
          <a:off x="586634" y="2467821"/>
          <a:ext cx="6631218" cy="3174370"/>
        </p:xfrm>
        <a:graphic>
          <a:graphicData uri="http://schemas.openxmlformats.org/drawingml/2006/table">
            <a:tbl>
              <a:tblPr firstRow="1">
                <a:tableStyleId>{616DA210-FB5B-4158-B5E0-FEB733F419BA}</a:tableStyleId>
              </a:tblPr>
              <a:tblGrid>
                <a:gridCol w="4763842"/>
                <a:gridCol w="605481"/>
                <a:gridCol w="617838"/>
                <a:gridCol w="644057"/>
              </a:tblGrid>
              <a:tr h="281306">
                <a:tc>
                  <a:txBody>
                    <a:bodyPr/>
                    <a:lstStyle/>
                    <a:p>
                      <a:pPr algn="l" rtl="0"/>
                      <a:r>
                        <a:rPr lang="fr-FR" sz="1100" b="1" i="0" u="none" dirty="0">
                          <a:latin typeface="Futura Std Condensed" pitchFamily="34" charset="0"/>
                          <a:cs typeface="Futura Condensed"/>
                        </a:rPr>
                        <a:t>L'activité a donné l'occasion aux élèves...</a:t>
                      </a:r>
                      <a:endParaRPr lang="fr-FR" sz="11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1" i="0" u="none" dirty="0">
                          <a:latin typeface="Futura Std Condensed" pitchFamily="34" charset="0"/>
                          <a:cs typeface="Futura Condensed"/>
                        </a:rPr>
                        <a:t>Jamais</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rtl="0"/>
                      <a:r>
                        <a:rPr lang="fr-FR" sz="1100" b="1" i="0" u="none" dirty="0">
                          <a:latin typeface="Futura Std Condensed" pitchFamily="34" charset="0"/>
                          <a:cs typeface="Futura Condensed"/>
                        </a:rPr>
                        <a:t>Parfois</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rtl="0"/>
                      <a:r>
                        <a:rPr lang="fr-FR" sz="1100" b="1" i="0" u="none">
                          <a:latin typeface="Futura Std Condensed" pitchFamily="34" charset="0"/>
                          <a:cs typeface="Futura Condensed"/>
                        </a:rPr>
                        <a:t>Souvent</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81306">
                <a:tc>
                  <a:txBody>
                    <a:bodyPr/>
                    <a:lstStyle/>
                    <a:p>
                      <a:pPr algn="l" rtl="0"/>
                      <a:r>
                        <a:rPr lang="fr-FR" sz="1100" b="0" i="0" u="none">
                          <a:latin typeface="Futura Std Condensed" pitchFamily="34" charset="0"/>
                          <a:cs typeface="Futura Condensed"/>
                        </a:rPr>
                        <a:t>de trouver des idées ou l'inspiration en testant d'autres projets et en en lisant les scripts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de sélectionner un morceau d'un autre projet et de l'adapter à leurs projets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de modifier un projet qui existait déjà pour l'améliorer ou l'enrichir</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de citer les personnes dont ils ont utilisé le travail ou dont les projets les ont inspirés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gridSpan="4">
                  <a:txBody>
                    <a:bodyPr/>
                    <a:lstStyle/>
                    <a:p>
                      <a:pPr algn="r" rtl="0"/>
                      <a:r>
                        <a:rPr lang="fr-FR" sz="1100" b="0" i="0" u="none" dirty="0">
                          <a:latin typeface="Futura Std Condensed" pitchFamily="34" charset="0"/>
                          <a:cs typeface="Futura Condensed"/>
                        </a:rPr>
                        <a:t>NOTES POUR LA PROCHAINE FOIS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jamais</a:t>
                      </a:r>
                      <a:r>
                        <a:rPr lang="fr-FR" sz="1100" b="0" i="0" u="none" dirty="0">
                          <a:latin typeface="Futura Std Condensed" pitchFamily="34" charset="0"/>
                          <a:cs typeface="Futura Condensed"/>
                        </a:rPr>
                        <a:t> », comment puis-je libérer du temps pour de telles occasions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parfois</a:t>
                      </a:r>
                      <a:r>
                        <a:rPr lang="fr-FR" sz="1100" b="0" i="0" u="none" dirty="0">
                          <a:latin typeface="Futura Std Condensed" pitchFamily="34" charset="0"/>
                          <a:cs typeface="Futura Condensed"/>
                        </a:rPr>
                        <a:t> », comment puis-je approfondir ou améliorer ces activités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souvent</a:t>
                      </a:r>
                      <a:r>
                        <a:rPr lang="fr-FR" sz="1100" b="0" i="0" u="none" dirty="0">
                          <a:latin typeface="Futura Std Condensed" pitchFamily="34" charset="0"/>
                          <a:cs typeface="Futura Condensed"/>
                        </a:rPr>
                        <a:t> », qu'ai-je remarqué ou appris ?</a:t>
                      </a: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TextBox 13"/>
          <p:cNvSpPr txBox="1"/>
          <p:nvPr>
            <p:custDataLst>
              <p:tags r:id="rId3"/>
            </p:custDataLst>
          </p:nvPr>
        </p:nvSpPr>
        <p:spPr>
          <a:xfrm>
            <a:off x="572861" y="5877591"/>
            <a:ext cx="6661075" cy="246221"/>
          </a:xfrm>
          <a:prstGeom prst="rect">
            <a:avLst/>
          </a:prstGeom>
          <a:noFill/>
        </p:spPr>
        <p:txBody>
          <a:bodyPr wrap="square" lIns="0" tIns="0" rIns="0" bIns="0" rtlCol="0">
            <a:spAutoFit/>
          </a:bodyPr>
          <a:lstStyle/>
          <a:p>
            <a:pPr algn="l" rtl="0"/>
            <a:r>
              <a:rPr lang="fr-FR" sz="1600" b="0" i="0" u="none">
                <a:latin typeface="Futura Std Condensed" pitchFamily="34" charset="0"/>
                <a:cs typeface="Futura Condensed"/>
              </a:rPr>
              <a:t>ABSTRACTION ET MODULARISATION : découvrir les liens entre le tout et les parties</a:t>
            </a:r>
            <a:endParaRPr lang="fr-FR" sz="1600" dirty="0">
              <a:latin typeface="Futura Std Condensed" pitchFamily="34" charset="0"/>
              <a:cs typeface="Futura Condensed"/>
            </a:endParaRPr>
          </a:p>
        </p:txBody>
      </p:sp>
      <p:graphicFrame>
        <p:nvGraphicFramePr>
          <p:cNvPr id="15" name="Table 14"/>
          <p:cNvGraphicFramePr>
            <a:graphicFrameLocks noGrp="1"/>
          </p:cNvGraphicFramePr>
          <p:nvPr>
            <p:custDataLst>
              <p:tags r:id="rId4"/>
            </p:custDataLst>
            <p:extLst>
              <p:ext uri="{D42A27DB-BD31-4B8C-83A1-F6EECF244321}">
                <p14:modId xmlns:p14="http://schemas.microsoft.com/office/powerpoint/2010/main" val="496469090"/>
              </p:ext>
            </p:extLst>
          </p:nvPr>
        </p:nvGraphicFramePr>
        <p:xfrm>
          <a:off x="586635" y="6150575"/>
          <a:ext cx="6631218" cy="2893064"/>
        </p:xfrm>
        <a:graphic>
          <a:graphicData uri="http://schemas.openxmlformats.org/drawingml/2006/table">
            <a:tbl>
              <a:tblPr firstRow="1">
                <a:tableStyleId>{616DA210-FB5B-4158-B5E0-FEB733F419BA}</a:tableStyleId>
              </a:tblPr>
              <a:tblGrid>
                <a:gridCol w="4763841"/>
                <a:gridCol w="543697"/>
                <a:gridCol w="642551"/>
                <a:gridCol w="681129"/>
              </a:tblGrid>
              <a:tr h="281306">
                <a:tc>
                  <a:txBody>
                    <a:bodyPr/>
                    <a:lstStyle/>
                    <a:p>
                      <a:pPr algn="l" rtl="0"/>
                      <a:r>
                        <a:rPr lang="fr-FR" sz="1100" b="1" i="0" u="none" dirty="0">
                          <a:latin typeface="Futura Std Condensed" pitchFamily="34" charset="0"/>
                          <a:cs typeface="Futura Condensed"/>
                        </a:rPr>
                        <a:t>L'activité a donné l'occasion aux élèves...</a:t>
                      </a:r>
                      <a:endParaRPr lang="fr-FR" sz="1100" b="1" i="0" dirty="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FR" sz="1100" b="1" i="0" u="none" dirty="0">
                          <a:latin typeface="Futura Std Condensed" pitchFamily="34" charset="0"/>
                          <a:cs typeface="Futura Condensed"/>
                        </a:rPr>
                        <a:t>Jamais</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rtl="0"/>
                      <a:r>
                        <a:rPr lang="fr-FR" sz="1100" b="1" i="0" u="none" dirty="0">
                          <a:latin typeface="Futura Std Condensed" pitchFamily="34" charset="0"/>
                          <a:cs typeface="Futura Condensed"/>
                        </a:rPr>
                        <a:t>Parfois</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rtl="0"/>
                      <a:r>
                        <a:rPr lang="fr-FR" sz="1100" b="1" i="0" u="none">
                          <a:latin typeface="Futura Std Condensed" pitchFamily="34" charset="0"/>
                          <a:cs typeface="Futura Condensed"/>
                        </a:rPr>
                        <a:t>Souvent</a:t>
                      </a:r>
                      <a:endParaRPr lang="fr-FR" sz="1100" b="1"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81306">
                <a:tc>
                  <a:txBody>
                    <a:bodyPr/>
                    <a:lstStyle/>
                    <a:p>
                      <a:pPr algn="l" rtl="0"/>
                      <a:r>
                        <a:rPr lang="fr-FR" sz="1100" b="0" i="0" u="none">
                          <a:latin typeface="Futura Std Condensed" pitchFamily="34" charset="0"/>
                          <a:cs typeface="Futura Condensed"/>
                        </a:rPr>
                        <a:t>de choisir les lutins nécessaires à leurs projets et l'endroit où placer ces lutins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de choisir les scripts nécessaires à leurs projets et de définir ce que ces scripts devaient faire</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a:txBody>
                    <a:bodyPr/>
                    <a:lstStyle/>
                    <a:p>
                      <a:pPr algn="l" rtl="0"/>
                      <a:r>
                        <a:rPr lang="fr-FR" sz="1100" b="0" i="0" u="none">
                          <a:latin typeface="Futura Std Condensed" pitchFamily="34" charset="0"/>
                          <a:cs typeface="Futura Condensed"/>
                        </a:rPr>
                        <a:t>d'organiser les scripts d'une façon cohérente pour lui-même et pour les autres</a:t>
                      </a:r>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fr-FR" sz="1100" b="0" i="0" dirty="0">
                        <a:latin typeface="Futura Std Condensed" pitchFamily="34" charset="0"/>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281306">
                <a:tc gridSpan="4">
                  <a:txBody>
                    <a:bodyPr/>
                    <a:lstStyle/>
                    <a:p>
                      <a:pPr algn="r" rtl="0"/>
                      <a:r>
                        <a:rPr lang="fr-FR" sz="1100" b="0" i="0" u="none" dirty="0">
                          <a:latin typeface="Futura Std Condensed" pitchFamily="34" charset="0"/>
                          <a:cs typeface="Futura Condensed"/>
                        </a:rPr>
                        <a:t>NOTES POUR LA PROCHAINE FOIS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jamais</a:t>
                      </a:r>
                      <a:r>
                        <a:rPr lang="fr-FR" sz="1100" b="0" i="0" u="none" dirty="0">
                          <a:latin typeface="Futura Std Condensed" pitchFamily="34" charset="0"/>
                          <a:cs typeface="Futura Condensed"/>
                        </a:rPr>
                        <a:t> », comment puis-je libérer du temps pour de telles occasions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parfois</a:t>
                      </a:r>
                      <a:r>
                        <a:rPr lang="fr-FR" sz="1100" b="0" i="0" u="none" dirty="0">
                          <a:latin typeface="Futura Std Condensed" pitchFamily="34" charset="0"/>
                          <a:cs typeface="Futura Condensed"/>
                        </a:rPr>
                        <a:t> », comment puis-je approfondir ou améliorer ces activités ?</a:t>
                      </a:r>
                    </a:p>
                    <a:p>
                      <a:pPr algn="r" rtl="0"/>
                      <a:r>
                        <a:rPr lang="fr-FR" sz="1100" b="0" i="0" u="none" dirty="0">
                          <a:latin typeface="Futura Std Condensed" pitchFamily="34" charset="0"/>
                          <a:cs typeface="Futura Condensed"/>
                        </a:rPr>
                        <a:t>Si la réponse est « </a:t>
                      </a:r>
                      <a:r>
                        <a:rPr lang="fr-FR" sz="1100" b="1" i="0" u="none" dirty="0">
                          <a:latin typeface="Futura Std Condensed" pitchFamily="34" charset="0"/>
                          <a:cs typeface="Futura Condensed"/>
                        </a:rPr>
                        <a:t>souvent</a:t>
                      </a:r>
                      <a:r>
                        <a:rPr lang="fr-FR" sz="1100" b="0" i="0" u="none" dirty="0">
                          <a:latin typeface="Futura Std Condensed" pitchFamily="34" charset="0"/>
                          <a:cs typeface="Futura Condensed"/>
                        </a:rPr>
                        <a:t> », qu'ai-je remarqué ou appris ?</a:t>
                      </a: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p>
                      <a:pPr algn="r" rtl="0"/>
                      <a:endParaRPr lang="fr-FR" sz="1100" b="0" i="0" dirty="0" smtClean="0">
                        <a:latin typeface="Futura Std Condensed" pitchFamily="34" charset="0"/>
                        <a:cs typeface="Futura Condensed"/>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endParaRPr lang="fr-FR" sz="1200" b="0" i="0" dirty="0">
                        <a:latin typeface="Futura Condensed"/>
                        <a:cs typeface="Futura Condensed"/>
                      </a:endParaRPr>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Slide Number Placeholder 2"/>
          <p:cNvSpPr txBox="1">
            <a:spLocks/>
          </p:cNvSpPr>
          <p:nvPr>
            <p:custDataLst>
              <p:tags r:id="rId5"/>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145</a:t>
            </a:r>
            <a:endParaRPr lang="fr-FR" dirty="0">
              <a:latin typeface="Futura Std Condensed" pitchFamily="34" charset="0"/>
            </a:endParaRPr>
          </a:p>
        </p:txBody>
      </p:sp>
    </p:spTree>
    <p:extLst>
      <p:ext uri="{BB962C8B-B14F-4D97-AF65-F5344CB8AC3E}">
        <p14:creationId xmlns:p14="http://schemas.microsoft.com/office/powerpoint/2010/main" val="1393509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7-30 at 5.58.28 PM.png"/>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6083" t="5539" r="21172" b="29870"/>
          <a:stretch/>
        </p:blipFill>
        <p:spPr>
          <a:xfrm>
            <a:off x="-228600" y="-222472"/>
            <a:ext cx="8229599" cy="10359808"/>
          </a:xfrm>
          <a:prstGeom prst="rect">
            <a:avLst/>
          </a:prstGeom>
        </p:spPr>
      </p:pic>
    </p:spTree>
    <p:extLst>
      <p:ext uri="{BB962C8B-B14F-4D97-AF65-F5344CB8AC3E}">
        <p14:creationId xmlns:p14="http://schemas.microsoft.com/office/powerpoint/2010/main" val="289510365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146</a:t>
            </a:r>
            <a:endParaRPr lang="fr-FR" dirty="0">
              <a:latin typeface="Futura Std Condensed" pitchFamily="34" charset="0"/>
            </a:endParaRPr>
          </a:p>
        </p:txBody>
      </p:sp>
    </p:spTree>
    <p:extLst>
      <p:ext uri="{BB962C8B-B14F-4D97-AF65-F5344CB8AC3E}">
        <p14:creationId xmlns:p14="http://schemas.microsoft.com/office/powerpoint/2010/main" val="241788054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576767" y="1849789"/>
            <a:ext cx="6654273" cy="5878531"/>
          </a:xfrm>
          <a:prstGeom prst="rect">
            <a:avLst/>
          </a:prstGeom>
          <a:noFill/>
        </p:spPr>
        <p:txBody>
          <a:bodyPr wrap="square" lIns="0" tIns="0" rIns="0" bIns="0" rtlCol="0">
            <a:spAutoFit/>
          </a:bodyPr>
          <a:lstStyle/>
          <a:p>
            <a:pPr algn="l" rtl="0"/>
            <a:r>
              <a:rPr lang="fr-FR" sz="1400" b="1" i="0" u="none" dirty="0">
                <a:latin typeface="Futura Std Condensed" pitchFamily="34" charset="0"/>
                <a:cs typeface="Futura Condensed"/>
              </a:rPr>
              <a:t>Ouvrages</a:t>
            </a:r>
          </a:p>
          <a:p>
            <a:endParaRPr lang="fr-FR" sz="1200" dirty="0">
              <a:latin typeface="Futura Std Condensed" pitchFamily="34" charset="0"/>
              <a:cs typeface="Futura Condensed"/>
            </a:endParaRPr>
          </a:p>
          <a:p>
            <a:pPr marL="171450" indent="-171450" algn="l" rtl="0">
              <a:buFont typeface="Lucida Grande"/>
              <a:buChar char="+"/>
            </a:pPr>
            <a:r>
              <a:rPr lang="fr-FR" sz="1200" b="0" i="0" u="none" dirty="0" err="1">
                <a:latin typeface="Futura Std Condensed" pitchFamily="34" charset="0"/>
                <a:cs typeface="Futura Condensed"/>
              </a:rPr>
              <a:t>Papert</a:t>
            </a:r>
            <a:r>
              <a:rPr lang="fr-FR" sz="1200" b="0" i="0" u="none" dirty="0">
                <a:latin typeface="Futura Std Condensed" pitchFamily="34" charset="0"/>
                <a:cs typeface="Futura Condensed"/>
              </a:rPr>
              <a:t>, S. (1980). </a:t>
            </a:r>
            <a:r>
              <a:rPr lang="fr-FR" sz="1200" b="0" i="0" u="none" dirty="0" err="1">
                <a:latin typeface="Futura Std Condensed" pitchFamily="34" charset="0"/>
                <a:cs typeface="Futura Condensed"/>
              </a:rPr>
              <a:t>Mindstorms</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Children</a:t>
            </a:r>
            <a:r>
              <a:rPr lang="fr-FR" sz="1200" b="0" i="0" u="none" dirty="0">
                <a:latin typeface="Futura Std Condensed" pitchFamily="34" charset="0"/>
                <a:cs typeface="Futura Condensed"/>
              </a:rPr>
              <a:t>, computers, and </a:t>
            </a:r>
            <a:r>
              <a:rPr lang="fr-FR" sz="1200" b="0" i="0" u="none" dirty="0" err="1">
                <a:latin typeface="Futura Std Condensed" pitchFamily="34" charset="0"/>
                <a:cs typeface="Futura Condensed"/>
              </a:rPr>
              <a:t>powerful</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ideas</a:t>
            </a:r>
            <a:r>
              <a:rPr lang="fr-FR" sz="1200" b="0" i="0" u="none" dirty="0">
                <a:latin typeface="Futura Std Condensed" pitchFamily="34" charset="0"/>
                <a:cs typeface="Futura Condensed"/>
              </a:rPr>
              <a:t>. New York, </a:t>
            </a:r>
            <a:r>
              <a:rPr lang="fr-FR" sz="1200" b="0" i="0" u="none" dirty="0" smtClean="0">
                <a:latin typeface="Futura Std Condensed" pitchFamily="34" charset="0"/>
                <a:cs typeface="Futura Condensed"/>
              </a:rPr>
              <a:t>NY : </a:t>
            </a:r>
            <a:r>
              <a:rPr lang="fr-FR" sz="1200" b="0" i="0" u="none" dirty="0">
                <a:latin typeface="Futura Std Condensed" pitchFamily="34" charset="0"/>
                <a:cs typeface="Futura Condensed"/>
              </a:rPr>
              <a:t>Basic Books.</a:t>
            </a:r>
          </a:p>
          <a:p>
            <a:pPr marL="171450" indent="-171450" algn="l" rtl="0">
              <a:buFont typeface="Lucida Grande"/>
              <a:buChar char="+"/>
            </a:pPr>
            <a:endParaRPr lang="fr-FR" sz="1200" dirty="0">
              <a:latin typeface="Futura Std Condensed" pitchFamily="34" charset="0"/>
              <a:cs typeface="Futura Condensed"/>
            </a:endParaRPr>
          </a:p>
          <a:p>
            <a:pPr marL="171450" indent="-171450" algn="l" rtl="0">
              <a:buFont typeface="Lucida Grande"/>
              <a:buChar char="+"/>
            </a:pPr>
            <a:r>
              <a:rPr lang="fr-FR" sz="1200" b="0" i="0" u="none" dirty="0" err="1">
                <a:latin typeface="Futura Std Condensed" pitchFamily="34" charset="0"/>
                <a:cs typeface="Futura Condensed"/>
              </a:rPr>
              <a:t>Papert</a:t>
            </a:r>
            <a:r>
              <a:rPr lang="fr-FR" sz="1200" b="0" i="0" u="none" dirty="0">
                <a:latin typeface="Futura Std Condensed" pitchFamily="34" charset="0"/>
                <a:cs typeface="Futura Condensed"/>
              </a:rPr>
              <a:t>, S. (1993). The </a:t>
            </a:r>
            <a:r>
              <a:rPr lang="fr-FR" sz="1200" b="0" i="0" u="none" dirty="0" err="1">
                <a:latin typeface="Futura Std Condensed" pitchFamily="34" charset="0"/>
                <a:cs typeface="Futura Condensed"/>
              </a:rPr>
              <a:t>children’s</a:t>
            </a:r>
            <a:r>
              <a:rPr lang="fr-FR" sz="1200" b="0" i="0" u="none" dirty="0">
                <a:latin typeface="Futura Std Condensed" pitchFamily="34" charset="0"/>
                <a:cs typeface="Futura Condensed"/>
              </a:rPr>
              <a:t> machine: </a:t>
            </a:r>
            <a:r>
              <a:rPr lang="fr-FR" sz="1200" b="0" i="0" u="none" dirty="0" err="1">
                <a:latin typeface="Futura Std Condensed" pitchFamily="34" charset="0"/>
                <a:cs typeface="Futura Condensed"/>
              </a:rPr>
              <a:t>Rethinking</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school</a:t>
            </a:r>
            <a:r>
              <a:rPr lang="fr-FR" sz="1200" b="0" i="0" u="none" dirty="0">
                <a:latin typeface="Futura Std Condensed" pitchFamily="34" charset="0"/>
                <a:cs typeface="Futura Condensed"/>
              </a:rPr>
              <a:t> in the </a:t>
            </a:r>
            <a:r>
              <a:rPr lang="fr-FR" sz="1200" b="0" i="0" u="none" dirty="0" err="1">
                <a:latin typeface="Futura Std Condensed" pitchFamily="34" charset="0"/>
                <a:cs typeface="Futura Condensed"/>
              </a:rPr>
              <a:t>age</a:t>
            </a:r>
            <a:r>
              <a:rPr lang="fr-FR" sz="1200" b="0" i="0" u="none" dirty="0">
                <a:latin typeface="Futura Std Condensed" pitchFamily="34" charset="0"/>
                <a:cs typeface="Futura Condensed"/>
              </a:rPr>
              <a:t> of the computer. New York, </a:t>
            </a:r>
            <a:r>
              <a:rPr lang="fr-FR" sz="1200" b="0" i="0" u="none" dirty="0" smtClean="0">
                <a:latin typeface="Futura Std Condensed" pitchFamily="34" charset="0"/>
                <a:cs typeface="Futura Condensed"/>
              </a:rPr>
              <a:t>NY : </a:t>
            </a:r>
            <a:r>
              <a:rPr lang="fr-FR" sz="1200" b="0" i="0" u="none" dirty="0">
                <a:latin typeface="Futura Std Condensed" pitchFamily="34" charset="0"/>
                <a:cs typeface="Futura Condensed"/>
              </a:rPr>
              <a:t>Basic Books.</a:t>
            </a:r>
          </a:p>
          <a:p>
            <a:pPr marL="171450" indent="-171450" algn="l" rtl="0">
              <a:buFont typeface="Lucida Grande"/>
              <a:buChar char="+"/>
            </a:pPr>
            <a:endParaRPr lang="fr-FR" sz="1200" dirty="0" smtClean="0">
              <a:latin typeface="Futura Std Condensed" pitchFamily="34" charset="0"/>
              <a:cs typeface="Futura Condensed"/>
            </a:endParaRPr>
          </a:p>
          <a:p>
            <a:pPr marL="171450" indent="-171450" algn="l" rtl="0">
              <a:buFont typeface="Lucida Grande"/>
              <a:buChar char="+"/>
            </a:pPr>
            <a:r>
              <a:rPr lang="fr-FR" sz="1200" b="0" i="0" u="none" dirty="0" err="1">
                <a:latin typeface="Futura Std Condensed" pitchFamily="34" charset="0"/>
                <a:cs typeface="Futura Condensed"/>
              </a:rPr>
              <a:t>Margolis</a:t>
            </a:r>
            <a:r>
              <a:rPr lang="fr-FR" sz="1200" b="0" i="0" u="none" dirty="0">
                <a:latin typeface="Futura Std Condensed" pitchFamily="34" charset="0"/>
                <a:cs typeface="Futura Condensed"/>
              </a:rPr>
              <a:t>, J., </a:t>
            </a:r>
            <a:r>
              <a:rPr lang="fr-FR" sz="1200" b="0" i="0" u="none" dirty="0" err="1">
                <a:latin typeface="Futura Std Condensed" pitchFamily="34" charset="0"/>
                <a:cs typeface="Futura Condensed"/>
              </a:rPr>
              <a:t>Estrella</a:t>
            </a:r>
            <a:r>
              <a:rPr lang="fr-FR" sz="1200" b="0" i="0" u="none" dirty="0">
                <a:latin typeface="Futura Std Condensed" pitchFamily="34" charset="0"/>
                <a:cs typeface="Futura Condensed"/>
              </a:rPr>
              <a:t>, R., </a:t>
            </a:r>
            <a:r>
              <a:rPr lang="fr-FR" sz="1200" b="0" i="0" u="none" dirty="0" err="1">
                <a:latin typeface="Futura Std Condensed" pitchFamily="34" charset="0"/>
                <a:cs typeface="Futura Condensed"/>
              </a:rPr>
              <a:t>Goode</a:t>
            </a:r>
            <a:r>
              <a:rPr lang="fr-FR" sz="1200" b="0" i="0" u="none" dirty="0">
                <a:latin typeface="Futura Std Condensed" pitchFamily="34" charset="0"/>
                <a:cs typeface="Futura Condensed"/>
              </a:rPr>
              <a:t>, J., </a:t>
            </a:r>
            <a:r>
              <a:rPr lang="fr-FR" sz="1200" b="0" i="0" u="none" dirty="0" err="1">
                <a:latin typeface="Futura Std Condensed" pitchFamily="34" charset="0"/>
                <a:cs typeface="Futura Condensed"/>
              </a:rPr>
              <a:t>Holme</a:t>
            </a:r>
            <a:r>
              <a:rPr lang="fr-FR" sz="1200" b="0" i="0" u="none" dirty="0">
                <a:latin typeface="Futura Std Condensed" pitchFamily="34" charset="0"/>
                <a:cs typeface="Futura Condensed"/>
              </a:rPr>
              <a:t>, J.J., &amp; Nao, K. (2008). </a:t>
            </a:r>
            <a:r>
              <a:rPr lang="fr-FR" sz="1200" b="0" i="0" u="none" dirty="0" err="1">
                <a:latin typeface="Futura Std Condensed" pitchFamily="34" charset="0"/>
                <a:cs typeface="Futura Condensed"/>
              </a:rPr>
              <a:t>Stuck</a:t>
            </a:r>
            <a:r>
              <a:rPr lang="fr-FR" sz="1200" b="0" i="0" u="none" dirty="0">
                <a:latin typeface="Futura Std Condensed" pitchFamily="34" charset="0"/>
                <a:cs typeface="Futura Condensed"/>
              </a:rPr>
              <a:t> in the </a:t>
            </a:r>
            <a:r>
              <a:rPr lang="fr-FR" sz="1200" b="0" i="0" u="none" dirty="0" err="1">
                <a:latin typeface="Futura Std Condensed" pitchFamily="34" charset="0"/>
                <a:cs typeface="Futura Condensed"/>
              </a:rPr>
              <a:t>shallow</a:t>
            </a:r>
            <a:r>
              <a:rPr lang="fr-FR" sz="1200" b="0" i="0" u="none" dirty="0">
                <a:latin typeface="Futura Std Condensed" pitchFamily="34" charset="0"/>
                <a:cs typeface="Futura Condensed"/>
              </a:rPr>
              <a:t> end: Education, race, and </a:t>
            </a:r>
            <a:r>
              <a:rPr lang="fr-FR" sz="1200" b="0" i="0" u="none" dirty="0" err="1">
                <a:latin typeface="Futura Std Condensed" pitchFamily="34" charset="0"/>
                <a:cs typeface="Futura Condensed"/>
              </a:rPr>
              <a:t>computing</a:t>
            </a:r>
            <a:r>
              <a:rPr lang="fr-FR" sz="1200" b="0" i="0" u="none" dirty="0">
                <a:latin typeface="Futura Std Condensed" pitchFamily="34" charset="0"/>
                <a:cs typeface="Futura Condensed"/>
              </a:rPr>
              <a:t>. Cambridge, </a:t>
            </a:r>
            <a:r>
              <a:rPr lang="fr-FR" sz="1200" b="0" i="0" u="none" dirty="0" smtClean="0">
                <a:latin typeface="Futura Std Condensed" pitchFamily="34" charset="0"/>
                <a:cs typeface="Futura Condensed"/>
              </a:rPr>
              <a:t>MA : </a:t>
            </a:r>
            <a:r>
              <a:rPr lang="fr-FR" sz="1200" b="0" i="0" u="none" dirty="0">
                <a:latin typeface="Futura Std Condensed" pitchFamily="34" charset="0"/>
                <a:cs typeface="Futura Condensed"/>
              </a:rPr>
              <a:t>MIT </a:t>
            </a:r>
            <a:r>
              <a:rPr lang="fr-FR" sz="1200" b="0" i="0" u="none" dirty="0" err="1">
                <a:latin typeface="Futura Std Condensed" pitchFamily="34" charset="0"/>
                <a:cs typeface="Futura Condensed"/>
              </a:rPr>
              <a:t>Press</a:t>
            </a:r>
            <a:r>
              <a:rPr lang="fr-FR" sz="1200" b="0" i="0" u="none" dirty="0">
                <a:latin typeface="Futura Std Condensed" pitchFamily="34" charset="0"/>
                <a:cs typeface="Futura Condensed"/>
              </a:rPr>
              <a:t>.</a:t>
            </a:r>
          </a:p>
          <a:p>
            <a:pPr marL="171450" indent="-171450" algn="l" rtl="0">
              <a:buFont typeface="Lucida Grande"/>
              <a:buChar char="+"/>
            </a:pPr>
            <a:endParaRPr lang="fr-FR" sz="1200" dirty="0">
              <a:latin typeface="Futura Std Condensed" pitchFamily="34" charset="0"/>
              <a:cs typeface="Futura Condensed"/>
            </a:endParaRPr>
          </a:p>
          <a:p>
            <a:pPr marL="171450" indent="-171450" algn="l" rtl="0">
              <a:buFont typeface="Lucida Grande"/>
              <a:buChar char="+"/>
            </a:pPr>
            <a:r>
              <a:rPr lang="fr-FR" sz="1200" b="0" i="0" u="none" dirty="0" err="1">
                <a:latin typeface="Futura Std Condensed" pitchFamily="34" charset="0"/>
                <a:cs typeface="Futura Condensed"/>
              </a:rPr>
              <a:t>Margolis</a:t>
            </a:r>
            <a:r>
              <a:rPr lang="fr-FR" sz="1200" b="0" i="0" u="none" dirty="0">
                <a:latin typeface="Futura Std Condensed" pitchFamily="34" charset="0"/>
                <a:cs typeface="Futura Condensed"/>
              </a:rPr>
              <a:t>, J., &amp; Fisher, A. (2002). </a:t>
            </a:r>
            <a:r>
              <a:rPr lang="fr-FR" sz="1200" b="0" i="0" u="none" dirty="0" err="1">
                <a:latin typeface="Futura Std Condensed" pitchFamily="34" charset="0"/>
                <a:cs typeface="Futura Condensed"/>
              </a:rPr>
              <a:t>Unlocking</a:t>
            </a:r>
            <a:r>
              <a:rPr lang="fr-FR" sz="1200" b="0" i="0" u="none" dirty="0">
                <a:latin typeface="Futura Std Condensed" pitchFamily="34" charset="0"/>
                <a:cs typeface="Futura Condensed"/>
              </a:rPr>
              <a:t> the clubhouse: </a:t>
            </a:r>
            <a:r>
              <a:rPr lang="fr-FR" sz="1200" b="0" i="0" u="none" dirty="0" err="1">
                <a:latin typeface="Futura Std Condensed" pitchFamily="34" charset="0"/>
                <a:cs typeface="Futura Condensed"/>
              </a:rPr>
              <a:t>Women</a:t>
            </a:r>
            <a:r>
              <a:rPr lang="fr-FR" sz="1200" b="0" i="0" u="none" dirty="0">
                <a:latin typeface="Futura Std Condensed" pitchFamily="34" charset="0"/>
                <a:cs typeface="Futura Condensed"/>
              </a:rPr>
              <a:t> in </a:t>
            </a:r>
            <a:r>
              <a:rPr lang="fr-FR" sz="1200" b="0" i="0" u="none" dirty="0" err="1">
                <a:latin typeface="Futura Std Condensed" pitchFamily="34" charset="0"/>
                <a:cs typeface="Futura Condensed"/>
              </a:rPr>
              <a:t>computing</a:t>
            </a:r>
            <a:r>
              <a:rPr lang="fr-FR" sz="1200" b="0" i="0" u="none" dirty="0">
                <a:latin typeface="Futura Std Condensed" pitchFamily="34" charset="0"/>
                <a:cs typeface="Futura Condensed"/>
              </a:rPr>
              <a:t>. Cambridge, </a:t>
            </a:r>
            <a:r>
              <a:rPr lang="fr-FR" sz="1200" b="0" i="0" u="none" dirty="0" smtClean="0">
                <a:latin typeface="Futura Std Condensed" pitchFamily="34" charset="0"/>
                <a:cs typeface="Futura Condensed"/>
              </a:rPr>
              <a:t>MA : </a:t>
            </a:r>
            <a:r>
              <a:rPr lang="fr-FR" sz="1200" b="0" i="0" u="none" dirty="0">
                <a:latin typeface="Futura Std Condensed" pitchFamily="34" charset="0"/>
                <a:cs typeface="Futura Condensed"/>
              </a:rPr>
              <a:t>MIT </a:t>
            </a:r>
            <a:r>
              <a:rPr lang="fr-FR" sz="1200" b="0" i="0" u="none" dirty="0" err="1">
                <a:latin typeface="Futura Std Condensed" pitchFamily="34" charset="0"/>
                <a:cs typeface="Futura Condensed"/>
              </a:rPr>
              <a:t>Press</a:t>
            </a:r>
            <a:r>
              <a:rPr lang="fr-FR" sz="1200" b="0" i="0" u="none" dirty="0">
                <a:latin typeface="Futura Std Condensed" pitchFamily="34" charset="0"/>
                <a:cs typeface="Futura Condensed"/>
              </a:rPr>
              <a:t>.</a:t>
            </a:r>
          </a:p>
          <a:p>
            <a:pPr marL="171450" indent="-171450" algn="l" rtl="0">
              <a:buFont typeface="Lucida Grande"/>
              <a:buChar char="+"/>
            </a:pPr>
            <a:endParaRPr lang="fr-FR" sz="1200" dirty="0" smtClean="0">
              <a:latin typeface="Futura Std Condensed" pitchFamily="34" charset="0"/>
              <a:cs typeface="Futura Condensed"/>
            </a:endParaRPr>
          </a:p>
          <a:p>
            <a:pPr marL="171450" indent="-171450" algn="l" rtl="0">
              <a:buFont typeface="Lucida Grande"/>
              <a:buChar char="+"/>
            </a:pPr>
            <a:r>
              <a:rPr lang="fr-FR" sz="1200" b="0" i="0" u="none" dirty="0" err="1">
                <a:latin typeface="Futura Std Condensed" pitchFamily="34" charset="0"/>
                <a:cs typeface="Futura Condensed"/>
              </a:rPr>
              <a:t>Rushkoff</a:t>
            </a:r>
            <a:r>
              <a:rPr lang="fr-FR" sz="1200" b="0" i="0" u="none" dirty="0">
                <a:latin typeface="Futura Std Condensed" pitchFamily="34" charset="0"/>
                <a:cs typeface="Futura Condensed"/>
              </a:rPr>
              <a:t>, D. (2010). Program or </a:t>
            </a:r>
            <a:r>
              <a:rPr lang="fr-FR" sz="1200" b="0" i="0" u="none" dirty="0" err="1">
                <a:latin typeface="Futura Std Condensed" pitchFamily="34" charset="0"/>
                <a:cs typeface="Futura Condensed"/>
              </a:rPr>
              <a:t>be</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programmed</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Ten</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commands</a:t>
            </a:r>
            <a:r>
              <a:rPr lang="fr-FR" sz="1200" b="0" i="0" u="none" dirty="0">
                <a:latin typeface="Futura Std Condensed" pitchFamily="34" charset="0"/>
                <a:cs typeface="Futura Condensed"/>
              </a:rPr>
              <a:t> for a digital </a:t>
            </a:r>
            <a:r>
              <a:rPr lang="fr-FR" sz="1200" b="0" i="0" u="none" dirty="0" err="1">
                <a:latin typeface="Futura Std Condensed" pitchFamily="34" charset="0"/>
                <a:cs typeface="Futura Condensed"/>
              </a:rPr>
              <a:t>age</a:t>
            </a:r>
            <a:r>
              <a:rPr lang="fr-FR" sz="1200" b="0" i="0" u="none" dirty="0">
                <a:latin typeface="Futura Std Condensed" pitchFamily="34" charset="0"/>
                <a:cs typeface="Futura Condensed"/>
              </a:rPr>
              <a:t>. New York, </a:t>
            </a:r>
            <a:r>
              <a:rPr lang="fr-FR" sz="1200" b="0" i="0" u="none" dirty="0" smtClean="0">
                <a:latin typeface="Futura Std Condensed" pitchFamily="34" charset="0"/>
                <a:cs typeface="Futura Condensed"/>
              </a:rPr>
              <a:t>NY : </a:t>
            </a:r>
            <a:r>
              <a:rPr lang="fr-FR" sz="1200" b="0" i="0" u="none" dirty="0">
                <a:latin typeface="Futura Std Condensed" pitchFamily="34" charset="0"/>
                <a:cs typeface="Futura Condensed"/>
              </a:rPr>
              <a:t>OR Books.</a:t>
            </a:r>
          </a:p>
          <a:p>
            <a:endParaRPr lang="fr-FR" sz="1200" dirty="0" smtClean="0">
              <a:latin typeface="Futura Std Condensed" pitchFamily="34" charset="0"/>
              <a:cs typeface="Futura Condensed"/>
            </a:endParaRPr>
          </a:p>
          <a:p>
            <a:endParaRPr lang="fr-FR" sz="1400" b="1" dirty="0" smtClean="0">
              <a:latin typeface="Futura Std Condensed" pitchFamily="34" charset="0"/>
              <a:cs typeface="Futura Condensed"/>
            </a:endParaRPr>
          </a:p>
          <a:p>
            <a:pPr algn="l" rtl="0"/>
            <a:r>
              <a:rPr lang="fr-FR" sz="1400" b="1" i="0" u="none" dirty="0">
                <a:latin typeface="Futura Std Condensed" pitchFamily="34" charset="0"/>
                <a:cs typeface="Futura Condensed"/>
              </a:rPr>
              <a:t>Thèses</a:t>
            </a:r>
            <a:endParaRPr lang="fr-FR" sz="1400" b="1" dirty="0">
              <a:latin typeface="Futura Std Condensed" pitchFamily="34" charset="0"/>
              <a:cs typeface="Futura Condensed"/>
            </a:endParaRPr>
          </a:p>
          <a:p>
            <a:pPr marL="171450" indent="-171450" algn="l" rtl="0">
              <a:buFont typeface="Lucida Grande"/>
              <a:buChar char="+"/>
            </a:pP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Brennan, K. (2013). Best of </a:t>
            </a:r>
            <a:r>
              <a:rPr lang="fr-FR" sz="1200" b="0" i="0" u="none" dirty="0" err="1">
                <a:latin typeface="Futura Std Condensed" pitchFamily="34" charset="0"/>
                <a:cs typeface="Futura Condensed"/>
              </a:rPr>
              <a:t>both</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worlds</a:t>
            </a:r>
            <a:r>
              <a:rPr lang="fr-FR" sz="1200" b="0" i="0" u="none" dirty="0">
                <a:latin typeface="Futura Std Condensed" pitchFamily="34" charset="0"/>
                <a:cs typeface="Futura Condensed"/>
              </a:rPr>
              <a:t>: Issues of structure and </a:t>
            </a:r>
            <a:r>
              <a:rPr lang="fr-FR" sz="1200" b="0" i="0" u="none" dirty="0" err="1">
                <a:latin typeface="Futura Std Condensed" pitchFamily="34" charset="0"/>
                <a:cs typeface="Futura Condensed"/>
              </a:rPr>
              <a:t>agency</a:t>
            </a:r>
            <a:r>
              <a:rPr lang="fr-FR" sz="1200" b="0" i="0" u="none" dirty="0">
                <a:latin typeface="Futura Std Condensed" pitchFamily="34" charset="0"/>
                <a:cs typeface="Futura Condensed"/>
              </a:rPr>
              <a:t> in </a:t>
            </a:r>
            <a:r>
              <a:rPr lang="fr-FR" sz="1200" b="0" i="0" u="none" dirty="0" err="1">
                <a:latin typeface="Futura Std Condensed" pitchFamily="34" charset="0"/>
                <a:cs typeface="Futura Condensed"/>
              </a:rPr>
              <a:t>computational</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creation</a:t>
            </a:r>
            <a:r>
              <a:rPr lang="fr-FR" sz="1200" b="0" i="0" u="none" dirty="0">
                <a:latin typeface="Futura Std Condensed" pitchFamily="34" charset="0"/>
                <a:cs typeface="Futura Condensed"/>
              </a:rPr>
              <a:t>, in and out of </a:t>
            </a:r>
            <a:r>
              <a:rPr lang="fr-FR" sz="1200" b="0" i="0" u="none" dirty="0" err="1">
                <a:latin typeface="Futura Std Condensed" pitchFamily="34" charset="0"/>
                <a:cs typeface="Futura Condensed"/>
              </a:rPr>
              <a:t>schools</a:t>
            </a:r>
            <a:r>
              <a:rPr lang="fr-FR" sz="1200" b="0" i="0" u="none" dirty="0">
                <a:latin typeface="Futura Std Condensed" pitchFamily="34" charset="0"/>
                <a:cs typeface="Futura Condensed"/>
              </a:rPr>
              <a: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Thèse de doctorat, Massachusetts Institute of </a:t>
            </a:r>
            <a:r>
              <a:rPr lang="fr-FR" sz="1200" b="0" i="0" u="none" dirty="0" err="1">
                <a:latin typeface="Futura Std Condensed" pitchFamily="34" charset="0"/>
                <a:cs typeface="Futura Condensed"/>
              </a:rPr>
              <a:t>Technology</a:t>
            </a:r>
            <a:r>
              <a:rPr lang="fr-FR" sz="1200" b="0" i="0" u="none" dirty="0">
                <a:latin typeface="Futura Std Condensed" pitchFamily="34" charset="0"/>
                <a:cs typeface="Futura Condensed"/>
              </a:rPr>
              <a:t>.</a:t>
            </a:r>
          </a:p>
          <a:p>
            <a:pPr marL="171450" indent="-171450" algn="l" rtl="0">
              <a:buFont typeface="Lucida Grande"/>
              <a:buChar char="+"/>
            </a:pPr>
            <a:endParaRPr lang="fr-FR" sz="1200" dirty="0">
              <a:latin typeface="Futura Std Condensed" pitchFamily="34" charset="0"/>
              <a:cs typeface="Futura Condensed"/>
            </a:endParaRPr>
          </a:p>
          <a:p>
            <a:pPr marL="171450" indent="-171450" algn="l" rtl="0">
              <a:buFont typeface="Lucida Grande"/>
              <a:buChar char="+"/>
            </a:pPr>
            <a:r>
              <a:rPr lang="fr-FR" sz="1200" b="0" i="0" u="none" dirty="0" err="1">
                <a:latin typeface="Futura Std Condensed" pitchFamily="34" charset="0"/>
                <a:cs typeface="Futura Condensed"/>
              </a:rPr>
              <a:t>Monroy</a:t>
            </a:r>
            <a:r>
              <a:rPr lang="fr-FR" sz="1200" b="0" i="0" u="none" dirty="0">
                <a:latin typeface="Futura Std Condensed" pitchFamily="34" charset="0"/>
                <a:cs typeface="Futura Condensed"/>
              </a:rPr>
              <a:t>-Hernandez, A. (2012). </a:t>
            </a:r>
            <a:r>
              <a:rPr lang="fr-FR" sz="1200" b="0" i="0" u="none" dirty="0" err="1">
                <a:latin typeface="Futura Std Condensed" pitchFamily="34" charset="0"/>
                <a:cs typeface="Futura Condensed"/>
              </a:rPr>
              <a:t>Designing</a:t>
            </a:r>
            <a:r>
              <a:rPr lang="fr-FR" sz="1200" b="0" i="0" u="none" dirty="0">
                <a:latin typeface="Futura Std Condensed" pitchFamily="34" charset="0"/>
                <a:cs typeface="Futura Condensed"/>
              </a:rPr>
              <a:t> for </a:t>
            </a:r>
            <a:r>
              <a:rPr lang="fr-FR" sz="1200" b="0" i="0" u="none" dirty="0" err="1">
                <a:latin typeface="Futura Std Condensed" pitchFamily="34" charset="0"/>
                <a:cs typeface="Futura Condensed"/>
              </a:rPr>
              <a:t>remixing</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Supporting</a:t>
            </a:r>
            <a:r>
              <a:rPr lang="fr-FR" sz="1200" b="0" i="0" u="none" dirty="0">
                <a:latin typeface="Futura Std Condensed" pitchFamily="34" charset="0"/>
                <a:cs typeface="Futura Condensed"/>
              </a:rPr>
              <a:t> an online </a:t>
            </a:r>
            <a:r>
              <a:rPr lang="fr-FR" sz="1200" b="0" i="0" u="none" dirty="0" err="1">
                <a:latin typeface="Futura Std Condensed" pitchFamily="34" charset="0"/>
                <a:cs typeface="Futura Condensed"/>
              </a:rPr>
              <a:t>community</a:t>
            </a:r>
            <a:r>
              <a:rPr lang="fr-FR" sz="1200" b="0" i="0" u="none" dirty="0">
                <a:latin typeface="Futura Std Condensed" pitchFamily="34" charset="0"/>
                <a:cs typeface="Futura Condensed"/>
              </a:rPr>
              <a:t> of amateur </a:t>
            </a:r>
            <a:r>
              <a:rPr lang="fr-FR" sz="1200" b="0" i="0" u="none" dirty="0" err="1">
                <a:latin typeface="Futura Std Condensed" pitchFamily="34" charset="0"/>
                <a:cs typeface="Futura Condensed"/>
              </a:rPr>
              <a:t>creators</a:t>
            </a:r>
            <a:r>
              <a:rPr lang="fr-FR" sz="1200" b="0" i="0" u="none" dirty="0">
                <a:latin typeface="Futura Std Condensed" pitchFamily="34" charset="0"/>
                <a:cs typeface="Futura Condensed"/>
              </a:rPr>
              <a: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Thèse de doctorat, Massachusetts Institute of </a:t>
            </a:r>
            <a:r>
              <a:rPr lang="fr-FR" sz="1200" b="0" i="0" u="none" dirty="0" err="1">
                <a:latin typeface="Futura Std Condensed" pitchFamily="34" charset="0"/>
                <a:cs typeface="Futura Condensed"/>
              </a:rPr>
              <a:t>Technology</a:t>
            </a:r>
            <a:r>
              <a:rPr lang="fr-FR" sz="1200" b="0" i="0" u="none" dirty="0">
                <a:latin typeface="Futura Std Condensed" pitchFamily="34" charset="0"/>
                <a:cs typeface="Futura Condensed"/>
              </a:rPr>
              <a:t>.</a:t>
            </a:r>
          </a:p>
          <a:p>
            <a:pPr marL="171450" indent="-171450" algn="l" rtl="0">
              <a:buFont typeface="Lucida Grande"/>
              <a:buChar char="+"/>
            </a:pPr>
            <a:endParaRPr lang="fr-FR" sz="1200" dirty="0">
              <a:latin typeface="Futura Std Condensed" pitchFamily="34" charset="0"/>
              <a:cs typeface="Futura Condensed"/>
            </a:endParaRPr>
          </a:p>
          <a:p>
            <a:endParaRPr lang="fr-FR" sz="1400" b="1" dirty="0" smtClean="0">
              <a:latin typeface="Futura Std Condensed" pitchFamily="34" charset="0"/>
              <a:cs typeface="Futura Condensed"/>
            </a:endParaRPr>
          </a:p>
          <a:p>
            <a:pPr algn="l" rtl="0"/>
            <a:r>
              <a:rPr lang="fr-FR" sz="1400" b="1" i="0" u="none" dirty="0">
                <a:latin typeface="Futura Std Condensed" pitchFamily="34" charset="0"/>
                <a:cs typeface="Futura Condensed"/>
              </a:rPr>
              <a:t>Articles</a:t>
            </a:r>
          </a:p>
          <a:p>
            <a:endParaRPr lang="fr-FR" sz="1200" b="1"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Brennan, K., &amp; </a:t>
            </a:r>
            <a:r>
              <a:rPr lang="fr-FR" sz="1200" b="0" i="0" u="none" dirty="0" err="1">
                <a:latin typeface="Futura Std Condensed" pitchFamily="34" charset="0"/>
                <a:cs typeface="Futura Condensed"/>
              </a:rPr>
              <a:t>Resnick</a:t>
            </a:r>
            <a:r>
              <a:rPr lang="fr-FR" sz="1200" b="0" i="0" u="none" dirty="0">
                <a:latin typeface="Futura Std Condensed" pitchFamily="34" charset="0"/>
                <a:cs typeface="Futura Condensed"/>
              </a:rPr>
              <a:t>, M. (2012). New </a:t>
            </a:r>
            <a:r>
              <a:rPr lang="fr-FR" sz="1200" b="0" i="0" u="none" dirty="0" err="1">
                <a:latin typeface="Futura Std Condensed" pitchFamily="34" charset="0"/>
                <a:cs typeface="Futura Condensed"/>
              </a:rPr>
              <a:t>frameworks</a:t>
            </a:r>
            <a:r>
              <a:rPr lang="fr-FR" sz="1200" b="0" i="0" u="none" dirty="0">
                <a:latin typeface="Futura Std Condensed" pitchFamily="34" charset="0"/>
                <a:cs typeface="Futura Condensed"/>
              </a:rPr>
              <a:t> for </a:t>
            </a:r>
            <a:r>
              <a:rPr lang="fr-FR" sz="1200" b="0" i="0" u="none" dirty="0" err="1">
                <a:latin typeface="Futura Std Condensed" pitchFamily="34" charset="0"/>
                <a:cs typeface="Futura Condensed"/>
              </a:rPr>
              <a:t>studying</a:t>
            </a:r>
            <a:r>
              <a:rPr lang="fr-FR" sz="1200" b="0" i="0" u="none" dirty="0">
                <a:latin typeface="Futura Std Condensed" pitchFamily="34" charset="0"/>
                <a:cs typeface="Futura Condensed"/>
              </a:rPr>
              <a:t> and </a:t>
            </a:r>
            <a:r>
              <a:rPr lang="fr-FR" sz="1200" b="0" i="0" u="none" dirty="0" err="1">
                <a:latin typeface="Futura Std Condensed" pitchFamily="34" charset="0"/>
                <a:cs typeface="Futura Condensed"/>
              </a:rPr>
              <a:t>assessing</a:t>
            </a:r>
            <a:r>
              <a:rPr lang="fr-FR" sz="1200" b="0" i="0" u="none" dirty="0">
                <a:latin typeface="Futura Std Condensed" pitchFamily="34" charset="0"/>
                <a:cs typeface="Futura Condensed"/>
              </a:rPr>
              <a:t> the </a:t>
            </a:r>
            <a:r>
              <a:rPr lang="fr-FR" sz="1200" b="0" i="0" u="none" dirty="0" err="1">
                <a:latin typeface="Futura Std Condensed" pitchFamily="34" charset="0"/>
                <a:cs typeface="Futura Condensed"/>
              </a:rPr>
              <a:t>development</a:t>
            </a:r>
            <a:r>
              <a:rPr lang="fr-FR" sz="1200" b="0" i="0" u="none" dirty="0">
                <a:latin typeface="Futura Std Condensed" pitchFamily="34" charset="0"/>
                <a:cs typeface="Futura Condensed"/>
              </a:rPr>
              <a:t> of </a:t>
            </a:r>
            <a:r>
              <a:rPr lang="fr-FR" sz="1200" b="0" i="0" u="none" dirty="0" err="1">
                <a:latin typeface="Futura Std Condensed" pitchFamily="34" charset="0"/>
                <a:cs typeface="Futura Condensed"/>
              </a:rPr>
              <a:t>computational</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thinking</a:t>
            </a:r>
            <a:r>
              <a:rPr lang="fr-FR" sz="1200" b="0" i="0" u="none" dirty="0">
                <a:latin typeface="Futura Std Condensed" pitchFamily="34" charset="0"/>
                <a:cs typeface="Futura Condensed"/>
              </a:rPr>
              <a: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American </a:t>
            </a:r>
            <a:r>
              <a:rPr lang="fr-FR" sz="1200" b="0" i="0" u="none" dirty="0" err="1">
                <a:latin typeface="Futura Std Condensed" pitchFamily="34" charset="0"/>
                <a:cs typeface="Futura Condensed"/>
              </a:rPr>
              <a:t>Educational</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Research</a:t>
            </a:r>
            <a:r>
              <a:rPr lang="fr-FR" sz="1200" b="0" i="0" u="none" dirty="0">
                <a:latin typeface="Futura Std Condensed" pitchFamily="34" charset="0"/>
                <a:cs typeface="Futura Condensed"/>
              </a:rPr>
              <a:t> Association meeting, Vancouver, BC, Canada.</a:t>
            </a:r>
          </a:p>
          <a:p>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Brennan, K. (2013). Learning </a:t>
            </a:r>
            <a:r>
              <a:rPr lang="fr-FR" sz="1200" b="0" i="0" u="none" dirty="0" err="1">
                <a:latin typeface="Futura Std Condensed" pitchFamily="34" charset="0"/>
                <a:cs typeface="Futura Condensed"/>
              </a:rPr>
              <a:t>computing</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through</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creating</a:t>
            </a:r>
            <a:r>
              <a:rPr lang="fr-FR" sz="1200" b="0" i="0" u="none" dirty="0">
                <a:latin typeface="Futura Std Condensed" pitchFamily="34" charset="0"/>
                <a:cs typeface="Futura Condensed"/>
              </a:rPr>
              <a:t> and </a:t>
            </a:r>
            <a:r>
              <a:rPr lang="fr-FR" sz="1200" b="0" i="0" u="none" dirty="0" err="1">
                <a:latin typeface="Futura Std Condensed" pitchFamily="34" charset="0"/>
                <a:cs typeface="Futura Condensed"/>
              </a:rPr>
              <a:t>connecting</a:t>
            </a:r>
            <a:r>
              <a:rPr lang="fr-FR" sz="1200" b="0" i="0" u="none" dirty="0">
                <a:latin typeface="Futura Std Condensed" pitchFamily="34" charset="0"/>
                <a:cs typeface="Futura Condensed"/>
              </a:rPr>
              <a:t>. IEEE Computer, </a:t>
            </a:r>
            <a:r>
              <a:rPr lang="fr-FR" sz="1200" b="0" i="0" u="none" dirty="0" err="1">
                <a:latin typeface="Futura Std Condensed" pitchFamily="34" charset="0"/>
                <a:cs typeface="Futura Condensed"/>
              </a:rPr>
              <a:t>Special</a:t>
            </a:r>
            <a:r>
              <a:rPr lang="fr-FR" sz="1200" b="0" i="0" u="none" dirty="0">
                <a:latin typeface="Futura Std Condensed" pitchFamily="34" charset="0"/>
                <a:cs typeface="Futura Condensed"/>
              </a:rPr>
              <a:t> Issue: Computing in Education.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doi:10.1109/MC.2013.229</a:t>
            </a:r>
          </a:p>
          <a:p>
            <a:pPr marL="171450" indent="-171450" algn="l" rtl="0">
              <a:buFont typeface="Lucida Grande"/>
              <a:buChar char="+"/>
            </a:pPr>
            <a:endParaRPr lang="fr-FR" sz="1200" dirty="0">
              <a:latin typeface="Futura Std Condensed" pitchFamily="34" charset="0"/>
              <a:cs typeface="Futura Condensed"/>
            </a:endParaRPr>
          </a:p>
        </p:txBody>
      </p:sp>
      <p:sp>
        <p:nvSpPr>
          <p:cNvPr id="8" name="Rectangle 7"/>
          <p:cNvSpPr/>
          <p:nvPr>
            <p:custDataLst>
              <p:tags r:id="rId2"/>
            </p:custDataLst>
          </p:nvPr>
        </p:nvSpPr>
        <p:spPr>
          <a:xfrm>
            <a:off x="486732" y="1371947"/>
            <a:ext cx="6925733" cy="307777"/>
          </a:xfrm>
          <a:prstGeom prst="rect">
            <a:avLst/>
          </a:prstGeom>
        </p:spPr>
        <p:txBody>
          <a:bodyPr wrap="square">
            <a:spAutoFit/>
          </a:bodyPr>
          <a:lstStyle/>
          <a:p>
            <a:pPr algn="just" rtl="0"/>
            <a:r>
              <a:rPr lang="fr-FR" sz="1400" b="0" i="0" u="none" dirty="0">
                <a:latin typeface="Futura Std Condensed" pitchFamily="34" charset="0"/>
                <a:cs typeface="Futura Condensed"/>
              </a:rPr>
              <a:t>Voici une sélection de lectures pour vous aider dans votre exploration de </a:t>
            </a:r>
            <a:r>
              <a:rPr lang="fr-FR" sz="1400" b="0" i="0" u="none" dirty="0" smtClean="0">
                <a:latin typeface="Futura Std Condensed" pitchFamily="34" charset="0"/>
                <a:cs typeface="Futura Condensed"/>
              </a:rPr>
              <a:t>l’informatique </a:t>
            </a:r>
            <a:r>
              <a:rPr lang="fr-FR" sz="1400" b="0" i="0" u="none" dirty="0">
                <a:latin typeface="Futura Std Condensed" pitchFamily="34" charset="0"/>
                <a:cs typeface="Futura Condensed"/>
              </a:rPr>
              <a:t>créative :</a:t>
            </a:r>
            <a:endParaRPr lang="fr-FR" sz="1400" dirty="0">
              <a:latin typeface="Futura Std Condensed" pitchFamily="34" charset="0"/>
              <a:cs typeface="Futura Condensed"/>
            </a:endParaRPr>
          </a:p>
        </p:txBody>
      </p:sp>
      <p:sp>
        <p:nvSpPr>
          <p:cNvPr id="9" name="TextBox 8"/>
          <p:cNvSpPr txBox="1"/>
          <p:nvPr>
            <p:custDataLst>
              <p:tags r:id="rId3"/>
            </p:custDataLst>
          </p:nvPr>
        </p:nvSpPr>
        <p:spPr>
          <a:xfrm>
            <a:off x="457199" y="464006"/>
            <a:ext cx="6747204" cy="907941"/>
          </a:xfrm>
          <a:prstGeom prst="rect">
            <a:avLst/>
          </a:prstGeom>
          <a:noFill/>
        </p:spPr>
        <p:txBody>
          <a:bodyPr wrap="square" rtlCol="0">
            <a:spAutoFit/>
          </a:bodyPr>
          <a:lstStyle/>
          <a:p>
            <a:pPr algn="l" rtl="0"/>
            <a:r>
              <a:rPr lang="fr-FR" sz="5300" b="0" i="0" u="none" dirty="0">
                <a:latin typeface="Futura Std Condensed" pitchFamily="34" charset="0"/>
                <a:cs typeface="Futura Condensed"/>
              </a:rPr>
              <a:t>LECTURES RECOMMANDÉES </a:t>
            </a:r>
            <a:endParaRPr lang="fr-FR" sz="2400" dirty="0">
              <a:latin typeface="Futura Std Condensed" pitchFamily="34" charset="0"/>
              <a:cs typeface="Futura Condensed"/>
            </a:endParaRPr>
          </a:p>
        </p:txBody>
      </p:sp>
      <p:sp>
        <p:nvSpPr>
          <p:cNvPr id="11" name="Slide Number Placeholder 2"/>
          <p:cNvSpPr txBox="1">
            <a:spLocks/>
          </p:cNvSpPr>
          <p:nvPr>
            <p:custDataLst>
              <p:tags r:id="rId4"/>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147</a:t>
            </a:r>
            <a:endParaRPr lang="fr-FR" dirty="0">
              <a:latin typeface="Futura Std Condensed" pitchFamily="34" charset="0"/>
            </a:endParaRPr>
          </a:p>
        </p:txBody>
      </p:sp>
    </p:spTree>
    <p:extLst>
      <p:ext uri="{BB962C8B-B14F-4D97-AF65-F5344CB8AC3E}">
        <p14:creationId xmlns:p14="http://schemas.microsoft.com/office/powerpoint/2010/main" val="17843102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148</a:t>
            </a:r>
            <a:endParaRPr lang="fr-FR" dirty="0">
              <a:latin typeface="Futura Std Condensed" pitchFamily="34" charset="0"/>
            </a:endParaRPr>
          </a:p>
        </p:txBody>
      </p:sp>
    </p:spTree>
    <p:extLst>
      <p:ext uri="{BB962C8B-B14F-4D97-AF65-F5344CB8AC3E}">
        <p14:creationId xmlns:p14="http://schemas.microsoft.com/office/powerpoint/2010/main" val="241788054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custDataLst>
              <p:tags r:id="rId1"/>
            </p:custDataLst>
          </p:nvPr>
        </p:nvSpPr>
        <p:spPr>
          <a:xfrm>
            <a:off x="457199" y="464006"/>
            <a:ext cx="6791651" cy="907941"/>
          </a:xfrm>
          <a:prstGeom prst="rect">
            <a:avLst/>
          </a:prstGeom>
          <a:noFill/>
        </p:spPr>
        <p:txBody>
          <a:bodyPr wrap="square" rtlCol="0">
            <a:spAutoFit/>
          </a:bodyPr>
          <a:lstStyle/>
          <a:p>
            <a:pPr algn="l" rtl="0"/>
            <a:r>
              <a:rPr lang="fr-FR" sz="5300" b="0" i="0" u="none" dirty="0">
                <a:latin typeface="Futura Std Condensed" pitchFamily="34" charset="0"/>
                <a:cs typeface="Futura Condensed"/>
              </a:rPr>
              <a:t>LIENS</a:t>
            </a:r>
            <a:endParaRPr lang="fr-FR" sz="5300" dirty="0">
              <a:latin typeface="Futura Std Condensed" pitchFamily="34" charset="0"/>
              <a:cs typeface="Futura Condensed"/>
            </a:endParaRPr>
          </a:p>
        </p:txBody>
      </p:sp>
      <p:graphicFrame>
        <p:nvGraphicFramePr>
          <p:cNvPr id="2" name="Table 1"/>
          <p:cNvGraphicFramePr>
            <a:graphicFrameLocks noGrp="1"/>
          </p:cNvGraphicFramePr>
          <p:nvPr>
            <p:custDataLst>
              <p:tags r:id="rId2"/>
            </p:custDataLst>
            <p:extLst>
              <p:ext uri="{D42A27DB-BD31-4B8C-83A1-F6EECF244321}">
                <p14:modId xmlns:p14="http://schemas.microsoft.com/office/powerpoint/2010/main" val="1880013886"/>
              </p:ext>
            </p:extLst>
          </p:nvPr>
        </p:nvGraphicFramePr>
        <p:xfrm>
          <a:off x="586634" y="1555108"/>
          <a:ext cx="6631218" cy="8228978"/>
        </p:xfrm>
        <a:graphic>
          <a:graphicData uri="http://schemas.openxmlformats.org/drawingml/2006/table">
            <a:tbl>
              <a:tblPr firstRow="1">
                <a:tableStyleId>{616DA210-FB5B-4158-B5E0-FEB733F419BA}</a:tableStyleId>
              </a:tblPr>
              <a:tblGrid>
                <a:gridCol w="1142157"/>
                <a:gridCol w="2488694"/>
                <a:gridCol w="3000367"/>
              </a:tblGrid>
              <a:tr h="348485">
                <a:tc>
                  <a:txBody>
                    <a:bodyPr/>
                    <a:lstStyle/>
                    <a:p>
                      <a:pPr algn="l" rtl="0"/>
                      <a:r>
                        <a:rPr lang="fr-FR" b="0" i="0" u="none" dirty="0">
                          <a:latin typeface="Futura Std Condensed" pitchFamily="34" charset="0"/>
                          <a:cs typeface="Futura Condensed"/>
                        </a:rPr>
                        <a:t>TYPE</a:t>
                      </a:r>
                      <a:endParaRPr lang="fr-FR" b="0" i="0" dirty="0">
                        <a:latin typeface="Futura Std Condensed" pitchFamily="34" charset="0"/>
                        <a:cs typeface="Futura Condensed"/>
                      </a:endParaRPr>
                    </a:p>
                  </a:txBody>
                  <a:tcPr/>
                </a:tc>
                <a:tc>
                  <a:txBody>
                    <a:bodyPr/>
                    <a:lstStyle/>
                    <a:p>
                      <a:pPr algn="l" rtl="0"/>
                      <a:r>
                        <a:rPr lang="fr-FR" b="0" i="0" u="none">
                          <a:latin typeface="Futura Std Condensed" pitchFamily="34" charset="0"/>
                          <a:cs typeface="Futura Condensed"/>
                        </a:rPr>
                        <a:t>DESCRIPTION</a:t>
                      </a:r>
                      <a:endParaRPr lang="fr-FR" b="0" i="0" dirty="0">
                        <a:latin typeface="Futura Std Condensed" pitchFamily="34" charset="0"/>
                        <a:cs typeface="Futura Condensed"/>
                      </a:endParaRPr>
                    </a:p>
                  </a:txBody>
                  <a:tcPr/>
                </a:tc>
                <a:tc>
                  <a:txBody>
                    <a:bodyPr/>
                    <a:lstStyle/>
                    <a:p>
                      <a:pPr algn="l" rtl="0"/>
                      <a:r>
                        <a:rPr lang="fr-FR" b="0" i="0" u="none">
                          <a:latin typeface="Futura Std Condensed" pitchFamily="34" charset="0"/>
                          <a:cs typeface="Futura Condensed"/>
                        </a:rPr>
                        <a:t>LIEN</a:t>
                      </a:r>
                      <a:endParaRPr lang="fr-FR" b="0" i="0" dirty="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Site Internet</a:t>
                      </a:r>
                      <a:endParaRPr lang="fr-FR" sz="1200" b="0" i="0" dirty="0">
                        <a:latin typeface="Futura Std Condensed" pitchFamily="34" charset="0"/>
                        <a:cs typeface="Futura Condensed"/>
                      </a:endParaRPr>
                    </a:p>
                  </a:txBody>
                  <a:tcPr/>
                </a:tc>
                <a:tc>
                  <a:txBody>
                    <a:bodyPr/>
                    <a:lstStyle/>
                    <a:p>
                      <a:pPr algn="l" rtl="0"/>
                      <a:r>
                        <a:rPr lang="fr-FR" sz="1200" b="0" i="0" u="none">
                          <a:latin typeface="Futura Std Condensed" pitchFamily="34" charset="0"/>
                          <a:cs typeface="Futura Condensed"/>
                        </a:rPr>
                        <a:t>Scratch</a:t>
                      </a:r>
                      <a:endParaRPr lang="fr-FR" sz="1200" b="0" i="0" dirty="0">
                        <a:latin typeface="Futura Std Condensed" pitchFamily="34" charset="0"/>
                        <a:cs typeface="Futura Condensed"/>
                      </a:endParaRPr>
                    </a:p>
                  </a:txBody>
                  <a:tcPr/>
                </a:tc>
                <a:tc>
                  <a:txBody>
                    <a:bodyPr/>
                    <a:lstStyle/>
                    <a:p>
                      <a:pPr algn="l" rtl="0"/>
                      <a:r>
                        <a:rPr lang="fr-FR" sz="1200" b="0" i="0" u="none" dirty="0">
                          <a:latin typeface="Futura Std Condensed" pitchFamily="34" charset="0"/>
                          <a:cs typeface="Futura Condensed"/>
                        </a:rPr>
                        <a:t>http://scratch.mit.edu</a:t>
                      </a:r>
                      <a:endParaRPr lang="fr-FR" sz="1200" b="0" i="0" dirty="0">
                        <a:latin typeface="Futura Std Condensed" pitchFamily="34" charset="0"/>
                        <a:cs typeface="Futura Condensed"/>
                      </a:endParaRPr>
                    </a:p>
                  </a:txBody>
                  <a:tcPr/>
                </a:tc>
              </a:tr>
              <a:tr h="2813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a:latin typeface="Futura Std Condensed" pitchFamily="34" charset="0"/>
                          <a:cs typeface="Futura Condensed"/>
                        </a:rPr>
                        <a:t>Site Internet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ScratchEd </a:t>
                      </a:r>
                      <a:r>
                        <a:rPr lang="fr-FR" sz="1200" b="0" i="0" u="none" dirty="0" smtClean="0">
                          <a:latin typeface="Futura Std Condensed" pitchFamily="34" charset="0"/>
                          <a:cs typeface="Futura Condensed"/>
                        </a:rPr>
                        <a:t> (en anglais)</a:t>
                      </a:r>
                      <a:endParaRPr lang="fr-FR" sz="1200" b="0" i="0" u="none"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http://scratched.gse.harvard.edu</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Site Internet</a:t>
                      </a:r>
                      <a:endParaRPr lang="fr-FR" sz="1200" b="0" i="0" dirty="0">
                        <a:latin typeface="Futura Std Condensed" pitchFamily="34" charset="0"/>
                        <a:cs typeface="Futura Condensed"/>
                      </a:endParaRPr>
                    </a:p>
                  </a:txBody>
                  <a:tcPr/>
                </a:tc>
                <a:tc>
                  <a:txBody>
                    <a:bodyPr/>
                    <a:lstStyle/>
                    <a:p>
                      <a:pPr algn="l" rtl="0"/>
                      <a:r>
                        <a:rPr lang="fr-FR" sz="1200" b="0" i="0" u="none" dirty="0" smtClean="0">
                          <a:latin typeface="Futura Std Condensed" pitchFamily="34" charset="0"/>
                          <a:cs typeface="Futura Condensed"/>
                        </a:rPr>
                        <a:t>Flash (en anglais)</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http://helpx.adobe.com/flash-player.html</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algn="l" rtl="0"/>
                      <a:r>
                        <a:rPr lang="fr-FR" sz="1200" b="0" i="0" u="none">
                          <a:latin typeface="Futura Std Condensed" pitchFamily="34" charset="0"/>
                          <a:cs typeface="Futura Condensed"/>
                        </a:rPr>
                        <a:t>Version hors-ligne de Scratch</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http://scratch.mit.edu/scratch2download</a:t>
                      </a: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algn="l" rtl="0"/>
                      <a:r>
                        <a:rPr lang="fr-FR" sz="1200" b="0" i="0" u="none">
                          <a:latin typeface="Futura Std Condensed" pitchFamily="34" charset="0"/>
                          <a:cs typeface="Futura Condensed"/>
                        </a:rPr>
                        <a:t>Les cartes Scratch</a:t>
                      </a:r>
                      <a:endParaRPr lang="fr-FR" sz="1200" b="0" i="0" dirty="0">
                        <a:latin typeface="Futura Std Condensed" pitchFamily="34" charset="0"/>
                        <a:cs typeface="Futura Condensed"/>
                      </a:endParaRPr>
                    </a:p>
                  </a:txBody>
                  <a:tcPr/>
                </a:tc>
                <a:tc>
                  <a:txBody>
                    <a:bodyPr/>
                    <a:lstStyle/>
                    <a:p>
                      <a:pPr algn="l" rtl="0"/>
                      <a:r>
                        <a:rPr lang="fr-FR" sz="1200" b="0" i="0" u="none" dirty="0">
                          <a:latin typeface="Futura Std Condensed" pitchFamily="34" charset="0"/>
                          <a:cs typeface="Futura Condensed"/>
                        </a:rPr>
                        <a:t>http://scratch.mit.edu/help/cards</a:t>
                      </a:r>
                      <a:endParaRPr lang="fr-FR" sz="1200" b="0" i="0" dirty="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algn="l" rtl="0"/>
                      <a:r>
                        <a:rPr lang="fr-FR" sz="1200" b="0" i="0" u="none">
                          <a:latin typeface="Futura Std Condensed" pitchFamily="34" charset="0"/>
                          <a:cs typeface="Futura Condensed"/>
                        </a:rPr>
                        <a:t>Règles de conduite en communauté de Scratch</a:t>
                      </a:r>
                      <a:endParaRPr lang="fr-FR" sz="1200" b="0" i="0" dirty="0">
                        <a:latin typeface="Futura Std Condensed" pitchFamily="34" charset="0"/>
                        <a:cs typeface="Futura Condensed"/>
                      </a:endParaRPr>
                    </a:p>
                  </a:txBody>
                  <a:tcPr/>
                </a:tc>
                <a:tc>
                  <a:txBody>
                    <a:bodyPr/>
                    <a:lstStyle/>
                    <a:p>
                      <a:pPr algn="l" rtl="0"/>
                      <a:r>
                        <a:rPr lang="fr-FR" sz="1200" b="0" i="0" u="none" dirty="0">
                          <a:latin typeface="Futura Std Condensed" pitchFamily="34" charset="0"/>
                          <a:cs typeface="Futura Condensed"/>
                        </a:rPr>
                        <a:t>http://scratch.mit.edu/community_guidelines</a:t>
                      </a:r>
                      <a:endParaRPr lang="fr-FR" sz="1200" b="0" i="0" dirty="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Ressource </a:t>
                      </a:r>
                      <a:endParaRPr lang="fr-FR" sz="1200" b="0" i="0" dirty="0">
                        <a:latin typeface="Futura Std Condensed" pitchFamily="34" charset="0"/>
                        <a:cs typeface="Futura Condensed"/>
                      </a:endParaRPr>
                    </a:p>
                  </a:txBody>
                  <a:tcPr/>
                </a:tc>
                <a:tc>
                  <a:txBody>
                    <a:bodyPr/>
                    <a:lstStyle/>
                    <a:p>
                      <a:pPr algn="l" rtl="0"/>
                      <a:r>
                        <a:rPr lang="fr-FR" sz="1200" b="0" i="0" u="none" dirty="0">
                          <a:latin typeface="Futura Std Condensed" pitchFamily="34" charset="0"/>
                          <a:cs typeface="Futura Condensed"/>
                        </a:rPr>
                        <a:t>Foire Aux Questions de Scratch dédiée au remixage</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http://scratch.mit.edu/help/faq/#remix</a:t>
                      </a: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marL="0" indent="0" algn="l" rtl="0">
                        <a:buFont typeface="Wingdings" charset="2"/>
                        <a:buNone/>
                      </a:pPr>
                      <a:r>
                        <a:rPr lang="fr-FR" sz="1200" b="0" i="0" u="none" dirty="0" err="1">
                          <a:latin typeface="Futura Std Condensed" pitchFamily="34" charset="0"/>
                          <a:cs typeface="Futura Condensed"/>
                        </a:rPr>
                        <a:t>Wki</a:t>
                      </a:r>
                      <a:r>
                        <a:rPr lang="fr-FR" sz="1200" b="0" i="0" u="none" dirty="0">
                          <a:latin typeface="Futura Std Condensed" pitchFamily="34" charset="0"/>
                          <a:cs typeface="Futura Condensed"/>
                        </a:rPr>
                        <a:t> communautaire dédié à Scratch (en anglais)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http://wiki.scratch.mit.edu</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fr-FR" sz="1200" b="0" i="0" u="none">
                          <a:latin typeface="Futura Std Condensed" pitchFamily="34" charset="0"/>
                          <a:cs typeface="Futura Condensed"/>
                        </a:rPr>
                        <a:t>Forums de discussion de Scratch</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http://scratch.mit.edu/discuss</a:t>
                      </a: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a:latin typeface="Futura Std Condensed" pitchFamily="34" charset="0"/>
                          <a:cs typeface="Futura Condensed"/>
                        </a:rPr>
                        <a:t>Foire Aux Questions de Scratch</a:t>
                      </a:r>
                      <a:endParaRPr lang="fr-FR" sz="1200" i="0" dirty="0" smtClean="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http://scratch.mit.edu/help/faq</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marL="0" indent="0" algn="l" rtl="0">
                        <a:buFont typeface="Wingdings" charset="2"/>
                        <a:buNone/>
                      </a:pPr>
                      <a:r>
                        <a:rPr lang="fr-FR" sz="1200" b="0" i="0" u="none" dirty="0">
                          <a:latin typeface="Futura Std Condensed" pitchFamily="34" charset="0"/>
                          <a:cs typeface="Futura Condensed"/>
                        </a:rPr>
                        <a:t>Kit de construction LEGO </a:t>
                      </a:r>
                      <a:r>
                        <a:rPr lang="fr-FR" sz="1200" b="0" i="0" u="none" dirty="0" err="1" smtClean="0">
                          <a:latin typeface="Futura Std Condensed" pitchFamily="34" charset="0"/>
                          <a:cs typeface="Futura Condensed"/>
                        </a:rPr>
                        <a:t>WeDo</a:t>
                      </a:r>
                      <a:r>
                        <a:rPr lang="fr-FR" sz="1200" b="0" i="0" u="none" dirty="0" smtClean="0">
                          <a:latin typeface="Futura Std Condensed" pitchFamily="34" charset="0"/>
                          <a:cs typeface="Futura Condensed"/>
                        </a:rPr>
                        <a:t> (en anglais)</a:t>
                      </a:r>
                      <a:endParaRPr lang="fr-FR" sz="1200" b="0" i="0" u="none" dirty="0">
                        <a:latin typeface="Futura Std Condensed" pitchFamily="34" charset="0"/>
                        <a:cs typeface="Futura Condensed"/>
                      </a:endParaRPr>
                    </a:p>
                  </a:txBody>
                  <a:tcPr/>
                </a:tc>
                <a:tc>
                  <a:txBody>
                    <a:bodyPr/>
                    <a:lstStyle/>
                    <a:p>
                      <a:pPr marL="0" indent="0" algn="l" rtl="0">
                        <a:buFont typeface="Wingdings" charset="2"/>
                        <a:buNone/>
                      </a:pPr>
                      <a:r>
                        <a:rPr lang="fr-FR" sz="1200" b="0" i="0" u="none" dirty="0">
                          <a:latin typeface="Futura Std Condensed" pitchFamily="34" charset="0"/>
                          <a:cs typeface="Futura Condensed"/>
                        </a:rPr>
                        <a:t>http://bit.ly/LEGOWeDo</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marL="0" indent="0" algn="l" rtl="0">
                        <a:buFont typeface="Wingdings" charset="2"/>
                        <a:buNone/>
                      </a:pPr>
                      <a:r>
                        <a:rPr lang="fr-FR" sz="1200" b="0" i="0" u="none" dirty="0" err="1">
                          <a:latin typeface="Futura Std Condensed" pitchFamily="34" charset="0"/>
                          <a:cs typeface="Futura Condensed"/>
                        </a:rPr>
                        <a:t>MaKey</a:t>
                      </a:r>
                      <a:r>
                        <a:rPr lang="fr-FR" sz="1200" b="0" i="0" u="none" dirty="0">
                          <a:latin typeface="Futura Std Condensed" pitchFamily="34" charset="0"/>
                          <a:cs typeface="Futura Condensed"/>
                        </a:rPr>
                        <a:t> </a:t>
                      </a:r>
                      <a:r>
                        <a:rPr lang="fr-FR" sz="1200" b="0" i="0" u="none" dirty="0" err="1" smtClean="0">
                          <a:latin typeface="Futura Std Condensed" pitchFamily="34" charset="0"/>
                          <a:cs typeface="Futura Condensed"/>
                        </a:rPr>
                        <a:t>MaKey</a:t>
                      </a:r>
                      <a:r>
                        <a:rPr lang="fr-FR" sz="1200" b="0" i="0" u="none" dirty="0" smtClean="0">
                          <a:latin typeface="Futura Std Condensed" pitchFamily="34" charset="0"/>
                          <a:cs typeface="Futura Condensed"/>
                        </a:rPr>
                        <a:t> (en anglais)</a:t>
                      </a:r>
                      <a:endParaRPr lang="fr-FR" sz="1200" i="0" dirty="0" smtClean="0">
                        <a:latin typeface="Futura Std Condensed" pitchFamily="34" charset="0"/>
                        <a:cs typeface="Futura Condensed"/>
                      </a:endParaRPr>
                    </a:p>
                  </a:txBody>
                  <a:tcPr/>
                </a:tc>
                <a:tc>
                  <a:txBody>
                    <a:bodyPr/>
                    <a:lstStyle/>
                    <a:p>
                      <a:pPr marL="0" indent="0" algn="l" rtl="0">
                        <a:buFont typeface="Wingdings" charset="2"/>
                        <a:buNone/>
                      </a:pPr>
                      <a:r>
                        <a:rPr lang="fr-FR" sz="1200" b="0" i="0" u="none" dirty="0">
                          <a:latin typeface="Futura Std Condensed" pitchFamily="34" charset="0"/>
                          <a:cs typeface="Futura Condensed"/>
                        </a:rPr>
                        <a:t>http://makeymakey.com</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marL="0" indent="0" algn="l" rtl="0">
                        <a:buFont typeface="Wingdings" charset="2"/>
                        <a:buNone/>
                      </a:pPr>
                      <a:r>
                        <a:rPr lang="fr-FR" sz="1200" b="0" i="0" u="none" dirty="0" err="1" smtClean="0">
                          <a:latin typeface="Futura Std Condensed" pitchFamily="34" charset="0"/>
                          <a:cs typeface="Futura Condensed"/>
                        </a:rPr>
                        <a:t>PicoBoard</a:t>
                      </a:r>
                      <a:r>
                        <a:rPr lang="fr-FR" sz="1200" b="0" i="0" u="none" dirty="0" smtClean="0">
                          <a:latin typeface="Futura Std Condensed" pitchFamily="34" charset="0"/>
                          <a:cs typeface="Futura Condensed"/>
                        </a:rPr>
                        <a:t> (en anglais)</a:t>
                      </a:r>
                      <a:endParaRPr lang="fr-FR" sz="1200" i="0" dirty="0" smtClean="0">
                        <a:latin typeface="Futura Std Condensed" pitchFamily="34" charset="0"/>
                        <a:cs typeface="Futura Condensed"/>
                      </a:endParaRPr>
                    </a:p>
                  </a:txBody>
                  <a:tcPr/>
                </a:tc>
                <a:tc>
                  <a:txBody>
                    <a:bodyPr/>
                    <a:lstStyle/>
                    <a:p>
                      <a:pPr marL="0" indent="0" algn="l" rtl="0">
                        <a:buFont typeface="Wingdings" charset="2"/>
                        <a:buNone/>
                      </a:pPr>
                      <a:r>
                        <a:rPr lang="fr-FR" sz="1200" b="0" i="0" u="none" dirty="0">
                          <a:latin typeface="Futura Std Condensed" pitchFamily="34" charset="0"/>
                          <a:cs typeface="Futura Condensed"/>
                        </a:rPr>
                        <a:t>https://www.sparkfun.com/products/10311</a:t>
                      </a:r>
                    </a:p>
                  </a:txBody>
                  <a:tcPr/>
                </a:tc>
              </a:tr>
              <a:tr h="281306">
                <a:tc>
                  <a:txBody>
                    <a:bodyPr/>
                    <a:lstStyle/>
                    <a:p>
                      <a:pPr algn="l" rtl="0"/>
                      <a:r>
                        <a:rPr lang="fr-FR" sz="1200" b="0" i="0" u="none">
                          <a:latin typeface="Futura Std Condensed" pitchFamily="34" charset="0"/>
                          <a:cs typeface="Futura Condensed"/>
                        </a:rPr>
                        <a:t>Ressource</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fr-FR" sz="1200" b="0" i="0" u="none">
                          <a:latin typeface="Futura Std Condensed" pitchFamily="34" charset="0"/>
                          <a:cs typeface="Futura Condensed"/>
                        </a:rPr>
                        <a:t>liste Scratch Design Studio (SDS, </a:t>
                      </a:r>
                      <a:r>
                        <a:rPr lang="fr-FR" sz="1200" b="0" i="1" u="none">
                          <a:latin typeface="Futura Std Condensed" pitchFamily="34" charset="0"/>
                          <a:cs typeface="Futura Condensed"/>
                        </a:rPr>
                        <a:t>Studio de conception de Scratch</a:t>
                      </a:r>
                      <a:r>
                        <a:rPr lang="fr-FR" sz="1200" b="0" i="0" u="none">
                          <a:latin typeface="Futura Std Condensed" pitchFamily="34" charset="0"/>
                          <a:cs typeface="Futura Condensed"/>
                        </a:rPr>
                        <a:t>)</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fr-FR" sz="1200" b="0" i="0" u="none" dirty="0">
                          <a:latin typeface="Futura Std Condensed" pitchFamily="34" charset="0"/>
                          <a:cs typeface="Futura Condensed"/>
                        </a:rPr>
                        <a:t>http://scratch.mit.edu/users/ScratchDesignStudio</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Vidéo</a:t>
                      </a:r>
                      <a:endParaRPr lang="fr-FR" sz="1200" b="0" i="0" dirty="0">
                        <a:latin typeface="Futura Std Condensed" pitchFamily="34" charset="0"/>
                        <a:cs typeface="Futura Condensed"/>
                      </a:endParaRPr>
                    </a:p>
                  </a:txBody>
                  <a:tcPr/>
                </a:tc>
                <a:tc>
                  <a:txBody>
                    <a:bodyPr/>
                    <a:lstStyle/>
                    <a:p>
                      <a:pPr algn="l" rtl="0"/>
                      <a:r>
                        <a:rPr lang="fr-FR" sz="1200" b="0" i="0" u="none" dirty="0">
                          <a:latin typeface="Futura Std Condensed" pitchFamily="34" charset="0"/>
                          <a:cs typeface="Futura Condensed"/>
                        </a:rPr>
                        <a:t>Vidéo de présentation de Scratch (en anglais)</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http://vimeo.com/65583694</a:t>
                      </a:r>
                      <a:r>
                        <a:rPr lang="fr-FR" sz="1200" i="0" dirty="0">
                          <a:latin typeface="Futura Std Condensed" pitchFamily="34" charset="0"/>
                          <a:cs typeface="Futura Condensed"/>
                        </a:rPr>
                        <a:t/>
                      </a:r>
                      <a:br>
                        <a:rPr lang="fr-FR" sz="1200" i="0" dirty="0">
                          <a:latin typeface="Futura Std Condensed" pitchFamily="34" charset="0"/>
                          <a:cs typeface="Futura Condensed"/>
                        </a:rPr>
                      </a:br>
                      <a:r>
                        <a:rPr lang="fr-FR" sz="1200" b="0" i="0" u="none" dirty="0">
                          <a:latin typeface="Futura Std Condensed" pitchFamily="34" charset="0"/>
                          <a:cs typeface="Futura Condensed"/>
                        </a:rPr>
                        <a:t>http://youtu.be/-SjuiawRMU4</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Vidéo</a:t>
                      </a:r>
                      <a:endParaRPr lang="fr-FR" sz="1200" b="0" i="0" dirty="0">
                        <a:latin typeface="Futura Std Condensed" pitchFamily="34" charset="0"/>
                        <a:cs typeface="Futura Condensed"/>
                      </a:endParaRPr>
                    </a:p>
                  </a:txBody>
                  <a:tcPr/>
                </a:tc>
                <a:tc>
                  <a:txBody>
                    <a:bodyPr/>
                    <a:lstStyle/>
                    <a:p>
                      <a:pPr algn="l" rtl="0"/>
                      <a:r>
                        <a:rPr lang="fr-FR" sz="1200" b="0" i="0" u="none">
                          <a:latin typeface="Futura Std Condensed" pitchFamily="34" charset="0"/>
                          <a:cs typeface="Futura Condensed"/>
                        </a:rPr>
                        <a:t>Vidéos liées à l'activité «  Programmé pour danser » du chapitre 1</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a:latin typeface="Futura Std Condensed" pitchFamily="34" charset="0"/>
                          <a:cs typeface="Futura Condensed"/>
                        </a:rPr>
                        <a:t>http://vimeo.com/28612347</a:t>
                      </a:r>
                      <a:r>
                        <a:rPr lang="fr-FR" sz="1200" i="0">
                          <a:latin typeface="Futura Std Condensed" pitchFamily="34" charset="0"/>
                          <a:cs typeface="Futura Condensed"/>
                        </a:rPr>
                        <a:t/>
                      </a:r>
                      <a:br>
                        <a:rPr lang="fr-FR" sz="1200" i="0">
                          <a:latin typeface="Futura Std Condensed" pitchFamily="34" charset="0"/>
                          <a:cs typeface="Futura Condensed"/>
                        </a:rPr>
                      </a:br>
                      <a:r>
                        <a:rPr lang="fr-FR" sz="1200" b="0" i="0" u="none">
                          <a:latin typeface="Futura Std Condensed" pitchFamily="34" charset="0"/>
                          <a:cs typeface="Futura Condensed"/>
                        </a:rPr>
                        <a:t>http://vimeo.com/28612585</a:t>
                      </a:r>
                      <a:r>
                        <a:rPr lang="fr-FR" sz="1200" i="0">
                          <a:latin typeface="Futura Std Condensed" pitchFamily="34" charset="0"/>
                          <a:cs typeface="Futura Condensed"/>
                        </a:rPr>
                        <a:t/>
                      </a:r>
                      <a:br>
                        <a:rPr lang="fr-FR" sz="1200" i="0">
                          <a:latin typeface="Futura Std Condensed" pitchFamily="34" charset="0"/>
                          <a:cs typeface="Futura Condensed"/>
                        </a:rPr>
                      </a:br>
                      <a:r>
                        <a:rPr lang="fr-FR" sz="1200" b="0" i="0" u="none">
                          <a:latin typeface="Futura Std Condensed" pitchFamily="34" charset="0"/>
                          <a:cs typeface="Futura Condensed"/>
                        </a:rPr>
                        <a:t>http://vimeo.com/28612800</a:t>
                      </a:r>
                      <a:r>
                        <a:rPr lang="fr-FR" sz="1200" i="0">
                          <a:latin typeface="Futura Std Condensed" pitchFamily="34" charset="0"/>
                          <a:cs typeface="Futura Condensed"/>
                        </a:rPr>
                        <a:t/>
                      </a:r>
                      <a:br>
                        <a:rPr lang="fr-FR" sz="1200" i="0">
                          <a:latin typeface="Futura Std Condensed" pitchFamily="34" charset="0"/>
                          <a:cs typeface="Futura Condensed"/>
                        </a:rPr>
                      </a:br>
                      <a:r>
                        <a:rPr lang="fr-FR" sz="1200" b="0" i="0" u="none">
                          <a:latin typeface="Futura Std Condensed" pitchFamily="34" charset="0"/>
                          <a:cs typeface="Futura Condensed"/>
                        </a:rPr>
                        <a:t>http://vimeo.com/28612970</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Vidéo</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Tutoriel vidéo sur l'outil « Sac à dos » (en anglais)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http://bit.ly/scratchbackpack</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Vidéo</a:t>
                      </a:r>
                      <a:endParaRPr lang="fr-FR" sz="1200" b="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Tutoriel vidéo sur l'outil « Créer un bloc </a:t>
                      </a:r>
                      <a:r>
                        <a:rPr lang="fr-FR" sz="1200" b="0" i="0" u="none" dirty="0" smtClean="0">
                          <a:latin typeface="Futura Std Condensed" pitchFamily="34" charset="0"/>
                          <a:cs typeface="Futura Condensed"/>
                        </a:rPr>
                        <a:t>» (en</a:t>
                      </a:r>
                      <a:r>
                        <a:rPr lang="fr-FR" sz="1200" b="0" i="0" u="none" baseline="0" dirty="0" smtClean="0">
                          <a:latin typeface="Futura Std Condensed" pitchFamily="34" charset="0"/>
                          <a:cs typeface="Futura Condensed"/>
                        </a:rPr>
                        <a:t> anglais)</a:t>
                      </a:r>
                      <a:endParaRPr lang="fr-FR" sz="1200" i="0" dirty="0" smtClean="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http://bit.ly/makeablock</a:t>
                      </a:r>
                      <a:endParaRPr lang="fr-FR" sz="1200" i="0" dirty="0" smtClean="0">
                        <a:latin typeface="Futura Std Condensed" pitchFamily="34" charset="0"/>
                        <a:cs typeface="Futura Condensed"/>
                      </a:endParaRPr>
                    </a:p>
                  </a:txBody>
                  <a:tcPr/>
                </a:tc>
              </a:tr>
              <a:tr h="281306">
                <a:tc>
                  <a:txBody>
                    <a:bodyPr/>
                    <a:lstStyle/>
                    <a:p>
                      <a:pPr algn="l" rtl="0"/>
                      <a:r>
                        <a:rPr lang="fr-FR" sz="1200" b="0" i="0" u="none">
                          <a:latin typeface="Futura Std Condensed" pitchFamily="34" charset="0"/>
                          <a:cs typeface="Futura Condensed"/>
                        </a:rPr>
                        <a:t>Vidéo</a:t>
                      </a:r>
                      <a:endParaRPr lang="fr-FR" sz="1200" b="0" i="0" dirty="0">
                        <a:latin typeface="Futura Std Condensed" pitchFamily="34" charset="0"/>
                        <a:cs typeface="Futura Condensed"/>
                      </a:endParaRPr>
                    </a:p>
                  </a:txBody>
                  <a:tcPr/>
                </a:tc>
                <a:tc>
                  <a:txBody>
                    <a:bodyPr/>
                    <a:lstStyle/>
                    <a:p>
                      <a:pPr marL="0" indent="0" algn="l" rtl="0">
                        <a:buFont typeface="Wingdings" charset="2"/>
                        <a:buNone/>
                      </a:pPr>
                      <a:r>
                        <a:rPr lang="fr-FR" sz="1200" b="0" i="0" u="none" dirty="0">
                          <a:latin typeface="Futura Std Condensed" pitchFamily="34" charset="0"/>
                          <a:cs typeface="Futura Condensed"/>
                        </a:rPr>
                        <a:t>Tutoriel vidéo sur les variables (en anglais)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u="none" dirty="0">
                          <a:latin typeface="Futura Std Condensed" pitchFamily="34" charset="0"/>
                          <a:cs typeface="Futura Condensed"/>
                        </a:rPr>
                        <a:t>http://</a:t>
                      </a:r>
                      <a:r>
                        <a:rPr lang="fr-FR" sz="1200" b="0" i="0" u="none" dirty="0" smtClean="0">
                          <a:latin typeface="Futura Std Condensed" pitchFamily="34" charset="0"/>
                          <a:cs typeface="Futura Condensed"/>
                        </a:rPr>
                        <a:t>bit.ly/scratchvariables</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i="0" dirty="0" smtClean="0">
                          <a:latin typeface="Futura Std Condensed" pitchFamily="34" charset="0"/>
                          <a:cs typeface="Futura Condensed"/>
                        </a:rPr>
                        <a:t>http://youtu.be/uXq379XkhVw</a:t>
                      </a:r>
                    </a:p>
                  </a:txBody>
                  <a:tcPr/>
                </a:tc>
              </a:tr>
              <a:tr h="281306">
                <a:tc>
                  <a:txBody>
                    <a:bodyPr/>
                    <a:lstStyle/>
                    <a:p>
                      <a:pPr algn="l" rtl="0"/>
                      <a:r>
                        <a:rPr lang="fr-FR" sz="1200" b="0" i="0" u="none">
                          <a:latin typeface="Futura Std Condensed" pitchFamily="34" charset="0"/>
                          <a:cs typeface="Futura Condensed"/>
                        </a:rPr>
                        <a:t>Vidéo</a:t>
                      </a:r>
                      <a:endParaRPr lang="fr-FR" sz="1200" b="0" i="0" dirty="0">
                        <a:latin typeface="Futura Std Condensed" pitchFamily="34" charset="0"/>
                        <a:cs typeface="Futura Condensed"/>
                      </a:endParaRPr>
                    </a:p>
                  </a:txBody>
                  <a:tcPr/>
                </a:tc>
                <a:tc>
                  <a:txBody>
                    <a:bodyPr/>
                    <a:lstStyle/>
                    <a:p>
                      <a:pPr marL="0" indent="0" algn="l" rtl="0">
                        <a:buFont typeface="Wingdings" charset="2"/>
                        <a:buNone/>
                      </a:pPr>
                      <a:r>
                        <a:rPr lang="fr-FR" sz="1200" b="0" i="0" u="none">
                          <a:latin typeface="Futura Std Condensed" pitchFamily="34" charset="0"/>
                          <a:cs typeface="Futura Condensed"/>
                        </a:rPr>
                        <a:t>Vidéos de la liste de lecture « How can I connect Scratch with other technologies? » (</a:t>
                      </a:r>
                      <a:r>
                        <a:rPr lang="fr-FR" sz="1200" b="0" i="1" u="none">
                          <a:latin typeface="Futura Std Condensed" pitchFamily="34" charset="0"/>
                          <a:cs typeface="Futura Condensed"/>
                        </a:rPr>
                        <a:t>Comment connecter Scratch à d'autres technologies ?</a:t>
                      </a:r>
                      <a:r>
                        <a:rPr lang="fr-FR" sz="1200" b="0" i="0" u="none">
                          <a:latin typeface="Futura Std Condensed" pitchFamily="34" charset="0"/>
                          <a:cs typeface="Futura Condensed"/>
                        </a:rPr>
                        <a:t>).</a:t>
                      </a:r>
                    </a:p>
                  </a:txBody>
                  <a:tcPr/>
                </a:tc>
                <a:tc>
                  <a:txBody>
                    <a:bodyPr/>
                    <a:lstStyle/>
                    <a:p>
                      <a:pPr marL="0" indent="0" algn="l" rtl="0">
                        <a:buFont typeface="Wingdings" charset="2"/>
                        <a:buNone/>
                      </a:pPr>
                      <a:r>
                        <a:rPr lang="fr-FR" sz="1200" b="0" i="0" u="none" dirty="0">
                          <a:latin typeface="Futura Std Condensed" pitchFamily="34" charset="0"/>
                          <a:cs typeface="Futura Condensed"/>
                        </a:rPr>
                        <a:t>http://bit.ly/hardwareandextensions</a:t>
                      </a:r>
                      <a:endParaRPr lang="fr-FR" sz="1200" i="0" dirty="0" smtClean="0">
                        <a:latin typeface="Futura Std Condensed" pitchFamily="34" charset="0"/>
                        <a:cs typeface="Futura Condensed"/>
                      </a:endParaRPr>
                    </a:p>
                  </a:txBody>
                  <a:tcPr/>
                </a:tc>
              </a:tr>
              <a:tr h="281306">
                <a:tc>
                  <a:txBody>
                    <a:bodyPr/>
                    <a:lstStyle/>
                    <a:p>
                      <a:pPr algn="l" rtl="0"/>
                      <a:r>
                        <a:rPr lang="fr-FR" sz="1200" b="0" i="0" u="none" dirty="0">
                          <a:latin typeface="Futura Std Condensed" pitchFamily="34" charset="0"/>
                          <a:cs typeface="Futura Condensed"/>
                        </a:rPr>
                        <a:t>Vidéo</a:t>
                      </a:r>
                      <a:endParaRPr lang="fr-FR" sz="1200" b="0" i="0" dirty="0">
                        <a:latin typeface="Futura Std Condensed" pitchFamily="34" charset="0"/>
                        <a:cs typeface="Futura Condensed"/>
                      </a:endParaRPr>
                    </a:p>
                  </a:txBody>
                  <a:tcPr/>
                </a:tc>
                <a:tc>
                  <a:txBody>
                    <a:bodyPr/>
                    <a:lstStyle/>
                    <a:p>
                      <a:pPr marL="0" indent="0" algn="l" rtl="0">
                        <a:buFont typeface="Wingdings" charset="2"/>
                        <a:buNone/>
                      </a:pPr>
                      <a:r>
                        <a:rPr lang="fr-FR" sz="1200" b="0" i="0" u="none" spc="-20">
                          <a:latin typeface="Futura Std Condensed" pitchFamily="34" charset="0"/>
                          <a:cs typeface="Futura Condensed"/>
                        </a:rPr>
                        <a:t>Vidéo d'une réaction en chaîne avec Scratch</a:t>
                      </a:r>
                      <a:endParaRPr lang="fr-FR" sz="1200" i="0" dirty="0">
                        <a:latin typeface="Futura Std Condensed" pitchFamily="34" charset="0"/>
                        <a:cs typeface="Futura Condensed"/>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fr-FR" sz="1200" b="0" i="0" u="none" dirty="0">
                          <a:latin typeface="Futura Std Condensed" pitchFamily="34" charset="0"/>
                          <a:cs typeface="Futura Condensed"/>
                        </a:rPr>
                        <a:t>http://bit.ly/ScratchChainReaction</a:t>
                      </a:r>
                      <a:endParaRPr lang="fr-FR" sz="1200" i="0" dirty="0" smtClean="0">
                        <a:latin typeface="Futura Std Condensed" pitchFamily="34" charset="0"/>
                        <a:cs typeface="Futura Condensed"/>
                      </a:endParaRPr>
                    </a:p>
                  </a:txBody>
                  <a:tcPr/>
                </a:tc>
              </a:tr>
            </a:tbl>
          </a:graphicData>
        </a:graphic>
      </p:graphicFrame>
      <p:sp>
        <p:nvSpPr>
          <p:cNvPr id="6" name="Slide Number Placeholder 2"/>
          <p:cNvSpPr txBox="1">
            <a:spLocks/>
          </p:cNvSpPr>
          <p:nvPr>
            <p:custDataLst>
              <p:tags r:id="rId3"/>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149</a:t>
            </a:r>
            <a:endParaRPr lang="fr-FR" dirty="0">
              <a:latin typeface="Futura Std Condensed" pitchFamily="34" charset="0"/>
            </a:endParaRPr>
          </a:p>
        </p:txBody>
      </p:sp>
      <p:sp>
        <p:nvSpPr>
          <p:cNvPr id="8" name="Rectangle 7"/>
          <p:cNvSpPr/>
          <p:nvPr>
            <p:custDataLst>
              <p:tags r:id="rId4"/>
            </p:custDataLst>
          </p:nvPr>
        </p:nvSpPr>
        <p:spPr>
          <a:xfrm>
            <a:off x="486732" y="1229447"/>
            <a:ext cx="6925732" cy="307777"/>
          </a:xfrm>
          <a:prstGeom prst="rect">
            <a:avLst/>
          </a:prstGeom>
        </p:spPr>
        <p:txBody>
          <a:bodyPr wrap="square">
            <a:spAutoFit/>
          </a:bodyPr>
          <a:lstStyle/>
          <a:p>
            <a:pPr algn="just" rtl="0"/>
            <a:r>
              <a:rPr lang="fr-FR" sz="1400" b="0" i="0" u="none" dirty="0">
                <a:latin typeface="Futura Std Condensed" pitchFamily="34" charset="0"/>
                <a:cs typeface="Futura Condensed"/>
              </a:rPr>
              <a:t>Liens vers des ressources utiles liées à </a:t>
            </a:r>
            <a:r>
              <a:rPr lang="fr-FR" sz="1400" b="0" i="0" u="none" dirty="0" smtClean="0">
                <a:latin typeface="Futura Std Condensed" pitchFamily="34" charset="0"/>
                <a:cs typeface="Futura Condensed"/>
              </a:rPr>
              <a:t>l’informatique </a:t>
            </a:r>
            <a:r>
              <a:rPr lang="fr-FR" sz="1400" b="0" i="0" u="none" dirty="0">
                <a:latin typeface="Futura Std Condensed" pitchFamily="34" charset="0"/>
                <a:cs typeface="Futura Condensed"/>
              </a:rPr>
              <a:t>créative :</a:t>
            </a:r>
            <a:endParaRPr lang="fr-FR" sz="1400" dirty="0">
              <a:latin typeface="Futura Std Condensed" pitchFamily="34" charset="0"/>
              <a:cs typeface="Futura Condensed"/>
            </a:endParaRPr>
          </a:p>
        </p:txBody>
      </p:sp>
    </p:spTree>
    <p:extLst>
      <p:ext uri="{BB962C8B-B14F-4D97-AF65-F5344CB8AC3E}">
        <p14:creationId xmlns:p14="http://schemas.microsoft.com/office/powerpoint/2010/main" val="16576618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4"/>
          <a:stretch>
            <a:fillRect/>
          </a:stretch>
        </p:blipFill>
        <p:spPr>
          <a:xfrm>
            <a:off x="3266536" y="9005526"/>
            <a:ext cx="1117600" cy="393700"/>
          </a:xfrm>
          <a:prstGeom prst="rect">
            <a:avLst/>
          </a:prstGeom>
        </p:spPr>
      </p:pic>
      <p:sp>
        <p:nvSpPr>
          <p:cNvPr id="5" name="Rectangle 4"/>
          <p:cNvSpPr/>
          <p:nvPr>
            <p:custDataLst>
              <p:tags r:id="rId2"/>
            </p:custDataLst>
          </p:nvPr>
        </p:nvSpPr>
        <p:spPr>
          <a:xfrm>
            <a:off x="457199" y="8551177"/>
            <a:ext cx="6736274" cy="276999"/>
          </a:xfrm>
          <a:prstGeom prst="rect">
            <a:avLst/>
          </a:prstGeom>
        </p:spPr>
        <p:txBody>
          <a:bodyPr wrap="square">
            <a:spAutoFit/>
          </a:bodyPr>
          <a:lstStyle/>
          <a:p>
            <a:pPr algn="ctr" rtl="0"/>
            <a:r>
              <a:rPr lang="fr-FR" sz="1200" b="0" i="0" u="none" dirty="0">
                <a:latin typeface="Futura Std Condensed" pitchFamily="34" charset="0"/>
                <a:cs typeface="Futura Condensed"/>
              </a:rPr>
              <a:t>Élaboré par </a:t>
            </a:r>
            <a:r>
              <a:rPr lang="fr-FR" sz="1200" b="0" i="0" u="none" dirty="0" smtClean="0">
                <a:latin typeface="Futura Std Condensed" pitchFamily="34" charset="0"/>
                <a:cs typeface="Futura Condensed"/>
              </a:rPr>
              <a:t>l’équipe </a:t>
            </a:r>
            <a:r>
              <a:rPr lang="fr-FR" sz="1200" b="0" i="0" u="none" dirty="0">
                <a:latin typeface="Futura Std Condensed" pitchFamily="34" charset="0"/>
                <a:cs typeface="Futura Condensed"/>
              </a:rPr>
              <a:t>du projet ScratchEd de la Harvard Graduate School of Education et publié sous licence Creative Commons.</a:t>
            </a:r>
          </a:p>
        </p:txBody>
      </p:sp>
    </p:spTree>
    <p:extLst>
      <p:ext uri="{BB962C8B-B14F-4D97-AF65-F5344CB8AC3E}">
        <p14:creationId xmlns:p14="http://schemas.microsoft.com/office/powerpoint/2010/main" val="2113943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457996" y="3328603"/>
            <a:ext cx="3646918" cy="439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Pour créer un compte Scratch en ligne, il est nécessaire </a:t>
            </a:r>
            <a:r>
              <a:rPr lang="fr-FR" sz="1200" b="0" i="0" u="none" spc="-20" dirty="0" smtClean="0">
                <a:latin typeface="Futura Std Condensed" pitchFamily="34" charset="0"/>
                <a:cs typeface="Futura Condensed"/>
              </a:rPr>
              <a:t>d’avoir </a:t>
            </a:r>
            <a:r>
              <a:rPr lang="fr-FR" sz="1200" b="0" i="0" u="none" spc="-20" dirty="0">
                <a:latin typeface="Futura Std Condensed" pitchFamily="34" charset="0"/>
                <a:cs typeface="Futura Condensed"/>
              </a:rPr>
              <a:t>une adresse électronique. </a:t>
            </a:r>
            <a:r>
              <a:rPr lang="fr-FR" sz="1200" b="0" i="0" u="none" dirty="0">
                <a:latin typeface="Futura Std Condensed" pitchFamily="34" charset="0"/>
                <a:cs typeface="Futura Condensed"/>
              </a:rPr>
              <a:t>Si les élèves ne disposent pas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adresse électronique privée ou scolaire, celle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enseignant ou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parent/tuteur pourra être utilisée</a:t>
            </a:r>
            <a:r>
              <a:rPr lang="fr-FR" sz="1200" b="0" i="0" u="none" spc="-20" dirty="0">
                <a:latin typeface="Futura Std Condensed" pitchFamily="34" charset="0"/>
                <a:cs typeface="Futura Condensed"/>
              </a:rPr>
              <a:t>. </a:t>
            </a:r>
            <a:r>
              <a:rPr lang="fr-FR" sz="1200" b="0" i="0" u="none" spc="-20" dirty="0" smtClean="0">
                <a:latin typeface="Futura Std Condensed" pitchFamily="34" charset="0"/>
                <a:cs typeface="Futura Condensed"/>
              </a:rPr>
              <a:t>S’il </a:t>
            </a:r>
            <a:r>
              <a:rPr lang="fr-FR" sz="1200" b="0" i="0" u="none" spc="-20" dirty="0">
                <a:latin typeface="Futura Std Condensed" pitchFamily="34" charset="0"/>
                <a:cs typeface="Futura Condensed"/>
              </a:rPr>
              <a:t>vous faut obtenir des autorisations écrites pour la création des comptes en ligne, prévoyez-le à </a:t>
            </a:r>
            <a:r>
              <a:rPr lang="fr-FR" sz="1200" b="0" i="0" u="none" spc="-20" dirty="0" smtClean="0">
                <a:latin typeface="Futura Std Condensed" pitchFamily="34" charset="0"/>
                <a:cs typeface="Futura Condensed"/>
              </a:rPr>
              <a:t>l’avance</a:t>
            </a:r>
            <a:r>
              <a:rPr lang="fr-FR" sz="1200" b="0" i="0" u="none" spc="-20" dirty="0">
                <a:latin typeface="Futura Std Condensed" pitchFamily="34" charset="0"/>
                <a:cs typeface="Futura Condensed"/>
              </a:rPr>
              <a:t>.</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Aidez les élèves à se rendre sur le site Web de Scratch à </a:t>
            </a:r>
            <a:r>
              <a:rPr lang="fr-FR" sz="1200" b="0" i="0" u="none" spc="-20" dirty="0" smtClean="0">
                <a:latin typeface="Futura Std Condensed" pitchFamily="34" charset="0"/>
                <a:cs typeface="Futura Condensed"/>
              </a:rPr>
              <a:t>l’adresse </a:t>
            </a:r>
            <a:r>
              <a:rPr lang="fr-FR" sz="1200" b="0" i="0" u="none" spc="-20" dirty="0">
                <a:latin typeface="Futura Std Condensed" pitchFamily="34" charset="0"/>
                <a:cs typeface="Futura Condensed"/>
              </a:rPr>
              <a:t>suivante </a:t>
            </a:r>
            <a:r>
              <a:rPr lang="fr-FR" sz="1200" spc="-20" dirty="0">
                <a:latin typeface="Futura Std Condensed" pitchFamily="34" charset="0"/>
                <a:cs typeface="Futura Condensed"/>
              </a:rPr>
              <a:t/>
            </a:r>
            <a:br>
              <a:rPr lang="fr-FR" sz="1200" spc="-20" dirty="0">
                <a:latin typeface="Futura Std Condensed" pitchFamily="34" charset="0"/>
                <a:cs typeface="Futura Condensed"/>
              </a:rPr>
            </a:br>
            <a:r>
              <a:rPr lang="fr-FR" sz="1200" b="0" i="0" u="none" spc="-20" dirty="0">
                <a:latin typeface="Futura Std Condensed" pitchFamily="34" charset="0"/>
                <a:cs typeface="Futura Condensed"/>
              </a:rPr>
              <a:t>http://scratch.mit.edu, puis les inviter à cliquer sur « Rejoindre Scratch » pour se créer un compte Scratch</a:t>
            </a:r>
            <a:r>
              <a:rPr lang="fr-FR" sz="1200" b="0" i="0" u="none" dirty="0">
                <a:latin typeface="Futura Std Condensed" pitchFamily="34" charset="0"/>
                <a:cs typeface="Futura Condensed"/>
              </a:rPr>
              <a:t>. </a:t>
            </a: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Un compte Scratch » à disposition des élèves pour les guider.</a:t>
            </a:r>
            <a:r>
              <a:rPr lang="fr-FR" sz="1200" b="0" i="0" u="none" dirty="0">
                <a:latin typeface="Futura Std Condensed" pitchFamily="34" charset="0"/>
                <a:cs typeface="Futura Condensed"/>
              </a:rPr>
              <a:t> Laissez aux élèves le temps de </a:t>
            </a:r>
            <a:r>
              <a:rPr lang="fr-FR" sz="1200" b="0" i="0" u="none" dirty="0" smtClean="0">
                <a:latin typeface="Futura Std Condensed" pitchFamily="34" charset="0"/>
                <a:cs typeface="Futura Condensed"/>
              </a:rPr>
              <a:t>s’inscrire</a:t>
            </a:r>
            <a:r>
              <a:rPr lang="fr-FR" sz="1200" b="0" i="0" u="none" dirty="0">
                <a:latin typeface="Futura Std Condensed" pitchFamily="34" charset="0"/>
                <a:cs typeface="Futura Condensed"/>
              </a:rPr>
              <a:t>, de mettre à jour leur page de profil Scratch et </a:t>
            </a:r>
            <a:r>
              <a:rPr lang="fr-FR" sz="1200" b="0" i="0" u="none" dirty="0" smtClean="0">
                <a:latin typeface="Futura Std Condensed" pitchFamily="34" charset="0"/>
                <a:cs typeface="Futura Condensed"/>
              </a:rPr>
              <a:t>d’explorer </a:t>
            </a:r>
            <a:r>
              <a:rPr lang="fr-FR" sz="1200" b="0" i="0" u="none" dirty="0">
                <a:latin typeface="Futura Std Condensed" pitchFamily="34" charset="0"/>
                <a:cs typeface="Futura Condensed"/>
              </a:rPr>
              <a:t>le site communautaire de Scratch. Encouragez les élèves à </a:t>
            </a:r>
            <a:r>
              <a:rPr lang="fr-FR" sz="1200" b="0" i="0" u="none" dirty="0" smtClean="0">
                <a:latin typeface="Futura Std Condensed" pitchFamily="34" charset="0"/>
                <a:cs typeface="Futura Condensed"/>
              </a:rPr>
              <a:t>s’entraîner </a:t>
            </a:r>
            <a:r>
              <a:rPr lang="fr-FR" sz="1200" b="0" i="0" u="none" dirty="0">
                <a:latin typeface="Futura Std Condensed" pitchFamily="34" charset="0"/>
                <a:cs typeface="Futura Condensed"/>
              </a:rPr>
              <a:t>à se connecter à leurs comptes et à </a:t>
            </a:r>
            <a:r>
              <a:rPr lang="fr-FR" sz="1200" b="0" i="0" u="none" dirty="0" smtClean="0">
                <a:latin typeface="Futura Std Condensed" pitchFamily="34" charset="0"/>
                <a:cs typeface="Futura Condensed"/>
              </a:rPr>
              <a:t>s’en </a:t>
            </a:r>
            <a:r>
              <a:rPr lang="fr-FR" sz="1200" b="0" i="0" u="none" dirty="0">
                <a:latin typeface="Futura Std Condensed" pitchFamily="34" charset="0"/>
                <a:cs typeface="Futura Condensed"/>
              </a:rPr>
              <a:t>déconnecter.</a:t>
            </a:r>
            <a:endParaRPr lang="fr-FR" sz="1200" spc="-2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Afin que les élèves puissent trouver et suivre plus facilement les profiles Scratch de leurs camarades, nous suggérons de créer une liste de classe comportant les noms et noms </a:t>
            </a:r>
            <a:r>
              <a:rPr lang="fr-FR" sz="1200" b="0" i="0" u="none" dirty="0" smtClean="0">
                <a:latin typeface="Futura Std Condensed" pitchFamily="34" charset="0"/>
                <a:cs typeface="Futura Condensed"/>
              </a:rPr>
              <a:t>d’utilisateurs </a:t>
            </a:r>
            <a:r>
              <a:rPr lang="fr-FR" sz="1200" b="0" i="0" u="none" dirty="0">
                <a:latin typeface="Futura Std Condensed" pitchFamily="34" charset="0"/>
                <a:cs typeface="Futura Condensed"/>
              </a:rPr>
              <a:t>de tous les élèves.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Avec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passez en revue les règles de conduite en communauté de Scratch et discutez de ce </a:t>
            </a:r>
            <a:r>
              <a:rPr lang="fr-FR" sz="1200" b="0" i="0" u="none" dirty="0" smtClean="0">
                <a:latin typeface="Futura Std Condensed" pitchFamily="34" charset="0"/>
                <a:cs typeface="Futura Condensed"/>
              </a:rPr>
              <a:t>qu’est </a:t>
            </a:r>
            <a:r>
              <a:rPr lang="fr-FR" sz="1200" b="0" i="0" u="none" dirty="0">
                <a:latin typeface="Futura Std Condensed" pitchFamily="34" charset="0"/>
                <a:cs typeface="Futura Condensed"/>
              </a:rPr>
              <a:t>un comportement respectueux et constructif. Apprenez comment signaler les messages inappropriés sur le site Web.</a:t>
            </a:r>
            <a:endParaRPr lang="fr-FR" sz="1200" dirty="0">
              <a:latin typeface="Futura Std Condensed" pitchFamily="34" charset="0"/>
              <a:cs typeface="Futura Condensed"/>
            </a:endParaRPr>
          </a:p>
        </p:txBody>
      </p:sp>
      <p:sp>
        <p:nvSpPr>
          <p:cNvPr id="15" name="TextBox 14"/>
          <p:cNvSpPr txBox="1"/>
          <p:nvPr>
            <p:custDataLst>
              <p:tags r:id="rId2"/>
            </p:custDataLst>
          </p:nvPr>
        </p:nvSpPr>
        <p:spPr>
          <a:xfrm>
            <a:off x="457995"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custDataLst>
              <p:tags r:id="rId3"/>
            </p:custDataLst>
          </p:nvPr>
        </p:nvCxnSpPr>
        <p:spPr>
          <a:xfrm flipV="1">
            <a:off x="551129"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0" name="Group 29"/>
          <p:cNvGrpSpPr/>
          <p:nvPr>
            <p:custDataLst>
              <p:tags r:id="rId4"/>
            </p:custDataLst>
          </p:nvPr>
        </p:nvGrpSpPr>
        <p:grpSpPr>
          <a:xfrm>
            <a:off x="4150296" y="2830659"/>
            <a:ext cx="3307404" cy="1144275"/>
            <a:chOff x="4007796" y="2830659"/>
            <a:chExt cx="3307404" cy="1144275"/>
          </a:xfrm>
        </p:grpSpPr>
        <p:sp>
          <p:nvSpPr>
            <p:cNvPr id="18" name="TextBox 17"/>
            <p:cNvSpPr txBox="1"/>
            <p:nvPr/>
          </p:nvSpPr>
          <p:spPr>
            <a:xfrm>
              <a:off x="4104914"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Un compte Scratch »</a:t>
              </a:r>
              <a:endParaRPr lang="fr-FR" sz="1200" i="1" dirty="0" smtClean="0">
                <a:latin typeface="Futura Std Condensed" pitchFamily="34" charset="0"/>
                <a:cs typeface="Futura Condensed"/>
              </a:endParaRPr>
            </a:p>
            <a:p>
              <a:pPr marL="171450" indent="-171450" algn="l" rtl="0">
                <a:buFont typeface="Wingdings" charset="2"/>
                <a:buChar char="q"/>
              </a:pPr>
              <a:r>
                <a:rPr lang="fr-FR" sz="1200" b="0" i="0" u="none">
                  <a:latin typeface="Futura Std Condensed" pitchFamily="34" charset="0"/>
                  <a:cs typeface="Futura Condensed"/>
                </a:rPr>
                <a:t>Règles de conduite en communauté</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http://scratch.mit.edu/community_guidelines</a:t>
              </a:r>
              <a:endParaRPr lang="fr-FR" sz="1200" i="1" dirty="0" smtClean="0">
                <a:latin typeface="Futura Std Condensed" pitchFamily="34" charset="0"/>
                <a:cs typeface="Futura Condensed"/>
              </a:endParaRP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150296" y="4056273"/>
            <a:ext cx="3307404" cy="1143826"/>
            <a:chOff x="3992282" y="2832776"/>
            <a:chExt cx="3307404" cy="1143826"/>
          </a:xfrm>
        </p:grpSpPr>
        <p:sp>
          <p:nvSpPr>
            <p:cNvPr id="84" name="TextBox 83"/>
            <p:cNvSpPr txBox="1"/>
            <p:nvPr/>
          </p:nvSpPr>
          <p:spPr>
            <a:xfrm>
              <a:off x="4089400"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 est le nom </a:t>
              </a:r>
              <a:r>
                <a:rPr lang="fr-FR" sz="1200" b="0" i="0" u="none" dirty="0" smtClean="0">
                  <a:latin typeface="Futura Std Condensed" pitchFamily="34" charset="0"/>
                  <a:cs typeface="Futura Condensed"/>
                </a:rPr>
                <a:t>d’utilisateur </a:t>
              </a:r>
              <a:r>
                <a:rPr lang="fr-FR" sz="1200" b="0" i="0" u="none" dirty="0">
                  <a:latin typeface="Futura Std Condensed" pitchFamily="34" charset="0"/>
                  <a:cs typeface="Futura Condensed"/>
                </a:rPr>
                <a:t>associé à ton compte Scratch ?</a:t>
              </a:r>
            </a:p>
            <a:p>
              <a:pPr marL="171450" indent="-171450" algn="l" rtl="0">
                <a:buFont typeface="Lucida Grande"/>
                <a:buChar char="+"/>
              </a:pPr>
              <a:r>
                <a:rPr lang="fr-FR" sz="1200" b="0" i="0" u="none" dirty="0">
                  <a:latin typeface="Futura Std Condensed" pitchFamily="34" charset="0"/>
                  <a:cs typeface="Futura Condensed"/>
                </a:rPr>
                <a:t>Quel est </a:t>
              </a:r>
              <a:r>
                <a:rPr lang="fr-FR" sz="1200" b="0" i="0" u="none" dirty="0" smtClean="0">
                  <a:latin typeface="Futura Std Condensed" pitchFamily="34" charset="0"/>
                  <a:cs typeface="Futura Condensed"/>
                </a:rPr>
                <a:t>l’indice </a:t>
              </a:r>
              <a:r>
                <a:rPr lang="fr-FR" sz="1200" b="0" i="0" u="none" dirty="0">
                  <a:latin typeface="Futura Std Condensed" pitchFamily="34" charset="0"/>
                  <a:cs typeface="Futura Condensed"/>
                </a:rPr>
                <a:t>te permettant de te </a:t>
              </a:r>
              <a:r>
                <a:rPr lang="fr-FR" sz="1200" b="0" i="0" u="none" dirty="0" smtClean="0">
                  <a:latin typeface="Futura Std Condensed" pitchFamily="34" charset="0"/>
                  <a:cs typeface="Futura Condensed"/>
                </a:rPr>
                <a:t>souvenir </a:t>
              </a:r>
              <a:r>
                <a:rPr lang="fr-FR" sz="1200" b="0" i="0" u="none" dirty="0">
                  <a:latin typeface="Futura Std Condensed" pitchFamily="34" charset="0"/>
                  <a:cs typeface="Futura Condensed"/>
                </a:rPr>
                <a:t>de ton mot de passe ?</a:t>
              </a:r>
              <a:endParaRPr lang="fr-FR" sz="1200" dirty="0">
                <a:latin typeface="Futura Std Condensed" pitchFamily="34" charset="0"/>
                <a:cs typeface="Futura Condensed"/>
              </a:endParaRP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150296" y="5247953"/>
            <a:ext cx="3307404" cy="1143826"/>
            <a:chOff x="3992282" y="2832776"/>
            <a:chExt cx="3307404" cy="1143826"/>
          </a:xfrm>
        </p:grpSpPr>
        <p:sp>
          <p:nvSpPr>
            <p:cNvPr id="88" name="TextBox 87"/>
            <p:cNvSpPr txBox="1"/>
            <p:nvPr/>
          </p:nvSpPr>
          <p:spPr>
            <a:xfrm>
              <a:off x="4089400"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sont-ils parvenus à créer des comptes Scratch ? Ont-ils réussi à se connecter au site Web de Scratch puis à </a:t>
              </a:r>
              <a:r>
                <a:rPr lang="fr-FR" sz="1200" b="0" i="0" u="none" dirty="0" smtClean="0">
                  <a:latin typeface="Futura Std Condensed" pitchFamily="34" charset="0"/>
                  <a:cs typeface="Futura Condensed"/>
                </a:rPr>
                <a:t>s’en </a:t>
              </a:r>
              <a:r>
                <a:rPr lang="fr-FR" sz="1200" b="0" i="0" u="none" dirty="0">
                  <a:latin typeface="Futura Std Condensed" pitchFamily="34" charset="0"/>
                  <a:cs typeface="Futura Condensed"/>
                </a:rPr>
                <a:t>déconnecter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0" name="TextBox 99"/>
          <p:cNvSpPr txBox="1"/>
          <p:nvPr>
            <p:custDataLst>
              <p:tags r:id="rId7"/>
            </p:custDataLst>
          </p:nvPr>
        </p:nvSpPr>
        <p:spPr>
          <a:xfrm>
            <a:off x="457996" y="8142739"/>
            <a:ext cx="3549800" cy="1759456"/>
          </a:xfrm>
          <a:prstGeom prst="rect">
            <a:avLst/>
          </a:prstGeom>
          <a:noFill/>
          <a:ln w="6350" cmpd="sng">
            <a:noFill/>
            <a:prstDash val="dash"/>
          </a:ln>
        </p:spPr>
        <p:txBody>
          <a:bodyPr wrap="square" rtlCol="0">
            <a:spAutoFit/>
          </a:bodyPr>
          <a:lstStyle/>
          <a:p>
            <a:pPr marL="171450" indent="-171450" algn="l" rtl="0">
              <a:lnSpc>
                <a:spcPts val="1300"/>
              </a:lnSpc>
              <a:buFont typeface="Lucida Grande"/>
              <a:buChar char="+"/>
            </a:pPr>
            <a:r>
              <a:rPr lang="fr-FR" sz="1200" b="0" i="0" u="none" dirty="0">
                <a:latin typeface="Futura Std Condensed" pitchFamily="34" charset="0"/>
                <a:cs typeface="Futura Condensed"/>
              </a:rPr>
              <a:t>Certains enseignants préfèreront peut-être fournir leur adresse électronique ou créer une adresse pour la classe, car toute notification de comportement inapproprié sur le site Web de Scratch sera envoyée à </a:t>
            </a:r>
            <a:r>
              <a:rPr lang="fr-FR" sz="1200" b="0" i="0" u="none" dirty="0" smtClean="0">
                <a:latin typeface="Futura Std Condensed" pitchFamily="34" charset="0"/>
                <a:cs typeface="Futura Condensed"/>
              </a:rPr>
              <a:t>l’adresse </a:t>
            </a:r>
            <a:r>
              <a:rPr lang="fr-FR" sz="1200" b="0" i="0" u="none" dirty="0">
                <a:latin typeface="Futura Std Condensed" pitchFamily="34" charset="0"/>
                <a:cs typeface="Futura Condensed"/>
              </a:rPr>
              <a:t>associée au compte.</a:t>
            </a:r>
          </a:p>
          <a:p>
            <a:pPr marL="171450" indent="-171450" algn="l" rtl="0">
              <a:lnSpc>
                <a:spcPts val="1300"/>
              </a:lnSpc>
              <a:buFont typeface="Lucida Grande"/>
              <a:buChar char="+"/>
            </a:pPr>
            <a:r>
              <a:rPr lang="fr-FR" sz="1200" b="0" i="0" u="none" dirty="0">
                <a:latin typeface="Futura Std Condensed" pitchFamily="34" charset="0"/>
                <a:cs typeface="Futura Condensed"/>
              </a:rPr>
              <a:t>Vérifiez si certains élèves possèdent déjà un compte en ligne.</a:t>
            </a:r>
          </a:p>
          <a:p>
            <a:pPr marL="171450" indent="-171450" algn="l" rtl="0">
              <a:lnSpc>
                <a:spcPts val="1300"/>
              </a:lnSpc>
              <a:buFont typeface="Lucida Grande"/>
              <a:buChar char="+"/>
            </a:pPr>
            <a:r>
              <a:rPr lang="fr-FR" sz="1200" b="0" i="0" u="none" dirty="0">
                <a:latin typeface="Futura Std Condensed" pitchFamily="34" charset="0"/>
                <a:cs typeface="Futura Condensed"/>
              </a:rPr>
              <a:t>Pour stocker les mots de passe tout en respectant les informations personnelles, invitez les élèves à écrire leurs noms </a:t>
            </a:r>
            <a:r>
              <a:rPr lang="fr-FR" sz="1200" b="0" i="0" u="none" dirty="0" smtClean="0">
                <a:latin typeface="Futura Std Condensed" pitchFamily="34" charset="0"/>
                <a:cs typeface="Futura Condensed"/>
              </a:rPr>
              <a:t>d’utilisateur </a:t>
            </a:r>
            <a:r>
              <a:rPr lang="fr-FR" sz="1200" b="0" i="0" u="none" dirty="0">
                <a:latin typeface="Futura Std Condensed" pitchFamily="34" charset="0"/>
                <a:cs typeface="Futura Condensed"/>
              </a:rPr>
              <a:t>et leurs mots de passe sur des morceaux de papier qui seront placés dans des enveloppes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fermera et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gardera en lieu sûr dans la salle de classe.</a:t>
            </a:r>
          </a:p>
        </p:txBody>
      </p:sp>
      <p:grpSp>
        <p:nvGrpSpPr>
          <p:cNvPr id="96" name="Group 95"/>
          <p:cNvGrpSpPr/>
          <p:nvPr>
            <p:custDataLst>
              <p:tags r:id="rId8"/>
            </p:custDataLst>
          </p:nvPr>
        </p:nvGrpSpPr>
        <p:grpSpPr>
          <a:xfrm>
            <a:off x="457995" y="7725731"/>
            <a:ext cx="6857205" cy="352518"/>
            <a:chOff x="457995" y="7630731"/>
            <a:chExt cx="6857205" cy="352518"/>
          </a:xfrm>
        </p:grpSpPr>
        <p:sp>
          <p:nvSpPr>
            <p:cNvPr id="97" name="TextBox 96"/>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98" name="Straight Connector 97"/>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4007796" y="7630731"/>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102" name="Straight Connector 101"/>
          <p:cNvCxnSpPr/>
          <p:nvPr>
            <p:custDataLst>
              <p:tags r:id="rId9"/>
            </p:custDataLst>
          </p:nvPr>
        </p:nvCxnSpPr>
        <p:spPr>
          <a:xfrm>
            <a:off x="4070763" y="8122600"/>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03" name="Group 102"/>
          <p:cNvGrpSpPr/>
          <p:nvPr>
            <p:custDataLst>
              <p:tags r:id="rId10"/>
            </p:custDataLst>
          </p:nvPr>
        </p:nvGrpSpPr>
        <p:grpSpPr>
          <a:xfrm>
            <a:off x="4104914" y="8217641"/>
            <a:ext cx="3117152" cy="1158779"/>
            <a:chOff x="3746748" y="8217641"/>
            <a:chExt cx="3475318" cy="1158779"/>
          </a:xfrm>
        </p:grpSpPr>
        <p:sp>
          <p:nvSpPr>
            <p:cNvPr id="109" name="TextBox 108"/>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110" name="Group 109"/>
            <p:cNvGrpSpPr/>
            <p:nvPr/>
          </p:nvGrpSpPr>
          <p:grpSpPr>
            <a:xfrm>
              <a:off x="4076948" y="8385986"/>
              <a:ext cx="3145118" cy="883399"/>
              <a:chOff x="3891832" y="8385983"/>
              <a:chExt cx="3321768" cy="883398"/>
            </a:xfrm>
          </p:grpSpPr>
          <p:cxnSp>
            <p:nvCxnSpPr>
              <p:cNvPr id="111" name="Straight Connector 110"/>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grpSp>
        <p:nvGrpSpPr>
          <p:cNvPr id="2" name="Group 1"/>
          <p:cNvGrpSpPr/>
          <p:nvPr>
            <p:custDataLst>
              <p:tags r:id="rId11"/>
            </p:custDataLst>
          </p:nvPr>
        </p:nvGrpSpPr>
        <p:grpSpPr>
          <a:xfrm>
            <a:off x="1308420" y="647673"/>
            <a:ext cx="5913646" cy="1493030"/>
            <a:chOff x="457995" y="647673"/>
            <a:chExt cx="5913646" cy="1493030"/>
          </a:xfrm>
        </p:grpSpPr>
        <p:grpSp>
          <p:nvGrpSpPr>
            <p:cNvPr id="3" name="Group 2"/>
            <p:cNvGrpSpPr/>
            <p:nvPr/>
          </p:nvGrpSpPr>
          <p:grpSpPr>
            <a:xfrm>
              <a:off x="457995" y="647673"/>
              <a:ext cx="5913646" cy="1493030"/>
              <a:chOff x="457995" y="647673"/>
              <a:chExt cx="5913646" cy="1493030"/>
            </a:xfrm>
          </p:grpSpPr>
          <p:sp>
            <p:nvSpPr>
              <p:cNvPr id="10" name="TextBox 9"/>
              <p:cNvSpPr txBox="1"/>
              <p:nvPr/>
            </p:nvSpPr>
            <p:spPr>
              <a:xfrm>
                <a:off x="3371794" y="795405"/>
                <a:ext cx="2999847" cy="122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créé un compte Scratch</a:t>
                </a:r>
              </a:p>
              <a:p>
                <a:pPr marL="171450" indent="-171450" algn="l" rtl="0">
                  <a:buFont typeface="Lucida Grande"/>
                  <a:buChar char="+"/>
                </a:pPr>
                <a:r>
                  <a:rPr lang="fr-FR" sz="1200" b="0" i="0" u="none" dirty="0">
                    <a:latin typeface="Futura Std Condensed" pitchFamily="34" charset="0"/>
                    <a:cs typeface="Futura Condensed"/>
                  </a:rPr>
                  <a:t>auront exploré le site communautaire de Scratch et auront pris connaissance de ses règles de conduite en communauté.</a:t>
                </a:r>
              </a:p>
            </p:txBody>
          </p:sp>
          <p:sp>
            <p:nvSpPr>
              <p:cNvPr id="50" name="TextBox 49"/>
              <p:cNvSpPr txBox="1"/>
              <p:nvPr/>
            </p:nvSpPr>
            <p:spPr>
              <a:xfrm>
                <a:off x="1685092" y="1694427"/>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5–15 MINUTES</a:t>
                </a:r>
              </a:p>
            </p:txBody>
          </p:sp>
          <p:pic>
            <p:nvPicPr>
              <p:cNvPr id="52" name="Picture 51" descr="5min.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3644" y="1752574"/>
                <a:ext cx="329184" cy="329184"/>
              </a:xfrm>
              <a:prstGeom prst="rect">
                <a:avLst/>
              </a:prstGeom>
            </p:spPr>
          </p:pic>
          <p:sp>
            <p:nvSpPr>
              <p:cNvPr id="55" name="TextBox 54"/>
              <p:cNvSpPr txBox="1"/>
              <p:nvPr/>
            </p:nvSpPr>
            <p:spPr>
              <a:xfrm>
                <a:off x="457995" y="647673"/>
                <a:ext cx="2547449" cy="1015663"/>
              </a:xfrm>
              <a:prstGeom prst="rect">
                <a:avLst/>
              </a:prstGeom>
              <a:noFill/>
            </p:spPr>
            <p:txBody>
              <a:bodyPr wrap="square" rtlCol="0">
                <a:spAutoFit/>
              </a:bodyPr>
              <a:lstStyle/>
              <a:p>
                <a:pPr algn="l" rtl="0"/>
                <a:r>
                  <a:rPr lang="fr-FR" sz="3000" b="0" i="0" u="none" dirty="0">
                    <a:latin typeface="Futura Std Condensed" pitchFamily="34" charset="0"/>
                    <a:cs typeface="Futura Condensed"/>
                  </a:rPr>
                  <a:t>UN COMPTE SCRATCH</a:t>
                </a:r>
              </a:p>
            </p:txBody>
          </p:sp>
        </p:grpSp>
        <p:grpSp>
          <p:nvGrpSpPr>
            <p:cNvPr id="118" name="Group 117"/>
            <p:cNvGrpSpPr/>
            <p:nvPr/>
          </p:nvGrpSpPr>
          <p:grpSpPr>
            <a:xfrm>
              <a:off x="2819113" y="794340"/>
              <a:ext cx="442062" cy="1123360"/>
              <a:chOff x="2853673" y="794340"/>
              <a:chExt cx="442062" cy="1123360"/>
            </a:xfrm>
          </p:grpSpPr>
          <p:cxnSp>
            <p:nvCxnSpPr>
              <p:cNvPr id="119" name="Straight Connector 118"/>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5" name="Slide Number Placeholder 4"/>
          <p:cNvSpPr>
            <a:spLocks noGrp="1"/>
          </p:cNvSpPr>
          <p:nvPr>
            <p:ph type="sldNum" sz="quarter" idx="12"/>
            <p:custDataLst>
              <p:tags r:id="rId12"/>
            </p:custDataLst>
          </p:nvPr>
        </p:nvSpPr>
        <p:spPr>
          <a:xfrm>
            <a:off x="142398" y="9519711"/>
            <a:ext cx="1813560" cy="535517"/>
          </a:xfrm>
        </p:spPr>
        <p:txBody>
          <a:bodyPr/>
          <a:lstStyle/>
          <a:p>
            <a:pPr algn="l" rtl="0"/>
            <a:r>
              <a:rPr lang="fr-FR" b="0" i="0" u="none">
                <a:latin typeface="Futura Std Condensed" pitchFamily="34" charset="0"/>
              </a:rPr>
              <a:t>12</a:t>
            </a:r>
            <a:endParaRPr lang="fr-FR" dirty="0">
              <a:latin typeface="Futura Std Condensed" pitchFamily="34" charset="0"/>
            </a:endParaRPr>
          </a:p>
        </p:txBody>
      </p:sp>
      <p:grpSp>
        <p:nvGrpSpPr>
          <p:cNvPr id="46" name="Group 45"/>
          <p:cNvGrpSpPr/>
          <p:nvPr>
            <p:custDataLst>
              <p:tags r:id="rId13"/>
            </p:custDataLst>
          </p:nvPr>
        </p:nvGrpSpPr>
        <p:grpSpPr>
          <a:xfrm>
            <a:off x="551129" y="0"/>
            <a:ext cx="493776" cy="2791968"/>
            <a:chOff x="551129" y="0"/>
            <a:chExt cx="493776" cy="2791968"/>
          </a:xfrm>
        </p:grpSpPr>
        <p:pic>
          <p:nvPicPr>
            <p:cNvPr id="47" name="Picture 46" descr="Unit0activity.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1129" y="0"/>
              <a:ext cx="493776" cy="2791968"/>
            </a:xfrm>
            <a:prstGeom prst="rect">
              <a:avLst/>
            </a:prstGeom>
          </p:spPr>
        </p:pic>
        <p:sp>
          <p:nvSpPr>
            <p:cNvPr id="48" name="TextBox 47"/>
            <p:cNvSpPr txBox="1"/>
            <p:nvPr/>
          </p:nvSpPr>
          <p:spPr>
            <a:xfrm rot="5400000">
              <a:off x="-422952" y="987466"/>
              <a:ext cx="243659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0 	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633147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custDataLst>
              <p:tags r:id="rId1"/>
            </p:custDataLst>
          </p:nvPr>
        </p:nvGrpSpPr>
        <p:grpSpPr>
          <a:xfrm>
            <a:off x="3447938" y="499324"/>
            <a:ext cx="4139989" cy="2884661"/>
            <a:chOff x="3204578" y="588144"/>
            <a:chExt cx="4443820" cy="3096364"/>
          </a:xfrm>
        </p:grpSpPr>
        <p:pic>
          <p:nvPicPr>
            <p:cNvPr id="29" name="Picture 28" descr="Screen Shot 2014-06-13 at 12.02.52 PM.png"/>
            <p:cNvPicPr>
              <a:picLocks noChangeAspect="1"/>
            </p:cNvPicPr>
            <p:nvPr/>
          </p:nvPicPr>
          <p:blipFill rotWithShape="1">
            <a:blip r:embed="rId15">
              <a:extLst>
                <a:ext uri="{BEBA8EAE-BF5A-486C-A8C5-ECC9F3942E4B}">
                  <a14:imgProps xmlns:a14="http://schemas.microsoft.com/office/drawing/2010/main">
                    <a14:imgLayer r:embed="rId16">
                      <a14:imgEffect>
                        <a14:backgroundRemoval t="4188" b="95550" l="3901" r="97518">
                          <a14:foregroundMark x1="93617" y1="43194" x2="47872" y2="43717"/>
                          <a14:foregroundMark x1="92908" y1="32461" x2="74291" y2="32461"/>
                          <a14:foregroundMark x1="71631" y1="54712" x2="71631" y2="54712"/>
                          <a14:foregroundMark x1="61170" y1="54974" x2="61170" y2="54974"/>
                          <a14:foregroundMark x1="93972" y1="31152" x2="93972" y2="31152"/>
                          <a14:foregroundMark x1="93972" y1="44241" x2="93972" y2="44241"/>
                          <a14:foregroundMark x1="39894" y1="58115" x2="39894" y2="58115"/>
                          <a14:foregroundMark x1="30496" y1="57853" x2="30496" y2="57853"/>
                          <a14:foregroundMark x1="28191" y1="61518" x2="28191" y2="61518"/>
                        </a14:backgroundRemoval>
                      </a14:imgEffect>
                    </a14:imgLayer>
                  </a14:imgProps>
                </a:ext>
                <a:ext uri="{28A0092B-C50C-407E-A947-70E740481C1C}">
                  <a14:useLocalDpi xmlns:a14="http://schemas.microsoft.com/office/drawing/2010/main" val="0"/>
                </a:ext>
              </a:extLst>
            </a:blip>
            <a:srcRect l="30903"/>
            <a:stretch/>
          </p:blipFill>
          <p:spPr>
            <a:xfrm>
              <a:off x="4660671" y="755849"/>
              <a:ext cx="2987727" cy="2928659"/>
            </a:xfrm>
            <a:prstGeom prst="rect">
              <a:avLst/>
            </a:prstGeom>
          </p:spPr>
        </p:pic>
        <p:pic>
          <p:nvPicPr>
            <p:cNvPr id="28" name="Picture 27" descr="Screen Shot 2014-06-13 at 12.00.41 PM.png"/>
            <p:cNvPicPr>
              <a:picLocks noChangeAspect="1"/>
            </p:cNvPicPr>
            <p:nvPr/>
          </p:nvPicPr>
          <p:blipFill>
            <a:blip r:embed="rId17">
              <a:extLst>
                <a:ext uri="{BEBA8EAE-BF5A-486C-A8C5-ECC9F3942E4B}">
                  <a14:imgProps xmlns:a14="http://schemas.microsoft.com/office/drawing/2010/main">
                    <a14:imgLayer r:embed="rId18">
                      <a14:imgEffect>
                        <a14:backgroundRemoval t="9633" b="98624" l="9804" r="96569">
                          <a14:foregroundMark x1="50490" y1="66514" x2="50490" y2="66514"/>
                          <a14:foregroundMark x1="50490" y1="68578" x2="50490" y2="68578"/>
                          <a14:foregroundMark x1="53431" y1="64450" x2="53431" y2="64450"/>
                          <a14:foregroundMark x1="52206" y1="62156" x2="52206" y2="62156"/>
                          <a14:foregroundMark x1="49755" y1="61468" x2="49755" y2="61468"/>
                          <a14:foregroundMark x1="46324" y1="62615" x2="46324" y2="62615"/>
                          <a14:foregroundMark x1="68873" y1="61697" x2="68873" y2="61697"/>
                          <a14:foregroundMark x1="70343" y1="61468" x2="70343" y2="61468"/>
                          <a14:foregroundMark x1="67892" y1="63991" x2="67892" y2="63991"/>
                          <a14:foregroundMark x1="69363" y1="67661" x2="69363" y2="67661"/>
                        </a14:backgroundRemoval>
                      </a14:imgEffect>
                    </a14:imgLayer>
                  </a14:imgProps>
                </a:ext>
                <a:ext uri="{28A0092B-C50C-407E-A947-70E740481C1C}">
                  <a14:useLocalDpi xmlns:a14="http://schemas.microsoft.com/office/drawing/2010/main" val="0"/>
                </a:ext>
              </a:extLst>
            </a:blip>
            <a:stretch>
              <a:fillRect/>
            </a:stretch>
          </p:blipFill>
          <p:spPr>
            <a:xfrm>
              <a:off x="3204578" y="588144"/>
              <a:ext cx="2699408" cy="2884661"/>
            </a:xfrm>
            <a:prstGeom prst="rect">
              <a:avLst/>
            </a:prstGeom>
          </p:spPr>
        </p:pic>
      </p:grpSp>
      <p:sp>
        <p:nvSpPr>
          <p:cNvPr id="7" name="TextBox 6"/>
          <p:cNvSpPr txBox="1"/>
          <p:nvPr>
            <p:custDataLst>
              <p:tags r:id="rId2"/>
            </p:custDataLst>
          </p:nvPr>
        </p:nvSpPr>
        <p:spPr>
          <a:xfrm>
            <a:off x="5380715" y="7673819"/>
            <a:ext cx="2874286" cy="369332"/>
          </a:xfrm>
          <a:prstGeom prst="rect">
            <a:avLst/>
          </a:prstGeom>
          <a:noFill/>
        </p:spPr>
        <p:txBody>
          <a:bodyPr wrap="square" rtlCol="0">
            <a:spAutoFit/>
          </a:bodyPr>
          <a:lstStyle/>
          <a:p>
            <a:pPr algn="l"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sp>
        <p:nvSpPr>
          <p:cNvPr id="67" name="TextBox 66"/>
          <p:cNvSpPr txBox="1"/>
          <p:nvPr>
            <p:custDataLst>
              <p:tags r:id="rId3"/>
            </p:custDataLst>
          </p:nvPr>
        </p:nvSpPr>
        <p:spPr>
          <a:xfrm>
            <a:off x="5135956" y="7894426"/>
            <a:ext cx="2874286"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nvGrpSpPr>
          <p:cNvPr id="16" name="Group 15"/>
          <p:cNvGrpSpPr/>
          <p:nvPr>
            <p:custDataLst>
              <p:tags r:id="rId4"/>
            </p:custDataLst>
          </p:nvPr>
        </p:nvGrpSpPr>
        <p:grpSpPr>
          <a:xfrm>
            <a:off x="444500" y="1612109"/>
            <a:ext cx="2348507" cy="1789734"/>
            <a:chOff x="519774" y="1631696"/>
            <a:chExt cx="2348507" cy="1789734"/>
          </a:xfrm>
        </p:grpSpPr>
        <p:sp>
          <p:nvSpPr>
            <p:cNvPr id="10" name="TextBox 9"/>
            <p:cNvSpPr txBox="1"/>
            <p:nvPr/>
          </p:nvSpPr>
          <p:spPr>
            <a:xfrm>
              <a:off x="613831" y="1631696"/>
              <a:ext cx="2159001"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TU DÉBUTES DANS SCRATCH ? COMMENCE PAR CRÉER TON COMPTE SCRATCH !</a:t>
              </a:r>
              <a:endParaRPr lang="fr-FR" sz="1200" dirty="0">
                <a:latin typeface="Futura Std Condensed" pitchFamily="34" charset="0"/>
                <a:cs typeface="Futura Condensed"/>
              </a:endParaRPr>
            </a:p>
          </p:txBody>
        </p:sp>
        <p:sp>
          <p:nvSpPr>
            <p:cNvPr id="13" name="TextBox 12"/>
            <p:cNvSpPr txBox="1"/>
            <p:nvPr/>
          </p:nvSpPr>
          <p:spPr>
            <a:xfrm>
              <a:off x="519774" y="2405767"/>
              <a:ext cx="2348507" cy="1015663"/>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Tu vas avoir besoin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compte Scratch pour créer, sauvegarder et partager tes projets Scratch. Les étapes ci-dessous vont te guider dans la création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nouveau compte et de ton profil.</a:t>
              </a:r>
              <a:endParaRPr lang="fr-FR" sz="1200" dirty="0">
                <a:latin typeface="Futura Std Condensed" pitchFamily="34" charset="0"/>
                <a:cs typeface="Futura Condensed"/>
              </a:endParaRPr>
            </a:p>
          </p:txBody>
        </p:sp>
      </p:grpSp>
      <p:grpSp>
        <p:nvGrpSpPr>
          <p:cNvPr id="18" name="Group 17"/>
          <p:cNvGrpSpPr/>
          <p:nvPr>
            <p:custDataLst>
              <p:tags r:id="rId5"/>
            </p:custDataLst>
          </p:nvPr>
        </p:nvGrpSpPr>
        <p:grpSpPr>
          <a:xfrm>
            <a:off x="428357" y="3857808"/>
            <a:ext cx="2969349" cy="2378686"/>
            <a:chOff x="441661" y="3857808"/>
            <a:chExt cx="2969349" cy="2378686"/>
          </a:xfrm>
        </p:grpSpPr>
        <p:sp>
          <p:nvSpPr>
            <p:cNvPr id="50" name="TextBox 49"/>
            <p:cNvSpPr txBox="1"/>
            <p:nvPr/>
          </p:nvSpPr>
          <p:spPr>
            <a:xfrm>
              <a:off x="457804"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nvGrpSpPr>
            <p:cNvPr id="22" name="Group 21"/>
            <p:cNvGrpSpPr/>
            <p:nvPr/>
          </p:nvGrpSpPr>
          <p:grpSpPr>
            <a:xfrm>
              <a:off x="441661" y="4194252"/>
              <a:ext cx="2885167" cy="2042242"/>
              <a:chOff x="499401" y="4194252"/>
              <a:chExt cx="2885167" cy="2042242"/>
            </a:xfrm>
          </p:grpSpPr>
          <p:sp>
            <p:nvSpPr>
              <p:cNvPr id="14" name="TextBox 13"/>
              <p:cNvSpPr txBox="1"/>
              <p:nvPr/>
            </p:nvSpPr>
            <p:spPr>
              <a:xfrm>
                <a:off x="499401" y="4232868"/>
                <a:ext cx="2885167" cy="2003626"/>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Ouvre un navigateur Web et va sur le site Web de Scratch : http://scratch.mit.edu</a:t>
                </a:r>
              </a:p>
              <a:p>
                <a:pPr algn="l" rtl="0">
                  <a:lnSpc>
                    <a:spcPct val="130000"/>
                  </a:lnSpc>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Sur la page </a:t>
                </a:r>
                <a:r>
                  <a:rPr lang="fr-FR" sz="1200" b="0" i="0" u="none" dirty="0" smtClean="0">
                    <a:latin typeface="Futura Std Condensed" pitchFamily="34" charset="0"/>
                    <a:cs typeface="Futura Condensed"/>
                  </a:rPr>
                  <a:t>d’accueil</a:t>
                </a:r>
                <a:r>
                  <a:rPr lang="fr-FR" sz="1200" b="0" i="0" u="none" dirty="0">
                    <a:latin typeface="Futura Std Condensed" pitchFamily="34" charset="0"/>
                    <a:cs typeface="Futura Condensed"/>
                  </a:rPr>
                  <a:t>, clique sur « Rejoindre Scratch », en haut à droite, ou dans le cercle bleu.</a:t>
                </a:r>
              </a:p>
              <a:p>
                <a:pPr algn="l" rtl="0">
                  <a:lnSpc>
                    <a:spcPct val="130000"/>
                  </a:lnSpc>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Suis les instructions en trois étapes et obtiens ton propre compte Scratch !</a:t>
                </a:r>
              </a:p>
            </p:txBody>
          </p:sp>
          <p:cxnSp>
            <p:nvCxnSpPr>
              <p:cNvPr id="17" name="Straight Connector 16"/>
              <p:cNvCxnSpPr/>
              <p:nvPr/>
            </p:nvCxnSpPr>
            <p:spPr>
              <a:xfrm flipV="1">
                <a:off x="606263"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9" name="Straight Arrow Connector 48"/>
          <p:cNvCxnSpPr/>
          <p:nvPr>
            <p:custDataLst>
              <p:tags r:id="rId6"/>
            </p:custDataLst>
          </p:nvPr>
        </p:nvCxnSpPr>
        <p:spPr>
          <a:xfrm>
            <a:off x="2576323" y="3238964"/>
            <a:ext cx="646020"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custDataLst>
              <p:tags r:id="rId7"/>
            </p:custDataLst>
          </p:nvPr>
        </p:nvGrpSpPr>
        <p:grpSpPr>
          <a:xfrm>
            <a:off x="3676639" y="6810657"/>
            <a:ext cx="3811026" cy="2739089"/>
            <a:chOff x="3624468" y="4010209"/>
            <a:chExt cx="4066716" cy="2922860"/>
          </a:xfrm>
        </p:grpSpPr>
        <p:pic>
          <p:nvPicPr>
            <p:cNvPr id="80" name="Picture 79" descr="Screen Shot 2014-06-13 at 10.11.30 AM.png"/>
            <p:cNvPicPr>
              <a:picLocks noChangeAspect="1"/>
            </p:cNvPicPr>
            <p:nvPr/>
          </p:nvPicPr>
          <p:blipFill rotWithShape="1">
            <a:blip r:embed="rId19">
              <a:extLst>
                <a:ext uri="{28A0092B-C50C-407E-A947-70E740481C1C}">
                  <a14:useLocalDpi xmlns:a14="http://schemas.microsoft.com/office/drawing/2010/main" val="0"/>
                </a:ext>
              </a:extLst>
            </a:blip>
            <a:srcRect r="4805"/>
            <a:stretch/>
          </p:blipFill>
          <p:spPr>
            <a:xfrm>
              <a:off x="3624468" y="4010209"/>
              <a:ext cx="3892802" cy="2922860"/>
            </a:xfrm>
            <a:prstGeom prst="rect">
              <a:avLst/>
            </a:prstGeom>
          </p:spPr>
        </p:pic>
        <p:grpSp>
          <p:nvGrpSpPr>
            <p:cNvPr id="82" name="Group 81"/>
            <p:cNvGrpSpPr/>
            <p:nvPr/>
          </p:nvGrpSpPr>
          <p:grpSpPr>
            <a:xfrm>
              <a:off x="6489986" y="4632308"/>
              <a:ext cx="1201198" cy="431117"/>
              <a:chOff x="6489986" y="4632308"/>
              <a:chExt cx="1201198" cy="431117"/>
            </a:xfrm>
          </p:grpSpPr>
          <p:pic>
            <p:nvPicPr>
              <p:cNvPr id="36" name="Picture 35" descr="Screen Shot 2014-06-13 at 10.11.30 AM.png"/>
              <p:cNvPicPr>
                <a:picLocks noChangeAspect="1"/>
              </p:cNvPicPr>
              <p:nvPr/>
            </p:nvPicPr>
            <p:blipFill rotWithShape="1">
              <a:blip r:embed="rId20">
                <a:extLst>
                  <a:ext uri="{BEBA8EAE-BF5A-486C-A8C5-ECC9F3942E4B}">
                    <a14:imgProps xmlns:a14="http://schemas.microsoft.com/office/drawing/2010/main">
                      <a14:imgLayer r:embed="rId21">
                        <a14:imgEffect>
                          <a14:backgroundRemoval t="9862" b="100000" l="10000" r="100000">
                            <a14:backgroundMark x1="98197" y1="17431" x2="98197" y2="17431"/>
                            <a14:backgroundMark x1="97049" y1="49541" x2="97049" y2="49541"/>
                            <a14:backgroundMark x1="98033" y1="36009" x2="98033" y2="36009"/>
                          </a14:backgroundRemoval>
                        </a14:imgEffect>
                      </a14:imgLayer>
                    </a14:imgProps>
                  </a:ext>
                  <a:ext uri="{28A0092B-C50C-407E-A947-70E740481C1C}">
                    <a14:useLocalDpi xmlns:a14="http://schemas.microsoft.com/office/drawing/2010/main" val="0"/>
                  </a:ext>
                </a:extLst>
              </a:blip>
              <a:srcRect l="70135" t="21850" b="63154"/>
              <a:stretch/>
            </p:blipFill>
            <p:spPr>
              <a:xfrm>
                <a:off x="6489986" y="4632308"/>
                <a:ext cx="1201198" cy="431117"/>
              </a:xfrm>
              <a:prstGeom prst="rect">
                <a:avLst/>
              </a:prstGeom>
            </p:spPr>
          </p:pic>
          <p:sp>
            <p:nvSpPr>
              <p:cNvPr id="81" name="Rectangle 80"/>
              <p:cNvSpPr/>
              <p:nvPr/>
            </p:nvSpPr>
            <p:spPr>
              <a:xfrm>
                <a:off x="6559897" y="4893748"/>
                <a:ext cx="1131287" cy="1307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grpSp>
      <p:pic>
        <p:nvPicPr>
          <p:cNvPr id="15" name="Picture 14" descr="Screen Shot 2014-06-13 at 8.29.36 PM.png"/>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3648124" y="4148069"/>
            <a:ext cx="3676562" cy="2083385"/>
          </a:xfrm>
          <a:prstGeom prst="rect">
            <a:avLst/>
          </a:prstGeom>
        </p:spPr>
      </p:pic>
      <p:grpSp>
        <p:nvGrpSpPr>
          <p:cNvPr id="85" name="Group 84"/>
          <p:cNvGrpSpPr/>
          <p:nvPr>
            <p:custDataLst>
              <p:tags r:id="rId9"/>
            </p:custDataLst>
          </p:nvPr>
        </p:nvGrpSpPr>
        <p:grpSpPr>
          <a:xfrm>
            <a:off x="2694391" y="4307668"/>
            <a:ext cx="4112883" cy="1087030"/>
            <a:chOff x="2254600" y="3569029"/>
            <a:chExt cx="4545243" cy="1087030"/>
          </a:xfrm>
        </p:grpSpPr>
        <p:grpSp>
          <p:nvGrpSpPr>
            <p:cNvPr id="89" name="Group 88"/>
            <p:cNvGrpSpPr/>
            <p:nvPr/>
          </p:nvGrpSpPr>
          <p:grpSpPr>
            <a:xfrm>
              <a:off x="2254600" y="4244745"/>
              <a:ext cx="3517684" cy="407398"/>
              <a:chOff x="2150098" y="3486057"/>
              <a:chExt cx="413039" cy="1163372"/>
            </a:xfrm>
          </p:grpSpPr>
          <p:cxnSp>
            <p:nvCxnSpPr>
              <p:cNvPr id="93" name="Straight Arrow Connector 92"/>
              <p:cNvCxnSpPr/>
              <p:nvPr/>
            </p:nvCxnSpPr>
            <p:spPr>
              <a:xfrm>
                <a:off x="2150098" y="4649429"/>
                <a:ext cx="41303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2563136" y="3486057"/>
                <a:ext cx="1" cy="1157906"/>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rot="10800000">
              <a:off x="5772277" y="3569029"/>
              <a:ext cx="1027566" cy="1087030"/>
              <a:chOff x="2807565" y="4643956"/>
              <a:chExt cx="1382881" cy="1961889"/>
            </a:xfrm>
          </p:grpSpPr>
          <p:cxnSp>
            <p:nvCxnSpPr>
              <p:cNvPr id="91" name="Straight Arrow Connector 90"/>
              <p:cNvCxnSpPr/>
              <p:nvPr/>
            </p:nvCxnSpPr>
            <p:spPr>
              <a:xfrm rot="10800000" flipV="1">
                <a:off x="2807565" y="4649428"/>
                <a:ext cx="1382881" cy="505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rot="10800000" flipH="1" flipV="1">
                <a:off x="2807565" y="4643956"/>
                <a:ext cx="9137" cy="1961889"/>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grpSp>
        <p:nvGrpSpPr>
          <p:cNvPr id="95" name="Group 94"/>
          <p:cNvGrpSpPr/>
          <p:nvPr>
            <p:custDataLst>
              <p:tags r:id="rId10"/>
            </p:custDataLst>
          </p:nvPr>
        </p:nvGrpSpPr>
        <p:grpSpPr>
          <a:xfrm>
            <a:off x="2018805" y="6095679"/>
            <a:ext cx="1695087" cy="1470205"/>
            <a:chOff x="3178062" y="6975263"/>
            <a:chExt cx="368668" cy="1682129"/>
          </a:xfrm>
        </p:grpSpPr>
        <p:grpSp>
          <p:nvGrpSpPr>
            <p:cNvPr id="96" name="Group 95"/>
            <p:cNvGrpSpPr/>
            <p:nvPr/>
          </p:nvGrpSpPr>
          <p:grpSpPr>
            <a:xfrm>
              <a:off x="3178062" y="6975263"/>
              <a:ext cx="184902" cy="1682129"/>
              <a:chOff x="2206661" y="4648434"/>
              <a:chExt cx="381786" cy="711202"/>
            </a:xfrm>
          </p:grpSpPr>
          <p:cxnSp>
            <p:nvCxnSpPr>
              <p:cNvPr id="98" name="Straight Arrow Connector 97"/>
              <p:cNvCxnSpPr/>
              <p:nvPr/>
            </p:nvCxnSpPr>
            <p:spPr>
              <a:xfrm>
                <a:off x="2206661" y="4649428"/>
                <a:ext cx="38178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a:off x="2571281" y="4648434"/>
                <a:ext cx="0" cy="711202"/>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97" name="Straight Arrow Connector 96"/>
            <p:cNvCxnSpPr/>
            <p:nvPr/>
          </p:nvCxnSpPr>
          <p:spPr>
            <a:xfrm>
              <a:off x="3354022" y="8654631"/>
              <a:ext cx="192708"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custDataLst>
              <p:tags r:id="rId11"/>
            </p:custDataLst>
          </p:nvPr>
        </p:nvGrpSpPr>
        <p:grpSpPr>
          <a:xfrm>
            <a:off x="2571138" y="443435"/>
            <a:ext cx="651202" cy="1336089"/>
            <a:chOff x="2571138" y="443435"/>
            <a:chExt cx="651202" cy="1336089"/>
          </a:xfrm>
        </p:grpSpPr>
        <p:grpSp>
          <p:nvGrpSpPr>
            <p:cNvPr id="43" name="Group 42"/>
            <p:cNvGrpSpPr/>
            <p:nvPr/>
          </p:nvGrpSpPr>
          <p:grpSpPr>
            <a:xfrm>
              <a:off x="2571138" y="443435"/>
              <a:ext cx="651202" cy="1336089"/>
              <a:chOff x="2169548" y="4643960"/>
              <a:chExt cx="393589" cy="656327"/>
            </a:xfrm>
          </p:grpSpPr>
          <p:cxnSp>
            <p:nvCxnSpPr>
              <p:cNvPr id="46" name="Straight Arrow Connector 45"/>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4" name="Straight Arrow Connector 43"/>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2" name="TextBox 51"/>
          <p:cNvSpPr txBox="1"/>
          <p:nvPr>
            <p:custDataLst>
              <p:tags r:id="rId12"/>
            </p:custDataLst>
          </p:nvPr>
        </p:nvSpPr>
        <p:spPr>
          <a:xfrm>
            <a:off x="457995" y="647673"/>
            <a:ext cx="2547449" cy="1015663"/>
          </a:xfrm>
          <a:prstGeom prst="rect">
            <a:avLst/>
          </a:prstGeom>
          <a:noFill/>
        </p:spPr>
        <p:txBody>
          <a:bodyPr wrap="square" rtlCol="0">
            <a:spAutoFit/>
          </a:bodyPr>
          <a:lstStyle/>
          <a:p>
            <a:pPr algn="l" rtl="0"/>
            <a:r>
              <a:rPr lang="fr-FR" sz="3000" b="0" i="0" u="none">
                <a:latin typeface="Futura Std Condensed" pitchFamily="34" charset="0"/>
                <a:cs typeface="Futura Condensed"/>
              </a:rPr>
              <a:t>UN COMPTE SCRATCH</a:t>
            </a:r>
          </a:p>
        </p:txBody>
      </p:sp>
    </p:spTree>
    <p:extLst>
      <p:ext uri="{BB962C8B-B14F-4D97-AF65-F5344CB8AC3E}">
        <p14:creationId xmlns:p14="http://schemas.microsoft.com/office/powerpoint/2010/main" val="215916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custDataLst>
              <p:tags r:id="rId1"/>
            </p:custDataLst>
          </p:nvPr>
        </p:nvGrpSpPr>
        <p:grpSpPr>
          <a:xfrm>
            <a:off x="422410" y="2046240"/>
            <a:ext cx="7324590" cy="954107"/>
            <a:chOff x="422410" y="2046240"/>
            <a:chExt cx="7324590" cy="954107"/>
          </a:xfrm>
        </p:grpSpPr>
        <p:sp>
          <p:nvSpPr>
            <p:cNvPr id="54" name="Diamond 53"/>
            <p:cNvSpPr/>
            <p:nvPr/>
          </p:nvSpPr>
          <p:spPr>
            <a:xfrm>
              <a:off x="6965252" y="2133579"/>
              <a:ext cx="781748" cy="781748"/>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1" name="TextBox 60"/>
            <p:cNvSpPr txBox="1"/>
            <p:nvPr/>
          </p:nvSpPr>
          <p:spPr>
            <a:xfrm>
              <a:off x="422410" y="2046240"/>
              <a:ext cx="2874286" cy="954107"/>
            </a:xfrm>
            <a:prstGeom prst="rect">
              <a:avLst/>
            </a:prstGeom>
            <a:noFill/>
          </p:spPr>
          <p:txBody>
            <a:bodyPr wrap="square" rtlCol="0" anchor="ctr" anchorCtr="0">
              <a:spAutoFit/>
            </a:bodyPr>
            <a:lstStyle/>
            <a:p>
              <a:pPr algn="l" rtl="0"/>
              <a:r>
                <a:rPr lang="fr-FR" sz="2800" b="0" i="0" u="none" dirty="0">
                  <a:solidFill>
                    <a:schemeClr val="bg1"/>
                  </a:solidFill>
                  <a:latin typeface="Futura Std Condensed" pitchFamily="34" charset="0"/>
                  <a:cs typeface="Futura Condensed"/>
                </a:rPr>
                <a:t>DESCRIPTION DE </a:t>
              </a:r>
              <a:r>
                <a:rPr lang="fr-FR" sz="2800" b="0" i="0" u="none" dirty="0" smtClean="0">
                  <a:solidFill>
                    <a:schemeClr val="bg1"/>
                  </a:solidFill>
                  <a:latin typeface="Futura Std Condensed" pitchFamily="34" charset="0"/>
                  <a:cs typeface="Futura Condensed"/>
                </a:rPr>
                <a:t>L’ACTIVITÉ</a:t>
              </a:r>
              <a:endParaRPr lang="fr-FR" sz="2800" dirty="0">
                <a:solidFill>
                  <a:schemeClr val="bg1"/>
                </a:solidFill>
                <a:latin typeface="Futura Std Condensed" pitchFamily="34" charset="0"/>
                <a:cs typeface="Futura Condensed"/>
              </a:endParaRPr>
            </a:p>
          </p:txBody>
        </p:sp>
      </p:grpSp>
      <p:grpSp>
        <p:nvGrpSpPr>
          <p:cNvPr id="3" name="Group 2"/>
          <p:cNvGrpSpPr/>
          <p:nvPr>
            <p:custDataLst>
              <p:tags r:id="rId2"/>
            </p:custDataLst>
          </p:nvPr>
        </p:nvGrpSpPr>
        <p:grpSpPr>
          <a:xfrm>
            <a:off x="457995" y="2830659"/>
            <a:ext cx="3324338" cy="4745261"/>
            <a:chOff x="422410" y="2830659"/>
            <a:chExt cx="3324338" cy="4745261"/>
          </a:xfrm>
        </p:grpSpPr>
        <p:sp>
          <p:nvSpPr>
            <p:cNvPr id="14" name="TextBox 13"/>
            <p:cNvSpPr txBox="1"/>
            <p:nvPr/>
          </p:nvSpPr>
          <p:spPr>
            <a:xfrm>
              <a:off x="515544" y="3328603"/>
              <a:ext cx="3231204" cy="4247317"/>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smtClean="0">
                  <a:latin typeface="Futura Std Condensed" pitchFamily="34" charset="0"/>
                  <a:cs typeface="Futura Condensed"/>
                </a:rPr>
                <a:t>Introduisez le </a:t>
              </a:r>
              <a:r>
                <a:rPr lang="fr-FR" sz="1200" b="0" i="0" u="none" spc="-20" dirty="0">
                  <a:latin typeface="Futura Std Condensed" pitchFamily="34" charset="0"/>
                  <a:cs typeface="Futura Condensed"/>
                </a:rPr>
                <a:t>concept du journal de conception, un cahier au format papier ou numérique, semblable à un journal intime, où les élèves pourront noter leurs réflexions personnelles et toute idée leur passant par la tête. Expliquez aux élèves que, dans le cadre de leurs aventures en programmation avec Scratch, ils seront invités à mettre à jour leurs journaux de conception, mais encouragez-les à y consigner des idées, des sources </a:t>
              </a:r>
              <a:r>
                <a:rPr lang="fr-FR" sz="1200" b="0" i="0" u="none" spc="-20" dirty="0" smtClean="0">
                  <a:latin typeface="Futura Std Condensed" pitchFamily="34" charset="0"/>
                  <a:cs typeface="Futura Condensed"/>
                </a:rPr>
                <a:t>d’inspiration</a:t>
              </a:r>
              <a:r>
                <a:rPr lang="fr-FR" sz="1200" b="0" i="0" u="none" spc="-20" dirty="0">
                  <a:latin typeface="Futura Std Condensed" pitchFamily="34" charset="0"/>
                  <a:cs typeface="Futura Condensed"/>
                </a:rPr>
                <a:t>, des notes, des croquis, des questions, des soucis, des réussites, etc., à </a:t>
              </a:r>
              <a:r>
                <a:rPr lang="fr-FR" sz="1200" b="0" i="0" u="none" spc="-20" dirty="0" smtClean="0">
                  <a:latin typeface="Futura Std Condensed" pitchFamily="34" charset="0"/>
                  <a:cs typeface="Futura Condensed"/>
                </a:rPr>
                <a:t>n’importe </a:t>
              </a:r>
              <a:r>
                <a:rPr lang="fr-FR" sz="1200" b="0" i="0" u="none" spc="-20" dirty="0">
                  <a:latin typeface="Futura Std Condensed" pitchFamily="34" charset="0"/>
                  <a:cs typeface="Futura Condensed"/>
                </a:rPr>
                <a:t>quel moment au cours de la conception des projets.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Consultez des exemples de journaux de conception pour identifier le type de journal (papier ou numérique) qui conviendra le mieux à vos élèves. Accordez du temps aux élèves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commencent et personnalisent leurs journaux de conception.</a:t>
              </a:r>
              <a:endParaRPr lang="fr-FR" sz="600" dirty="0">
                <a:latin typeface="Futura Std Condensed" pitchFamily="34" charset="0"/>
                <a:cs typeface="Futura Condensed"/>
              </a:endParaRPr>
            </a:p>
            <a:p>
              <a:pPr algn="just" rtl="0"/>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commencer leur journal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ci-contre.</a:t>
              </a:r>
            </a:p>
            <a:p>
              <a:pPr algn="just" rtl="0"/>
              <a:endParaRPr lang="fr-FR" sz="600" dirty="0" smtClean="0">
                <a:latin typeface="Futura Std Condensed" pitchFamily="34" charset="0"/>
                <a:cs typeface="Futura Condensed"/>
              </a:endParaRPr>
            </a:p>
            <a:p>
              <a:pPr marL="171450" indent="-171450" algn="just" rtl="0">
                <a:buFont typeface="Wingdings" charset="2"/>
                <a:buChar char="q"/>
              </a:pPr>
              <a:r>
                <a:rPr lang="fr-FR" sz="1200" b="0" i="0" u="none" dirty="0">
                  <a:latin typeface="Futura Std Condensed" pitchFamily="34" charset="0"/>
                  <a:cs typeface="Futura Condensed"/>
                </a:rPr>
                <a:t>Encouragez les élèves à montrer leurs journaux de conception à un voisin et à partager leurs premières réflexions avec ce dernier.</a:t>
              </a:r>
              <a:endParaRPr lang="fr-FR" sz="600" dirty="0">
                <a:latin typeface="Futura Std Condensed" pitchFamily="34" charset="0"/>
                <a:cs typeface="Futura Condensed"/>
              </a:endParaRPr>
            </a:p>
          </p:txBody>
        </p:sp>
        <p:sp>
          <p:nvSpPr>
            <p:cNvPr id="78" name="TextBox 77"/>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9" name="Straight Connector 78"/>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custDataLst>
              <p:tags r:id="rId3"/>
            </p:custDataLst>
          </p:nvPr>
        </p:nvGrpSpPr>
        <p:grpSpPr>
          <a:xfrm>
            <a:off x="4007796" y="2830659"/>
            <a:ext cx="3307404" cy="1698148"/>
            <a:chOff x="3992282" y="2830659"/>
            <a:chExt cx="3307404" cy="1698148"/>
          </a:xfrm>
        </p:grpSpPr>
        <p:sp>
          <p:nvSpPr>
            <p:cNvPr id="18" name="TextBox 17"/>
            <p:cNvSpPr txBox="1"/>
            <p:nvPr/>
          </p:nvSpPr>
          <p:spPr>
            <a:xfrm>
              <a:off x="4089400" y="3328478"/>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solidFill>
                    <a:srgbClr val="000000"/>
                  </a:solidFill>
                  <a:latin typeface="Futura Std Condensed" pitchFamily="34" charset="0"/>
                  <a:cs typeface="Futura Condensed"/>
                </a:rPr>
                <a:t>exemples de journaux de conception</a:t>
              </a:r>
              <a:r>
                <a:rPr lang="fr-FR" sz="1200" i="1" dirty="0">
                  <a:solidFill>
                    <a:srgbClr val="000000"/>
                  </a:solidFill>
                  <a:latin typeface="Futura Std Condensed" pitchFamily="34" charset="0"/>
                  <a:cs typeface="Futura Condensed"/>
                </a:rPr>
                <a:t/>
              </a:r>
              <a:br>
                <a:rPr lang="fr-FR" sz="1200" i="1" dirty="0">
                  <a:solidFill>
                    <a:srgbClr val="000000"/>
                  </a:solidFill>
                  <a:latin typeface="Futura Std Condensed" pitchFamily="34" charset="0"/>
                  <a:cs typeface="Futura Condensed"/>
                </a:rPr>
              </a:br>
              <a:r>
                <a:rPr lang="fr-FR" sz="1200" b="0" i="0" u="none" dirty="0">
                  <a:solidFill>
                    <a:srgbClr val="000000"/>
                  </a:solidFill>
                  <a:latin typeface="Futura Std Condensed" pitchFamily="34" charset="0"/>
                  <a:cs typeface="Futura Condensed"/>
                </a:rPr>
                <a:t>http://bit.ly/designjournal-paper</a:t>
              </a:r>
              <a:r>
                <a:rPr lang="fr-FR" sz="1200" dirty="0">
                  <a:solidFill>
                    <a:srgbClr val="000000"/>
                  </a:solidFill>
                  <a:latin typeface="Futura Std Condensed" pitchFamily="34" charset="0"/>
                  <a:cs typeface="Futura Condensed"/>
                </a:rPr>
                <a:t/>
              </a:r>
              <a:br>
                <a:rPr lang="fr-FR" sz="1200" dirty="0">
                  <a:solidFill>
                    <a:srgbClr val="000000"/>
                  </a:solidFill>
                  <a:latin typeface="Futura Std Condensed" pitchFamily="34" charset="0"/>
                  <a:cs typeface="Futura Condensed"/>
                </a:rPr>
              </a:br>
              <a:r>
                <a:rPr lang="fr-FR" sz="1200" b="0" i="0" u="none" dirty="0">
                  <a:solidFill>
                    <a:srgbClr val="000000"/>
                  </a:solidFill>
                  <a:latin typeface="Futura Std Condensed" pitchFamily="34" charset="0"/>
                  <a:cs typeface="Futura Condensed"/>
                </a:rPr>
                <a:t>http://bit.ly/designjournal-digital</a:t>
              </a:r>
              <a:r>
                <a:rPr lang="fr-FR" sz="1200" dirty="0">
                  <a:solidFill>
                    <a:srgbClr val="000000"/>
                  </a:solidFill>
                  <a:latin typeface="Futura Std Condensed" pitchFamily="34" charset="0"/>
                  <a:cs typeface="Futura Condensed"/>
                </a:rPr>
                <a:t/>
              </a:r>
              <a:br>
                <a:rPr lang="fr-FR" sz="1200" dirty="0">
                  <a:solidFill>
                    <a:srgbClr val="000000"/>
                  </a:solidFill>
                  <a:latin typeface="Futura Std Condensed" pitchFamily="34" charset="0"/>
                  <a:cs typeface="Futura Condensed"/>
                </a:rPr>
              </a:br>
              <a:r>
                <a:rPr lang="fr-FR" sz="1200" b="0" i="0" u="none" dirty="0">
                  <a:solidFill>
                    <a:srgbClr val="000000"/>
                  </a:solidFill>
                  <a:latin typeface="Futura Std Condensed" pitchFamily="34" charset="0"/>
                  <a:cs typeface="Futura Condensed"/>
                </a:rPr>
                <a:t>http://bit.ly/designjournal-blog</a:t>
              </a:r>
              <a:endParaRPr lang="fr-FR" sz="1200" dirty="0">
                <a:solidFill>
                  <a:srgbClr val="000000"/>
                </a:solidFill>
                <a:latin typeface="Futura Std Condensed" pitchFamily="34" charset="0"/>
                <a:cs typeface="Futura Condensed"/>
              </a:endParaRPr>
            </a:p>
            <a:p>
              <a:pPr marL="171450" indent="-171450" algn="l" rtl="0">
                <a:buFont typeface="Wingdings" charset="2"/>
                <a:buChar char="q"/>
              </a:pPr>
              <a:r>
                <a:rPr lang="fr-FR" sz="1200" b="0" i="0" u="none" dirty="0">
                  <a:solidFill>
                    <a:srgbClr val="000000"/>
                  </a:solidFill>
                  <a:latin typeface="Futura Std Condensed" pitchFamily="34" charset="0"/>
                  <a:cs typeface="Futura Condensed"/>
                </a:rPr>
                <a:t>du papier et du matériel de création (pour les journaux en version papier)</a:t>
              </a:r>
            </a:p>
          </p:txBody>
        </p:sp>
        <p:sp>
          <p:nvSpPr>
            <p:cNvPr id="19" name="TextBox 18"/>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80" name="Straight Connector 79"/>
            <p:cNvCxnSpPr/>
            <p:nvPr/>
          </p:nvCxnSpPr>
          <p:spPr>
            <a:xfrm flipV="1">
              <a:off x="4089400" y="3162617"/>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7"/>
          <p:cNvGrpSpPr/>
          <p:nvPr>
            <p:custDataLst>
              <p:tags r:id="rId4"/>
            </p:custDataLst>
          </p:nvPr>
        </p:nvGrpSpPr>
        <p:grpSpPr>
          <a:xfrm>
            <a:off x="4007796" y="4628930"/>
            <a:ext cx="3307404" cy="1142158"/>
            <a:chOff x="3992282" y="2832776"/>
            <a:chExt cx="3307404" cy="1142158"/>
          </a:xfrm>
        </p:grpSpPr>
        <p:sp>
          <p:nvSpPr>
            <p:cNvPr id="89" name="TextBox 88"/>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Comment décrirais-tu Scratch à un(e) ami(e) ?</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Note des idées ou fais des croquis pour trois différents projets Scratch que tu aimerais créer.</a:t>
              </a:r>
              <a:endParaRPr lang="fr-FR" sz="1200" dirty="0">
                <a:latin typeface="Futura Std Condensed" pitchFamily="34" charset="0"/>
                <a:cs typeface="Futura Condensed"/>
              </a:endParaRPr>
            </a:p>
          </p:txBody>
        </p:sp>
        <p:sp>
          <p:nvSpPr>
            <p:cNvPr id="90" name="TextBox 89"/>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91" name="Straight Connector 90"/>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custDataLst>
              <p:tags r:id="rId5"/>
            </p:custDataLst>
          </p:nvPr>
        </p:nvGrpSpPr>
        <p:grpSpPr>
          <a:xfrm>
            <a:off x="4007796" y="5886119"/>
            <a:ext cx="3307404" cy="1503826"/>
            <a:chOff x="3992282" y="2832776"/>
            <a:chExt cx="3307404" cy="1503826"/>
          </a:xfrm>
        </p:grpSpPr>
        <p:sp>
          <p:nvSpPr>
            <p:cNvPr id="86" name="TextBox 85"/>
            <p:cNvSpPr txBox="1"/>
            <p:nvPr/>
          </p:nvSpPr>
          <p:spPr>
            <a:xfrm>
              <a:off x="4089400" y="3328602"/>
              <a:ext cx="3117152" cy="100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 vous indiquent les réponses de vos élèves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quant aux types de projets susceptibles de les intéresser ?</a:t>
              </a:r>
            </a:p>
            <a:p>
              <a:pPr marL="171450" indent="-171450" algn="l" rtl="0">
                <a:buFont typeface="Lucida Grande"/>
                <a:buChar char="+"/>
              </a:pPr>
              <a:r>
                <a:rPr lang="fr-FR" sz="1200" b="0" i="0" u="none" dirty="0">
                  <a:latin typeface="Futura Std Condensed" pitchFamily="34" charset="0"/>
                  <a:cs typeface="Futura Condensed"/>
                </a:rPr>
                <a:t>Compte tenu des réponses de vos élèves, quels chapitres de ce guide pourraient intéresser chacun </a:t>
              </a:r>
              <a:r>
                <a:rPr lang="fr-FR" sz="1200" b="0" i="0" u="none" dirty="0" smtClean="0">
                  <a:latin typeface="Futura Std Condensed" pitchFamily="34" charset="0"/>
                  <a:cs typeface="Futura Condensed"/>
                </a:rPr>
                <a:t>d’eux</a:t>
              </a:r>
              <a:r>
                <a:rPr lang="fr-FR" sz="1200" b="0" i="0" u="none" dirty="0">
                  <a:latin typeface="Futura Std Condensed" pitchFamily="34" charset="0"/>
                  <a:cs typeface="Futura Condensed"/>
                </a:rPr>
                <a:t> ? </a:t>
              </a:r>
              <a:endParaRPr lang="fr-FR" sz="1200" dirty="0">
                <a:latin typeface="Futura Std Condensed" pitchFamily="34" charset="0"/>
                <a:cs typeface="Futura Condensed"/>
              </a:endParaRPr>
            </a:p>
          </p:txBody>
        </p:sp>
        <p:sp>
          <p:nvSpPr>
            <p:cNvPr id="87" name="TextBox 86"/>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100" name="Straight Connector 9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custDataLst>
              <p:tags r:id="rId6"/>
            </p:custDataLst>
          </p:nvPr>
        </p:nvGrpSpPr>
        <p:grpSpPr>
          <a:xfrm>
            <a:off x="457995" y="7630731"/>
            <a:ext cx="6857205" cy="352518"/>
            <a:chOff x="457995" y="7630731"/>
            <a:chExt cx="6857205" cy="352518"/>
          </a:xfrm>
        </p:grpSpPr>
        <p:sp>
          <p:nvSpPr>
            <p:cNvPr id="98" name="TextBox 97"/>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99" name="Straight Connector 98"/>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104" name="Straight Connector 103"/>
          <p:cNvCxnSpPr/>
          <p:nvPr>
            <p:custDataLst>
              <p:tags r:id="rId7"/>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05" name="Group 104"/>
          <p:cNvGrpSpPr/>
          <p:nvPr>
            <p:custDataLst>
              <p:tags r:id="rId8"/>
            </p:custDataLst>
          </p:nvPr>
        </p:nvGrpSpPr>
        <p:grpSpPr>
          <a:xfrm>
            <a:off x="4104914" y="8217641"/>
            <a:ext cx="3117152" cy="1158779"/>
            <a:chOff x="3746748" y="8217641"/>
            <a:chExt cx="3475318" cy="1158779"/>
          </a:xfrm>
        </p:grpSpPr>
        <p:sp>
          <p:nvSpPr>
            <p:cNvPr id="106" name="TextBox 105"/>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107" name="Group 106"/>
            <p:cNvGrpSpPr/>
            <p:nvPr/>
          </p:nvGrpSpPr>
          <p:grpSpPr>
            <a:xfrm>
              <a:off x="4076948" y="8385986"/>
              <a:ext cx="3145118" cy="883399"/>
              <a:chOff x="3891832" y="8385983"/>
              <a:chExt cx="3321768" cy="883398"/>
            </a:xfrm>
          </p:grpSpPr>
          <p:cxnSp>
            <p:nvCxnSpPr>
              <p:cNvPr id="108" name="Straight Connector 107"/>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12" name="TextBox 111"/>
          <p:cNvSpPr txBox="1"/>
          <p:nvPr>
            <p:custDataLst>
              <p:tags r:id="rId9"/>
            </p:custDataLst>
          </p:nvPr>
        </p:nvSpPr>
        <p:spPr>
          <a:xfrm>
            <a:off x="551129" y="8142739"/>
            <a:ext cx="3231204"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Dans le cadre des autres activités de ce guide, favorisez les discussions de groupe autour de questions pertinentes invitant à la réflexion.</a:t>
            </a:r>
          </a:p>
          <a:p>
            <a:pPr marL="171450" indent="-171450" algn="l" rtl="0">
              <a:buFont typeface="Lucida Grande"/>
              <a:buChar char="+"/>
            </a:pPr>
            <a:r>
              <a:rPr lang="fr-FR" sz="1200" b="0" i="0" u="none">
                <a:latin typeface="Futura Std Condensed" pitchFamily="34" charset="0"/>
                <a:cs typeface="Futura Condensed"/>
              </a:rPr>
              <a:t>Établissez le caractère privé ou public des journaux de conception. Vous pourriez par exemple opter pour des journaux privés associés à des tête-à-tête avec chaque élève, ou inviter les élèves à laisser des commentaires pour leurs camarades dans des journaux partagés. Évaluez le pour et le contre de chaque option.</a:t>
            </a:r>
            <a:endParaRPr lang="fr-FR" sz="1200" dirty="0">
              <a:latin typeface="Futura Std Condensed" pitchFamily="34" charset="0"/>
              <a:cs typeface="Futura Condensed"/>
            </a:endParaRPr>
          </a:p>
        </p:txBody>
      </p:sp>
      <p:grpSp>
        <p:nvGrpSpPr>
          <p:cNvPr id="5" name="Group 4"/>
          <p:cNvGrpSpPr/>
          <p:nvPr>
            <p:custDataLst>
              <p:tags r:id="rId10"/>
            </p:custDataLst>
          </p:nvPr>
        </p:nvGrpSpPr>
        <p:grpSpPr>
          <a:xfrm>
            <a:off x="1302435" y="647673"/>
            <a:ext cx="5913646" cy="1492807"/>
            <a:chOff x="457995" y="647673"/>
            <a:chExt cx="5913646" cy="1492807"/>
          </a:xfrm>
        </p:grpSpPr>
        <p:grpSp>
          <p:nvGrpSpPr>
            <p:cNvPr id="2" name="Group 1"/>
            <p:cNvGrpSpPr/>
            <p:nvPr/>
          </p:nvGrpSpPr>
          <p:grpSpPr>
            <a:xfrm>
              <a:off x="457995" y="647673"/>
              <a:ext cx="5913646" cy="1191732"/>
              <a:chOff x="457995" y="647673"/>
              <a:chExt cx="5913646" cy="1191732"/>
            </a:xfrm>
          </p:grpSpPr>
          <p:sp>
            <p:nvSpPr>
              <p:cNvPr id="10" name="TextBox 9"/>
              <p:cNvSpPr txBox="1"/>
              <p:nvPr/>
            </p:nvSpPr>
            <p:spPr>
              <a:xfrm>
                <a:off x="3371794" y="795405"/>
                <a:ext cx="2999847" cy="104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commencé un journal de conception personnalisé, où ils pourront documenter leur processus de conception et noter leurs réflexions</a:t>
                </a:r>
              </a:p>
            </p:txBody>
          </p:sp>
          <p:sp>
            <p:nvSpPr>
              <p:cNvPr id="71" name="TextBox 70"/>
              <p:cNvSpPr txBox="1"/>
              <p:nvPr/>
            </p:nvSpPr>
            <p:spPr>
              <a:xfrm>
                <a:off x="457995" y="647673"/>
                <a:ext cx="2527533" cy="1107996"/>
              </a:xfrm>
              <a:prstGeom prst="rect">
                <a:avLst/>
              </a:prstGeom>
              <a:noFill/>
            </p:spPr>
            <p:txBody>
              <a:bodyPr wrap="square" rtlCol="0">
                <a:spAutoFit/>
              </a:bodyPr>
              <a:lstStyle/>
              <a:p>
                <a:pPr algn="l" rtl="0"/>
                <a:r>
                  <a:rPr lang="fr-FR" sz="3300" b="0" i="0" u="none">
                    <a:latin typeface="Futura Std Condensed" pitchFamily="34" charset="0"/>
                    <a:cs typeface="Futura Condensed"/>
                  </a:rPr>
                  <a:t>LE JOURNAL DE CONCEPTION</a:t>
                </a:r>
              </a:p>
            </p:txBody>
          </p:sp>
        </p:grpSp>
        <p:grpSp>
          <p:nvGrpSpPr>
            <p:cNvPr id="113" name="Group 112"/>
            <p:cNvGrpSpPr/>
            <p:nvPr/>
          </p:nvGrpSpPr>
          <p:grpSpPr>
            <a:xfrm>
              <a:off x="2819113" y="794340"/>
              <a:ext cx="442062" cy="1123360"/>
              <a:chOff x="2853673" y="794340"/>
              <a:chExt cx="442062" cy="1123360"/>
            </a:xfrm>
          </p:grpSpPr>
          <p:cxnSp>
            <p:nvCxnSpPr>
              <p:cNvPr id="114" name="Straight Connector 113"/>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18" name="TextBox 117"/>
            <p:cNvSpPr txBox="1"/>
            <p:nvPr/>
          </p:nvSpPr>
          <p:spPr>
            <a:xfrm>
              <a:off x="1685092"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119" name="Picture 118" descr="15mi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8577" y="1754376"/>
              <a:ext cx="324022" cy="324022"/>
            </a:xfrm>
            <a:prstGeom prst="rect">
              <a:avLst/>
            </a:prstGeom>
          </p:spPr>
        </p:pic>
      </p:grpSp>
      <p:sp>
        <p:nvSpPr>
          <p:cNvPr id="7" name="Slide Number Placeholder 6"/>
          <p:cNvSpPr>
            <a:spLocks noGrp="1"/>
          </p:cNvSpPr>
          <p:nvPr>
            <p:ph type="sldNum" sz="quarter" idx="12"/>
            <p:custDataLst>
              <p:tags r:id="rId11"/>
            </p:custDataLst>
          </p:nvPr>
        </p:nvSpPr>
        <p:spPr>
          <a:xfrm>
            <a:off x="142398" y="9519711"/>
            <a:ext cx="1813560" cy="535517"/>
          </a:xfrm>
        </p:spPr>
        <p:txBody>
          <a:bodyPr/>
          <a:lstStyle/>
          <a:p>
            <a:pPr algn="l" rtl="0"/>
            <a:r>
              <a:rPr lang="fr-FR" b="0" i="0" u="none">
                <a:latin typeface="Futura Std Condensed" pitchFamily="34" charset="0"/>
              </a:rPr>
              <a:t>14</a:t>
            </a:r>
            <a:endParaRPr lang="fr-FR" dirty="0">
              <a:latin typeface="Futura Std Condensed" pitchFamily="34" charset="0"/>
            </a:endParaRPr>
          </a:p>
        </p:txBody>
      </p:sp>
      <p:grpSp>
        <p:nvGrpSpPr>
          <p:cNvPr id="50" name="Group 49"/>
          <p:cNvGrpSpPr/>
          <p:nvPr>
            <p:custDataLst>
              <p:tags r:id="rId12"/>
            </p:custDataLst>
          </p:nvPr>
        </p:nvGrpSpPr>
        <p:grpSpPr>
          <a:xfrm>
            <a:off x="551129" y="-1"/>
            <a:ext cx="493776" cy="2791969"/>
            <a:chOff x="551129" y="-1"/>
            <a:chExt cx="493776" cy="2791969"/>
          </a:xfrm>
        </p:grpSpPr>
        <p:pic>
          <p:nvPicPr>
            <p:cNvPr id="51" name="Picture 50" descr="Unit0activity.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1129" y="0"/>
              <a:ext cx="493776" cy="2791968"/>
            </a:xfrm>
            <a:prstGeom prst="rect">
              <a:avLst/>
            </a:prstGeom>
          </p:spPr>
        </p:pic>
        <p:sp>
          <p:nvSpPr>
            <p:cNvPr id="52" name="TextBox 51"/>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0 	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928892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ignjournal.jpg"/>
          <p:cNvPicPr>
            <a:picLocks noChangeAspect="1"/>
          </p:cNvPicPr>
          <p:nvPr>
            <p:custDataLst>
              <p:tags r:id="rId1"/>
            </p:custDataLst>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597"/>
          <a:stretch/>
        </p:blipFill>
        <p:spPr>
          <a:xfrm>
            <a:off x="-228600" y="-400812"/>
            <a:ext cx="8229600" cy="10687811"/>
          </a:xfrm>
          <a:prstGeom prst="rect">
            <a:avLst/>
          </a:prstGeom>
        </p:spPr>
      </p:pic>
    </p:spTree>
    <p:extLst>
      <p:ext uri="{BB962C8B-B14F-4D97-AF65-F5344CB8AC3E}">
        <p14:creationId xmlns:p14="http://schemas.microsoft.com/office/powerpoint/2010/main" val="2897614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p:nvPr>
            <p:custDataLst>
              <p:tags r:id="rId1"/>
            </p:custDataLst>
          </p:nvPr>
        </p:nvSpPr>
        <p:spPr>
          <a:xfrm flipH="1">
            <a:off x="176377" y="2285709"/>
            <a:ext cx="7601817"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 name="connsiteX0" fmla="*/ 363195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363195 w 7517114"/>
              <a:gd name="connsiteY5" fmla="*/ 0 h 479582"/>
              <a:gd name="connsiteX0" fmla="*/ 7412 w 7161331"/>
              <a:gd name="connsiteY0" fmla="*/ 0 h 479582"/>
              <a:gd name="connsiteX1" fmla="*/ 7161258 w 7161331"/>
              <a:gd name="connsiteY1" fmla="*/ 0 h 479582"/>
              <a:gd name="connsiteX2" fmla="*/ 6919216 w 7161331"/>
              <a:gd name="connsiteY2" fmla="*/ 239230 h 479582"/>
              <a:gd name="connsiteX3" fmla="*/ 7161258 w 7161331"/>
              <a:gd name="connsiteY3" fmla="*/ 479582 h 479582"/>
              <a:gd name="connsiteX4" fmla="*/ 0 w 7161331"/>
              <a:gd name="connsiteY4" fmla="*/ 479582 h 479582"/>
              <a:gd name="connsiteX5" fmla="*/ 7412 w 7161331"/>
              <a:gd name="connsiteY5" fmla="*/ 0 h 479582"/>
              <a:gd name="connsiteX0" fmla="*/ 0 w 7153919"/>
              <a:gd name="connsiteY0" fmla="*/ 0 h 479582"/>
              <a:gd name="connsiteX1" fmla="*/ 7153846 w 7153919"/>
              <a:gd name="connsiteY1" fmla="*/ 0 h 479582"/>
              <a:gd name="connsiteX2" fmla="*/ 6911804 w 7153919"/>
              <a:gd name="connsiteY2" fmla="*/ 239230 h 479582"/>
              <a:gd name="connsiteX3" fmla="*/ 7153846 w 7153919"/>
              <a:gd name="connsiteY3" fmla="*/ 479582 h 479582"/>
              <a:gd name="connsiteX4" fmla="*/ 10489 w 7153919"/>
              <a:gd name="connsiteY4" fmla="*/ 479582 h 479582"/>
              <a:gd name="connsiteX5" fmla="*/ 0 w 7153919"/>
              <a:gd name="connsiteY5" fmla="*/ 0 h 479582"/>
              <a:gd name="connsiteX0" fmla="*/ 1445 w 7143430"/>
              <a:gd name="connsiteY0" fmla="*/ 0 h 479582"/>
              <a:gd name="connsiteX1" fmla="*/ 7143357 w 7143430"/>
              <a:gd name="connsiteY1" fmla="*/ 0 h 479582"/>
              <a:gd name="connsiteX2" fmla="*/ 6901315 w 7143430"/>
              <a:gd name="connsiteY2" fmla="*/ 239230 h 479582"/>
              <a:gd name="connsiteX3" fmla="*/ 7143357 w 7143430"/>
              <a:gd name="connsiteY3" fmla="*/ 479582 h 479582"/>
              <a:gd name="connsiteX4" fmla="*/ 0 w 7143430"/>
              <a:gd name="connsiteY4" fmla="*/ 479582 h 479582"/>
              <a:gd name="connsiteX5" fmla="*/ 1445 w 7143430"/>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430" h="479582">
                <a:moveTo>
                  <a:pt x="1445" y="0"/>
                </a:moveTo>
                <a:lnTo>
                  <a:pt x="7143357" y="0"/>
                </a:lnTo>
                <a:cubicBezTo>
                  <a:pt x="7146285" y="6718"/>
                  <a:pt x="6895212" y="232512"/>
                  <a:pt x="6901315" y="239230"/>
                </a:cubicBezTo>
                <a:cubicBezTo>
                  <a:pt x="6893096" y="236797"/>
                  <a:pt x="7148401" y="478840"/>
                  <a:pt x="7143357" y="479582"/>
                </a:cubicBezTo>
                <a:lnTo>
                  <a:pt x="0" y="479582"/>
                </a:lnTo>
                <a:cubicBezTo>
                  <a:pt x="482" y="319721"/>
                  <a:pt x="963" y="159861"/>
                  <a:pt x="1445"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Condensed-Normal" pitchFamily="2" charset="0"/>
            </a:endParaRPr>
          </a:p>
        </p:txBody>
      </p:sp>
      <p:sp>
        <p:nvSpPr>
          <p:cNvPr id="4" name="TextBox 3"/>
          <p:cNvSpPr txBox="1"/>
          <p:nvPr>
            <p:custDataLst>
              <p:tags r:id="rId2"/>
            </p:custDataLst>
          </p:nvPr>
        </p:nvSpPr>
        <p:spPr>
          <a:xfrm>
            <a:off x="453715" y="3045032"/>
            <a:ext cx="6859051" cy="6981719"/>
          </a:xfrm>
          <a:prstGeom prst="rect">
            <a:avLst/>
          </a:prstGeom>
          <a:noFill/>
        </p:spPr>
        <p:txBody>
          <a:bodyPr wrap="square" rtlCol="0">
            <a:spAutoFit/>
          </a:bodyPr>
          <a:lstStyle/>
          <a:p>
            <a:pPr algn="dist" rtl="0" fontAlgn="t">
              <a:lnSpc>
                <a:spcPct val="110000"/>
              </a:lnSpc>
            </a:pPr>
            <a:r>
              <a:rPr lang="fr-FR" sz="1200" b="1" i="0" u="none" dirty="0">
                <a:latin typeface="Futura Std Condensed" pitchFamily="34" charset="0"/>
                <a:cs typeface="Futura Condensed"/>
              </a:rPr>
              <a:t>CONTEXTE . . . . . . . . . . . . . . . . . .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1</a:t>
            </a:r>
          </a:p>
          <a:p>
            <a:pPr lvl="1" algn="dist" rtl="0" fontAlgn="t">
              <a:lnSpc>
                <a:spcPct val="110000"/>
              </a:lnSpc>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que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 . . . . . . . . . . . . . . . . . . . . . . . . . . . . . . . . . . . . . . . . . . . . . . . . . . . . . . . . . . . . . . . . . . . 1</a:t>
            </a:r>
            <a:endParaRPr lang="fr-FR" sz="1200" dirty="0">
              <a:latin typeface="Futura Std Condensed" pitchFamily="34" charset="0"/>
              <a:cs typeface="Futura Condensed"/>
            </a:endParaRPr>
          </a:p>
          <a:p>
            <a:pPr lvl="1" algn="dist" rtl="0" fontAlgn="t">
              <a:lnSpc>
                <a:spcPct val="110000"/>
              </a:lnSpc>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que Scratch ? . . . . . . . . . . . . . . . . . . . . . . . . . . . . . . . . . . . . . . . . . . . . . . . . . . . . . . . . . . . . . . . . . . . . . . . . . . . 2</a:t>
            </a:r>
            <a:endParaRPr lang="fr-FR" sz="1200" dirty="0">
              <a:latin typeface="Futura Std Condensed" pitchFamily="34" charset="0"/>
              <a:cs typeface="Futura Condensed"/>
            </a:endParaRPr>
          </a:p>
          <a:p>
            <a:pPr lvl="1" algn="dist" rtl="0" fontAlgn="t">
              <a:lnSpc>
                <a:spcPct val="110000"/>
              </a:lnSpc>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que ce guide ? . . . . . . . . . . . . . . . . . . . . . . . . . . . . . . . . . . . . . . . . . . . . . . . . . . . . . . . . . . . . . . . . . . . . . . . . . . 2</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À qui est destiné ce guide ? . . . . . . . . . . . . . . . . . . . . . . . . . . . . . . . . . . . . . . . . . . . . . . . . . . . . . . . . . . . . . . . . . . . . . . . . </a:t>
            </a:r>
            <a:r>
              <a:rPr lang="fr-FR" sz="1200" b="0" i="0" u="none" dirty="0" smtClean="0">
                <a:latin typeface="Futura Std Condensed" pitchFamily="34" charset="0"/>
                <a:cs typeface="Futura Condensed"/>
              </a:rPr>
              <a:t>. 3</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De quoi ai-je besoin pour utiliser ce guide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 . . . . . . . . . . . . . . . . . . . . . . . . . . . . . . . . . . . . . . . . . . . . . . . . . . . . . . . . . . . . . . 3</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Que contient ce guide ? . . . . . . . . . . . . . . . . . . . . . . . . . . . . . . . . . . . . . . . . . . . . . . . . . . . . . . . . . . . . . . . . . . . . . . . . . . 4</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Comment utiliser ce guide ? . . . . . . . . . . . . . . . . . . . . . . . . . . . . . . . . . . . . . . . . . . . . . . . . . . . . . . . . . . . . . . . . . . . . . . . . . . 5</a:t>
            </a:r>
            <a:endParaRPr lang="fr-FR" sz="1200" dirty="0">
              <a:latin typeface="Futura Std Condensed" pitchFamily="34" charset="0"/>
              <a:cs typeface="Futura Condensed"/>
            </a:endParaRPr>
          </a:p>
          <a:p>
            <a:pPr lvl="1" algn="dist" rtl="0">
              <a:lnSpc>
                <a:spcPct val="110000"/>
              </a:lnSpc>
            </a:pPr>
            <a:r>
              <a:rPr lang="fr-FR" sz="1200" b="0" i="0" u="none" dirty="0" smtClean="0">
                <a:latin typeface="Futura Std Condensed" pitchFamily="34" charset="0"/>
                <a:cs typeface="Futura Condensed"/>
              </a:rPr>
              <a:t>D’où </a:t>
            </a:r>
            <a:r>
              <a:rPr lang="fr-FR" sz="1200" b="0" i="0" u="none" dirty="0">
                <a:latin typeface="Futura Std Condensed" pitchFamily="34" charset="0"/>
                <a:cs typeface="Futura Condensed"/>
              </a:rPr>
              <a:t>provient ce guide ? . . . . . . . . . . . . . . . . . . . . . . . . . . . . . . . . . . . . . . . . . . . . . . . . . . . . . . . . . . . . . . . . . . . . . . . . . . 5</a:t>
            </a:r>
            <a:endParaRPr lang="fr-FR" sz="700" b="1" dirty="0" smtClean="0">
              <a:latin typeface="Futura Std Condensed" pitchFamily="34" charset="0"/>
              <a:cs typeface="Futura Condensed"/>
            </a:endParaRPr>
          </a:p>
          <a:p>
            <a:pPr algn="dist" rtl="0">
              <a:lnSpc>
                <a:spcPct val="110000"/>
              </a:lnSpc>
            </a:pPr>
            <a:endParaRPr lang="fr-FR" sz="1200" b="1" dirty="0" smtClean="0">
              <a:latin typeface="Futura Std Condensed" pitchFamily="34" charset="0"/>
              <a:cs typeface="Futura Condensed"/>
            </a:endParaRPr>
          </a:p>
          <a:p>
            <a:pPr algn="dist" rtl="0">
              <a:lnSpc>
                <a:spcPct val="110000"/>
              </a:lnSpc>
            </a:pPr>
            <a:r>
              <a:rPr lang="fr-FR" sz="1200" b="1" i="0" u="none" dirty="0">
                <a:latin typeface="Futura Std Condensed" pitchFamily="34" charset="0"/>
                <a:cs typeface="Futura Condensed"/>
              </a:rPr>
              <a:t>CHAPITRE 0 – PRISE EN MAIN . . . . . . . . . .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7</a:t>
            </a:r>
            <a:endParaRPr lang="fr-FR" sz="1200" b="1"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Introduction à Scratch . . . . . . . . . . . . . . . . . . . . . . . . . . . . . . . . . . . . . . . . . . . . . . . . . . . . . . . . . . . . . . . . . . . . . 10</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Un compte Scratch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 . . . . . . . . . . . . . . . . . . . . . . . . . . . . . . . . . . . . . . . . . . . . . . . . . . . . . . . . . . . . . . . . . . . 12</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Le journal de conception . . . . . . . . . . . . . . . . . . . . . . . . . . . . . . . . . . . . . . . . . . . . . . . . . . . . . . . . . . . . . . . . . . . 14</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Scratch Surprise . . . . . . . . . . . . . . . . . . . . . . . . . . . . . . . . . . . . . . . . . . . . . . . . . . . . . . . . . . . . . . . . . . . . . . . 16</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Les studios Scratch . . . . . . . . . . . . . . . . . . . . . . . . . . . . . . . . . . . . . . . . . . . . . . . . . . . . . . . . . . . . . . . . . . . </a:t>
            </a:r>
            <a:r>
              <a:rPr lang="fr-FR" sz="1200" b="0" i="0" u="none" dirty="0" smtClean="0">
                <a:latin typeface="Futura Std Condensed" pitchFamily="34" charset="0"/>
                <a:cs typeface="Futura Condensed"/>
              </a:rPr>
              <a:t>. . </a:t>
            </a:r>
            <a:r>
              <a:rPr lang="fr-FR" sz="1200" b="0" i="0" u="none" dirty="0">
                <a:latin typeface="Futura Std Condensed" pitchFamily="34" charset="0"/>
                <a:cs typeface="Futura Condensed"/>
              </a:rPr>
              <a:t>18</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Le groupe </a:t>
            </a:r>
            <a:r>
              <a:rPr lang="fr-FR" sz="1200" b="0" i="0" u="none" dirty="0" smtClean="0">
                <a:latin typeface="Futura Std Condensed" pitchFamily="34" charset="0"/>
                <a:cs typeface="Futura Condensed"/>
              </a:rPr>
              <a:t>d’échange </a:t>
            </a:r>
            <a:r>
              <a:rPr lang="fr-FR" sz="1200" b="0" i="0" u="none" dirty="0">
                <a:latin typeface="Futura Std Condensed" pitchFamily="34" charset="0"/>
                <a:cs typeface="Futura Condensed"/>
              </a:rPr>
              <a:t>. . . . . . . . . . . . . . . . . . . . . . . . . . . . . . . . . . . . . . . . . . . . . . . . . . . . . . . . . . . . . . . . . . </a:t>
            </a:r>
            <a:r>
              <a:rPr lang="fr-FR" sz="1200" b="0" i="0" u="none" dirty="0" smtClean="0">
                <a:latin typeface="Futura Std Condensed" pitchFamily="34" charset="0"/>
                <a:cs typeface="Futura Condensed"/>
              </a:rPr>
              <a:t>. . 20</a:t>
            </a:r>
            <a:endParaRPr lang="fr-FR" sz="700" dirty="0">
              <a:latin typeface="Futura Std Condensed" pitchFamily="34" charset="0"/>
              <a:cs typeface="Futura Condensed"/>
            </a:endParaRPr>
          </a:p>
          <a:p>
            <a:pPr algn="dist" rtl="0">
              <a:lnSpc>
                <a:spcPct val="110000"/>
              </a:lnSpc>
            </a:pPr>
            <a:endParaRPr lang="fr-FR" sz="1200" b="1" dirty="0" smtClean="0">
              <a:latin typeface="Futura Std Condensed" pitchFamily="34" charset="0"/>
              <a:cs typeface="Futura Condensed"/>
            </a:endParaRPr>
          </a:p>
          <a:p>
            <a:pPr algn="dist" rtl="0">
              <a:lnSpc>
                <a:spcPct val="110000"/>
              </a:lnSpc>
            </a:pPr>
            <a:r>
              <a:rPr lang="fr-FR" sz="1200" b="1" i="0" u="none" dirty="0">
                <a:latin typeface="Futura Std Condensed" pitchFamily="34" charset="0"/>
                <a:cs typeface="Futura Condensed"/>
              </a:rPr>
              <a:t>CHAPITRE 1 – DÉCOUVERTE . . . . . . .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23</a:t>
            </a:r>
            <a:endParaRPr lang="fr-FR" sz="1200" b="1"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Programmé pour danser . . . . . . . . . . . . . . . . . . . . . . . . . . . . . . . . . . . . . . . . . . . . . . . . . . . . . . . . . . . . . . . . . . . . . . . 26</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Étape par étape . . . . . . . . . . . . . . . . . . . . . . . . . . . . . . . . . . . . . . . . . . . . . . . . . . . . . . . . . . . . . . . . . . . . . . . 28</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10 blocs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 . . . . . . . . . . . . . . . . . . . . . . . . . . . . . . . . . . . . . . . . . . . . . . . . . . . . . . . . . . . . . . . . . . . . . . . . .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30</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Mon studio . . . . . . . . . . . . . . . . . . . . . . . . . . . . . . . . . . . . . . . . . . . . . . . . . . . . . . . . . . . . . . . . . . . . . . . 32</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Débogage . . . . . . . . . . . . . . . . . . . . . . . . . . . . . . . . . . . . . . . . . . . . . . . . . . . . . . . . . . . . . . . . . . . . . . . . . .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34</a:t>
            </a:r>
            <a:endParaRPr lang="fr-FR" sz="700" b="1"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Je me présente . . . . . . . . . . . . . . . . . . . . . . . . . . . . . . . . . . . . . . . . . . . . . . . . . . . . . . . . . . . . . . . . . . . . . . . 36</a:t>
            </a:r>
            <a:endParaRPr lang="fr-FR" sz="700" b="1" dirty="0" smtClean="0">
              <a:latin typeface="Futura Std Condensed" pitchFamily="34" charset="0"/>
              <a:cs typeface="Futura Condensed"/>
            </a:endParaRPr>
          </a:p>
          <a:p>
            <a:pPr algn="dist" rtl="0">
              <a:lnSpc>
                <a:spcPct val="110000"/>
              </a:lnSpc>
            </a:pPr>
            <a:endParaRPr lang="fr-FR" sz="1200" b="1" dirty="0" smtClean="0">
              <a:latin typeface="Futura Std Condensed" pitchFamily="34" charset="0"/>
              <a:cs typeface="Futura Condensed"/>
            </a:endParaRPr>
          </a:p>
          <a:p>
            <a:pPr algn="dist" rtl="0">
              <a:lnSpc>
                <a:spcPct val="110000"/>
              </a:lnSpc>
            </a:pPr>
            <a:r>
              <a:rPr lang="fr-FR" sz="1200" b="1" i="0" u="none" dirty="0">
                <a:latin typeface="Futura Std Condensed" pitchFamily="34" charset="0"/>
                <a:cs typeface="Futura Condensed"/>
              </a:rPr>
              <a:t>CHAPITRE 2 – ANIMATIONS . . . . . . .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39</a:t>
            </a:r>
            <a:endParaRPr lang="fr-FR" sz="1200" b="1" dirty="0">
              <a:latin typeface="Futura Std Condensed" pitchFamily="34" charset="0"/>
              <a:cs typeface="Futura Condensed"/>
            </a:endParaRPr>
          </a:p>
          <a:p>
            <a:pPr lvl="1" algn="dist" rtl="0">
              <a:lnSpc>
                <a:spcPct val="110000"/>
              </a:lnSpc>
            </a:pPr>
            <a:r>
              <a:rPr lang="fr-FR" sz="1200" b="0" i="0" u="none" dirty="0" smtClean="0">
                <a:latin typeface="Futura Std Condensed" pitchFamily="34" charset="0"/>
                <a:cs typeface="Futura Condensed"/>
              </a:rPr>
              <a:t>J’exécute </a:t>
            </a:r>
            <a:r>
              <a:rPr lang="fr-FR" sz="1200" b="0" i="0" u="none" dirty="0">
                <a:latin typeface="Futura Std Condensed" pitchFamily="34" charset="0"/>
                <a:cs typeface="Futura Condensed"/>
              </a:rPr>
              <a:t>les scripts. . . . . . . . . . . . . . . . . . . . . . . . . . . . . . . . . . . . . . . . . . . . . . . . . . . . . . . . . . . . . . . . . . . . . . . 42</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Je monte un groupe . . . . . . . . . . . . . . . . . . . . . . . . . . . . . . . . . . . . . . . . . . . . . . . . . . . . . . . . . . . . . . . . . . . . . . 44</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Carré orange, cercle violet . . . . . . . . . . . . . . . . . . . . . . . . . . . . . . . . . . . . . . . . . . . . . . . . . . . . . . . . . . . . . . . . . . . . . . . 46</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Il est vivant ! . . . . . . . . . . . . . . . . . . . . . . . . . . . . . . . . . . . . . . . . . . . . . . . . . . . . . . . . . . . . . . . . . . . . . . . 48</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Débogage . . . . . . . . . . . . . . . . . . . . . . . . . . . . . . . . . . . . . . . . . . . . . . . . . . . . . . . . . . . . . . . . . . . . . . . . . .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50</a:t>
            </a:r>
            <a:endParaRPr lang="fr-FR" sz="700" b="1"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Clip vidéo . . . . . . . . . . . . . . . . . . . . . . . . . . . . . . . . . . . . . . . . . . . . . . . . . . . . . . . . . . . . . . . . . . . . . . . 52</a:t>
            </a:r>
            <a:endParaRPr lang="fr-FR" sz="1200" dirty="0">
              <a:latin typeface="Futura Std Condensed" pitchFamily="34" charset="0"/>
              <a:cs typeface="Futura Condensed"/>
            </a:endParaRPr>
          </a:p>
        </p:txBody>
      </p:sp>
      <p:sp>
        <p:nvSpPr>
          <p:cNvPr id="17" name="TextBox 16"/>
          <p:cNvSpPr txBox="1"/>
          <p:nvPr>
            <p:custDataLst>
              <p:tags r:id="rId3"/>
            </p:custDataLst>
          </p:nvPr>
        </p:nvSpPr>
        <p:spPr>
          <a:xfrm>
            <a:off x="457200" y="464006"/>
            <a:ext cx="3586604" cy="907941"/>
          </a:xfrm>
          <a:prstGeom prst="rect">
            <a:avLst/>
          </a:prstGeom>
          <a:noFill/>
        </p:spPr>
        <p:txBody>
          <a:bodyPr wrap="square" rtlCol="0">
            <a:spAutoFit/>
          </a:bodyPr>
          <a:lstStyle/>
          <a:p>
            <a:pPr algn="l" rtl="0"/>
            <a:r>
              <a:rPr lang="fr-FR" sz="5300" b="0" i="0" u="none" dirty="0">
                <a:latin typeface="Futura Std Condensed" pitchFamily="34" charset="0"/>
                <a:cs typeface="Futura Condensed"/>
              </a:rPr>
              <a:t>SOMMAIRE</a:t>
            </a:r>
            <a:endParaRPr lang="fr-FR" sz="5300" dirty="0">
              <a:latin typeface="Futura Std Condensed" pitchFamily="34" charset="0"/>
              <a:cs typeface="Futura Condensed"/>
            </a:endParaRPr>
          </a:p>
        </p:txBody>
      </p:sp>
    </p:spTree>
    <p:extLst>
      <p:ext uri="{BB962C8B-B14F-4D97-AF65-F5344CB8AC3E}">
        <p14:creationId xmlns:p14="http://schemas.microsoft.com/office/powerpoint/2010/main" val="38164239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324338" cy="4835477"/>
            <a:chOff x="422410" y="2832776"/>
            <a:chExt cx="3324338" cy="4835477"/>
          </a:xfrm>
        </p:grpSpPr>
        <p:sp>
          <p:nvSpPr>
            <p:cNvPr id="14" name="TextBox 13"/>
            <p:cNvSpPr txBox="1"/>
            <p:nvPr/>
          </p:nvSpPr>
          <p:spPr>
            <a:xfrm>
              <a:off x="515544" y="3328603"/>
              <a:ext cx="3231204" cy="433965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Aidez les élèves à ouvrir </a:t>
              </a:r>
              <a:r>
                <a:rPr lang="fr-FR" sz="1200" b="0" i="0" u="none" spc="-20" dirty="0" smtClean="0">
                  <a:latin typeface="Futura Std Condensed" pitchFamily="34" charset="0"/>
                  <a:cs typeface="Futura Condensed"/>
                </a:rPr>
                <a:t>l’éditeur </a:t>
              </a:r>
              <a:r>
                <a:rPr lang="fr-FR" sz="1200" b="0" i="0" u="none" spc="-20" dirty="0">
                  <a:latin typeface="Futura Std Condensed" pitchFamily="34" charset="0"/>
                  <a:cs typeface="Futura Condensed"/>
                </a:rPr>
                <a:t>de projets. Pour ce faire, ils doivent se rendre sur le site Web de Scratch (http://scratch.mit.edu), se connecter à leurs comptes Scratch et cliquer sur </a:t>
              </a:r>
              <a:r>
                <a:rPr lang="fr-FR" sz="1200" b="0" i="0" u="none" spc="-20" dirty="0" smtClean="0">
                  <a:latin typeface="Futura Std Condensed" pitchFamily="34" charset="0"/>
                  <a:cs typeface="Futura Condensed"/>
                </a:rPr>
                <a:t>l’onglet </a:t>
              </a:r>
              <a:r>
                <a:rPr lang="fr-FR" sz="1200" b="0" i="0" u="none" spc="-20" dirty="0">
                  <a:latin typeface="Futura Std Condensed" pitchFamily="34" charset="0"/>
                  <a:cs typeface="Futura Condensed"/>
                </a:rPr>
                <a:t>« Créer » dans la barre du haut. 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Scratch Surprise » et les cartes Scratch à disposition des élèves pour les guider dans leurs explorations. </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Accordez 10 minutes aux élèves pour </a:t>
              </a:r>
              <a:r>
                <a:rPr lang="fr-FR" sz="1200" b="0" i="0" u="none" spc="-20" dirty="0" smtClean="0">
                  <a:latin typeface="Futura Std Condensed" pitchFamily="34" charset="0"/>
                  <a:cs typeface="Futura Condensed"/>
                </a:rPr>
                <a:t>qu’ils </a:t>
              </a:r>
              <a:r>
                <a:rPr lang="fr-FR" sz="1200" b="0" i="0" u="none" spc="-20" dirty="0">
                  <a:latin typeface="Futura Std Condensed" pitchFamily="34" charset="0"/>
                  <a:cs typeface="Futura Condensed"/>
                </a:rPr>
                <a:t>explorent, à leur guise, </a:t>
              </a:r>
              <a:r>
                <a:rPr lang="fr-FR" sz="1200" b="0" i="0" u="none" spc="-20" dirty="0" smtClean="0">
                  <a:latin typeface="Futura Std Condensed" pitchFamily="34" charset="0"/>
                  <a:cs typeface="Futura Condensed"/>
                </a:rPr>
                <a:t>l’interface </a:t>
              </a:r>
              <a:r>
                <a:rPr lang="fr-FR" sz="1200" b="0" i="0" u="none" spc="-20" dirty="0">
                  <a:latin typeface="Futura Std Condensed" pitchFamily="34" charset="0"/>
                  <a:cs typeface="Futura Condensed"/>
                </a:rPr>
                <a:t>de Scratch. Encouragez </a:t>
              </a:r>
              <a:r>
                <a:rPr lang="fr-FR" sz="1200" b="0" i="0" u="none" spc="-20" dirty="0" smtClean="0">
                  <a:latin typeface="Futura Std Condensed" pitchFamily="34" charset="0"/>
                  <a:cs typeface="Futura Condensed"/>
                </a:rPr>
                <a:t>l’exploration</a:t>
              </a:r>
              <a:r>
                <a:rPr lang="fr-FR" sz="1200" b="0" i="0" u="none" spc="-20" dirty="0">
                  <a:latin typeface="Futura Std Condensed" pitchFamily="34" charset="0"/>
                  <a:cs typeface="Futura Condensed"/>
                </a:rPr>
                <a:t> : « Vous avez 10 minutes pour faire en sorte </a:t>
              </a:r>
              <a:r>
                <a:rPr lang="fr-FR" sz="1200" b="0" i="0" u="none" spc="-20" dirty="0" smtClean="0">
                  <a:latin typeface="Futura Std Condensed" pitchFamily="34" charset="0"/>
                  <a:cs typeface="Futura Condensed"/>
                </a:rPr>
                <a:t>qu’il </a:t>
              </a:r>
              <a:r>
                <a:rPr lang="fr-FR" sz="1200" b="0" i="0" u="none" spc="-20" dirty="0">
                  <a:latin typeface="Futura Std Condensed" pitchFamily="34" charset="0"/>
                  <a:cs typeface="Futura Condensed"/>
                </a:rPr>
                <a:t>arrive quelque chose de surprenant au chat de Scratch. » Ou, « Prenez 10 minutes pour explorer </a:t>
              </a:r>
              <a:r>
                <a:rPr lang="fr-FR" sz="1200" b="0" i="0" u="none" spc="-20" dirty="0" smtClean="0">
                  <a:latin typeface="Futura Std Condensed" pitchFamily="34" charset="0"/>
                  <a:cs typeface="Futura Condensed"/>
                </a:rPr>
                <a:t>l’interface </a:t>
              </a:r>
              <a:r>
                <a:rPr lang="fr-FR" sz="1200" b="0" i="0" u="none" spc="-20" dirty="0">
                  <a:latin typeface="Futura Std Condensed" pitchFamily="34" charset="0"/>
                  <a:cs typeface="Futura Condensed"/>
                </a:rPr>
                <a:t>sans crainte. Que remarquez-vous ? » Encouragez les élèves à travailler ensemble, à rechercher </a:t>
              </a:r>
              <a:r>
                <a:rPr lang="fr-FR" sz="1200" b="0" i="0" u="none" spc="-20" dirty="0" smtClean="0">
                  <a:latin typeface="Futura Std Condensed" pitchFamily="34" charset="0"/>
                  <a:cs typeface="Futura Condensed"/>
                </a:rPr>
                <a:t>l’aide </a:t>
              </a:r>
              <a:r>
                <a:rPr lang="fr-FR" sz="1200" b="0" i="0" u="none" spc="-20" dirty="0">
                  <a:latin typeface="Futura Std Condensed" pitchFamily="34" charset="0"/>
                  <a:cs typeface="Futura Condensed"/>
                </a:rPr>
                <a:t>de leurs camarades et à partager leurs découvertes. </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Demandez à 3 ou 4 volontaires de partager une de leurs découvertes avec </a:t>
              </a:r>
              <a:r>
                <a:rPr lang="fr-FR" sz="1200" b="0" i="0" u="none" spc="-10" dirty="0" smtClean="0">
                  <a:latin typeface="Futura Std Condensed" pitchFamily="34" charset="0"/>
                  <a:cs typeface="Futura Condensed"/>
                </a:rPr>
                <a:t>l’ensemble </a:t>
              </a:r>
              <a:r>
                <a:rPr lang="fr-FR" sz="1200" b="0" i="0" u="none" spc="-10" dirty="0">
                  <a:latin typeface="Futura Std Condensed" pitchFamily="34" charset="0"/>
                  <a:cs typeface="Futura Condensed"/>
                </a:rPr>
                <a:t>de la classe. Éventuellement, après que les volontaires aient parlé, lancez une série de défis aux élèves :</a:t>
              </a:r>
              <a:r>
                <a:rPr lang="fr-FR" sz="1200" spc="-10" dirty="0">
                  <a:latin typeface="Futura Std Condensed" pitchFamily="34" charset="0"/>
                  <a:cs typeface="Futura Condensed"/>
                </a:rPr>
                <a:t/>
              </a:r>
              <a:br>
                <a:rPr lang="fr-FR" sz="1200" spc="-10" dirty="0">
                  <a:latin typeface="Futura Std Condensed" pitchFamily="34" charset="0"/>
                  <a:cs typeface="Futura Condensed"/>
                </a:rPr>
              </a:br>
              <a:r>
                <a:rPr lang="fr-FR" sz="1200" b="0" i="0" u="none" spc="-10" dirty="0">
                  <a:latin typeface="Futura Std Condensed" pitchFamily="34" charset="0"/>
                  <a:cs typeface="Futura Condensed"/>
                </a:rPr>
                <a:t>- </a:t>
              </a:r>
              <a:r>
                <a:rPr lang="fr-FR" sz="1200" b="0" i="0" u="none" spc="-10" dirty="0" smtClean="0">
                  <a:latin typeface="Futura Std Condensed" pitchFamily="34" charset="0"/>
                  <a:cs typeface="Futura Condensed"/>
                </a:rPr>
                <a:t>Quelqu’un </a:t>
              </a:r>
              <a:r>
                <a:rPr lang="fr-FR" sz="1200" b="0" i="0" u="none" spc="-10" dirty="0">
                  <a:latin typeface="Futura Std Condensed" pitchFamily="34" charset="0"/>
                  <a:cs typeface="Futura Condensed"/>
                </a:rPr>
                <a:t>a-t-il compris comment ajouter du son ?</a:t>
              </a:r>
              <a:r>
                <a:rPr lang="fr-FR" sz="1200" spc="-10" dirty="0">
                  <a:latin typeface="Futura Std Condensed" pitchFamily="34" charset="0"/>
                  <a:cs typeface="Futura Condensed"/>
                </a:rPr>
                <a:t/>
              </a:r>
              <a:br>
                <a:rPr lang="fr-FR" sz="1200" spc="-10" dirty="0">
                  <a:latin typeface="Futura Std Condensed" pitchFamily="34" charset="0"/>
                  <a:cs typeface="Futura Condensed"/>
                </a:rPr>
              </a:br>
              <a:r>
                <a:rPr lang="fr-FR" sz="1200" b="0" i="0" u="none" spc="-10" dirty="0">
                  <a:latin typeface="Futura Std Condensed" pitchFamily="34" charset="0"/>
                  <a:cs typeface="Futura Condensed"/>
                </a:rPr>
                <a:t>- </a:t>
              </a:r>
              <a:r>
                <a:rPr lang="fr-FR" sz="1200" b="0" i="0" u="none" spc="-10" dirty="0" smtClean="0">
                  <a:latin typeface="Futura Std Condensed" pitchFamily="34" charset="0"/>
                  <a:cs typeface="Futura Condensed"/>
                </a:rPr>
                <a:t>Quelqu’un </a:t>
              </a:r>
              <a:r>
                <a:rPr lang="fr-FR" sz="1200" b="0" i="0" u="none" spc="-10" dirty="0">
                  <a:latin typeface="Futura Std Condensed" pitchFamily="34" charset="0"/>
                  <a:cs typeface="Futura Condensed"/>
                </a:rPr>
                <a:t>a-t-il compris comment modifier </a:t>
              </a:r>
              <a:r>
                <a:rPr lang="fr-FR" sz="1200" b="0" i="0" u="none" spc="-10" dirty="0" smtClean="0">
                  <a:latin typeface="Futura Std Condensed" pitchFamily="34" charset="0"/>
                  <a:cs typeface="Futura Condensed"/>
                </a:rPr>
                <a:t>l’arrière-plan</a:t>
              </a:r>
              <a:r>
                <a:rPr lang="fr-FR" sz="1200" b="0" i="0" u="none" spc="-10" dirty="0">
                  <a:latin typeface="Futura Std Condensed" pitchFamily="34" charset="0"/>
                  <a:cs typeface="Futura Condensed"/>
                </a:rPr>
                <a:t> ?</a:t>
              </a:r>
              <a:r>
                <a:rPr lang="fr-FR" sz="1200" spc="-10" dirty="0">
                  <a:latin typeface="Futura Std Condensed" pitchFamily="34" charset="0"/>
                  <a:cs typeface="Futura Condensed"/>
                </a:rPr>
                <a:t/>
              </a:r>
              <a:br>
                <a:rPr lang="fr-FR" sz="1200" spc="-10" dirty="0">
                  <a:latin typeface="Futura Std Condensed" pitchFamily="34" charset="0"/>
                  <a:cs typeface="Futura Condensed"/>
                </a:rPr>
              </a:br>
              <a:r>
                <a:rPr lang="fr-FR" sz="1200" b="0" i="0" u="none" spc="-10" dirty="0">
                  <a:latin typeface="Futura Std Condensed" pitchFamily="34" charset="0"/>
                  <a:cs typeface="Futura Condensed"/>
                </a:rPr>
                <a:t>- </a:t>
              </a:r>
              <a:r>
                <a:rPr lang="fr-FR" sz="1200" b="0" i="0" u="none" spc="-10" dirty="0" smtClean="0">
                  <a:latin typeface="Futura Std Condensed" pitchFamily="34" charset="0"/>
                  <a:cs typeface="Futura Condensed"/>
                </a:rPr>
                <a:t>Quelqu’un </a:t>
              </a:r>
              <a:r>
                <a:rPr lang="fr-FR" sz="1200" b="0" i="0" u="none" spc="-10" dirty="0">
                  <a:latin typeface="Futura Std Condensed" pitchFamily="34" charset="0"/>
                  <a:cs typeface="Futura Condensed"/>
                </a:rPr>
                <a:t>a-t-il compris comment obtenir de </a:t>
              </a:r>
              <a:r>
                <a:rPr lang="fr-FR" sz="1200" b="0" i="0" u="none" spc="-10" dirty="0" smtClean="0">
                  <a:latin typeface="Futura Std Condensed" pitchFamily="34" charset="0"/>
                  <a:cs typeface="Futura Condensed"/>
                </a:rPr>
                <a:t>l’aide </a:t>
              </a:r>
              <a:r>
                <a:rPr lang="fr-FR" sz="1200" b="0" i="0" u="none" spc="-10" dirty="0">
                  <a:latin typeface="Futura Std Condensed" pitchFamily="34" charset="0"/>
                  <a:cs typeface="Futura Condensed"/>
                </a:rPr>
                <a:t>au sujet </a:t>
              </a:r>
              <a:r>
                <a:rPr lang="fr-FR" sz="1200" b="0" i="0" u="none" spc="-10" dirty="0" smtClean="0">
                  <a:latin typeface="Futura Std Condensed" pitchFamily="34" charset="0"/>
                  <a:cs typeface="Futura Condensed"/>
                </a:rPr>
                <a:t/>
              </a:r>
              <a:br>
                <a:rPr lang="fr-FR" sz="1200" b="0" i="0" u="none" spc="-10" dirty="0" smtClean="0">
                  <a:latin typeface="Futura Std Condensed" pitchFamily="34" charset="0"/>
                  <a:cs typeface="Futura Condensed"/>
                </a:rPr>
              </a:br>
              <a:r>
                <a:rPr lang="fr-FR" sz="1200" b="0" i="0" u="none" spc="-10" dirty="0" smtClean="0">
                  <a:latin typeface="Futura Std Condensed" pitchFamily="34" charset="0"/>
                  <a:cs typeface="Futura Condensed"/>
                </a:rPr>
                <a:t>  des </a:t>
              </a:r>
              <a:r>
                <a:rPr lang="fr-FR" sz="1200" b="0" i="0" u="none" spc="-10" dirty="0">
                  <a:latin typeface="Futura Std Condensed" pitchFamily="34" charset="0"/>
                  <a:cs typeface="Futura Condensed"/>
                </a:rPr>
                <a:t>blocs ?</a:t>
              </a: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custDataLst>
              <p:tags r:id="rId2"/>
            </p:custDataLst>
          </p:nvPr>
        </p:nvGrpSpPr>
        <p:grpSpPr>
          <a:xfrm>
            <a:off x="4007796" y="2832776"/>
            <a:ext cx="3307404" cy="1142158"/>
            <a:chOff x="3992282" y="2832776"/>
            <a:chExt cx="3307404" cy="1142158"/>
          </a:xfrm>
        </p:grpSpPr>
        <p:sp>
          <p:nvSpPr>
            <p:cNvPr id="18" name="TextBox 17"/>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Scratch Surprise »</a:t>
              </a:r>
            </a:p>
            <a:p>
              <a:pPr marL="171450" indent="-171450" algn="l" rtl="0">
                <a:buFont typeface="Wingdings" charset="2"/>
                <a:buChar char="q"/>
              </a:pPr>
              <a:r>
                <a:rPr lang="fr-FR" sz="1200" b="0" i="0" u="none">
                  <a:latin typeface="Futura Std Condensed" pitchFamily="34" charset="0"/>
                  <a:cs typeface="Futura Condensed"/>
                </a:rPr>
                <a:t>Les cartes Scratch</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http://scratch.mit.edu/help/cards</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3"/>
            </p:custDataLst>
          </p:nvPr>
        </p:nvGrpSpPr>
        <p:grpSpPr>
          <a:xfrm>
            <a:off x="4007796" y="4094681"/>
            <a:ext cx="3307404" cy="957492"/>
            <a:chOff x="3992282" y="2832776"/>
            <a:chExt cx="3307404" cy="957492"/>
          </a:xfrm>
        </p:grpSpPr>
        <p:sp>
          <p:nvSpPr>
            <p:cNvPr id="60" name="TextBox 59"/>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découvert ? </a:t>
              </a:r>
            </a:p>
            <a:p>
              <a:pPr marL="171450" indent="-171450" algn="l" rtl="0">
                <a:buFont typeface="Lucida Grande"/>
                <a:buChar char="+"/>
              </a:pPr>
              <a:r>
                <a:rPr lang="fr-FR" sz="1200" b="0" i="0" u="none" dirty="0">
                  <a:latin typeface="Futura Std Condensed" pitchFamily="34" charset="0"/>
                  <a:cs typeface="Futura Condensed"/>
                </a:rPr>
                <a:t>Que voudrais-tu approfondir ?</a:t>
              </a:r>
              <a:endParaRPr lang="fr-FR" sz="1200" dirty="0">
                <a:latin typeface="Futura Std Condensed" pitchFamily="34" charset="0"/>
                <a:cs typeface="Futura Condensed"/>
              </a:endParaRP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4"/>
            </p:custDataLst>
          </p:nvPr>
        </p:nvGrpSpPr>
        <p:grpSpPr>
          <a:xfrm>
            <a:off x="4007796" y="5168891"/>
            <a:ext cx="3307404" cy="1142158"/>
            <a:chOff x="3992282" y="2832776"/>
            <a:chExt cx="3307404" cy="1142158"/>
          </a:xfrm>
        </p:grpSpPr>
        <p:sp>
          <p:nvSpPr>
            <p:cNvPr id="64" name="TextBox 63"/>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Les élèves savent-ils comment lancer un nouveau projet ?</a:t>
              </a:r>
            </a:p>
            <a:p>
              <a:pPr marL="171450" indent="-171450" algn="l" rtl="0">
                <a:buFont typeface="Lucida Grande"/>
                <a:buChar char="+"/>
              </a:pPr>
              <a:r>
                <a:rPr lang="fr-FR" sz="1200" b="0" i="0" u="none">
                  <a:latin typeface="Futura Std Condensed" pitchFamily="34" charset="0"/>
                  <a:cs typeface="Futura Condensed"/>
                </a:rPr>
                <a:t>Les élèves comprennent-ils le mécanisme de base qui consiste à emboîter des blocs Scratch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custDataLst>
              <p:tags r:id="rId5"/>
            </p:custDataLst>
          </p:nvPr>
        </p:nvGrpSpPr>
        <p:grpSpPr>
          <a:xfrm>
            <a:off x="1307625" y="659960"/>
            <a:ext cx="5914441" cy="1495139"/>
            <a:chOff x="1307625" y="659960"/>
            <a:chExt cx="5914441" cy="1495139"/>
          </a:xfrm>
        </p:grpSpPr>
        <p:sp>
          <p:nvSpPr>
            <p:cNvPr id="52" name="TextBox 51"/>
            <p:cNvSpPr txBox="1"/>
            <p:nvPr/>
          </p:nvSpPr>
          <p:spPr>
            <a:xfrm>
              <a:off x="1307625" y="659960"/>
              <a:ext cx="2815942" cy="584776"/>
            </a:xfrm>
            <a:prstGeom prst="rect">
              <a:avLst/>
            </a:prstGeom>
            <a:noFill/>
            <a:ln>
              <a:solidFill>
                <a:srgbClr val="FFFFFF"/>
              </a:solidFill>
            </a:ln>
          </p:spPr>
          <p:txBody>
            <a:bodyPr wrap="square" rtlCol="0">
              <a:spAutoFit/>
            </a:bodyPr>
            <a:lstStyle/>
            <a:p>
              <a:pPr algn="l" rtl="0"/>
              <a:r>
                <a:rPr lang="fr-FR" sz="3200" b="0" i="0" u="none">
                  <a:latin typeface="Futura Std Condensed" pitchFamily="34" charset="0"/>
                  <a:cs typeface="Futura Condensed"/>
                </a:rPr>
                <a:t>SCRATCH SURPRISE</a:t>
              </a:r>
            </a:p>
          </p:txBody>
        </p:sp>
        <p:sp>
          <p:nvSpPr>
            <p:cNvPr id="10" name="TextBox 9"/>
            <p:cNvSpPr txBox="1"/>
            <p:nvPr/>
          </p:nvSpPr>
          <p:spPr>
            <a:xfrm>
              <a:off x="4222219" y="810024"/>
              <a:ext cx="2999847" cy="861774"/>
            </a:xfrm>
            <a:prstGeom prst="rect">
              <a:avLst/>
            </a:prstGeom>
            <a:noFill/>
            <a:ln w="6350" cmpd="sng">
              <a:solidFill>
                <a:schemeClr val="tx1"/>
              </a:solidFill>
              <a:prstDash val="dash"/>
            </a:ln>
          </p:spPr>
          <p:txBody>
            <a:bodyPr wrap="square" rtlCol="0">
              <a:spAutoFit/>
            </a:bodyPr>
            <a:lstStyle/>
            <a:p>
              <a:pPr algn="l" rtl="0"/>
              <a:r>
                <a:rPr lang="fr-FR" sz="1400" b="0" i="0" u="none">
                  <a:latin typeface="Futura Std Condensed" pitchFamily="34" charset="0"/>
                  <a:cs typeface="Futura Condensed"/>
                </a:rPr>
                <a:t>OBJECTIFS</a:t>
              </a:r>
            </a:p>
            <a:p>
              <a:pPr algn="l" rtl="0"/>
              <a:r>
                <a:rPr lang="fr-FR" sz="1200" b="0" i="0" u="none">
                  <a:latin typeface="Futura Std Condensed" pitchFamily="34" charset="0"/>
                  <a:cs typeface="Futura Condensed"/>
                </a:rPr>
                <a:t>À la fin de cette activité, les élèves :</a:t>
              </a:r>
            </a:p>
            <a:p>
              <a:pPr marL="171450" indent="-171450" algn="l" rtl="0">
                <a:buFont typeface="Lucida Grande"/>
                <a:buChar char="+"/>
              </a:pPr>
              <a:r>
                <a:rPr lang="fr-FR" sz="1200" b="0" i="0" u="none">
                  <a:latin typeface="Futura Std Condensed" pitchFamily="34" charset="0"/>
                  <a:cs typeface="Futura Condensed"/>
                </a:rPr>
                <a:t>auront découvert Scratch à travers une première expérience pratique</a:t>
              </a:r>
              <a:endParaRPr lang="fr-FR" sz="1200" dirty="0">
                <a:latin typeface="Futura Std Condensed" pitchFamily="34" charset="0"/>
                <a:cs typeface="Futura Condensed"/>
              </a:endParaRPr>
            </a:p>
          </p:txBody>
        </p:sp>
        <p:grpSp>
          <p:nvGrpSpPr>
            <p:cNvPr id="45" name="Group 44"/>
            <p:cNvGrpSpPr/>
            <p:nvPr/>
          </p:nvGrpSpPr>
          <p:grpSpPr>
            <a:xfrm>
              <a:off x="3669538" y="808959"/>
              <a:ext cx="442062" cy="1123360"/>
              <a:chOff x="2853673" y="794340"/>
              <a:chExt cx="442062" cy="1123360"/>
            </a:xfrm>
          </p:grpSpPr>
          <p:cxnSp>
            <p:nvCxnSpPr>
              <p:cNvPr id="46" name="Straight Connector 45"/>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005206" y="794757"/>
                <a:ext cx="6949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75" name="TextBox 74"/>
            <p:cNvSpPr txBox="1"/>
            <p:nvPr/>
          </p:nvSpPr>
          <p:spPr>
            <a:xfrm>
              <a:off x="2535517" y="1708823"/>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76" name="Picture 75" descr="15mi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79002" y="1768995"/>
              <a:ext cx="324022" cy="324022"/>
            </a:xfrm>
            <a:prstGeom prst="rect">
              <a:avLst/>
            </a:prstGeom>
          </p:spPr>
        </p:pic>
      </p:grpSp>
      <p:grpSp>
        <p:nvGrpSpPr>
          <p:cNvPr id="92" name="Group 91"/>
          <p:cNvGrpSpPr/>
          <p:nvPr>
            <p:custDataLst>
              <p:tags r:id="rId6"/>
            </p:custDataLst>
          </p:nvPr>
        </p:nvGrpSpPr>
        <p:grpSpPr>
          <a:xfrm>
            <a:off x="457995" y="7630731"/>
            <a:ext cx="6857205" cy="352518"/>
            <a:chOff x="457995" y="7630731"/>
            <a:chExt cx="6857205" cy="352518"/>
          </a:xfrm>
        </p:grpSpPr>
        <p:sp>
          <p:nvSpPr>
            <p:cNvPr id="93" name="TextBox 92"/>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94" name="Straight Connector 93"/>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96" name="Straight Connector 95"/>
          <p:cNvCxnSpPr/>
          <p:nvPr>
            <p:custDataLst>
              <p:tags r:id="rId7"/>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7" name="Group 96"/>
          <p:cNvGrpSpPr/>
          <p:nvPr>
            <p:custDataLst>
              <p:tags r:id="rId8"/>
            </p:custDataLst>
          </p:nvPr>
        </p:nvGrpSpPr>
        <p:grpSpPr>
          <a:xfrm>
            <a:off x="4104914" y="8217641"/>
            <a:ext cx="3117152" cy="1158779"/>
            <a:chOff x="3746748" y="8217641"/>
            <a:chExt cx="3475318" cy="1158779"/>
          </a:xfrm>
        </p:grpSpPr>
        <p:sp>
          <p:nvSpPr>
            <p:cNvPr id="98" name="TextBox 97"/>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99" name="Group 98"/>
            <p:cNvGrpSpPr/>
            <p:nvPr/>
          </p:nvGrpSpPr>
          <p:grpSpPr>
            <a:xfrm>
              <a:off x="4076948" y="8385986"/>
              <a:ext cx="3145118" cy="883399"/>
              <a:chOff x="3891832" y="8385983"/>
              <a:chExt cx="3321768" cy="883398"/>
            </a:xfrm>
          </p:grpSpPr>
          <p:cxnSp>
            <p:nvCxnSpPr>
              <p:cNvPr id="100" name="Straight Connector 99"/>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custDataLst>
              <p:tags r:id="rId9"/>
            </p:custDataLst>
          </p:nvPr>
        </p:nvSpPr>
        <p:spPr>
          <a:xfrm>
            <a:off x="551129" y="8142739"/>
            <a:ext cx="3231204" cy="1569660"/>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Un objectif essentiel de cette activité est </a:t>
            </a:r>
            <a:r>
              <a:rPr lang="fr-FR" sz="1200" b="0" i="0" u="none" dirty="0" smtClean="0">
                <a:latin typeface="Futura Std Condensed" pitchFamily="34" charset="0"/>
                <a:cs typeface="Futura Condensed"/>
              </a:rPr>
              <a:t>d’établir </a:t>
            </a:r>
            <a:r>
              <a:rPr lang="fr-FR" sz="1200" b="0" i="0" u="none" dirty="0">
                <a:latin typeface="Futura Std Condensed" pitchFamily="34" charset="0"/>
                <a:cs typeface="Futura Condensed"/>
              </a:rPr>
              <a:t>une culture </a:t>
            </a:r>
            <a:r>
              <a:rPr lang="fr-FR" sz="1200" b="0" i="0" u="none" dirty="0" smtClean="0">
                <a:latin typeface="Futura Std Condensed" pitchFamily="34" charset="0"/>
                <a:cs typeface="Futura Condensed"/>
              </a:rPr>
              <a:t>d’intrépidité</a:t>
            </a:r>
            <a:r>
              <a:rPr lang="fr-FR" sz="1200" b="0" i="0" u="none" dirty="0">
                <a:latin typeface="Futura Std Condensed" pitchFamily="34" charset="0"/>
                <a:cs typeface="Futura Condensed"/>
              </a:rPr>
              <a:t>, </a:t>
            </a:r>
            <a:r>
              <a:rPr lang="fr-FR" sz="1200" b="0" i="0" u="none" dirty="0" smtClean="0">
                <a:latin typeface="Futura Std Condensed" pitchFamily="34" charset="0"/>
                <a:cs typeface="Futura Condensed"/>
              </a:rPr>
              <a:t>d’exploration </a:t>
            </a:r>
            <a:r>
              <a:rPr lang="fr-FR" sz="1200" b="0" i="0" u="none" dirty="0">
                <a:latin typeface="Futura Std Condensed" pitchFamily="34" charset="0"/>
                <a:cs typeface="Futura Condensed"/>
              </a:rPr>
              <a:t>et de collaboration entre élèves. On suppose que les élèves (ainsi que les enseignants !) ne sauront pas tout sur tout à </a:t>
            </a:r>
            <a:r>
              <a:rPr lang="fr-FR" sz="1200" b="0" i="0" u="none" dirty="0" smtClean="0">
                <a:latin typeface="Futura Std Condensed" pitchFamily="34" charset="0"/>
                <a:cs typeface="Futura Condensed"/>
              </a:rPr>
              <a:t>l’avance</a:t>
            </a:r>
            <a:r>
              <a:rPr lang="fr-FR" sz="1200" b="0" i="0" u="none" dirty="0">
                <a:latin typeface="Futura Std Condensed" pitchFamily="34" charset="0"/>
                <a:cs typeface="Futura Condensed"/>
              </a:rPr>
              <a:t> ; votre environnement devient ainsi un espace </a:t>
            </a:r>
            <a:r>
              <a:rPr lang="fr-FR" sz="1200" b="0" i="0" u="none" dirty="0" smtClean="0">
                <a:latin typeface="Futura Std Condensed" pitchFamily="34" charset="0"/>
                <a:cs typeface="Futura Condensed"/>
              </a:rPr>
              <a:t>d’apprentissage </a:t>
            </a:r>
            <a:r>
              <a:rPr lang="fr-FR" sz="1200" b="0" i="0" u="none" dirty="0">
                <a:latin typeface="Futura Std Condensed" pitchFamily="34" charset="0"/>
                <a:cs typeface="Futura Condensed"/>
              </a:rPr>
              <a:t>pour tout le monde.</a:t>
            </a:r>
          </a:p>
          <a:p>
            <a:pPr marL="171450" indent="-171450" algn="l" rtl="0">
              <a:buFont typeface="Lucida Grande"/>
              <a:buChar char="+"/>
            </a:pPr>
            <a:r>
              <a:rPr lang="fr-FR" sz="1200" b="0" i="0" u="none" dirty="0">
                <a:latin typeface="Futura Std Condensed" pitchFamily="34" charset="0"/>
                <a:cs typeface="Futura Condensed"/>
              </a:rPr>
              <a:t>Pour utiliser Scratch, assurez-vous que la dernière version de Flash est installée sur vos ordinateurs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http://helpx.adobe.com/flash-player.html</a:t>
            </a:r>
            <a:endParaRPr lang="fr-FR" sz="1200" dirty="0">
              <a:latin typeface="Futura Std Condensed" pitchFamily="34" charset="0"/>
              <a:cs typeface="Futura Condensed"/>
            </a:endParaRPr>
          </a:p>
        </p:txBody>
      </p:sp>
      <p:grpSp>
        <p:nvGrpSpPr>
          <p:cNvPr id="58" name="Group 57"/>
          <p:cNvGrpSpPr/>
          <p:nvPr>
            <p:custDataLst>
              <p:tags r:id="rId10"/>
            </p:custDataLst>
          </p:nvPr>
        </p:nvGrpSpPr>
        <p:grpSpPr>
          <a:xfrm>
            <a:off x="379848" y="325647"/>
            <a:ext cx="830997" cy="2460416"/>
            <a:chOff x="6571203" y="325647"/>
            <a:chExt cx="830997" cy="2460416"/>
          </a:xfrm>
        </p:grpSpPr>
        <p:sp>
          <p:nvSpPr>
            <p:cNvPr id="68" name="TextBox 67"/>
            <p:cNvSpPr txBox="1"/>
            <p:nvPr/>
          </p:nvSpPr>
          <p:spPr>
            <a:xfrm rot="5400000">
              <a:off x="5931227" y="965623"/>
              <a:ext cx="2110950" cy="830997"/>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0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sp>
          <p:nvSpPr>
            <p:cNvPr id="69" name="Isosceles Triangle 68"/>
            <p:cNvSpPr/>
            <p:nvPr/>
          </p:nvSpPr>
          <p:spPr>
            <a:xfrm>
              <a:off x="6742485" y="254215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grpSp>
      <p:sp>
        <p:nvSpPr>
          <p:cNvPr id="4" name="Slide Number Placeholder 3"/>
          <p:cNvSpPr>
            <a:spLocks noGrp="1"/>
          </p:cNvSpPr>
          <p:nvPr>
            <p:ph type="sldNum" sz="quarter" idx="12"/>
            <p:custDataLst>
              <p:tags r:id="rId11"/>
            </p:custDataLst>
          </p:nvPr>
        </p:nvSpPr>
        <p:spPr>
          <a:xfrm>
            <a:off x="142398" y="9519711"/>
            <a:ext cx="1813560" cy="535517"/>
          </a:xfrm>
        </p:spPr>
        <p:txBody>
          <a:bodyPr/>
          <a:lstStyle/>
          <a:p>
            <a:pPr algn="l" rtl="0"/>
            <a:r>
              <a:rPr lang="fr-FR" b="0" i="0" u="none">
                <a:latin typeface="Futura Std Condensed" pitchFamily="34" charset="0"/>
              </a:rPr>
              <a:t>16</a:t>
            </a:r>
            <a:endParaRPr lang="fr-FR" dirty="0">
              <a:latin typeface="Futura Std Condensed" pitchFamily="34" charset="0"/>
            </a:endParaRPr>
          </a:p>
        </p:txBody>
      </p:sp>
      <p:grpSp>
        <p:nvGrpSpPr>
          <p:cNvPr id="49" name="Group 48"/>
          <p:cNvGrpSpPr/>
          <p:nvPr>
            <p:custDataLst>
              <p:tags r:id="rId12"/>
            </p:custDataLst>
          </p:nvPr>
        </p:nvGrpSpPr>
        <p:grpSpPr>
          <a:xfrm>
            <a:off x="551129" y="-1"/>
            <a:ext cx="493776" cy="2791969"/>
            <a:chOff x="551129" y="-1"/>
            <a:chExt cx="493776" cy="2791969"/>
          </a:xfrm>
        </p:grpSpPr>
        <p:pic>
          <p:nvPicPr>
            <p:cNvPr id="50" name="Picture 49" descr="Unit0activity.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1129" y="0"/>
              <a:ext cx="493776" cy="2791968"/>
            </a:xfrm>
            <a:prstGeom prst="rect">
              <a:avLst/>
            </a:prstGeom>
          </p:spPr>
        </p:pic>
        <p:sp>
          <p:nvSpPr>
            <p:cNvPr id="53" name="TextBox 52"/>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0 	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605635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custDataLst>
              <p:tags r:id="rId1"/>
            </p:custDataLst>
          </p:nvPr>
        </p:nvGrpSpPr>
        <p:grpSpPr>
          <a:xfrm>
            <a:off x="444500" y="1612109"/>
            <a:ext cx="2348507" cy="1605068"/>
            <a:chOff x="519774" y="1631696"/>
            <a:chExt cx="2348507" cy="1605068"/>
          </a:xfrm>
        </p:grpSpPr>
        <p:sp>
          <p:nvSpPr>
            <p:cNvPr id="10" name="TextBox 9"/>
            <p:cNvSpPr txBox="1"/>
            <p:nvPr/>
          </p:nvSpPr>
          <p:spPr>
            <a:xfrm>
              <a:off x="613831" y="1631696"/>
              <a:ext cx="2159001"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PEUX-TU FAIRE FAIRE QUELQUE CHOSE DE SURPRENANT AU CHAT DE SCRATCH ?</a:t>
              </a:r>
              <a:endParaRPr lang="fr-FR" sz="1200" dirty="0">
                <a:latin typeface="Futura Std Condensed" pitchFamily="34" charset="0"/>
                <a:cs typeface="Futura Condensed"/>
              </a:endParaRPr>
            </a:p>
          </p:txBody>
        </p:sp>
        <p:sp>
          <p:nvSpPr>
            <p:cNvPr id="13" name="TextBox 12"/>
            <p:cNvSpPr txBox="1"/>
            <p:nvPr/>
          </p:nvSpPr>
          <p:spPr>
            <a:xfrm>
              <a:off x="519774" y="2405767"/>
              <a:ext cx="2348507" cy="830997"/>
            </a:xfrm>
            <a:prstGeom prst="rect">
              <a:avLst/>
            </a:prstGeom>
            <a:noFill/>
            <a:ln>
              <a:noFill/>
            </a:ln>
          </p:spPr>
          <p:txBody>
            <a:bodyPr wrap="square" rtlCol="0">
              <a:spAutoFit/>
            </a:bodyPr>
            <a:lstStyle/>
            <a:p>
              <a:pPr algn="just" rtl="0"/>
              <a:r>
                <a:rPr lang="fr-FR" sz="1200" b="0" i="0" u="none">
                  <a:latin typeface="Futura Std Condensed" pitchFamily="34" charset="0"/>
                  <a:cs typeface="Futura Condensed"/>
                </a:rPr>
                <a:t>Dans cette activité, tu vas créer un nouveau projet avec Scratch et tester différents blocs pour faire faire quelque chose de surprenant au chat ! Que vas-tu créer ? </a:t>
              </a:r>
              <a:endParaRPr lang="fr-FR" sz="1200" dirty="0">
                <a:latin typeface="Futura Std Condensed" pitchFamily="34" charset="0"/>
                <a:cs typeface="Futura Condensed"/>
              </a:endParaRPr>
            </a:p>
          </p:txBody>
        </p:sp>
      </p:grpSp>
      <p:grpSp>
        <p:nvGrpSpPr>
          <p:cNvPr id="18" name="Group 17"/>
          <p:cNvGrpSpPr/>
          <p:nvPr>
            <p:custDataLst>
              <p:tags r:id="rId2"/>
            </p:custDataLst>
          </p:nvPr>
        </p:nvGrpSpPr>
        <p:grpSpPr>
          <a:xfrm>
            <a:off x="428357" y="3857808"/>
            <a:ext cx="2969349" cy="4068379"/>
            <a:chOff x="441661" y="3857808"/>
            <a:chExt cx="2969349" cy="4068379"/>
          </a:xfrm>
        </p:grpSpPr>
        <p:sp>
          <p:nvSpPr>
            <p:cNvPr id="50" name="TextBox 49"/>
            <p:cNvSpPr txBox="1"/>
            <p:nvPr/>
          </p:nvSpPr>
          <p:spPr>
            <a:xfrm>
              <a:off x="457804"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nvGrpSpPr>
            <p:cNvPr id="22" name="Group 21"/>
            <p:cNvGrpSpPr/>
            <p:nvPr/>
          </p:nvGrpSpPr>
          <p:grpSpPr>
            <a:xfrm>
              <a:off x="441661" y="4194252"/>
              <a:ext cx="2885167" cy="3731935"/>
              <a:chOff x="499401" y="4194252"/>
              <a:chExt cx="2885167" cy="3731935"/>
            </a:xfrm>
          </p:grpSpPr>
          <p:sp>
            <p:nvSpPr>
              <p:cNvPr id="14" name="TextBox 13"/>
              <p:cNvSpPr txBox="1"/>
              <p:nvPr/>
            </p:nvSpPr>
            <p:spPr>
              <a:xfrm>
                <a:off x="499401" y="4232868"/>
                <a:ext cx="2885167" cy="3693319"/>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Va sur le site Web de Scratch : http://scratch.mit.edu </a:t>
                </a:r>
                <a:endParaRPr lang="fr-FR" sz="1200" dirty="0">
                  <a:latin typeface="Futura Std Condensed" pitchFamily="34" charset="0"/>
                  <a:cs typeface="Futura Condensed"/>
                </a:endParaRPr>
              </a:p>
              <a:p>
                <a:pPr marL="171450" indent="-171450" algn="l" rtl="0">
                  <a:lnSpc>
                    <a:spcPct val="130000"/>
                  </a:lnSpc>
                  <a:buFont typeface="Wingdings" charset="2"/>
                  <a:buChar char="q"/>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Connecte-toi à ton compte.</a:t>
                </a:r>
                <a:endParaRPr lang="fr-FR" sz="1200" dirty="0">
                  <a:latin typeface="Futura Std Condensed" pitchFamily="34" charset="0"/>
                  <a:cs typeface="Futura Condensed"/>
                </a:endParaRPr>
              </a:p>
              <a:p>
                <a:pPr marL="171450" indent="-171450" algn="l" rtl="0">
                  <a:lnSpc>
                    <a:spcPct val="130000"/>
                  </a:lnSpc>
                  <a:buFont typeface="Wingdings" charset="2"/>
                  <a:buChar char="q"/>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Pour lancer un nouveau projet, clique sur </a:t>
                </a:r>
                <a:r>
                  <a:rPr lang="fr-FR" sz="1200" b="0" i="0" u="none" dirty="0" smtClean="0">
                    <a:latin typeface="Futura Std Condensed" pitchFamily="34" charset="0"/>
                    <a:cs typeface="Futura Condensed"/>
                  </a:rPr>
                  <a:t>l’onglet </a:t>
                </a:r>
                <a:r>
                  <a:rPr lang="fr-FR" sz="1200" b="0" i="0" u="none" dirty="0">
                    <a:latin typeface="Futura Std Condensed" pitchFamily="34" charset="0"/>
                    <a:cs typeface="Futura Condensed"/>
                  </a:rPr>
                  <a:t>« Créer » situé en haut, à gauche. </a:t>
                </a:r>
              </a:p>
              <a:p>
                <a:pPr marL="171450" indent="-171450" algn="l" rtl="0">
                  <a:lnSpc>
                    <a:spcPct val="130000"/>
                  </a:lnSpc>
                  <a:buFont typeface="Wingdings" charset="2"/>
                  <a:buChar char="q"/>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smtClean="0">
                    <a:latin typeface="Futura Std Condensed" pitchFamily="34" charset="0"/>
                    <a:cs typeface="Futura Condensed"/>
                  </a:rPr>
                  <a:t>C’est </a:t>
                </a:r>
                <a:r>
                  <a:rPr lang="fr-FR" sz="1200" b="0" i="0" u="none" dirty="0">
                    <a:latin typeface="Futura Std Condensed" pitchFamily="34" charset="0"/>
                    <a:cs typeface="Futura Condensed"/>
                  </a:rPr>
                  <a:t>parti pour </a:t>
                </a:r>
                <a:r>
                  <a:rPr lang="fr-FR" sz="1200" b="0" i="0" u="none" dirty="0" smtClean="0">
                    <a:latin typeface="Futura Std Condensed" pitchFamily="34" charset="0"/>
                    <a:cs typeface="Futura Condensed"/>
                  </a:rPr>
                  <a:t>l’exploration</a:t>
                </a:r>
                <a:r>
                  <a:rPr lang="fr-FR" sz="1200" b="0" i="0" u="none" dirty="0">
                    <a:latin typeface="Futura Std Condensed" pitchFamily="34" charset="0"/>
                    <a:cs typeface="Futura Condensed"/>
                  </a:rPr>
                  <a:t> ! Clique sur différentes parties de </a:t>
                </a:r>
                <a:r>
                  <a:rPr lang="fr-FR" sz="1200" b="0" i="0" u="none" dirty="0" smtClean="0">
                    <a:latin typeface="Futura Std Condensed" pitchFamily="34" charset="0"/>
                    <a:cs typeface="Futura Condensed"/>
                  </a:rPr>
                  <a:t>l’interface </a:t>
                </a:r>
                <a:r>
                  <a:rPr lang="fr-FR" sz="1200" b="0" i="0" u="none" dirty="0">
                    <a:latin typeface="Futura Std Condensed" pitchFamily="34" charset="0"/>
                    <a:cs typeface="Futura Condensed"/>
                  </a:rPr>
                  <a:t>de Scratch pour voir ce qui se passe.</a:t>
                </a:r>
              </a:p>
              <a:p>
                <a:pPr marL="171450" indent="-171450" algn="l" rtl="0">
                  <a:lnSpc>
                    <a:spcPct val="130000"/>
                  </a:lnSpc>
                  <a:buFont typeface="Wingdings" charset="2"/>
                  <a:buChar char="q"/>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Amuse-toi avec différents blocs Scratch ! Sélectionne et fais glisser des blocs Scratch dans la zone des scripts. Clique sur les différents blocs pour savoir à quoi ils servent ou essaie </a:t>
                </a:r>
                <a:r>
                  <a:rPr lang="fr-FR" sz="1200" b="0" i="0" u="none" dirty="0" smtClean="0">
                    <a:latin typeface="Futura Std Condensed" pitchFamily="34" charset="0"/>
                    <a:cs typeface="Futura Condensed"/>
                  </a:rPr>
                  <a:t>d’imbriquer </a:t>
                </a:r>
                <a:r>
                  <a:rPr lang="fr-FR" sz="1200" b="0" i="0" u="none" dirty="0">
                    <a:latin typeface="Futura Std Condensed" pitchFamily="34" charset="0"/>
                    <a:cs typeface="Futura Condensed"/>
                  </a:rPr>
                  <a:t>plusieurs blocs.</a:t>
                </a:r>
              </a:p>
            </p:txBody>
          </p:sp>
          <p:cxnSp>
            <p:nvCxnSpPr>
              <p:cNvPr id="17" name="Straight Connector 16"/>
              <p:cNvCxnSpPr/>
              <p:nvPr/>
            </p:nvCxnSpPr>
            <p:spPr>
              <a:xfrm flipV="1">
                <a:off x="606263"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9" name="Straight Arrow Connector 48"/>
          <p:cNvCxnSpPr/>
          <p:nvPr>
            <p:custDataLst>
              <p:tags r:id="rId3"/>
            </p:custDataLst>
          </p:nvPr>
        </p:nvCxnSpPr>
        <p:spPr>
          <a:xfrm>
            <a:off x="2364977" y="3087312"/>
            <a:ext cx="857366"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5" name="Picture 4" descr="Screen Shot 2014-06-13 at 2.30.35 PM.png"/>
          <p:cNvPicPr>
            <a:picLocks noChangeAspect="1"/>
          </p:cNvPicPr>
          <p:nvPr>
            <p:custDataLst>
              <p:tags r:id="rId4"/>
            </p:custDataLst>
          </p:nvPr>
        </p:nvPicPr>
        <p:blipFill rotWithShape="1">
          <a:blip r:embed="rId17">
            <a:extLst>
              <a:ext uri="{28A0092B-C50C-407E-A947-70E740481C1C}">
                <a14:useLocalDpi xmlns:a14="http://schemas.microsoft.com/office/drawing/2010/main" val="0"/>
              </a:ext>
            </a:extLst>
          </a:blip>
          <a:srcRect r="36862"/>
          <a:stretch/>
        </p:blipFill>
        <p:spPr>
          <a:xfrm>
            <a:off x="3977065" y="4414059"/>
            <a:ext cx="2990579" cy="412391"/>
          </a:xfrm>
          <a:prstGeom prst="rect">
            <a:avLst/>
          </a:prstGeom>
        </p:spPr>
      </p:pic>
      <p:grpSp>
        <p:nvGrpSpPr>
          <p:cNvPr id="63" name="Group 62"/>
          <p:cNvGrpSpPr/>
          <p:nvPr>
            <p:custDataLst>
              <p:tags r:id="rId5"/>
            </p:custDataLst>
          </p:nvPr>
        </p:nvGrpSpPr>
        <p:grpSpPr>
          <a:xfrm flipV="1">
            <a:off x="2452569" y="5006121"/>
            <a:ext cx="910198" cy="598959"/>
            <a:chOff x="2105722" y="4643957"/>
            <a:chExt cx="467395" cy="1323418"/>
          </a:xfrm>
        </p:grpSpPr>
        <p:cxnSp>
          <p:nvCxnSpPr>
            <p:cNvPr id="64" name="Straight Arrow Connector 63"/>
            <p:cNvCxnSpPr/>
            <p:nvPr/>
          </p:nvCxnSpPr>
          <p:spPr>
            <a:xfrm flipV="1">
              <a:off x="2105722" y="4649428"/>
              <a:ext cx="467395"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569026" y="4643957"/>
              <a:ext cx="0" cy="1323418"/>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56" name="Picture 55" descr="Screen Shot 2014-06-13 at 2.43.55 PM.png"/>
          <p:cNvPicPr>
            <a:picLocks noChangeAspect="1"/>
          </p:cNvPicPr>
          <p:nvPr>
            <p:custDataLst>
              <p:tags r:id="rId6"/>
            </p:custDataLst>
          </p:nvPr>
        </p:nvPicPr>
        <p:blipFill>
          <a:blip r:embed="rId18">
            <a:extLst>
              <a:ext uri="{28A0092B-C50C-407E-A947-70E740481C1C}">
                <a14:useLocalDpi xmlns:a14="http://schemas.microsoft.com/office/drawing/2010/main" val="0"/>
              </a:ext>
            </a:extLst>
          </a:blip>
          <a:stretch>
            <a:fillRect/>
          </a:stretch>
        </p:blipFill>
        <p:spPr>
          <a:xfrm>
            <a:off x="3648124" y="755849"/>
            <a:ext cx="3676562" cy="2808704"/>
          </a:xfrm>
          <a:prstGeom prst="rect">
            <a:avLst/>
          </a:prstGeom>
        </p:spPr>
      </p:pic>
      <p:pic>
        <p:nvPicPr>
          <p:cNvPr id="20" name="Picture 19" descr="Screen Shot 2014-06-13 at 8.14.04 PM.png"/>
          <p:cNvPicPr>
            <a:picLocks noChangeAspect="1"/>
          </p:cNvPicPr>
          <p:nvPr>
            <p:custDataLst>
              <p:tags r:id="rId7"/>
            </p:custDataLst>
          </p:nvPr>
        </p:nvPicPr>
        <p:blipFill>
          <a:blip r:embed="rId19">
            <a:extLst>
              <a:ext uri="{28A0092B-C50C-407E-A947-70E740481C1C}">
                <a14:useLocalDpi xmlns:a14="http://schemas.microsoft.com/office/drawing/2010/main" val="0"/>
              </a:ext>
            </a:extLst>
          </a:blip>
          <a:stretch>
            <a:fillRect/>
          </a:stretch>
        </p:blipFill>
        <p:spPr>
          <a:xfrm>
            <a:off x="3648124" y="5295719"/>
            <a:ext cx="3676562" cy="2298466"/>
          </a:xfrm>
          <a:prstGeom prst="rect">
            <a:avLst/>
          </a:prstGeom>
        </p:spPr>
      </p:pic>
      <p:pic>
        <p:nvPicPr>
          <p:cNvPr id="24" name="Picture 23" descr="Screen Shot 2014-06-13 at 8.18.37 PM.png"/>
          <p:cNvPicPr>
            <a:picLocks noChangeAspect="1"/>
          </p:cNvPicPr>
          <p:nvPr>
            <p:custDataLst>
              <p:tags r:id="rId8"/>
            </p:custDataLst>
          </p:nvPr>
        </p:nvPicPr>
        <p:blipFill rotWithShape="1">
          <a:blip r:embed="rId20">
            <a:extLst>
              <a:ext uri="{28A0092B-C50C-407E-A947-70E740481C1C}">
                <a14:useLocalDpi xmlns:a14="http://schemas.microsoft.com/office/drawing/2010/main" val="0"/>
              </a:ext>
            </a:extLst>
          </a:blip>
          <a:srcRect l="33981" t="13753" r="35483" b="58892"/>
          <a:stretch/>
        </p:blipFill>
        <p:spPr>
          <a:xfrm>
            <a:off x="3648124" y="7794854"/>
            <a:ext cx="3676562" cy="2058432"/>
          </a:xfrm>
          <a:prstGeom prst="rect">
            <a:avLst/>
          </a:prstGeom>
        </p:spPr>
      </p:pic>
      <p:grpSp>
        <p:nvGrpSpPr>
          <p:cNvPr id="60" name="Group 59"/>
          <p:cNvGrpSpPr/>
          <p:nvPr>
            <p:custDataLst>
              <p:tags r:id="rId9"/>
            </p:custDataLst>
          </p:nvPr>
        </p:nvGrpSpPr>
        <p:grpSpPr>
          <a:xfrm>
            <a:off x="3222336" y="7676888"/>
            <a:ext cx="425788" cy="662321"/>
            <a:chOff x="3178062" y="7831295"/>
            <a:chExt cx="368668" cy="725140"/>
          </a:xfrm>
        </p:grpSpPr>
        <p:grpSp>
          <p:nvGrpSpPr>
            <p:cNvPr id="61" name="Group 60"/>
            <p:cNvGrpSpPr/>
            <p:nvPr/>
          </p:nvGrpSpPr>
          <p:grpSpPr>
            <a:xfrm>
              <a:off x="3178062" y="7831295"/>
              <a:ext cx="184902" cy="725132"/>
              <a:chOff x="2206661" y="5010365"/>
              <a:chExt cx="381786" cy="306585"/>
            </a:xfrm>
          </p:grpSpPr>
          <p:cxnSp>
            <p:nvCxnSpPr>
              <p:cNvPr id="66" name="Straight Arrow Connector 65"/>
              <p:cNvCxnSpPr/>
              <p:nvPr/>
            </p:nvCxnSpPr>
            <p:spPr>
              <a:xfrm>
                <a:off x="2206661" y="5010365"/>
                <a:ext cx="38178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2571281" y="5010365"/>
                <a:ext cx="0" cy="306585"/>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2" name="Straight Arrow Connector 61"/>
            <p:cNvCxnSpPr/>
            <p:nvPr/>
          </p:nvCxnSpPr>
          <p:spPr>
            <a:xfrm>
              <a:off x="3354022" y="8556435"/>
              <a:ext cx="192708"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custDataLst>
              <p:tags r:id="rId10"/>
            </p:custDataLst>
          </p:nvPr>
        </p:nvGrpSpPr>
        <p:grpSpPr>
          <a:xfrm>
            <a:off x="2782512" y="5928995"/>
            <a:ext cx="845887" cy="626184"/>
            <a:chOff x="2782512" y="5928995"/>
            <a:chExt cx="845887" cy="399019"/>
          </a:xfrm>
        </p:grpSpPr>
        <p:cxnSp>
          <p:nvCxnSpPr>
            <p:cNvPr id="57" name="Straight Arrow Connector 56"/>
            <p:cNvCxnSpPr/>
            <p:nvPr/>
          </p:nvCxnSpPr>
          <p:spPr>
            <a:xfrm>
              <a:off x="2782512" y="6328013"/>
              <a:ext cx="577407"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3359919" y="5928995"/>
              <a:ext cx="0" cy="399019"/>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354997" y="5928995"/>
              <a:ext cx="273402"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cxnSp>
        <p:nvCxnSpPr>
          <p:cNvPr id="52" name="Straight Arrow Connector 51"/>
          <p:cNvCxnSpPr/>
          <p:nvPr>
            <p:custDataLst>
              <p:tags r:id="rId11"/>
            </p:custDataLst>
          </p:nvPr>
        </p:nvCxnSpPr>
        <p:spPr>
          <a:xfrm flipV="1">
            <a:off x="5588509" y="4831372"/>
            <a:ext cx="0" cy="200041"/>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custDataLst>
              <p:tags r:id="rId12"/>
            </p:custDataLst>
          </p:nvPr>
        </p:nvCxnSpPr>
        <p:spPr>
          <a:xfrm>
            <a:off x="3344108" y="5026490"/>
            <a:ext cx="22476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custDataLst>
              <p:tags r:id="rId13"/>
            </p:custDataLst>
          </p:nvPr>
        </p:nvGrpSpPr>
        <p:grpSpPr>
          <a:xfrm>
            <a:off x="2634713" y="443435"/>
            <a:ext cx="587627" cy="1336089"/>
            <a:chOff x="2634713" y="443435"/>
            <a:chExt cx="587627" cy="1336089"/>
          </a:xfrm>
        </p:grpSpPr>
        <p:grpSp>
          <p:nvGrpSpPr>
            <p:cNvPr id="40" name="Group 39"/>
            <p:cNvGrpSpPr/>
            <p:nvPr/>
          </p:nvGrpSpPr>
          <p:grpSpPr>
            <a:xfrm>
              <a:off x="2634713" y="443435"/>
              <a:ext cx="587625" cy="1336089"/>
              <a:chOff x="2207974" y="4643960"/>
              <a:chExt cx="355163" cy="656327"/>
            </a:xfrm>
          </p:grpSpPr>
          <p:cxnSp>
            <p:nvCxnSpPr>
              <p:cNvPr id="46" name="Straight Arrow Connector 45"/>
              <p:cNvCxnSpPr/>
              <p:nvPr/>
            </p:nvCxnSpPr>
            <p:spPr>
              <a:xfrm>
                <a:off x="2207974" y="4646880"/>
                <a:ext cx="355162"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a:off x="2634715"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8" name="TextBox 47"/>
          <p:cNvSpPr txBox="1"/>
          <p:nvPr>
            <p:custDataLst>
              <p:tags r:id="rId14"/>
            </p:custDataLst>
          </p:nvPr>
        </p:nvSpPr>
        <p:spPr>
          <a:xfrm>
            <a:off x="457200" y="645341"/>
            <a:ext cx="2815942" cy="584776"/>
          </a:xfrm>
          <a:prstGeom prst="rect">
            <a:avLst/>
          </a:prstGeom>
          <a:noFill/>
          <a:ln>
            <a:solidFill>
              <a:srgbClr val="FFFFFF"/>
            </a:solidFill>
          </a:ln>
        </p:spPr>
        <p:txBody>
          <a:bodyPr wrap="square" rtlCol="0">
            <a:spAutoFit/>
          </a:bodyPr>
          <a:lstStyle/>
          <a:p>
            <a:pPr algn="l" rtl="0"/>
            <a:r>
              <a:rPr lang="fr-FR" sz="3200" b="0" i="0" u="none">
                <a:latin typeface="Futura Std Condensed" pitchFamily="34" charset="0"/>
                <a:cs typeface="Futura Condensed"/>
              </a:rPr>
              <a:t>SCRATCH SURPRISE</a:t>
            </a:r>
          </a:p>
        </p:txBody>
      </p:sp>
    </p:spTree>
    <p:extLst>
      <p:ext uri="{BB962C8B-B14F-4D97-AF65-F5344CB8AC3E}">
        <p14:creationId xmlns:p14="http://schemas.microsoft.com/office/powerpoint/2010/main" val="1504201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4007796" y="2832530"/>
            <a:ext cx="3307404" cy="1142404"/>
            <a:chOff x="3992282" y="2832530"/>
            <a:chExt cx="3307404" cy="1142404"/>
          </a:xfrm>
        </p:grpSpPr>
        <p:sp>
          <p:nvSpPr>
            <p:cNvPr id="18" name="TextBox 17"/>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Les studios Scratch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Scratch Surprise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http://scratch.mit.edu/studios/460431</a:t>
              </a:r>
            </a:p>
          </p:txBody>
        </p:sp>
        <p:sp>
          <p:nvSpPr>
            <p:cNvPr id="19" name="TextBox 18"/>
            <p:cNvSpPr txBox="1"/>
            <p:nvPr/>
          </p:nvSpPr>
          <p:spPr>
            <a:xfrm>
              <a:off x="3992282" y="2832530"/>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2617"/>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custDataLst>
              <p:tags r:id="rId2"/>
            </p:custDataLst>
          </p:nvPr>
        </p:nvGrpSpPr>
        <p:grpSpPr>
          <a:xfrm>
            <a:off x="457995" y="2832530"/>
            <a:ext cx="3324338" cy="4708073"/>
            <a:chOff x="422410" y="2832530"/>
            <a:chExt cx="3324338" cy="4708073"/>
          </a:xfrm>
        </p:grpSpPr>
        <p:sp>
          <p:nvSpPr>
            <p:cNvPr id="14" name="TextBox 13"/>
            <p:cNvSpPr txBox="1"/>
            <p:nvPr/>
          </p:nvSpPr>
          <p:spPr>
            <a:xfrm>
              <a:off x="515544" y="3328603"/>
              <a:ext cx="3231204" cy="421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Les studios Scratch sont un moyen de rassembler et </a:t>
              </a:r>
              <a:r>
                <a:rPr lang="fr-FR" sz="1200" b="0" i="0" u="none" spc="-20" dirty="0" smtClean="0">
                  <a:latin typeface="Futura Std Condensed" pitchFamily="34" charset="0"/>
                  <a:cs typeface="Futura Condensed"/>
                </a:rPr>
                <a:t>d’organiser </a:t>
              </a:r>
              <a:r>
                <a:rPr lang="fr-FR" sz="1200" b="0" i="0" u="none" spc="-20" dirty="0">
                  <a:latin typeface="Futura Std Condensed" pitchFamily="34" charset="0"/>
                  <a:cs typeface="Futura Condensed"/>
                </a:rPr>
                <a:t>les projets Scratch en ligne. À travers cette activité, aidez les élèves à comprendre ce que sont les studios Scratch et comment ajouter un projet à un studio. 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Les studios Scratch » à disposition des élèves pour les guider.</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Pour commencer, invitez les élèves à se rendre sur le site Web de Scratch et à se connecter à leurs comptes. Ensuite, aidez les élèves à trouver le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Scratch Surprise » ou un studio créé pour la classe. Puis, laissez les élèves partager leurs créations en ajoutant leurs programmes « Scratch Surprise » au studio.</a:t>
              </a:r>
              <a:endParaRPr lang="fr-FR" sz="600" dirty="0" smtClean="0">
                <a:latin typeface="Futura Std Condensed" pitchFamily="34" charset="0"/>
                <a:cs typeface="Futura Condensed"/>
              </a:endParaRPr>
            </a:p>
            <a:p>
              <a:pPr algn="just" rtl="0"/>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Encouragez les élèves à se pencher sur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projets stockés dans le studio. Invitez-les à ajouter un commentaire sur la page dédiée de deux projets de la collection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trouvent particulièrement intéressants ou qui les inspirent particulièrement. Animez une discussion de groupe sur la façon de donner un avis pertinent et utile.</a:t>
              </a:r>
            </a:p>
            <a:p>
              <a:pPr marL="171450" indent="-171450" algn="just"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Demandez aux élèves de revenir sur leurs explorations créatives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 </a:t>
              </a:r>
              <a:endParaRPr lang="fr-FR" sz="1200" dirty="0">
                <a:latin typeface="Futura Std Condensed" pitchFamily="34" charset="0"/>
                <a:cs typeface="Futura Condensed"/>
              </a:endParaRPr>
            </a:p>
          </p:txBody>
        </p:sp>
        <p:sp>
          <p:nvSpPr>
            <p:cNvPr id="81" name="TextBox 80"/>
            <p:cNvSpPr txBox="1"/>
            <p:nvPr/>
          </p:nvSpPr>
          <p:spPr>
            <a:xfrm>
              <a:off x="422410" y="2832530"/>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82" name="Straight Connector 81"/>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7"/>
          <p:cNvGrpSpPr/>
          <p:nvPr>
            <p:custDataLst>
              <p:tags r:id="rId3"/>
            </p:custDataLst>
          </p:nvPr>
        </p:nvGrpSpPr>
        <p:grpSpPr>
          <a:xfrm>
            <a:off x="4000925" y="5675134"/>
            <a:ext cx="3307404" cy="1143826"/>
            <a:chOff x="3992282" y="2832776"/>
            <a:chExt cx="3307404" cy="1143826"/>
          </a:xfrm>
        </p:grpSpPr>
        <p:sp>
          <p:nvSpPr>
            <p:cNvPr id="89" name="TextBox 88"/>
            <p:cNvSpPr txBox="1"/>
            <p:nvPr/>
          </p:nvSpPr>
          <p:spPr>
            <a:xfrm>
              <a:off x="4089400"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réussi à ajouter leurs projets au studio ?</a:t>
              </a:r>
            </a:p>
            <a:p>
              <a:pPr marL="171450" indent="-171450" algn="l" rtl="0">
                <a:buFont typeface="Lucida Grande"/>
                <a:buChar char="+"/>
              </a:pPr>
              <a:r>
                <a:rPr lang="fr-FR" sz="1200" b="0" i="0" u="none" dirty="0">
                  <a:latin typeface="Futura Std Condensed" pitchFamily="34" charset="0"/>
                  <a:cs typeface="Futura Condensed"/>
                </a:rPr>
                <a:t>Les élèves ont-ils fait des commentaires appropriés sur les travaux </a:t>
              </a:r>
              <a:r>
                <a:rPr lang="fr-FR" sz="1200" b="0" i="0" u="none" dirty="0" smtClean="0">
                  <a:latin typeface="Futura Std Condensed" pitchFamily="34" charset="0"/>
                  <a:cs typeface="Futura Condensed"/>
                </a:rPr>
                <a:t>d’autrui</a:t>
              </a:r>
              <a:r>
                <a:rPr lang="fr-FR" sz="1200" b="0" i="0" u="none" dirty="0">
                  <a:latin typeface="Futura Std Condensed" pitchFamily="34" charset="0"/>
                  <a:cs typeface="Futura Condensed"/>
                </a:rPr>
                <a:t> ?</a:t>
              </a:r>
              <a:endParaRPr lang="fr-FR" sz="1200" dirty="0">
                <a:latin typeface="Futura Std Condensed" pitchFamily="34" charset="0"/>
                <a:cs typeface="Futura Condensed"/>
              </a:endParaRPr>
            </a:p>
          </p:txBody>
        </p:sp>
        <p:sp>
          <p:nvSpPr>
            <p:cNvPr id="90" name="TextBox 89"/>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1" name="Straight Connector 90"/>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custDataLst>
              <p:tags r:id="rId4"/>
            </p:custDataLst>
          </p:nvPr>
        </p:nvGrpSpPr>
        <p:grpSpPr>
          <a:xfrm>
            <a:off x="4000925" y="4085837"/>
            <a:ext cx="3307404" cy="1511490"/>
            <a:chOff x="3992282" y="2832776"/>
            <a:chExt cx="3307404" cy="1511490"/>
          </a:xfrm>
        </p:grpSpPr>
        <p:sp>
          <p:nvSpPr>
            <p:cNvPr id="93" name="TextBox 92"/>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À quoi servent les studios Scratch ?</a:t>
              </a:r>
            </a:p>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trouvé intéressant ou </a:t>
              </a: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a:t>
              </a:r>
              <a:r>
                <a:rPr lang="fr-FR" sz="1200" b="0" i="0" u="none" dirty="0" smtClean="0">
                  <a:latin typeface="Futura Std Condensed" pitchFamily="34" charset="0"/>
                  <a:cs typeface="Futura Condensed"/>
                </a:rPr>
                <a:t>t’a </a:t>
              </a:r>
              <a:r>
                <a:rPr lang="fr-FR" sz="1200" b="0" i="0" u="none" dirty="0">
                  <a:latin typeface="Futura Std Condensed" pitchFamily="34" charset="0"/>
                  <a:cs typeface="Futura Condensed"/>
                </a:rPr>
                <a:t>inspiré dans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projets ?</a:t>
              </a:r>
            </a:p>
            <a:p>
              <a:pPr marL="171450" indent="-171450" algn="l" rtl="0">
                <a:buFont typeface="Lucida Grande"/>
                <a:buChar char="+"/>
              </a:pPr>
              <a:r>
                <a:rPr lang="fr-FR" sz="1200" b="0" i="0" u="none" dirty="0">
                  <a:latin typeface="Futura Std Condensed" pitchFamily="34" charset="0"/>
                  <a:cs typeface="Futura Condensed"/>
                </a:rPr>
                <a:t>Quels commentaires as-tu laissés ?</a:t>
              </a:r>
            </a:p>
            <a:p>
              <a:pPr marL="171450" indent="-171450" algn="l" rtl="0">
                <a:buFont typeface="Lucida Grande"/>
                <a:buChar char="+"/>
              </a:pPr>
              <a:r>
                <a:rPr lang="fr-FR" sz="1200" b="0" i="0" u="none" dirty="0" smtClean="0">
                  <a:latin typeface="Futura Std Condensed" pitchFamily="34" charset="0"/>
                  <a:cs typeface="Futura Condensed"/>
                </a:rPr>
                <a:t>Qu’est-ce qu’une </a:t>
              </a:r>
              <a:r>
                <a:rPr lang="fr-FR" sz="1200" b="0" i="0" u="none" dirty="0">
                  <a:latin typeface="Futura Std Condensed" pitchFamily="34" charset="0"/>
                  <a:cs typeface="Futura Condensed"/>
                </a:rPr>
                <a:t>critique constructive ?</a:t>
              </a:r>
              <a:endParaRPr lang="fr-FR" sz="1200" dirty="0">
                <a:latin typeface="Futura Std Condensed" pitchFamily="34" charset="0"/>
                <a:cs typeface="Futura Condensed"/>
              </a:endParaRPr>
            </a:p>
          </p:txBody>
        </p:sp>
        <p:sp>
          <p:nvSpPr>
            <p:cNvPr id="94" name="TextBox 93"/>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95" name="Straight Connector 9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p:cNvGrpSpPr/>
          <p:nvPr>
            <p:custDataLst>
              <p:tags r:id="rId5"/>
            </p:custDataLst>
          </p:nvPr>
        </p:nvGrpSpPr>
        <p:grpSpPr>
          <a:xfrm>
            <a:off x="457995" y="7630731"/>
            <a:ext cx="6857205" cy="352518"/>
            <a:chOff x="457995" y="7630731"/>
            <a:chExt cx="6857205" cy="352518"/>
          </a:xfrm>
        </p:grpSpPr>
        <p:sp>
          <p:nvSpPr>
            <p:cNvPr id="66" name="TextBox 65"/>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67" name="Straight Connector 66"/>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69" name="Straight Connector 68"/>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custDataLst>
              <p:tags r:id="rId7"/>
            </p:custDataLst>
          </p:nvPr>
        </p:nvGrpSpPr>
        <p:grpSpPr>
          <a:xfrm>
            <a:off x="4104914" y="8217641"/>
            <a:ext cx="3117152" cy="1158779"/>
            <a:chOff x="3746748" y="8217641"/>
            <a:chExt cx="3475318" cy="1158779"/>
          </a:xfrm>
        </p:grpSpPr>
        <p:sp>
          <p:nvSpPr>
            <p:cNvPr id="71" name="TextBox 70"/>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72" name="Group 71"/>
            <p:cNvGrpSpPr/>
            <p:nvPr/>
          </p:nvGrpSpPr>
          <p:grpSpPr>
            <a:xfrm>
              <a:off x="4076948" y="8385986"/>
              <a:ext cx="3145118" cy="883399"/>
              <a:chOff x="3891832" y="8385983"/>
              <a:chExt cx="3321768" cy="883398"/>
            </a:xfrm>
          </p:grpSpPr>
          <p:cxnSp>
            <p:nvCxnSpPr>
              <p:cNvPr id="75" name="Straight Connector 74"/>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86" name="TextBox 85"/>
          <p:cNvSpPr txBox="1"/>
          <p:nvPr>
            <p:custDataLst>
              <p:tags r:id="rId8"/>
            </p:custDataLst>
          </p:nvPr>
        </p:nvSpPr>
        <p:spPr>
          <a:xfrm>
            <a:off x="551129" y="8142739"/>
            <a:ext cx="3231204" cy="1569660"/>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Créez vos propres studios où rassembler les travaux des élèves. Utilisez votre compte Scratch pour créer un studio dédié aux projets « Scratch Surprise » réalisés par vos élèves, puis donnez à ces derniers le lien vers ce studio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y « déposent » leurs projets. Afin de suivre les progrès des élèves, créez un studio dédié où rassembler tous les projets de la classe ou optez pour une répartition des projets par activité dans différents studios.</a:t>
            </a:r>
            <a:endParaRPr lang="fr-FR" sz="1200" dirty="0">
              <a:latin typeface="Futura Std Condensed" pitchFamily="34" charset="0"/>
              <a:cs typeface="Futura Condensed"/>
            </a:endParaRPr>
          </a:p>
        </p:txBody>
      </p:sp>
      <p:grpSp>
        <p:nvGrpSpPr>
          <p:cNvPr id="2" name="Group 1"/>
          <p:cNvGrpSpPr/>
          <p:nvPr>
            <p:custDataLst>
              <p:tags r:id="rId9"/>
            </p:custDataLst>
          </p:nvPr>
        </p:nvGrpSpPr>
        <p:grpSpPr>
          <a:xfrm>
            <a:off x="1300827" y="647673"/>
            <a:ext cx="5913646" cy="1493030"/>
            <a:chOff x="457995" y="647673"/>
            <a:chExt cx="5913646" cy="1493030"/>
          </a:xfrm>
        </p:grpSpPr>
        <p:sp>
          <p:nvSpPr>
            <p:cNvPr id="10" name="TextBox 9"/>
            <p:cNvSpPr txBox="1"/>
            <p:nvPr/>
          </p:nvSpPr>
          <p:spPr>
            <a:xfrm>
              <a:off x="3371794" y="795405"/>
              <a:ext cx="2999847" cy="104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appris comment ajouter un projet à un studio</a:t>
              </a:r>
            </a:p>
            <a:p>
              <a:pPr marL="171450" indent="-171450" algn="l" rtl="0">
                <a:buFont typeface="Lucida Grande"/>
                <a:buChar char="+"/>
              </a:pPr>
              <a:r>
                <a:rPr lang="fr-FR" sz="1200" b="0" i="0" u="none" dirty="0">
                  <a:latin typeface="Futura Std Condensed" pitchFamily="34" charset="0"/>
                  <a:cs typeface="Futura Condensed"/>
                </a:rPr>
                <a:t>seront capables de publier des commentaires sur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projets Scratch</a:t>
              </a:r>
            </a:p>
          </p:txBody>
        </p:sp>
        <p:sp>
          <p:nvSpPr>
            <p:cNvPr id="102" name="TextBox 101"/>
            <p:cNvSpPr txBox="1"/>
            <p:nvPr/>
          </p:nvSpPr>
          <p:spPr>
            <a:xfrm>
              <a:off x="457995" y="647673"/>
              <a:ext cx="2815942" cy="1138773"/>
            </a:xfrm>
            <a:prstGeom prst="rect">
              <a:avLst/>
            </a:prstGeom>
            <a:noFill/>
          </p:spPr>
          <p:txBody>
            <a:bodyPr wrap="square" rtlCol="0">
              <a:spAutoFit/>
            </a:bodyPr>
            <a:lstStyle/>
            <a:p>
              <a:pPr algn="l" rtl="0"/>
              <a:r>
                <a:rPr lang="fr-FR" sz="3400" b="0" i="0" u="none">
                  <a:latin typeface="Futura Std Condensed" pitchFamily="34" charset="0"/>
                  <a:cs typeface="Futura Condensed"/>
                </a:rPr>
                <a:t>LES STUDIOS SCRATCH</a:t>
              </a:r>
            </a:p>
          </p:txBody>
        </p:sp>
        <p:grpSp>
          <p:nvGrpSpPr>
            <p:cNvPr id="87" name="Group 86"/>
            <p:cNvGrpSpPr/>
            <p:nvPr/>
          </p:nvGrpSpPr>
          <p:grpSpPr>
            <a:xfrm>
              <a:off x="2819113" y="794340"/>
              <a:ext cx="442062" cy="1123360"/>
              <a:chOff x="2853673" y="794340"/>
              <a:chExt cx="442062" cy="1123360"/>
            </a:xfrm>
          </p:grpSpPr>
          <p:cxnSp>
            <p:nvCxnSpPr>
              <p:cNvPr id="96" name="Straight Connector 95"/>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00" name="TextBox 99"/>
            <p:cNvSpPr txBox="1"/>
            <p:nvPr/>
          </p:nvSpPr>
          <p:spPr>
            <a:xfrm>
              <a:off x="1685092" y="1694427"/>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5–15 MINUTES</a:t>
              </a:r>
            </a:p>
          </p:txBody>
        </p:sp>
        <p:pic>
          <p:nvPicPr>
            <p:cNvPr id="101" name="Picture 100" descr="5mi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3644" y="1752574"/>
              <a:ext cx="329184" cy="329184"/>
            </a:xfrm>
            <a:prstGeom prst="rect">
              <a:avLst/>
            </a:prstGeom>
          </p:spPr>
        </p:pic>
      </p:grpSp>
      <p:sp>
        <p:nvSpPr>
          <p:cNvPr id="5" name="Slide Number Placeholder 4"/>
          <p:cNvSpPr>
            <a:spLocks noGrp="1"/>
          </p:cNvSpPr>
          <p:nvPr>
            <p:ph type="sldNum" sz="quarter" idx="12"/>
            <p:custDataLst>
              <p:tags r:id="rId10"/>
            </p:custDataLst>
          </p:nvPr>
        </p:nvSpPr>
        <p:spPr>
          <a:xfrm>
            <a:off x="142398" y="9519711"/>
            <a:ext cx="1813560" cy="535517"/>
          </a:xfrm>
        </p:spPr>
        <p:txBody>
          <a:bodyPr/>
          <a:lstStyle/>
          <a:p>
            <a:pPr algn="l" rtl="0"/>
            <a:r>
              <a:rPr lang="fr-FR" b="0" i="0" u="none">
                <a:latin typeface="Futura Std Condensed" pitchFamily="34" charset="0"/>
              </a:rPr>
              <a:t>18</a:t>
            </a:r>
            <a:endParaRPr lang="fr-FR" dirty="0">
              <a:latin typeface="Futura Std Condensed" pitchFamily="34" charset="0"/>
            </a:endParaRPr>
          </a:p>
        </p:txBody>
      </p:sp>
      <p:grpSp>
        <p:nvGrpSpPr>
          <p:cNvPr id="46" name="Group 45"/>
          <p:cNvGrpSpPr/>
          <p:nvPr>
            <p:custDataLst>
              <p:tags r:id="rId11"/>
            </p:custDataLst>
          </p:nvPr>
        </p:nvGrpSpPr>
        <p:grpSpPr>
          <a:xfrm>
            <a:off x="551129" y="-1"/>
            <a:ext cx="493776" cy="2791969"/>
            <a:chOff x="551129" y="-1"/>
            <a:chExt cx="493776" cy="2791969"/>
          </a:xfrm>
        </p:grpSpPr>
        <p:pic>
          <p:nvPicPr>
            <p:cNvPr id="47" name="Picture 46" descr="Unit0activit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29" y="0"/>
              <a:ext cx="493776" cy="2791968"/>
            </a:xfrm>
            <a:prstGeom prst="rect">
              <a:avLst/>
            </a:prstGeom>
          </p:spPr>
        </p:pic>
        <p:sp>
          <p:nvSpPr>
            <p:cNvPr id="48" name="TextBox 47"/>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0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866203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4-06-13 at 1.44.32 PM.png"/>
          <p:cNvPicPr>
            <a:picLocks noChangeAspect="1"/>
          </p:cNvPicPr>
          <p:nvPr>
            <p:custDataLst>
              <p:tags r:id="rId1"/>
            </p:custDataLst>
          </p:nvPr>
        </p:nvPicPr>
        <p:blipFill rotWithShape="1">
          <a:blip r:embed="rId15">
            <a:extLst>
              <a:ext uri="{28A0092B-C50C-407E-A947-70E740481C1C}">
                <a14:useLocalDpi xmlns:a14="http://schemas.microsoft.com/office/drawing/2010/main" val="0"/>
              </a:ext>
            </a:extLst>
          </a:blip>
          <a:srcRect b="2079"/>
          <a:stretch/>
        </p:blipFill>
        <p:spPr>
          <a:xfrm>
            <a:off x="535220" y="7552209"/>
            <a:ext cx="2776023" cy="1387037"/>
          </a:xfrm>
          <a:prstGeom prst="rect">
            <a:avLst/>
          </a:prstGeom>
        </p:spPr>
      </p:pic>
      <p:pic>
        <p:nvPicPr>
          <p:cNvPr id="24" name="Picture 23" descr="Screen Shot 2014-06-13 at 2.05.44 PM.png"/>
          <p:cNvPicPr>
            <a:picLocks noChangeAspect="1"/>
          </p:cNvPicPr>
          <p:nvPr>
            <p:custDataLst>
              <p:tags r:id="rId2"/>
            </p:custDataLst>
          </p:nvPr>
        </p:nvPicPr>
        <p:blipFill rotWithShape="1">
          <a:blip r:embed="rId16">
            <a:extLst>
              <a:ext uri="{28A0092B-C50C-407E-A947-70E740481C1C}">
                <a14:useLocalDpi xmlns:a14="http://schemas.microsoft.com/office/drawing/2010/main" val="0"/>
              </a:ext>
            </a:extLst>
          </a:blip>
          <a:srcRect b="34363"/>
          <a:stretch/>
        </p:blipFill>
        <p:spPr>
          <a:xfrm>
            <a:off x="3648124" y="4196361"/>
            <a:ext cx="3676562" cy="2537273"/>
          </a:xfrm>
          <a:prstGeom prst="rect">
            <a:avLst/>
          </a:prstGeom>
        </p:spPr>
      </p:pic>
      <p:grpSp>
        <p:nvGrpSpPr>
          <p:cNvPr id="23" name="Group 22"/>
          <p:cNvGrpSpPr/>
          <p:nvPr>
            <p:custDataLst>
              <p:tags r:id="rId3"/>
            </p:custDataLst>
          </p:nvPr>
        </p:nvGrpSpPr>
        <p:grpSpPr>
          <a:xfrm>
            <a:off x="426076" y="3857808"/>
            <a:ext cx="2971821" cy="3584007"/>
            <a:chOff x="426076" y="3857808"/>
            <a:chExt cx="2971821" cy="3584007"/>
          </a:xfrm>
        </p:grpSpPr>
        <p:sp>
          <p:nvSpPr>
            <p:cNvPr id="87" name="TextBox 86"/>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88" name="Straight Connector 87"/>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6076" y="4228628"/>
              <a:ext cx="2885167" cy="3213187"/>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Rends-toi dans le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Scratch Surprise » en utilisant ce lien :</a:t>
              </a:r>
            </a:p>
            <a:p>
              <a:pPr algn="l" rtl="0">
                <a:lnSpc>
                  <a:spcPct val="130000"/>
                </a:lnSpc>
              </a:pPr>
              <a:r>
                <a:rPr lang="fr-FR" sz="1200" b="0" i="0" u="none" dirty="0">
                  <a:latin typeface="Futura Std Condensed" pitchFamily="34" charset="0"/>
                  <a:cs typeface="Futura Condensed"/>
                </a:rPr>
                <a:t>      http://scratch.mit.edu/studios/460431</a:t>
              </a:r>
            </a:p>
            <a:p>
              <a:pPr algn="l" rtl="0">
                <a:lnSpc>
                  <a:spcPct val="130000"/>
                </a:lnSpc>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Connecte-toi à ton compte.</a:t>
              </a:r>
            </a:p>
            <a:p>
              <a:pPr marL="171450" indent="-171450" algn="l" rtl="0">
                <a:lnSpc>
                  <a:spcPct val="130000"/>
                </a:lnSpc>
                <a:buFont typeface="Wingdings" charset="2"/>
                <a:buChar char="q"/>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Pour afficher tes projets partagés, tes favoris et tes récentes visites, clique sur « Ajouter des projets » en bas de la page.</a:t>
              </a:r>
            </a:p>
            <a:p>
              <a:pPr algn="l" rtl="0">
                <a:lnSpc>
                  <a:spcPct val="130000"/>
                </a:lnSpc>
              </a:pPr>
              <a:endParaRPr lang="fr-FR" sz="1200" dirty="0" smtClean="0">
                <a:latin typeface="Futura Std Condensed" pitchFamily="34" charset="0"/>
                <a:cs typeface="Futura Condensed"/>
              </a:endParaRPr>
            </a:p>
            <a:p>
              <a:pPr marL="171450" indent="-171450" algn="l" rtl="0">
                <a:lnSpc>
                  <a:spcPct val="130000"/>
                </a:lnSpc>
                <a:buFont typeface="Wingdings" charset="2"/>
                <a:buChar char="q"/>
              </a:pPr>
              <a:r>
                <a:rPr lang="fr-FR" sz="1200" b="0" i="0" u="none" dirty="0">
                  <a:latin typeface="Futura Std Condensed" pitchFamily="34" charset="0"/>
                  <a:cs typeface="Futura Condensed"/>
                </a:rPr>
                <a:t>Utilise les flèches pour trouver ton projet « Scratch Surprise », puis clique sur « </a:t>
              </a:r>
              <a:r>
                <a:rPr lang="fr-FR" sz="1200" b="0" i="0" u="none" dirty="0" err="1">
                  <a:latin typeface="Futura Std Condensed" pitchFamily="34" charset="0"/>
                  <a:cs typeface="Futura Condensed"/>
                </a:rPr>
                <a:t>Add</a:t>
              </a:r>
              <a:r>
                <a:rPr lang="fr-FR" sz="1200" b="0" i="0" u="none" dirty="0">
                  <a:latin typeface="Futura Std Condensed" pitchFamily="34" charset="0"/>
                  <a:cs typeface="Futura Condensed"/>
                </a:rPr>
                <a:t> + » pour ajouter ton projet au studio.</a:t>
              </a:r>
            </a:p>
          </p:txBody>
        </p:sp>
      </p:grpSp>
      <p:cxnSp>
        <p:nvCxnSpPr>
          <p:cNvPr id="9" name="Straight Arrow Connector 8"/>
          <p:cNvCxnSpPr/>
          <p:nvPr>
            <p:custDataLst>
              <p:tags r:id="rId4"/>
            </p:custDataLst>
          </p:nvPr>
        </p:nvCxnSpPr>
        <p:spPr>
          <a:xfrm>
            <a:off x="2576945" y="2921818"/>
            <a:ext cx="683702"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62" name="Group 61"/>
          <p:cNvGrpSpPr/>
          <p:nvPr>
            <p:custDataLst>
              <p:tags r:id="rId5"/>
            </p:custDataLst>
          </p:nvPr>
        </p:nvGrpSpPr>
        <p:grpSpPr>
          <a:xfrm>
            <a:off x="434671" y="1520727"/>
            <a:ext cx="2357171" cy="1521295"/>
            <a:chOff x="427473" y="1520727"/>
            <a:chExt cx="2357171" cy="1521295"/>
          </a:xfrm>
        </p:grpSpPr>
        <p:sp>
          <p:nvSpPr>
            <p:cNvPr id="63" name="TextBox 62"/>
            <p:cNvSpPr txBox="1"/>
            <p:nvPr/>
          </p:nvSpPr>
          <p:spPr>
            <a:xfrm>
              <a:off x="538370" y="1520727"/>
              <a:ext cx="2159128"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DÉCOUVRE COMMENT AJOUTER TON PROJET À UN STUDIO SCRATCH EN LIGNE !</a:t>
              </a:r>
              <a:endParaRPr lang="fr-FR" sz="1200" dirty="0">
                <a:latin typeface="Futura Std Condensed" pitchFamily="34" charset="0"/>
                <a:cs typeface="Futura Condensed"/>
              </a:endParaRPr>
            </a:p>
          </p:txBody>
        </p:sp>
        <p:sp>
          <p:nvSpPr>
            <p:cNvPr id="64" name="TextBox 63"/>
            <p:cNvSpPr txBox="1"/>
            <p:nvPr/>
          </p:nvSpPr>
          <p:spPr>
            <a:xfrm>
              <a:off x="427473" y="2211025"/>
              <a:ext cx="2357171" cy="830997"/>
            </a:xfrm>
            <a:prstGeom prst="rect">
              <a:avLst/>
            </a:prstGeom>
            <a:noFill/>
          </p:spPr>
          <p:txBody>
            <a:bodyPr wrap="square" rtlCol="0">
              <a:spAutoFit/>
            </a:bodyPr>
            <a:lstStyle/>
            <a:p>
              <a:pPr algn="just" rtl="0"/>
              <a:r>
                <a:rPr lang="fr-FR" sz="1200" b="0" i="0" u="none" dirty="0">
                  <a:solidFill>
                    <a:srgbClr val="000000"/>
                  </a:solidFill>
                  <a:latin typeface="Futura Std Condensed" pitchFamily="34" charset="0"/>
                  <a:cs typeface="Futura Condensed"/>
                </a:rPr>
                <a:t>Les studios sont des collections de projets Scratch. Suis les étapes ci-dessous pour ajouter ton programme « Scratch Surprise » au studio dédié à cette activité sur le site de Scratch.</a:t>
              </a:r>
              <a:endParaRPr lang="fr-FR" sz="1200" dirty="0">
                <a:solidFill>
                  <a:srgbClr val="000000"/>
                </a:solidFill>
                <a:latin typeface="Futura Std Condensed" pitchFamily="34" charset="0"/>
                <a:cs typeface="Futura Condensed"/>
              </a:endParaRPr>
            </a:p>
          </p:txBody>
        </p:sp>
      </p:grpSp>
      <p:grpSp>
        <p:nvGrpSpPr>
          <p:cNvPr id="89" name="Group 88"/>
          <p:cNvGrpSpPr/>
          <p:nvPr>
            <p:custDataLst>
              <p:tags r:id="rId6"/>
            </p:custDataLst>
          </p:nvPr>
        </p:nvGrpSpPr>
        <p:grpSpPr>
          <a:xfrm>
            <a:off x="2847448" y="308759"/>
            <a:ext cx="800699" cy="1470766"/>
            <a:chOff x="2613414" y="443435"/>
            <a:chExt cx="608929" cy="1336089"/>
          </a:xfrm>
        </p:grpSpPr>
        <p:grpSp>
          <p:nvGrpSpPr>
            <p:cNvPr id="90" name="Group 89"/>
            <p:cNvGrpSpPr/>
            <p:nvPr/>
          </p:nvGrpSpPr>
          <p:grpSpPr>
            <a:xfrm>
              <a:off x="2875927" y="443435"/>
              <a:ext cx="346416" cy="1336089"/>
              <a:chOff x="2353762" y="4643960"/>
              <a:chExt cx="209375" cy="656327"/>
            </a:xfrm>
          </p:grpSpPr>
          <p:cxnSp>
            <p:nvCxnSpPr>
              <p:cNvPr id="93" name="Straight Arrow Connector 92"/>
              <p:cNvCxnSpPr/>
              <p:nvPr/>
            </p:nvCxnSpPr>
            <p:spPr>
              <a:xfrm>
                <a:off x="2353762" y="4646880"/>
                <a:ext cx="209374"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91" name="Straight Arrow Connector 90"/>
            <p:cNvCxnSpPr/>
            <p:nvPr/>
          </p:nvCxnSpPr>
          <p:spPr>
            <a:xfrm>
              <a:off x="2847253" y="454863"/>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2613414" y="1766295"/>
              <a:ext cx="608926"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6" name="Picture 5" descr="Screen Shot 2014-06-13 at 1.29.50 PM.png"/>
          <p:cNvPicPr>
            <a:picLocks noChangeAspect="1"/>
          </p:cNvPicPr>
          <p:nvPr>
            <p:custDataLst>
              <p:tags r:id="rId7"/>
            </p:custDataLst>
          </p:nvPr>
        </p:nvPicPr>
        <p:blipFill rotWithShape="1">
          <a:blip r:embed="rId17">
            <a:extLst>
              <a:ext uri="{28A0092B-C50C-407E-A947-70E740481C1C}">
                <a14:useLocalDpi xmlns:a14="http://schemas.microsoft.com/office/drawing/2010/main" val="0"/>
              </a:ext>
            </a:extLst>
          </a:blip>
          <a:srcRect b="56816"/>
          <a:stretch/>
        </p:blipFill>
        <p:spPr>
          <a:xfrm>
            <a:off x="3853268" y="7245324"/>
            <a:ext cx="3471417" cy="1564986"/>
          </a:xfrm>
          <a:prstGeom prst="rect">
            <a:avLst/>
          </a:prstGeom>
        </p:spPr>
      </p:pic>
      <p:cxnSp>
        <p:nvCxnSpPr>
          <p:cNvPr id="36" name="Straight Arrow Connector 35"/>
          <p:cNvCxnSpPr/>
          <p:nvPr>
            <p:custDataLst>
              <p:tags r:id="rId8"/>
            </p:custDataLst>
          </p:nvPr>
        </p:nvCxnSpPr>
        <p:spPr>
          <a:xfrm>
            <a:off x="2782512" y="4640288"/>
            <a:ext cx="820202"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27" name="Picture 26" descr="Screen Shot 2014-06-13 at 1.05.24 PM.png"/>
          <p:cNvPicPr>
            <a:picLocks noChangeAspect="1"/>
          </p:cNvPicPr>
          <p:nvPr>
            <p:custDataLst>
              <p:tags r:id="rId9"/>
            </p:custDataLst>
          </p:nvPr>
        </p:nvPicPr>
        <p:blipFill>
          <a:blip r:embed="rId18">
            <a:extLst>
              <a:ext uri="{28A0092B-C50C-407E-A947-70E740481C1C}">
                <a14:useLocalDpi xmlns:a14="http://schemas.microsoft.com/office/drawing/2010/main" val="0"/>
              </a:ext>
            </a:extLst>
          </a:blip>
          <a:stretch>
            <a:fillRect/>
          </a:stretch>
        </p:blipFill>
        <p:spPr>
          <a:xfrm>
            <a:off x="4071050" y="747954"/>
            <a:ext cx="2795452" cy="2766333"/>
          </a:xfrm>
          <a:prstGeom prst="rect">
            <a:avLst/>
          </a:prstGeom>
        </p:spPr>
      </p:pic>
      <p:cxnSp>
        <p:nvCxnSpPr>
          <p:cNvPr id="47" name="Straight Arrow Connector 46"/>
          <p:cNvCxnSpPr/>
          <p:nvPr>
            <p:custDataLst>
              <p:tags r:id="rId10"/>
            </p:custDataLst>
          </p:nvPr>
        </p:nvCxnSpPr>
        <p:spPr>
          <a:xfrm>
            <a:off x="1374887" y="7347598"/>
            <a:ext cx="0" cy="838754"/>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custDataLst>
              <p:tags r:id="rId11"/>
            </p:custDataLst>
          </p:nvPr>
        </p:nvGrpSpPr>
        <p:grpSpPr>
          <a:xfrm>
            <a:off x="1970523" y="6341423"/>
            <a:ext cx="1974950" cy="2127302"/>
            <a:chOff x="2738081" y="7288678"/>
            <a:chExt cx="781308" cy="1470011"/>
          </a:xfrm>
        </p:grpSpPr>
        <p:grpSp>
          <p:nvGrpSpPr>
            <p:cNvPr id="57" name="Group 56"/>
            <p:cNvGrpSpPr/>
            <p:nvPr/>
          </p:nvGrpSpPr>
          <p:grpSpPr>
            <a:xfrm>
              <a:off x="2738081" y="7288678"/>
              <a:ext cx="623746" cy="1470011"/>
              <a:chOff x="1298193" y="4780947"/>
              <a:chExt cx="1287913" cy="621519"/>
            </a:xfrm>
          </p:grpSpPr>
          <p:cxnSp>
            <p:nvCxnSpPr>
              <p:cNvPr id="58" name="Straight Arrow Connector 57"/>
              <p:cNvCxnSpPr/>
              <p:nvPr/>
            </p:nvCxnSpPr>
            <p:spPr>
              <a:xfrm>
                <a:off x="1298193" y="4780947"/>
                <a:ext cx="1287913"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2571281" y="4780947"/>
                <a:ext cx="0" cy="621519"/>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0" name="Straight Arrow Connector 59"/>
            <p:cNvCxnSpPr/>
            <p:nvPr/>
          </p:nvCxnSpPr>
          <p:spPr>
            <a:xfrm>
              <a:off x="3354022" y="8758689"/>
              <a:ext cx="165367"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32" name="TextBox 31"/>
          <p:cNvSpPr txBox="1"/>
          <p:nvPr>
            <p:custDataLst>
              <p:tags r:id="rId12"/>
            </p:custDataLst>
          </p:nvPr>
        </p:nvSpPr>
        <p:spPr>
          <a:xfrm>
            <a:off x="457994" y="647673"/>
            <a:ext cx="3395274" cy="615553"/>
          </a:xfrm>
          <a:prstGeom prst="rect">
            <a:avLst/>
          </a:prstGeom>
          <a:noFill/>
        </p:spPr>
        <p:txBody>
          <a:bodyPr wrap="square" rtlCol="0">
            <a:spAutoFit/>
          </a:bodyPr>
          <a:lstStyle/>
          <a:p>
            <a:pPr algn="l" rtl="0"/>
            <a:r>
              <a:rPr lang="fr-FR" sz="3400" b="0" i="0" u="none" dirty="0">
                <a:latin typeface="Futura Std Condensed" pitchFamily="34" charset="0"/>
                <a:cs typeface="Futura Condensed"/>
              </a:rPr>
              <a:t>LES STUDIOS SCRATCH</a:t>
            </a:r>
          </a:p>
        </p:txBody>
      </p:sp>
    </p:spTree>
    <p:extLst>
      <p:ext uri="{BB962C8B-B14F-4D97-AF65-F5344CB8AC3E}">
        <p14:creationId xmlns:p14="http://schemas.microsoft.com/office/powerpoint/2010/main" val="1646807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1"/>
            </p:custDataLst>
          </p:nvPr>
        </p:nvSpPr>
        <p:spPr>
          <a:xfrm>
            <a:off x="4220150" y="795405"/>
            <a:ext cx="2999847" cy="104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formé de petits groupes </a:t>
            </a:r>
            <a:r>
              <a:rPr lang="fr-FR" sz="1200" b="0" i="0" u="none" dirty="0" smtClean="0">
                <a:latin typeface="Futura Std Condensed" pitchFamily="34" charset="0"/>
                <a:cs typeface="Futura Condensed"/>
              </a:rPr>
              <a:t>d’échange </a:t>
            </a:r>
            <a:r>
              <a:rPr lang="fr-FR" sz="1200" b="0" i="0" u="none" dirty="0">
                <a:latin typeface="Futura Std Condensed" pitchFamily="34" charset="0"/>
                <a:cs typeface="Futura Condensed"/>
              </a:rPr>
              <a:t>afin de proposer et de recevoir un avis sur les idées de conception et les travaux en cours des uns et des autres</a:t>
            </a:r>
          </a:p>
        </p:txBody>
      </p:sp>
      <p:grpSp>
        <p:nvGrpSpPr>
          <p:cNvPr id="5" name="Group 4"/>
          <p:cNvGrpSpPr/>
          <p:nvPr>
            <p:custDataLst>
              <p:tags r:id="rId2"/>
            </p:custDataLst>
          </p:nvPr>
        </p:nvGrpSpPr>
        <p:grpSpPr>
          <a:xfrm>
            <a:off x="4007796" y="2830659"/>
            <a:ext cx="3307404" cy="774943"/>
            <a:chOff x="3992282" y="2830659"/>
            <a:chExt cx="3307404" cy="774943"/>
          </a:xfrm>
        </p:grpSpPr>
        <p:sp>
          <p:nvSpPr>
            <p:cNvPr id="18" name="TextBox 17"/>
            <p:cNvSpPr txBox="1"/>
            <p:nvPr/>
          </p:nvSpPr>
          <p:spPr>
            <a:xfrm>
              <a:off x="4089400" y="3328603"/>
              <a:ext cx="3117152" cy="27699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solidFill>
                    <a:srgbClr val="000000"/>
                  </a:solidFill>
                  <a:latin typeface="Futura Std Condensed" pitchFamily="34" charset="0"/>
                  <a:cs typeface="Futura Condensed"/>
                </a:rPr>
                <a:t>Imprimé « Le groupe </a:t>
              </a:r>
              <a:r>
                <a:rPr lang="fr-FR" sz="1200" b="0" i="0" u="none" dirty="0" smtClean="0">
                  <a:solidFill>
                    <a:srgbClr val="000000"/>
                  </a:solidFill>
                  <a:latin typeface="Futura Std Condensed" pitchFamily="34" charset="0"/>
                  <a:cs typeface="Futura Condensed"/>
                </a:rPr>
                <a:t>d’échange</a:t>
              </a:r>
              <a:r>
                <a:rPr lang="fr-FR" sz="1200" b="0" i="0" u="none" dirty="0">
                  <a:solidFill>
                    <a:srgbClr val="000000"/>
                  </a:solidFill>
                  <a:latin typeface="Futura Std Condensed" pitchFamily="34" charset="0"/>
                  <a:cs typeface="Futura Condensed"/>
                </a:rPr>
                <a:t> »</a:t>
              </a:r>
            </a:p>
          </p:txBody>
        </p:sp>
        <p:sp>
          <p:nvSpPr>
            <p:cNvPr id="19" name="TextBox 18"/>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custDataLst>
              <p:tags r:id="rId3"/>
            </p:custDataLst>
          </p:nvPr>
        </p:nvGrpSpPr>
        <p:grpSpPr>
          <a:xfrm>
            <a:off x="457995" y="2830659"/>
            <a:ext cx="3324338" cy="4169943"/>
            <a:chOff x="422410" y="2830659"/>
            <a:chExt cx="3324338" cy="4169943"/>
          </a:xfrm>
        </p:grpSpPr>
        <p:sp>
          <p:nvSpPr>
            <p:cNvPr id="14" name="TextBox 13"/>
            <p:cNvSpPr txBox="1"/>
            <p:nvPr/>
          </p:nvSpPr>
          <p:spPr>
            <a:xfrm>
              <a:off x="515544" y="3328602"/>
              <a:ext cx="3231204" cy="367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Introduisez le concept du groupe </a:t>
              </a:r>
              <a:r>
                <a:rPr lang="fr-FR" sz="1200" b="0" i="0" u="none" spc="-20" dirty="0" smtClean="0">
                  <a:latin typeface="Futura Std Condensed" pitchFamily="34" charset="0"/>
                  <a:cs typeface="Futura Condensed"/>
                </a:rPr>
                <a:t>d’échange</a:t>
              </a:r>
              <a:r>
                <a:rPr lang="fr-FR" sz="1200" b="0" i="0" u="none" spc="-20" dirty="0">
                  <a:latin typeface="Futura Std Condensed" pitchFamily="34" charset="0"/>
                  <a:cs typeface="Futura Condensed"/>
                </a:rPr>
                <a:t>, un petit groupe de concepteurs qui échangent sur des idées et des projets en cours, afin de recueillir des commentaires et des suggestions avant de poursuivre le développement.</a:t>
              </a:r>
              <a:endParaRPr lang="fr-FR" sz="1200" spc="-2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Le groupe </a:t>
              </a:r>
              <a:r>
                <a:rPr lang="fr-FR" sz="1200" b="0" i="0" u="none" spc="-20" dirty="0" smtClean="0">
                  <a:latin typeface="Futura Std Condensed" pitchFamily="34" charset="0"/>
                  <a:cs typeface="Futura Condensed"/>
                </a:rPr>
                <a:t>d’échange</a:t>
              </a:r>
              <a:r>
                <a:rPr lang="fr-FR" sz="1200" b="0" i="0" u="none" spc="-20" dirty="0">
                  <a:latin typeface="Futura Std Condensed" pitchFamily="34" charset="0"/>
                  <a:cs typeface="Futura Condensed"/>
                </a:rPr>
                <a:t> » à disposition des élèves pour les aider à émettre des commentaires.</a:t>
              </a:r>
              <a:endParaRPr lang="fr-FR" sz="1200" spc="-2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Divisez le groupe en plus petits groupes de 3 à 4 élèves. Au sein de ces groupes </a:t>
              </a:r>
              <a:r>
                <a:rPr lang="fr-FR" sz="1200" b="0" i="0" u="none" dirty="0" smtClean="0">
                  <a:latin typeface="Futura Std Condensed" pitchFamily="34" charset="0"/>
                  <a:cs typeface="Futura Condensed"/>
                </a:rPr>
                <a:t>d’échange</a:t>
              </a:r>
              <a:r>
                <a:rPr lang="fr-FR" sz="1200" b="0" i="0" u="none" dirty="0">
                  <a:latin typeface="Futura Std Condensed" pitchFamily="34" charset="0"/>
                  <a:cs typeface="Futura Condensed"/>
                </a:rPr>
                <a:t>, invitez les élèves à partager, à tour de rôle, leurs idées, leurs brouillons ou leurs prototypes, par exemple, pour les projets Scratch Surprise</a:t>
              </a:r>
              <a:r>
                <a:rPr lang="fr-FR" sz="1200" b="0" i="0" u="none" spc="-20" dirty="0">
                  <a:latin typeface="Futura Std Condensed" pitchFamily="34" charset="0"/>
                  <a:cs typeface="Futura Condensed"/>
                </a:rPr>
                <a:t>.</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Les élèves pourront ensuite recueillir des avis en demandant aux membres de leur groupe </a:t>
              </a:r>
              <a:r>
                <a:rPr lang="fr-FR" sz="1200" b="0" i="0" u="none" dirty="0" smtClean="0">
                  <a:latin typeface="Futura Std Condensed" pitchFamily="34" charset="0"/>
                  <a:cs typeface="Futura Condensed"/>
                </a:rPr>
                <a:t>d’échange </a:t>
              </a:r>
              <a:r>
                <a:rPr lang="fr-FR" sz="1200" b="0" i="0" u="none" dirty="0">
                  <a:latin typeface="Futura Std Condensed" pitchFamily="34" charset="0"/>
                  <a:cs typeface="Futura Condensed"/>
                </a:rPr>
                <a:t>de répondre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ou en utilisant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 Le groupe </a:t>
              </a:r>
              <a:r>
                <a:rPr lang="fr-FR" sz="1200" b="0" i="0" u="none" dirty="0" smtClean="0">
                  <a:latin typeface="Futura Std Condensed" pitchFamily="34" charset="0"/>
                  <a:cs typeface="Futura Condensed"/>
                </a:rPr>
                <a:t>d’échange</a:t>
              </a:r>
              <a:r>
                <a:rPr lang="fr-FR" sz="1200" b="0" i="0" u="none" dirty="0">
                  <a:latin typeface="Futura Std Condensed" pitchFamily="34" charset="0"/>
                  <a:cs typeface="Futura Condensed"/>
                </a:rPr>
                <a:t> ». Un code couleur (Rouge, Vert, Jaune) a été attribué aux questions. Encouragez les élèves à consigner les notes, commentaires et suggestions dans leurs journaux de conception.</a:t>
              </a:r>
              <a:endParaRPr lang="fr-FR" sz="600" dirty="0">
                <a:latin typeface="Futura Std Condensed" pitchFamily="34" charset="0"/>
                <a:cs typeface="Futura Condensed"/>
              </a:endParaRPr>
            </a:p>
          </p:txBody>
        </p:sp>
        <p:sp>
          <p:nvSpPr>
            <p:cNvPr id="75" name="TextBox 7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6" name="Straight Connector 75"/>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custDataLst>
              <p:tags r:id="rId4"/>
            </p:custDataLst>
          </p:nvPr>
        </p:nvGrpSpPr>
        <p:grpSpPr>
          <a:xfrm>
            <a:off x="4007796" y="3727881"/>
            <a:ext cx="3307404" cy="1696156"/>
            <a:chOff x="3992282" y="2832776"/>
            <a:chExt cx="3307404" cy="1696156"/>
          </a:xfrm>
        </p:grpSpPr>
        <p:sp>
          <p:nvSpPr>
            <p:cNvPr id="79" name="TextBox 78"/>
            <p:cNvSpPr txBox="1"/>
            <p:nvPr/>
          </p:nvSpPr>
          <p:spPr>
            <a:xfrm>
              <a:off x="4089400" y="3328603"/>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ROUGE : </a:t>
              </a: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ne marche pas ou pourrait être amélioré ?</a:t>
              </a:r>
            </a:p>
            <a:p>
              <a:pPr marL="171450" indent="-171450" algn="l" rtl="0">
                <a:buFont typeface="Lucida Grande"/>
                <a:buChar char="+"/>
              </a:pPr>
              <a:r>
                <a:rPr lang="fr-FR" sz="1200" b="0" i="0" u="none" dirty="0">
                  <a:latin typeface="Futura Std Condensed" pitchFamily="34" charset="0"/>
                  <a:cs typeface="Futura Condensed"/>
                </a:rPr>
                <a:t>JAUNE : </a:t>
              </a: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prête à confusion ou pourrait être fait différemment ? </a:t>
              </a:r>
              <a:endParaRPr lang="fr-FR" sz="1200" dirty="0" smtClean="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VERT : </a:t>
              </a: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marche bien ou que tu aimes beaucoup dans le projet ?</a:t>
              </a:r>
              <a:endParaRPr lang="fr-FR" sz="1200" dirty="0">
                <a:latin typeface="Futura Std Condensed" pitchFamily="34" charset="0"/>
                <a:cs typeface="Futura Condensed"/>
              </a:endParaRPr>
            </a:p>
          </p:txBody>
        </p:sp>
        <p:sp>
          <p:nvSpPr>
            <p:cNvPr id="80" name="TextBox 79"/>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1" name="Straight Connector 80"/>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2" name="Group 81"/>
          <p:cNvGrpSpPr/>
          <p:nvPr>
            <p:custDataLst>
              <p:tags r:id="rId5"/>
            </p:custDataLst>
          </p:nvPr>
        </p:nvGrpSpPr>
        <p:grpSpPr>
          <a:xfrm>
            <a:off x="4023802" y="5536602"/>
            <a:ext cx="3307404" cy="957492"/>
            <a:chOff x="3992282" y="2832776"/>
            <a:chExt cx="3307404" cy="957492"/>
          </a:xfrm>
        </p:grpSpPr>
        <p:sp>
          <p:nvSpPr>
            <p:cNvPr id="83" name="TextBox 82"/>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Tous les élèves ont-ils eu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de partager leur travail et de recueillir des avis ?</a:t>
              </a:r>
              <a:endParaRPr lang="fr-FR" sz="1200" dirty="0">
                <a:latin typeface="Futura Std Condensed" pitchFamily="34" charset="0"/>
                <a:cs typeface="Futura Condensed"/>
              </a:endParaRPr>
            </a:p>
          </p:txBody>
        </p:sp>
        <p:sp>
          <p:nvSpPr>
            <p:cNvPr id="84" name="TextBox 83"/>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85" name="Straight Connector 8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4" name="TextBox 103"/>
          <p:cNvSpPr txBox="1"/>
          <p:nvPr>
            <p:custDataLst>
              <p:tags r:id="rId6"/>
            </p:custDataLst>
          </p:nvPr>
        </p:nvSpPr>
        <p:spPr>
          <a:xfrm>
            <a:off x="1306351" y="654324"/>
            <a:ext cx="2550662" cy="1107996"/>
          </a:xfrm>
          <a:prstGeom prst="rect">
            <a:avLst/>
          </a:prstGeom>
          <a:noFill/>
        </p:spPr>
        <p:txBody>
          <a:bodyPr wrap="square" rtlCol="0">
            <a:spAutoFit/>
          </a:bodyPr>
          <a:lstStyle/>
          <a:p>
            <a:pPr algn="l" rtl="0"/>
            <a:r>
              <a:rPr lang="fr-FR" sz="3300" b="0" i="0" u="none" dirty="0">
                <a:latin typeface="Futura Std Condensed" pitchFamily="34" charset="0"/>
                <a:cs typeface="Futura Condensed"/>
              </a:rPr>
              <a:t>LE GROUPE </a:t>
            </a:r>
            <a:r>
              <a:rPr lang="fr-FR" sz="3300" b="0" i="0" u="none" dirty="0" smtClean="0">
                <a:latin typeface="Futura Std Condensed" pitchFamily="34" charset="0"/>
                <a:cs typeface="Futura Condensed"/>
              </a:rPr>
              <a:t>D’ÉCHANGE</a:t>
            </a:r>
            <a:endParaRPr lang="fr-FR" sz="3300" b="0" i="0" u="none" dirty="0">
              <a:latin typeface="Futura Std Condensed" pitchFamily="34" charset="0"/>
              <a:cs typeface="Futura Condensed"/>
            </a:endParaRPr>
          </a:p>
        </p:txBody>
      </p:sp>
      <p:grpSp>
        <p:nvGrpSpPr>
          <p:cNvPr id="89" name="Group 88"/>
          <p:cNvGrpSpPr/>
          <p:nvPr>
            <p:custDataLst>
              <p:tags r:id="rId7"/>
            </p:custDataLst>
          </p:nvPr>
        </p:nvGrpSpPr>
        <p:grpSpPr>
          <a:xfrm>
            <a:off x="457995" y="7630731"/>
            <a:ext cx="6857205" cy="352518"/>
            <a:chOff x="457995" y="7630731"/>
            <a:chExt cx="6857205" cy="352518"/>
          </a:xfrm>
        </p:grpSpPr>
        <p:sp>
          <p:nvSpPr>
            <p:cNvPr id="90" name="TextBox 89"/>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91" name="Straight Connector 90"/>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93" name="Straight Connector 92"/>
          <p:cNvCxnSpPr/>
          <p:nvPr>
            <p:custDataLst>
              <p:tags r:id="rId8"/>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6" name="Group 95"/>
          <p:cNvGrpSpPr/>
          <p:nvPr>
            <p:custDataLst>
              <p:tags r:id="rId9"/>
            </p:custDataLst>
          </p:nvPr>
        </p:nvGrpSpPr>
        <p:grpSpPr>
          <a:xfrm>
            <a:off x="4104914" y="8217641"/>
            <a:ext cx="3117152" cy="1158779"/>
            <a:chOff x="3746748" y="8217641"/>
            <a:chExt cx="3475318" cy="1158779"/>
          </a:xfrm>
        </p:grpSpPr>
        <p:sp>
          <p:nvSpPr>
            <p:cNvPr id="97" name="TextBox 96"/>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98" name="Group 97"/>
            <p:cNvGrpSpPr/>
            <p:nvPr/>
          </p:nvGrpSpPr>
          <p:grpSpPr>
            <a:xfrm>
              <a:off x="4076948" y="8385986"/>
              <a:ext cx="3145118" cy="883399"/>
              <a:chOff x="3891832" y="8385983"/>
              <a:chExt cx="3321768" cy="883398"/>
            </a:xfrm>
          </p:grpSpPr>
          <p:cxnSp>
            <p:nvCxnSpPr>
              <p:cNvPr id="99" name="Straight Connector 9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custDataLst>
              <p:tags r:id="rId10"/>
            </p:custDataLst>
          </p:nvPr>
        </p:nvSpPr>
        <p:spPr>
          <a:xfrm>
            <a:off x="551129" y="8142739"/>
            <a:ext cx="3231204" cy="1015663"/>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Il peut être fort utile de pouvoir compter sur un même groupe de pairs pour vous encourager et vous donner un avis à différentes étapes de la conception de votre projet. Donnez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aux élèves de continuer à se réunir en groupes </a:t>
            </a:r>
            <a:r>
              <a:rPr lang="fr-FR" sz="1200" b="0" i="0" u="none" dirty="0" smtClean="0">
                <a:latin typeface="Futura Std Condensed" pitchFamily="34" charset="0"/>
                <a:cs typeface="Futura Condensed"/>
              </a:rPr>
              <a:t>d’échange </a:t>
            </a:r>
            <a:r>
              <a:rPr lang="fr-FR" sz="1200" b="0" i="0" u="none" dirty="0">
                <a:latin typeface="Futura Std Condensed" pitchFamily="34" charset="0"/>
                <a:cs typeface="Futura Condensed"/>
              </a:rPr>
              <a:t>dans le cadre des </a:t>
            </a:r>
            <a:r>
              <a:rPr lang="fr-FR" sz="1200" b="0" i="0" u="none" dirty="0" smtClean="0">
                <a:latin typeface="Futura Std Condensed" pitchFamily="34" charset="0"/>
                <a:cs typeface="Futura Condensed"/>
              </a:rPr>
              <a:t>chapitres 1-6</a:t>
            </a:r>
            <a:r>
              <a:rPr lang="fr-FR" sz="1200" b="0" i="0" u="none" dirty="0">
                <a:latin typeface="Futura Std Condensed" pitchFamily="34" charset="0"/>
                <a:cs typeface="Futura Condensed"/>
              </a:rPr>
              <a:t>.</a:t>
            </a:r>
            <a:endParaRPr lang="fr-FR" sz="1200" dirty="0">
              <a:latin typeface="Futura Std Condensed" pitchFamily="34" charset="0"/>
              <a:cs typeface="Futura Condensed"/>
            </a:endParaRPr>
          </a:p>
        </p:txBody>
      </p:sp>
      <p:grpSp>
        <p:nvGrpSpPr>
          <p:cNvPr id="105" name="Group 104"/>
          <p:cNvGrpSpPr/>
          <p:nvPr>
            <p:custDataLst>
              <p:tags r:id="rId11"/>
            </p:custDataLst>
          </p:nvPr>
        </p:nvGrpSpPr>
        <p:grpSpPr>
          <a:xfrm>
            <a:off x="3667469" y="794340"/>
            <a:ext cx="442062" cy="1123360"/>
            <a:chOff x="2853673" y="794340"/>
            <a:chExt cx="442062" cy="1123360"/>
          </a:xfrm>
        </p:grpSpPr>
        <p:cxnSp>
          <p:nvCxnSpPr>
            <p:cNvPr id="106" name="Straight Connector 105"/>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10" name="TextBox 109"/>
          <p:cNvSpPr txBox="1"/>
          <p:nvPr>
            <p:custDataLst>
              <p:tags r:id="rId12"/>
            </p:custDataLst>
          </p:nvPr>
        </p:nvSpPr>
        <p:spPr>
          <a:xfrm>
            <a:off x="2533448"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111" name="Picture 110" descr="15min.png"/>
          <p:cNvPicPr>
            <a:picLocks noChangeAspect="1"/>
          </p:cNvPicPr>
          <p:nvPr>
            <p:custDataLst>
              <p:tags r:id="rId13"/>
            </p:custDataLst>
          </p:nvPr>
        </p:nvPicPr>
        <p:blipFill>
          <a:blip r:embed="rId18">
            <a:extLst>
              <a:ext uri="{28A0092B-C50C-407E-A947-70E740481C1C}">
                <a14:useLocalDpi xmlns:a14="http://schemas.microsoft.com/office/drawing/2010/main" val="0"/>
              </a:ext>
            </a:extLst>
          </a:blip>
          <a:stretch>
            <a:fillRect/>
          </a:stretch>
        </p:blipFill>
        <p:spPr>
          <a:xfrm>
            <a:off x="2276933" y="1754376"/>
            <a:ext cx="324022" cy="324022"/>
          </a:xfrm>
          <a:prstGeom prst="rect">
            <a:avLst/>
          </a:prstGeom>
        </p:spPr>
      </p:pic>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20</a:t>
            </a:r>
            <a:endParaRPr lang="fr-FR" dirty="0">
              <a:latin typeface="Futura Std Condensed" pitchFamily="34" charset="0"/>
            </a:endParaRPr>
          </a:p>
        </p:txBody>
      </p:sp>
      <p:grpSp>
        <p:nvGrpSpPr>
          <p:cNvPr id="45" name="Group 44"/>
          <p:cNvGrpSpPr/>
          <p:nvPr>
            <p:custDataLst>
              <p:tags r:id="rId15"/>
            </p:custDataLst>
          </p:nvPr>
        </p:nvGrpSpPr>
        <p:grpSpPr>
          <a:xfrm>
            <a:off x="551129" y="-1"/>
            <a:ext cx="493776" cy="2791969"/>
            <a:chOff x="551129" y="-1"/>
            <a:chExt cx="493776" cy="2791969"/>
          </a:xfrm>
        </p:grpSpPr>
        <p:pic>
          <p:nvPicPr>
            <p:cNvPr id="46" name="Picture 45" descr="Unit0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29" y="0"/>
              <a:ext cx="493776" cy="2791968"/>
            </a:xfrm>
            <a:prstGeom prst="rect">
              <a:avLst/>
            </a:prstGeom>
          </p:spPr>
        </p:pic>
        <p:sp>
          <p:nvSpPr>
            <p:cNvPr id="47" name="TextBox 4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0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400579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custDataLst>
              <p:tags r:id="rId1"/>
            </p:custDataLst>
          </p:nvPr>
        </p:nvSpPr>
        <p:spPr>
          <a:xfrm flipH="1">
            <a:off x="448729" y="2152277"/>
            <a:ext cx="2776169"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RETOUR SUR LE PROJET</a:t>
            </a:r>
            <a:endParaRPr lang="fr-FR" sz="2400" dirty="0">
              <a:solidFill>
                <a:schemeClr val="bg1"/>
              </a:solidFill>
              <a:latin typeface="Futura Std Condensed" pitchFamily="34" charset="0"/>
              <a:cs typeface="Futura Condensed"/>
            </a:endParaRPr>
          </a:p>
        </p:txBody>
      </p:sp>
      <p:sp>
        <p:nvSpPr>
          <p:cNvPr id="89" name="TextBox 88"/>
          <p:cNvSpPr txBox="1"/>
          <p:nvPr>
            <p:custDataLst>
              <p:tags r:id="rId2"/>
            </p:custDataLst>
          </p:nvPr>
        </p:nvSpPr>
        <p:spPr>
          <a:xfrm>
            <a:off x="447989" y="8330329"/>
            <a:ext cx="6942716" cy="923330"/>
          </a:xfrm>
          <a:prstGeom prst="rect">
            <a:avLst/>
          </a:prstGeom>
          <a:noFill/>
          <a:ln w="6350" cmpd="sng">
            <a:noFill/>
            <a:prstDash val="dash"/>
          </a:ln>
        </p:spPr>
        <p:txBody>
          <a:bodyPr wrap="square" tIns="91440" bIns="91440" rtlCol="0" anchor="ctr" anchorCtr="0">
            <a:spAutoFit/>
          </a:bodyPr>
          <a:lstStyle/>
          <a:p>
            <a:pPr algn="l" rtl="0"/>
            <a:r>
              <a:rPr lang="fr-FR" sz="1200" b="0" i="0" u="none" dirty="0">
                <a:latin typeface="Futura Std Condensed" pitchFamily="34" charset="0"/>
                <a:cs typeface="Futura Condensed"/>
              </a:rPr>
              <a:t>ÉLÉMENTS DU PROJET SUR LESQUELS IL POURRAIT ÊTRE UTILE DE SE PENCHER : </a:t>
            </a:r>
          </a:p>
          <a:p>
            <a:endParaRPr lang="fr-FR" sz="3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Clarté : As-tu compris ce que le projet est censé faire ? </a:t>
            </a:r>
          </a:p>
          <a:p>
            <a:pPr marL="171450" indent="-171450" algn="l" rtl="0">
              <a:buFont typeface="Lucida Grande"/>
              <a:buChar char="+"/>
            </a:pPr>
            <a:r>
              <a:rPr lang="fr-FR" sz="1100" b="0" i="0" u="none" dirty="0">
                <a:latin typeface="Futura Std Condensed" pitchFamily="34" charset="0"/>
                <a:cs typeface="Futura Condensed"/>
              </a:rPr>
              <a:t>Caractéristiques : Quelles sont les caractéristiques du projet ? Le projet fonctionne-t-il comme prévu ? </a:t>
            </a:r>
          </a:p>
          <a:p>
            <a:pPr marL="171450" indent="-171450" algn="l" rtl="0">
              <a:buFont typeface="Lucida Grande"/>
              <a:buChar char="+"/>
            </a:pPr>
            <a:r>
              <a:rPr lang="fr-FR" sz="1100" b="0" i="0" u="none" dirty="0">
                <a:latin typeface="Futura Std Condensed" pitchFamily="34" charset="0"/>
                <a:cs typeface="Futura Condensed"/>
              </a:rPr>
              <a:t>Attrait : À quel point le projet </a:t>
            </a:r>
            <a:r>
              <a:rPr lang="fr-FR" sz="1100" b="0" i="0" u="none" dirty="0" smtClean="0">
                <a:latin typeface="Futura Std Condensed" pitchFamily="34" charset="0"/>
                <a:cs typeface="Futura Condensed"/>
              </a:rPr>
              <a:t>t’attire-t-il</a:t>
            </a:r>
            <a:r>
              <a:rPr lang="fr-FR" sz="1100" b="0" i="0" u="none" dirty="0">
                <a:latin typeface="Futura Std Condensed" pitchFamily="34" charset="0"/>
                <a:cs typeface="Futura Condensed"/>
              </a:rPr>
              <a:t> ? Est-il interactif, original, sophistiqué, drôle, intéressant ? Quel a été ton ressenti en interagissant avec le projet ?</a:t>
            </a:r>
            <a:endParaRPr lang="fr-FR" sz="1100" dirty="0">
              <a:latin typeface="Futura Std Condensed" pitchFamily="34" charset="0"/>
              <a:cs typeface="Futura Condensed"/>
            </a:endParaRPr>
          </a:p>
        </p:txBody>
      </p:sp>
      <p:sp>
        <p:nvSpPr>
          <p:cNvPr id="29" name="TextBox 28"/>
          <p:cNvSpPr txBox="1"/>
          <p:nvPr>
            <p:custDataLst>
              <p:tags r:id="rId3"/>
            </p:custDataLst>
          </p:nvPr>
        </p:nvSpPr>
        <p:spPr>
          <a:xfrm>
            <a:off x="551120" y="1964509"/>
            <a:ext cx="6508417" cy="807913"/>
          </a:xfrm>
          <a:prstGeom prst="rect">
            <a:avLst/>
          </a:prstGeom>
          <a:noFill/>
          <a:ln w="6350" cmpd="sng">
            <a:solidFill>
              <a:schemeClr val="tx1"/>
            </a:solidFill>
            <a:prstDash val="dash"/>
          </a:ln>
        </p:spPr>
        <p:txBody>
          <a:bodyPr wrap="square" tIns="91440" bIns="91440" rtlCol="0" anchor="ctr" anchorCtr="0">
            <a:spAutoFit/>
          </a:bodyPr>
          <a:lstStyle/>
          <a:p>
            <a:pPr algn="l" rtl="0">
              <a:lnSpc>
                <a:spcPct val="150000"/>
              </a:lnSpc>
            </a:pPr>
            <a:r>
              <a:rPr lang="fr-FR" sz="1100" b="0" i="0" u="none">
                <a:latin typeface="Futura Std Condensed" pitchFamily="34" charset="0"/>
                <a:cs typeface="Futura Condensed"/>
              </a:rPr>
              <a:t>COMMENTAIRES POUR : ______________________________________________________________________</a:t>
            </a:r>
            <a:endParaRPr lang="fr-FR" sz="1100" dirty="0">
              <a:latin typeface="Futura Std Condensed" pitchFamily="34" charset="0"/>
              <a:cs typeface="Futura Condensed"/>
            </a:endParaRPr>
          </a:p>
          <a:p>
            <a:pPr algn="l" rtl="0">
              <a:lnSpc>
                <a:spcPct val="150000"/>
              </a:lnSpc>
            </a:pPr>
            <a:endParaRPr lang="fr-FR" sz="500" dirty="0">
              <a:latin typeface="Futura Std Condensed" pitchFamily="34" charset="0"/>
              <a:cs typeface="Futura Condensed"/>
            </a:endParaRPr>
          </a:p>
          <a:p>
            <a:pPr algn="l" rtl="0">
              <a:lnSpc>
                <a:spcPct val="150000"/>
              </a:lnSpc>
            </a:pPr>
            <a:r>
              <a:rPr lang="fr-FR" sz="1100" b="0" i="0" u="none">
                <a:latin typeface="Futura Std Condensed" pitchFamily="34" charset="0"/>
                <a:cs typeface="Futura Condensed"/>
              </a:rPr>
              <a:t>TITRE DU PROJET : ______________________________________________________________________</a:t>
            </a:r>
            <a:endParaRPr lang="fr-FR" sz="1100" dirty="0">
              <a:latin typeface="Futura Std Condensed" pitchFamily="34" charset="0"/>
              <a:cs typeface="Futura Condensed"/>
            </a:endParaRPr>
          </a:p>
        </p:txBody>
      </p:sp>
      <p:grpSp>
        <p:nvGrpSpPr>
          <p:cNvPr id="2" name="Group 1"/>
          <p:cNvGrpSpPr/>
          <p:nvPr>
            <p:custDataLst>
              <p:tags r:id="rId4"/>
            </p:custDataLst>
          </p:nvPr>
        </p:nvGrpSpPr>
        <p:grpSpPr>
          <a:xfrm>
            <a:off x="539756" y="3206932"/>
            <a:ext cx="6694076" cy="4666447"/>
            <a:chOff x="539756" y="2972508"/>
            <a:chExt cx="6694076" cy="4666447"/>
          </a:xfrm>
        </p:grpSpPr>
        <p:grpSp>
          <p:nvGrpSpPr>
            <p:cNvPr id="16" name="Group 15"/>
            <p:cNvGrpSpPr/>
            <p:nvPr/>
          </p:nvGrpSpPr>
          <p:grpSpPr>
            <a:xfrm>
              <a:off x="539756" y="2972508"/>
              <a:ext cx="6694076" cy="4666447"/>
              <a:chOff x="539756" y="2570480"/>
              <a:chExt cx="6694076" cy="4666447"/>
            </a:xfrm>
          </p:grpSpPr>
          <p:grpSp>
            <p:nvGrpSpPr>
              <p:cNvPr id="13" name="Group 12"/>
              <p:cNvGrpSpPr/>
              <p:nvPr/>
            </p:nvGrpSpPr>
            <p:grpSpPr>
              <a:xfrm>
                <a:off x="539756" y="2570480"/>
                <a:ext cx="6694076" cy="4666447"/>
                <a:chOff x="539756" y="2756196"/>
                <a:chExt cx="6694076" cy="4523954"/>
              </a:xfrm>
            </p:grpSpPr>
            <p:sp>
              <p:nvSpPr>
                <p:cNvPr id="30" name="Rectangle 29"/>
                <p:cNvSpPr/>
                <p:nvPr/>
              </p:nvSpPr>
              <p:spPr>
                <a:xfrm>
                  <a:off x="1680370" y="2756196"/>
                  <a:ext cx="1851154" cy="4523954"/>
                </a:xfrm>
                <a:prstGeom prst="rect">
                  <a:avLst/>
                </a:prstGeom>
                <a:solidFill>
                  <a:srgbClr val="FFC2BC"/>
                </a:solidFill>
                <a:ln w="3175" cmpd="sng">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32" name="Rectangle 31"/>
                <p:cNvSpPr/>
                <p:nvPr/>
              </p:nvSpPr>
              <p:spPr>
                <a:xfrm>
                  <a:off x="3531524" y="2756196"/>
                  <a:ext cx="1851154" cy="4523954"/>
                </a:xfrm>
                <a:prstGeom prst="rect">
                  <a:avLst/>
                </a:prstGeom>
                <a:solidFill>
                  <a:srgbClr val="FFFFCA"/>
                </a:solidFill>
                <a:ln w="3175" cmpd="sng">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33" name="Rectangle 32"/>
                <p:cNvSpPr/>
                <p:nvPr/>
              </p:nvSpPr>
              <p:spPr>
                <a:xfrm>
                  <a:off x="5382678" y="2756196"/>
                  <a:ext cx="1851154" cy="4523954"/>
                </a:xfrm>
                <a:prstGeom prst="rect">
                  <a:avLst/>
                </a:prstGeom>
                <a:solidFill>
                  <a:srgbClr val="C3FFC8"/>
                </a:solidFill>
                <a:ln w="3175" cmpd="sng">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nvGrpSpPr>
                <p:cNvPr id="85" name="Group 84"/>
                <p:cNvGrpSpPr/>
                <p:nvPr/>
              </p:nvGrpSpPr>
              <p:grpSpPr>
                <a:xfrm>
                  <a:off x="539756" y="2756196"/>
                  <a:ext cx="6694075" cy="4523954"/>
                  <a:chOff x="539756" y="2833941"/>
                  <a:chExt cx="6694075" cy="4523954"/>
                </a:xfrm>
              </p:grpSpPr>
              <p:sp>
                <p:nvSpPr>
                  <p:cNvPr id="40" name="Rectangle 39"/>
                  <p:cNvSpPr/>
                  <p:nvPr/>
                </p:nvSpPr>
                <p:spPr>
                  <a:xfrm>
                    <a:off x="549584" y="2833941"/>
                    <a:ext cx="1130786" cy="4523954"/>
                  </a:xfrm>
                  <a:prstGeom prst="rect">
                    <a:avLst/>
                  </a:prstGeom>
                  <a:noFill/>
                  <a:ln w="3175" cmpd="sng">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grpSp>
                <p:nvGrpSpPr>
                  <p:cNvPr id="14" name="Group 13"/>
                  <p:cNvGrpSpPr/>
                  <p:nvPr/>
                </p:nvGrpSpPr>
                <p:grpSpPr>
                  <a:xfrm>
                    <a:off x="539756" y="4607350"/>
                    <a:ext cx="6694075" cy="2750545"/>
                    <a:chOff x="539756" y="4787650"/>
                    <a:chExt cx="6694075" cy="2750545"/>
                  </a:xfrm>
                </p:grpSpPr>
                <p:cxnSp>
                  <p:nvCxnSpPr>
                    <p:cNvPr id="62" name="Straight Connector 61"/>
                    <p:cNvCxnSpPr/>
                    <p:nvPr/>
                  </p:nvCxnSpPr>
                  <p:spPr>
                    <a:xfrm>
                      <a:off x="551119" y="4787650"/>
                      <a:ext cx="6682712"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551119" y="6162922"/>
                      <a:ext cx="6682712"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539756" y="7538195"/>
                      <a:ext cx="6694075"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grpSp>
            </p:grpSp>
          </p:grpSp>
          <p:cxnSp>
            <p:nvCxnSpPr>
              <p:cNvPr id="39" name="Straight Connector 38"/>
              <p:cNvCxnSpPr/>
              <p:nvPr/>
            </p:nvCxnSpPr>
            <p:spPr>
              <a:xfrm>
                <a:off x="551120" y="2981155"/>
                <a:ext cx="6682712" cy="0"/>
              </a:xfrm>
              <a:prstGeom prst="line">
                <a:avLst/>
              </a:prstGeom>
              <a:ln w="3175" cmpd="sng">
                <a:solidFill>
                  <a:schemeClr val="tx1"/>
                </a:solidFill>
              </a:ln>
            </p:spPr>
            <p:style>
              <a:lnRef idx="1">
                <a:schemeClr val="dk1"/>
              </a:lnRef>
              <a:fillRef idx="0">
                <a:schemeClr val="dk1"/>
              </a:fillRef>
              <a:effectRef idx="0">
                <a:schemeClr val="dk1"/>
              </a:effectRef>
              <a:fontRef idx="minor">
                <a:schemeClr val="tx1"/>
              </a:fontRef>
            </p:style>
          </p:cxnSp>
        </p:grpSp>
        <p:sp>
          <p:nvSpPr>
            <p:cNvPr id="23" name="TextBox 22"/>
            <p:cNvSpPr txBox="1"/>
            <p:nvPr/>
          </p:nvSpPr>
          <p:spPr>
            <a:xfrm flipH="1">
              <a:off x="551120" y="3034807"/>
              <a:ext cx="1129250" cy="261610"/>
            </a:xfrm>
            <a:prstGeom prst="rect">
              <a:avLst/>
            </a:prstGeom>
            <a:noFill/>
          </p:spPr>
          <p:txBody>
            <a:bodyPr wrap="square" rtlCol="0">
              <a:spAutoFit/>
            </a:bodyPr>
            <a:lstStyle/>
            <a:p>
              <a:pPr algn="l" rtl="0"/>
              <a:r>
                <a:rPr lang="fr-FR" sz="1100" b="0" i="0" u="none">
                  <a:latin typeface="Futura Std Condensed" pitchFamily="34" charset="0"/>
                  <a:cs typeface="Futura Condensed"/>
                </a:rPr>
                <a:t>COMMENTAIRES DE</a:t>
              </a:r>
              <a:endParaRPr lang="fr-FR" sz="1100" dirty="0">
                <a:latin typeface="Futura Std Condensed" pitchFamily="34" charset="0"/>
                <a:cs typeface="Futura Condensed"/>
              </a:endParaRPr>
            </a:p>
          </p:txBody>
        </p:sp>
        <p:sp>
          <p:nvSpPr>
            <p:cNvPr id="24" name="TextBox 23"/>
            <p:cNvSpPr txBox="1"/>
            <p:nvPr/>
          </p:nvSpPr>
          <p:spPr>
            <a:xfrm flipH="1">
              <a:off x="3501043" y="2982553"/>
              <a:ext cx="1881634" cy="400110"/>
            </a:xfrm>
            <a:prstGeom prst="rect">
              <a:avLst/>
            </a:prstGeom>
            <a:noFill/>
          </p:spPr>
          <p:txBody>
            <a:bodyPr wrap="square" rtlCol="0">
              <a:spAutoFit/>
            </a:bodyPr>
            <a:lstStyle/>
            <a:p>
              <a:pPr algn="just" rtl="0"/>
              <a:r>
                <a:rPr lang="fr-FR" sz="1000" b="0" i="0" u="none" dirty="0">
                  <a:latin typeface="Futura Std Condensed" pitchFamily="34" charset="0"/>
                  <a:cs typeface="Futura Condensed"/>
                </a:rPr>
                <a:t>[JAUNE] </a:t>
              </a:r>
              <a:r>
                <a:rPr lang="fr-FR" sz="1000" b="0" i="0" u="none" dirty="0" smtClean="0">
                  <a:latin typeface="Futura Std Condensed" pitchFamily="34" charset="0"/>
                  <a:cs typeface="Futura Condensed"/>
                </a:rPr>
                <a:t>Qu’est-ce </a:t>
              </a:r>
              <a:r>
                <a:rPr lang="fr-FR" sz="1000" b="0" i="0" u="none" dirty="0">
                  <a:latin typeface="Futura Std Condensed" pitchFamily="34" charset="0"/>
                  <a:cs typeface="Futura Condensed"/>
                </a:rPr>
                <a:t>qui prête à confusion ou pourrait être fait différemment ?</a:t>
              </a:r>
              <a:endParaRPr lang="fr-FR" sz="1000" dirty="0">
                <a:latin typeface="Futura Std Condensed" pitchFamily="34" charset="0"/>
                <a:cs typeface="Futura Condensed"/>
              </a:endParaRPr>
            </a:p>
          </p:txBody>
        </p:sp>
        <p:sp>
          <p:nvSpPr>
            <p:cNvPr id="25" name="TextBox 24"/>
            <p:cNvSpPr txBox="1"/>
            <p:nvPr/>
          </p:nvSpPr>
          <p:spPr>
            <a:xfrm flipH="1">
              <a:off x="1646280" y="2988082"/>
              <a:ext cx="1926430" cy="400110"/>
            </a:xfrm>
            <a:prstGeom prst="rect">
              <a:avLst/>
            </a:prstGeom>
            <a:noFill/>
          </p:spPr>
          <p:txBody>
            <a:bodyPr wrap="square" rtlCol="0">
              <a:spAutoFit/>
            </a:bodyPr>
            <a:lstStyle/>
            <a:p>
              <a:pPr algn="just" rtl="0"/>
              <a:r>
                <a:rPr lang="fr-FR" sz="1000" b="0" i="0" u="none" dirty="0">
                  <a:latin typeface="Futura Std Condensed" pitchFamily="34" charset="0"/>
                  <a:cs typeface="Futura Condensed"/>
                </a:rPr>
                <a:t>[ROUGE] </a:t>
              </a:r>
              <a:r>
                <a:rPr lang="fr-FR" sz="1000" b="0" i="0" u="none" dirty="0" smtClean="0">
                  <a:latin typeface="Futura Std Condensed" pitchFamily="34" charset="0"/>
                  <a:cs typeface="Futura Condensed"/>
                </a:rPr>
                <a:t>Qu’est-ce </a:t>
              </a:r>
              <a:r>
                <a:rPr lang="fr-FR" sz="1000" b="0" i="0" u="none" dirty="0">
                  <a:latin typeface="Futura Std Condensed" pitchFamily="34" charset="0"/>
                  <a:cs typeface="Futura Condensed"/>
                </a:rPr>
                <a:t>qui ne marche pas ou pourrait être amélioré ?</a:t>
              </a:r>
              <a:endParaRPr lang="fr-FR" sz="1000" dirty="0">
                <a:latin typeface="Futura Std Condensed" pitchFamily="34" charset="0"/>
                <a:cs typeface="Futura Condensed"/>
              </a:endParaRPr>
            </a:p>
          </p:txBody>
        </p:sp>
        <p:sp>
          <p:nvSpPr>
            <p:cNvPr id="27" name="TextBox 26"/>
            <p:cNvSpPr txBox="1"/>
            <p:nvPr/>
          </p:nvSpPr>
          <p:spPr>
            <a:xfrm flipH="1">
              <a:off x="5362356" y="2982553"/>
              <a:ext cx="1871475" cy="553998"/>
            </a:xfrm>
            <a:prstGeom prst="rect">
              <a:avLst/>
            </a:prstGeom>
            <a:noFill/>
          </p:spPr>
          <p:txBody>
            <a:bodyPr wrap="square" rtlCol="0">
              <a:spAutoFit/>
            </a:bodyPr>
            <a:lstStyle/>
            <a:p>
              <a:pPr algn="just" rtl="0"/>
              <a:r>
                <a:rPr lang="fr-FR" sz="1000" b="0" i="0" u="none" dirty="0">
                  <a:latin typeface="Futura Std Condensed" pitchFamily="34" charset="0"/>
                  <a:cs typeface="Futura Condensed"/>
                </a:rPr>
                <a:t>[VERT] </a:t>
              </a:r>
              <a:r>
                <a:rPr lang="fr-FR" sz="1000" b="0" i="0" u="none" dirty="0" smtClean="0">
                  <a:latin typeface="Futura Std Condensed" pitchFamily="34" charset="0"/>
                  <a:cs typeface="Futura Condensed"/>
                </a:rPr>
                <a:t>Qu’est-ce </a:t>
              </a:r>
              <a:r>
                <a:rPr lang="fr-FR" sz="1000" b="0" i="0" u="none" dirty="0">
                  <a:latin typeface="Futura Std Condensed" pitchFamily="34" charset="0"/>
                  <a:cs typeface="Futura Condensed"/>
                </a:rPr>
                <a:t>qui marche bien ou que tu aimes beaucoup dans le projet ?</a:t>
              </a:r>
            </a:p>
            <a:p>
              <a:pPr algn="just" rtl="0"/>
              <a:endParaRPr lang="fr-FR" sz="1000" dirty="0">
                <a:latin typeface="Futura Std Condensed" pitchFamily="34" charset="0"/>
                <a:cs typeface="Futura Condensed"/>
              </a:endParaRPr>
            </a:p>
          </p:txBody>
        </p:sp>
      </p:grpSp>
      <p:sp>
        <p:nvSpPr>
          <p:cNvPr id="28" name="TextBox 27"/>
          <p:cNvSpPr txBox="1"/>
          <p:nvPr>
            <p:custDataLst>
              <p:tags r:id="rId5"/>
            </p:custDataLst>
          </p:nvPr>
        </p:nvSpPr>
        <p:spPr>
          <a:xfrm>
            <a:off x="457995" y="654324"/>
            <a:ext cx="3537808" cy="600164"/>
          </a:xfrm>
          <a:prstGeom prst="rect">
            <a:avLst/>
          </a:prstGeom>
          <a:noFill/>
        </p:spPr>
        <p:txBody>
          <a:bodyPr wrap="square" rtlCol="0">
            <a:spAutoFit/>
          </a:bodyPr>
          <a:lstStyle/>
          <a:p>
            <a:pPr algn="l" rtl="0"/>
            <a:r>
              <a:rPr lang="fr-FR" sz="3300" b="0" i="0" u="none" dirty="0">
                <a:latin typeface="Futura Std Condensed" pitchFamily="34" charset="0"/>
                <a:cs typeface="Futura Condensed"/>
              </a:rPr>
              <a:t>LE GROUPE </a:t>
            </a:r>
            <a:r>
              <a:rPr lang="fr-FR" sz="3300" b="0" i="0" u="none" dirty="0" smtClean="0">
                <a:latin typeface="Futura Std Condensed" pitchFamily="34" charset="0"/>
                <a:cs typeface="Futura Condensed"/>
              </a:rPr>
              <a:t>D’ÉCHANGE</a:t>
            </a:r>
            <a:endParaRPr lang="fr-FR" sz="3300" b="0" i="0" u="none" dirty="0">
              <a:latin typeface="Futura Std Condensed" pitchFamily="34" charset="0"/>
              <a:cs typeface="Futura Condensed"/>
            </a:endParaRPr>
          </a:p>
        </p:txBody>
      </p:sp>
    </p:spTree>
    <p:extLst>
      <p:ext uri="{BB962C8B-B14F-4D97-AF65-F5344CB8AC3E}">
        <p14:creationId xmlns:p14="http://schemas.microsoft.com/office/powerpoint/2010/main" val="1022002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22</a:t>
            </a:r>
            <a:endParaRPr lang="fr-FR" dirty="0">
              <a:latin typeface="Futura Std Condensed" pitchFamily="34" charset="0"/>
            </a:endParaRPr>
          </a:p>
        </p:txBody>
      </p:sp>
    </p:spTree>
    <p:extLst>
      <p:ext uri="{BB962C8B-B14F-4D97-AF65-F5344CB8AC3E}">
        <p14:creationId xmlns:p14="http://schemas.microsoft.com/office/powerpoint/2010/main" val="9148549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custDataLst>
              <p:tags r:id="rId1"/>
            </p:custDataLst>
          </p:nvPr>
        </p:nvSpPr>
        <p:spPr>
          <a:xfrm>
            <a:off x="-2" y="0"/>
            <a:ext cx="7772401" cy="10058400"/>
          </a:xfrm>
          <a:prstGeom prst="rect">
            <a:avLst/>
          </a:prstGeom>
          <a:solidFill>
            <a:schemeClr val="bg1">
              <a:lumMod val="75000"/>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pic>
        <p:nvPicPr>
          <p:cNvPr id="81" name="Picture 80" descr="Screen Shot 2014-05-21 at 4.02.57 PM.png"/>
          <p:cNvPicPr>
            <a:picLocks noChangeAspect="1"/>
          </p:cNvPicPr>
          <p:nvPr>
            <p:custDataLst>
              <p:tags r:id="rId2"/>
            </p:custDataLst>
          </p:nvPr>
        </p:nvPicPr>
        <p:blipFill>
          <a:blip r:embed="rId10">
            <a:extLst>
              <a:ext uri="{BEBA8EAE-BF5A-486C-A8C5-ECC9F3942E4B}">
                <a14:imgProps xmlns:a14="http://schemas.microsoft.com/office/drawing/2010/main">
                  <a14:imgLayer r:embed="rId11">
                    <a14:imgEffect>
                      <a14:backgroundRemoval t="9615" b="89560" l="6720" r="95027"/>
                    </a14:imgEffect>
                  </a14:imgLayer>
                </a14:imgProps>
              </a:ext>
              <a:ext uri="{28A0092B-C50C-407E-A947-70E740481C1C}">
                <a14:useLocalDpi xmlns:a14="http://schemas.microsoft.com/office/drawing/2010/main" val="0"/>
              </a:ext>
            </a:extLst>
          </a:blip>
          <a:stretch>
            <a:fillRect/>
          </a:stretch>
        </p:blipFill>
        <p:spPr>
          <a:xfrm>
            <a:off x="135464" y="3283974"/>
            <a:ext cx="7399865" cy="3620364"/>
          </a:xfrm>
          <a:prstGeom prst="rect">
            <a:avLst/>
          </a:prstGeom>
        </p:spPr>
      </p:pic>
      <p:sp>
        <p:nvSpPr>
          <p:cNvPr id="8" name="TextBox 7"/>
          <p:cNvSpPr txBox="1"/>
          <p:nvPr>
            <p:custDataLst>
              <p:tags r:id="rId3"/>
            </p:custDataLst>
          </p:nvPr>
        </p:nvSpPr>
        <p:spPr>
          <a:xfrm>
            <a:off x="4732867" y="8276920"/>
            <a:ext cx="2514173" cy="1200329"/>
          </a:xfrm>
          <a:prstGeom prst="rect">
            <a:avLst/>
          </a:prstGeom>
          <a:noFill/>
          <a:ln>
            <a:noFill/>
            <a:prstDash val="dash"/>
          </a:ln>
        </p:spPr>
        <p:txBody>
          <a:bodyPr wrap="square" rtlCol="0">
            <a:spAutoFit/>
          </a:bodyPr>
          <a:lstStyle/>
          <a:p>
            <a:pPr algn="l" rtl="0"/>
            <a:r>
              <a:rPr lang="fr-FR" sz="1200" b="0" i="0" u="none" dirty="0">
                <a:latin typeface="Futura Std Condensed" pitchFamily="34" charset="0"/>
                <a:cs typeface="Futura Condensed"/>
              </a:rPr>
              <a:t>PROGRAMMÉ POUR DANSER	      	   26</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ÉTAPE PAR ÉTAPE	      		   28</a:t>
            </a:r>
          </a:p>
          <a:p>
            <a:pPr algn="l" rtl="0"/>
            <a:r>
              <a:rPr lang="fr-FR" sz="1200" b="0" i="0" u="none" dirty="0">
                <a:latin typeface="Futura Std Condensed" pitchFamily="34" charset="0"/>
                <a:cs typeface="Futura Condensed"/>
              </a:rPr>
              <a:t>10 BLOCS   			   30</a:t>
            </a:r>
          </a:p>
          <a:p>
            <a:pPr algn="l" rtl="0"/>
            <a:r>
              <a:rPr lang="fr-FR" sz="1200" b="0" i="0" u="none" dirty="0">
                <a:latin typeface="Futura Std Condensed" pitchFamily="34" charset="0"/>
                <a:cs typeface="Futura Condensed"/>
              </a:rPr>
              <a:t>MON STUDIO			   32</a:t>
            </a:r>
          </a:p>
          <a:p>
            <a:pPr algn="l" rtl="0"/>
            <a:r>
              <a:rPr lang="fr-FR" sz="1200" b="0" i="0" u="none" dirty="0">
                <a:latin typeface="Futura Std Condensed" pitchFamily="34" charset="0"/>
                <a:cs typeface="Futura Condensed"/>
              </a:rPr>
              <a:t>DÉBOGAGE	      		   34</a:t>
            </a:r>
          </a:p>
          <a:p>
            <a:pPr algn="l" rtl="0"/>
            <a:r>
              <a:rPr lang="fr-FR" sz="1200" b="0" i="0" u="none" dirty="0">
                <a:latin typeface="Futura Std Condensed" pitchFamily="34" charset="0"/>
                <a:cs typeface="Futura Condensed"/>
              </a:rPr>
              <a:t>JE ME PRÉSENTE			   36</a:t>
            </a:r>
          </a:p>
        </p:txBody>
      </p:sp>
      <p:grpSp>
        <p:nvGrpSpPr>
          <p:cNvPr id="2" name="Group 1"/>
          <p:cNvGrpSpPr/>
          <p:nvPr>
            <p:custDataLst>
              <p:tags r:id="rId4"/>
            </p:custDataLst>
          </p:nvPr>
        </p:nvGrpSpPr>
        <p:grpSpPr>
          <a:xfrm>
            <a:off x="-1" y="7559351"/>
            <a:ext cx="7772401" cy="650551"/>
            <a:chOff x="-1" y="7378700"/>
            <a:chExt cx="7772401" cy="650551"/>
          </a:xfrm>
        </p:grpSpPr>
        <p:sp>
          <p:nvSpPr>
            <p:cNvPr id="65" name="Rectangle 64"/>
            <p:cNvSpPr/>
            <p:nvPr/>
          </p:nvSpPr>
          <p:spPr>
            <a:xfrm>
              <a:off x="-1" y="7406951"/>
              <a:ext cx="7772401" cy="479582"/>
            </a:xfrm>
            <a:prstGeom prst="rect">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Diamond 65"/>
            <p:cNvSpPr/>
            <p:nvPr/>
          </p:nvSpPr>
          <p:spPr>
            <a:xfrm>
              <a:off x="2108219" y="7648251"/>
              <a:ext cx="381000" cy="381000"/>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7" name="Diamond 66"/>
            <p:cNvSpPr/>
            <p:nvPr/>
          </p:nvSpPr>
          <p:spPr>
            <a:xfrm>
              <a:off x="5681688" y="7648251"/>
              <a:ext cx="384162" cy="381000"/>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 name="TextBox 6"/>
            <p:cNvSpPr txBox="1"/>
            <p:nvPr/>
          </p:nvSpPr>
          <p:spPr>
            <a:xfrm>
              <a:off x="4279937" y="7378700"/>
              <a:ext cx="3187664"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SOMMAIRE</a:t>
              </a:r>
              <a:endParaRPr lang="fr-FR" sz="2800" dirty="0">
                <a:solidFill>
                  <a:schemeClr val="bg1"/>
                </a:solidFill>
                <a:latin typeface="Futura Std Condensed" pitchFamily="34" charset="0"/>
                <a:cs typeface="Futura Condensed"/>
              </a:endParaRPr>
            </a:p>
          </p:txBody>
        </p:sp>
        <p:sp>
          <p:nvSpPr>
            <p:cNvPr id="11" name="TextBox 10"/>
            <p:cNvSpPr txBox="1"/>
            <p:nvPr/>
          </p:nvSpPr>
          <p:spPr>
            <a:xfrm>
              <a:off x="317500" y="7378700"/>
              <a:ext cx="3962438"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VOUS ÊTES ICI</a:t>
              </a:r>
              <a:endParaRPr lang="fr-FR" sz="2800" dirty="0">
                <a:solidFill>
                  <a:schemeClr val="bg1"/>
                </a:solidFill>
                <a:latin typeface="Futura Std Condensed" pitchFamily="34" charset="0"/>
                <a:cs typeface="Futura Condensed"/>
              </a:endParaRPr>
            </a:p>
          </p:txBody>
        </p:sp>
      </p:grpSp>
      <p:grpSp>
        <p:nvGrpSpPr>
          <p:cNvPr id="4" name="Group 3"/>
          <p:cNvGrpSpPr/>
          <p:nvPr>
            <p:custDataLst>
              <p:tags r:id="rId5"/>
            </p:custDataLst>
          </p:nvPr>
        </p:nvGrpSpPr>
        <p:grpSpPr>
          <a:xfrm>
            <a:off x="605328" y="8452442"/>
            <a:ext cx="3674608" cy="756953"/>
            <a:chOff x="634075" y="8363909"/>
            <a:chExt cx="3674608" cy="756953"/>
          </a:xfrm>
        </p:grpSpPr>
        <p:grpSp>
          <p:nvGrpSpPr>
            <p:cNvPr id="3" name="Group 2"/>
            <p:cNvGrpSpPr/>
            <p:nvPr/>
          </p:nvGrpSpPr>
          <p:grpSpPr>
            <a:xfrm>
              <a:off x="634075" y="8363909"/>
              <a:ext cx="3674608" cy="756953"/>
              <a:chOff x="634075" y="8448025"/>
              <a:chExt cx="3674608" cy="756953"/>
            </a:xfrm>
          </p:grpSpPr>
          <p:grpSp>
            <p:nvGrpSpPr>
              <p:cNvPr id="62" name="Group 61"/>
              <p:cNvGrpSpPr/>
              <p:nvPr/>
            </p:nvGrpSpPr>
            <p:grpSpPr>
              <a:xfrm>
                <a:off x="853841" y="8748598"/>
                <a:ext cx="3218710" cy="456380"/>
                <a:chOff x="1699218" y="4842934"/>
                <a:chExt cx="3218710" cy="456380"/>
              </a:xfrm>
              <a:effectLst/>
            </p:grpSpPr>
            <p:cxnSp>
              <p:nvCxnSpPr>
                <p:cNvPr id="46" name="Straight Connector 45"/>
                <p:cNvCxnSpPr/>
                <p:nvPr/>
              </p:nvCxnSpPr>
              <p:spPr>
                <a:xfrm>
                  <a:off x="1699218" y="4849283"/>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699218" y="5292964"/>
                  <a:ext cx="3218710" cy="0"/>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248625"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777846"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328397"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850843"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394979"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917928" y="4846108"/>
                  <a:ext cx="0" cy="452556"/>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34075" y="8448025"/>
                <a:ext cx="3674608" cy="623127"/>
                <a:chOff x="1998752" y="6415095"/>
                <a:chExt cx="3674608" cy="623127"/>
              </a:xfrm>
            </p:grpSpPr>
            <p:sp>
              <p:nvSpPr>
                <p:cNvPr id="36" name="Oval 35"/>
                <p:cNvSpPr/>
                <p:nvPr/>
              </p:nvSpPr>
              <p:spPr>
                <a:xfrm>
                  <a:off x="1998752"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rtl="0"/>
                  <a:r>
                    <a:rPr lang="fr-FR" sz="1100" b="0" i="0" u="none">
                      <a:solidFill>
                        <a:schemeClr val="bg1">
                          <a:lumMod val="95000"/>
                        </a:schemeClr>
                      </a:solidFill>
                      <a:latin typeface="Futura Std Condensed" pitchFamily="34" charset="0"/>
                      <a:cs typeface="Futura Condensed"/>
                    </a:rPr>
                    <a:t>0</a:t>
                  </a:r>
                </a:p>
              </p:txBody>
            </p:sp>
            <p:sp>
              <p:nvSpPr>
                <p:cNvPr id="34" name="Teardrop 33"/>
                <p:cNvSpPr/>
                <p:nvPr/>
              </p:nvSpPr>
              <p:spPr>
                <a:xfrm rot="8075815">
                  <a:off x="2508322" y="6415095"/>
                  <a:ext cx="516223" cy="516223"/>
                </a:xfrm>
                <a:prstGeom prst="teardrop">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37" name="Oval 36"/>
                <p:cNvSpPr/>
                <p:nvPr/>
              </p:nvSpPr>
              <p:spPr>
                <a:xfrm>
                  <a:off x="3061508"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2</a:t>
                  </a:r>
                </a:p>
              </p:txBody>
            </p:sp>
            <p:sp>
              <p:nvSpPr>
                <p:cNvPr id="38" name="Oval 37"/>
                <p:cNvSpPr/>
                <p:nvPr/>
              </p:nvSpPr>
              <p:spPr>
                <a:xfrm>
                  <a:off x="3596453"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3</a:t>
                  </a:r>
                </a:p>
              </p:txBody>
            </p:sp>
            <p:sp>
              <p:nvSpPr>
                <p:cNvPr id="39" name="Oval 38"/>
                <p:cNvSpPr/>
                <p:nvPr/>
              </p:nvSpPr>
              <p:spPr>
                <a:xfrm>
                  <a:off x="4131784"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4</a:t>
                  </a:r>
                </a:p>
              </p:txBody>
            </p:sp>
            <p:sp>
              <p:nvSpPr>
                <p:cNvPr id="40" name="Oval 39"/>
                <p:cNvSpPr/>
                <p:nvPr/>
              </p:nvSpPr>
              <p:spPr>
                <a:xfrm>
                  <a:off x="4666729"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5</a:t>
                  </a:r>
                  <a:endParaRPr lang="fr-FR" sz="1100" dirty="0">
                    <a:solidFill>
                      <a:schemeClr val="bg1">
                        <a:lumMod val="95000"/>
                      </a:schemeClr>
                    </a:solidFill>
                    <a:latin typeface="Futura Std Condensed" pitchFamily="34" charset="0"/>
                    <a:cs typeface="Futura Condensed"/>
                  </a:endParaRPr>
                </a:p>
              </p:txBody>
            </p:sp>
            <p:sp>
              <p:nvSpPr>
                <p:cNvPr id="41" name="Oval 40"/>
                <p:cNvSpPr/>
                <p:nvPr/>
              </p:nvSpPr>
              <p:spPr>
                <a:xfrm>
                  <a:off x="5202961"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6</a:t>
                  </a:r>
                  <a:endParaRPr lang="fr-FR" sz="1100" dirty="0">
                    <a:solidFill>
                      <a:schemeClr val="bg1">
                        <a:lumMod val="95000"/>
                      </a:schemeClr>
                    </a:solidFill>
                    <a:latin typeface="Futura Std Condensed" pitchFamily="34" charset="0"/>
                    <a:cs typeface="Futura Condensed"/>
                  </a:endParaRPr>
                </a:p>
              </p:txBody>
            </p:sp>
          </p:grpSp>
        </p:grpSp>
        <p:sp>
          <p:nvSpPr>
            <p:cNvPr id="74" name="Rectangle 73"/>
            <p:cNvSpPr/>
            <p:nvPr/>
          </p:nvSpPr>
          <p:spPr>
            <a:xfrm>
              <a:off x="1212748" y="8422066"/>
              <a:ext cx="381002" cy="400110"/>
            </a:xfrm>
            <a:prstGeom prst="rect">
              <a:avLst/>
            </a:prstGeom>
          </p:spPr>
          <p:txBody>
            <a:bodyPr wrap="square">
              <a:spAutoFit/>
            </a:bodyPr>
            <a:lstStyle/>
            <a:p>
              <a:pPr algn="ctr" rtl="0"/>
              <a:r>
                <a:rPr lang="fr-FR" sz="2000" b="0" i="0" u="none">
                  <a:solidFill>
                    <a:schemeClr val="bg1"/>
                  </a:solidFill>
                  <a:latin typeface="Futura Std Condensed" pitchFamily="34" charset="0"/>
                  <a:cs typeface="Futura Condensed"/>
                </a:rPr>
                <a:t>1</a:t>
              </a:r>
              <a:endParaRPr lang="fr-FR" sz="4400" dirty="0">
                <a:solidFill>
                  <a:schemeClr val="bg1"/>
                </a:solidFill>
                <a:latin typeface="Futura Std Condensed" pitchFamily="34" charset="0"/>
                <a:cs typeface="Futura Condensed"/>
              </a:endParaRPr>
            </a:p>
          </p:txBody>
        </p:sp>
      </p:grpSp>
      <p:sp>
        <p:nvSpPr>
          <p:cNvPr id="35" name="TextBox 34"/>
          <p:cNvSpPr txBox="1"/>
          <p:nvPr>
            <p:custDataLst>
              <p:tags r:id="rId6"/>
            </p:custDataLst>
          </p:nvPr>
        </p:nvSpPr>
        <p:spPr>
          <a:xfrm>
            <a:off x="457200" y="464006"/>
            <a:ext cx="3586604"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1</a:t>
            </a:r>
            <a:endParaRPr lang="fr-FR" sz="5300" b="0" i="0" u="none" dirty="0">
              <a:latin typeface="Futura Std Condensed" pitchFamily="34" charset="0"/>
              <a:cs typeface="Futura Condensed"/>
            </a:endParaRPr>
          </a:p>
          <a:p>
            <a:pPr algn="l" rtl="0"/>
            <a:r>
              <a:rPr lang="fr-FR" sz="5300" b="0" i="0" u="none" dirty="0">
                <a:latin typeface="Futura Std Condensed" pitchFamily="34" charset="0"/>
                <a:cs typeface="Futura Condensed"/>
              </a:rPr>
              <a:t>DÉCOUVERTE</a:t>
            </a:r>
            <a:endParaRPr lang="fr-FR" sz="5300" dirty="0">
              <a:latin typeface="Futura Std Condensed" pitchFamily="34" charset="0"/>
              <a:cs typeface="Futura Condensed"/>
            </a:endParaRPr>
          </a:p>
        </p:txBody>
      </p:sp>
      <p:sp>
        <p:nvSpPr>
          <p:cNvPr id="33" name="Slide Number Placeholder 2"/>
          <p:cNvSpPr txBox="1">
            <a:spLocks/>
          </p:cNvSpPr>
          <p:nvPr>
            <p:custDataLst>
              <p:tags r:id="rId7"/>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23</a:t>
            </a:r>
            <a:endParaRPr lang="fr-FR" dirty="0">
              <a:latin typeface="Futura Std Condensed" pitchFamily="34" charset="0"/>
            </a:endParaRPr>
          </a:p>
        </p:txBody>
      </p:sp>
    </p:spTree>
    <p:extLst>
      <p:ext uri="{BB962C8B-B14F-4D97-AF65-F5344CB8AC3E}">
        <p14:creationId xmlns:p14="http://schemas.microsoft.com/office/powerpoint/2010/main" val="1563362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custDataLst>
              <p:tags r:id="rId1"/>
            </p:custDataLst>
          </p:nvPr>
        </p:nvGrpSpPr>
        <p:grpSpPr>
          <a:xfrm>
            <a:off x="176378" y="2285710"/>
            <a:ext cx="7596022" cy="479582"/>
            <a:chOff x="176378" y="2285710"/>
            <a:chExt cx="7596022" cy="479582"/>
          </a:xfrm>
        </p:grpSpPr>
        <p:sp>
          <p:nvSpPr>
            <p:cNvPr id="30" name="Rectangle 13"/>
            <p:cNvSpPr/>
            <p:nvPr/>
          </p:nvSpPr>
          <p:spPr>
            <a:xfrm flipH="1">
              <a:off x="176378" y="2285710"/>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31" name="TextBox 30"/>
            <p:cNvSpPr txBox="1"/>
            <p:nvPr/>
          </p:nvSpPr>
          <p:spPr>
            <a:xfrm flipH="1">
              <a:off x="452118" y="2303627"/>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LA « GRANDE IDÉE »</a:t>
              </a:r>
              <a:endParaRPr lang="fr-FR" sz="2400" dirty="0">
                <a:solidFill>
                  <a:schemeClr val="bg1"/>
                </a:solidFill>
                <a:latin typeface="Futura Std Condensed" pitchFamily="34" charset="0"/>
                <a:cs typeface="Futura Condensed"/>
              </a:endParaRPr>
            </a:p>
          </p:txBody>
        </p:sp>
      </p:grpSp>
      <p:sp>
        <p:nvSpPr>
          <p:cNvPr id="109" name="TextBox 108"/>
          <p:cNvSpPr txBox="1"/>
          <p:nvPr>
            <p:custDataLst>
              <p:tags r:id="rId2"/>
            </p:custDataLst>
          </p:nvPr>
        </p:nvSpPr>
        <p:spPr>
          <a:xfrm>
            <a:off x="368135" y="2741774"/>
            <a:ext cx="3503221" cy="5816977"/>
          </a:xfrm>
          <a:prstGeom prst="rect">
            <a:avLst/>
          </a:prstGeom>
          <a:noFill/>
          <a:ln w="6350" cmpd="sng">
            <a:noFill/>
            <a:prstDash val="dash"/>
          </a:ln>
        </p:spPr>
        <p:txBody>
          <a:bodyPr wrap="square" rtlCol="0">
            <a:spAutoFit/>
          </a:bodyPr>
          <a:lstStyle/>
          <a:p>
            <a:pPr algn="just" rtl="0"/>
            <a:r>
              <a:rPr lang="fr-FR" sz="1200" b="0" i="0" u="none" dirty="0">
                <a:latin typeface="Futura Std Condensed" pitchFamily="34" charset="0"/>
                <a:cs typeface="Futura Condensed"/>
              </a:rPr>
              <a:t>Beaucoup des éducateurs avec lesquels nous avons travaillés au cours des années peinent à trouver une réponse aux deux questions suivantes, </a:t>
            </a:r>
            <a:r>
              <a:rPr lang="fr-FR" sz="1200" b="0" i="0" u="none" dirty="0" smtClean="0">
                <a:latin typeface="Futura Std Condensed" pitchFamily="34" charset="0"/>
                <a:cs typeface="Futura Condensed"/>
              </a:rPr>
              <a:t>lorsqu’ils </a:t>
            </a:r>
            <a:r>
              <a:rPr lang="fr-FR" sz="1200" b="0" i="0" u="none" dirty="0">
                <a:latin typeface="Futura Std Condensed" pitchFamily="34" charset="0"/>
                <a:cs typeface="Futura Condensed"/>
              </a:rPr>
              <a:t>se lancent dans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 « Quelle est la meilleure façon </a:t>
            </a:r>
            <a:r>
              <a:rPr lang="fr-FR" sz="1200" b="0" i="0" u="none" dirty="0" smtClean="0">
                <a:latin typeface="Futura Std Condensed" pitchFamily="34" charset="0"/>
                <a:cs typeface="Futura Condensed"/>
              </a:rPr>
              <a:t>d’aider </a:t>
            </a:r>
            <a:r>
              <a:rPr lang="fr-FR" sz="1200" b="0" i="0" u="none" dirty="0">
                <a:latin typeface="Futura Std Condensed" pitchFamily="34" charset="0"/>
                <a:cs typeface="Futura Condensed"/>
              </a:rPr>
              <a:t>les élèves à mettre le pied à </a:t>
            </a:r>
            <a:r>
              <a:rPr lang="fr-FR" sz="1200" b="0" i="0" u="none" dirty="0" smtClean="0">
                <a:latin typeface="Futura Std Condensed" pitchFamily="34" charset="0"/>
                <a:cs typeface="Futura Condensed"/>
              </a:rPr>
              <a:t>l’étrier</a:t>
            </a:r>
            <a:r>
              <a:rPr lang="fr-FR" sz="1200" b="0" i="0" u="none" dirty="0">
                <a:latin typeface="Futura Std Condensed" pitchFamily="34" charset="0"/>
                <a:cs typeface="Futura Condensed"/>
              </a:rPr>
              <a:t> ? » et « En tant </a:t>
            </a:r>
            <a:r>
              <a:rPr lang="fr-FR" sz="1200" b="0" i="0" u="none" dirty="0" smtClean="0">
                <a:latin typeface="Futura Std Condensed" pitchFamily="34" charset="0"/>
                <a:cs typeface="Futura Condensed"/>
              </a:rPr>
              <a:t>qu’enseignant</a:t>
            </a:r>
            <a:r>
              <a:rPr lang="fr-FR" sz="1200" b="0" i="0" u="none" dirty="0">
                <a:latin typeface="Futura Std Condensed" pitchFamily="34" charset="0"/>
                <a:cs typeface="Futura Condensed"/>
              </a:rPr>
              <a:t>, que dois-je savoir ? » Les écrits de Seymour </a:t>
            </a:r>
            <a:r>
              <a:rPr lang="fr-FR" sz="1200" b="0" i="0" u="none" dirty="0" err="1">
                <a:latin typeface="Futura Std Condensed" pitchFamily="34" charset="0"/>
                <a:cs typeface="Futura Condensed"/>
              </a:rPr>
              <a:t>Papert</a:t>
            </a:r>
            <a:r>
              <a:rPr lang="fr-FR" sz="1200" b="0" i="0" u="none" dirty="0">
                <a:latin typeface="Futura Std Condensed" pitchFamily="34" charset="0"/>
                <a:cs typeface="Futura Condensed"/>
              </a:rPr>
              <a:t> (mathématicien et éducateur de renom dont le travail a considérablement influencé le développement de Scratch par le biais du langage de programmation Logo) peuvent servir de base à la réflexion quant à ces questions.</a:t>
            </a:r>
          </a:p>
          <a:p>
            <a:pPr algn="just" rtl="0"/>
            <a:endParaRPr lang="fr-FR" sz="1200" dirty="0">
              <a:latin typeface="Futura Std Condensed" pitchFamily="34" charset="0"/>
              <a:cs typeface="Futura Condensed"/>
            </a:endParaRPr>
          </a:p>
          <a:p>
            <a:pPr algn="just" rtl="0"/>
            <a:r>
              <a:rPr lang="fr-FR" sz="1200" b="0" i="0" u="none" dirty="0" smtClean="0">
                <a:latin typeface="Futura Std Condensed" pitchFamily="34" charset="0"/>
                <a:cs typeface="Futura Condensed"/>
              </a:rPr>
              <a:t>S’agissant </a:t>
            </a:r>
            <a:r>
              <a:rPr lang="fr-FR" sz="1200" b="0" i="0" u="none" dirty="0">
                <a:latin typeface="Futura Std Condensed" pitchFamily="34" charset="0"/>
                <a:cs typeface="Futura Condensed"/>
              </a:rPr>
              <a:t>de la première question, la tendance est à deux extrêmes. Alors que certains pensent </a:t>
            </a:r>
            <a:r>
              <a:rPr lang="fr-FR" sz="1200" b="0" i="0" u="none" dirty="0" smtClean="0">
                <a:latin typeface="Futura Std Condensed" pitchFamily="34" charset="0"/>
                <a:cs typeface="Futura Condensed"/>
              </a:rPr>
              <a:t>qu’il </a:t>
            </a:r>
            <a:r>
              <a:rPr lang="fr-FR" sz="1200" b="0" i="0" u="none" dirty="0">
                <a:latin typeface="Futura Std Condensed" pitchFamily="34" charset="0"/>
                <a:cs typeface="Futura Condensed"/>
              </a:rPr>
              <a:t>faut dire aux élèves quoi faire et leur proposer des activités extrêmement structurées,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pensent </a:t>
            </a:r>
            <a:r>
              <a:rPr lang="fr-FR" sz="1200" b="0" i="0" u="none" dirty="0" smtClean="0">
                <a:latin typeface="Futura Std Condensed" pitchFamily="34" charset="0"/>
                <a:cs typeface="Futura Condensed"/>
              </a:rPr>
              <a:t>qu’il </a:t>
            </a:r>
            <a:r>
              <a:rPr lang="fr-FR" sz="1200" b="0" i="0" u="none" dirty="0">
                <a:latin typeface="Futura Std Condensed" pitchFamily="34" charset="0"/>
                <a:cs typeface="Futura Condensed"/>
              </a:rPr>
              <a:t>faut laisser aux élèves une entière liberté </a:t>
            </a:r>
            <a:r>
              <a:rPr lang="fr-FR" sz="1200" b="0" i="0" u="none" dirty="0" smtClean="0">
                <a:latin typeface="Futura Std Condensed" pitchFamily="34" charset="0"/>
                <a:cs typeface="Futura Condensed"/>
              </a:rPr>
              <a:t>d’exploration</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Papert</a:t>
            </a:r>
            <a:r>
              <a:rPr lang="fr-FR" sz="1200" b="0" i="0" u="none" dirty="0">
                <a:latin typeface="Futura Std Condensed" pitchFamily="34" charset="0"/>
                <a:cs typeface="Futura Condensed"/>
              </a:rPr>
              <a:t>, un partisan de </a:t>
            </a:r>
            <a:r>
              <a:rPr lang="fr-FR" sz="1200" b="0" i="0" u="none" dirty="0" smtClean="0">
                <a:latin typeface="Futura Std Condensed" pitchFamily="34" charset="0"/>
                <a:cs typeface="Futura Condensed"/>
              </a:rPr>
              <a:t>l’idée </a:t>
            </a:r>
            <a:r>
              <a:rPr lang="fr-FR" sz="1200" b="0" i="0" u="none" dirty="0">
                <a:latin typeface="Futura Std Condensed" pitchFamily="34" charset="0"/>
                <a:cs typeface="Futura Condensed"/>
              </a:rPr>
              <a:t>selon laquelle les jeunes apprenants devraient défendre et explorer leur propre pensée et apprentissage, a encouragé les enseignants à rechercher un équilibre entre enseignement et apprentissage. Tout au long de ce guide, nous avons varié le degré de structure des activités, dans un souci </a:t>
            </a:r>
            <a:r>
              <a:rPr lang="fr-FR" sz="1200" b="0" i="0" u="none" dirty="0" smtClean="0">
                <a:latin typeface="Futura Std Condensed" pitchFamily="34" charset="0"/>
                <a:cs typeface="Futura Condensed"/>
              </a:rPr>
              <a:t>d’équilibre</a:t>
            </a:r>
            <a:r>
              <a:rPr lang="fr-FR" sz="1200" b="0" i="0" u="none" dirty="0">
                <a:latin typeface="Futura Std Condensed" pitchFamily="34" charset="0"/>
                <a:cs typeface="Futura Condensed"/>
              </a:rPr>
              <a:t>.</a:t>
            </a:r>
          </a:p>
          <a:p>
            <a:pPr algn="just" rtl="0"/>
            <a:endParaRPr lang="fr-FR" sz="1200" dirty="0">
              <a:latin typeface="Futura Std Condensed" pitchFamily="34" charset="0"/>
              <a:cs typeface="Futura Condensed"/>
            </a:endParaRPr>
          </a:p>
          <a:p>
            <a:pPr algn="just" rtl="0"/>
            <a:r>
              <a:rPr lang="fr-FR" sz="1200" b="0" i="0" u="none" dirty="0" smtClean="0">
                <a:latin typeface="Futura Std Condensed" pitchFamily="34" charset="0"/>
                <a:cs typeface="Futura Condensed"/>
              </a:rPr>
              <a:t>S’agissant </a:t>
            </a:r>
            <a:r>
              <a:rPr lang="fr-FR" sz="1200" b="0" i="0" u="none" dirty="0">
                <a:latin typeface="Futura Std Condensed" pitchFamily="34" charset="0"/>
                <a:cs typeface="Futura Condensed"/>
              </a:rPr>
              <a:t>de la seconde question, il arrive que certains éducateurs </a:t>
            </a:r>
            <a:r>
              <a:rPr lang="fr-FR" sz="1200" b="0" i="0" u="none" dirty="0" smtClean="0">
                <a:latin typeface="Futura Std Condensed" pitchFamily="34" charset="0"/>
                <a:cs typeface="Futura Condensed"/>
              </a:rPr>
              <a:t>s’inquiètent </a:t>
            </a:r>
            <a:r>
              <a:rPr lang="fr-FR" sz="1200" b="0" i="0" u="none" dirty="0">
                <a:latin typeface="Futura Std Condensed" pitchFamily="34" charset="0"/>
                <a:cs typeface="Futura Condensed"/>
              </a:rPr>
              <a:t>de ne pas en « savoir » assez à propos de Scratch pour pouvoir aider les autres. Nous vous encourageons à adopter un point de vue ouvert quant à ce que « connaître » Scratch veut dire. Il </a:t>
            </a:r>
            <a:r>
              <a:rPr lang="fr-FR" sz="1200" b="0" i="0" u="none" dirty="0" smtClean="0">
                <a:latin typeface="Futura Std Condensed" pitchFamily="34" charset="0"/>
                <a:cs typeface="Futura Condensed"/>
              </a:rPr>
              <a:t>n’est </a:t>
            </a:r>
            <a:r>
              <a:rPr lang="fr-FR" sz="1200" b="0" i="0" u="none" dirty="0">
                <a:latin typeface="Futura Std Condensed" pitchFamily="34" charset="0"/>
                <a:cs typeface="Futura Condensed"/>
              </a:rPr>
              <a:t>pas nécessaire que vous connaissiez </a:t>
            </a:r>
            <a:r>
              <a:rPr lang="fr-FR" sz="1200" b="0" i="0" u="none" dirty="0" smtClean="0">
                <a:latin typeface="Futura Std Condensed" pitchFamily="34" charset="0"/>
                <a:cs typeface="Futura Condensed"/>
              </a:rPr>
              <a:t>l’interface </a:t>
            </a:r>
            <a:r>
              <a:rPr lang="fr-FR" sz="1200" b="0" i="0" u="none" dirty="0">
                <a:latin typeface="Futura Std Condensed" pitchFamily="34" charset="0"/>
                <a:cs typeface="Futura Condensed"/>
              </a:rPr>
              <a:t>de Scratch sur le bout des doigts ou que vous soyez capable de résoudre chaque problème rencontré par les élèves. Toutefois, comme </a:t>
            </a:r>
            <a:r>
              <a:rPr lang="fr-FR" sz="1200" b="0" i="0" u="none" dirty="0" smtClean="0">
                <a:latin typeface="Futura Std Condensed" pitchFamily="34" charset="0"/>
                <a:cs typeface="Futura Condensed"/>
              </a:rPr>
              <a:t>l’a </a:t>
            </a:r>
            <a:r>
              <a:rPr lang="fr-FR" sz="1200" b="0" i="0" u="none" dirty="0">
                <a:latin typeface="Futura Std Condensed" pitchFamily="34" charset="0"/>
                <a:cs typeface="Futura Condensed"/>
              </a:rPr>
              <a:t>noté </a:t>
            </a:r>
            <a:r>
              <a:rPr lang="fr-FR" sz="1200" b="0" i="0" u="none" dirty="0" err="1">
                <a:latin typeface="Futura Std Condensed" pitchFamily="34" charset="0"/>
                <a:cs typeface="Futura Condensed"/>
              </a:rPr>
              <a:t>Papert</a:t>
            </a:r>
            <a:r>
              <a:rPr lang="fr-FR" sz="1200" b="0" i="0" u="none" dirty="0">
                <a:latin typeface="Futura Std Condensed" pitchFamily="34" charset="0"/>
                <a:cs typeface="Futura Condensed"/>
              </a:rPr>
              <a:t>, les éducateurs peuvent servir de guides cognitifs, posant des questions et aidant les élèves à décomposer des problèmes complexes en éléments plus simples à aborder.</a:t>
            </a:r>
          </a:p>
        </p:txBody>
      </p:sp>
      <p:sp>
        <p:nvSpPr>
          <p:cNvPr id="46" name="TextBox 45"/>
          <p:cNvSpPr txBox="1"/>
          <p:nvPr>
            <p:custDataLst>
              <p:tags r:id="rId3"/>
            </p:custDataLst>
          </p:nvPr>
        </p:nvSpPr>
        <p:spPr>
          <a:xfrm>
            <a:off x="457199" y="464006"/>
            <a:ext cx="3960421"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1</a:t>
            </a:r>
            <a:endParaRPr lang="fr-FR" sz="5300" b="0" i="0" u="none" dirty="0">
              <a:latin typeface="Futura Std Condensed" pitchFamily="34" charset="0"/>
              <a:cs typeface="Futura Condensed"/>
            </a:endParaRPr>
          </a:p>
          <a:p>
            <a:pPr algn="l" rtl="0"/>
            <a:r>
              <a:rPr lang="fr-FR" sz="5300" b="0" i="0" u="none" dirty="0">
                <a:latin typeface="Futura Std Condensed" pitchFamily="34" charset="0"/>
                <a:cs typeface="Futura Condensed"/>
              </a:rPr>
              <a:t>PRÉSENTATION</a:t>
            </a:r>
            <a:endParaRPr lang="fr-FR" sz="5300" dirty="0">
              <a:latin typeface="Futura Std Condensed" pitchFamily="34" charset="0"/>
              <a:cs typeface="Futura Condensed"/>
            </a:endParaRPr>
          </a:p>
        </p:txBody>
      </p:sp>
      <p:sp>
        <p:nvSpPr>
          <p:cNvPr id="25" name="Oval Callout 24"/>
          <p:cNvSpPr/>
          <p:nvPr>
            <p:custDataLst>
              <p:tags r:id="rId4"/>
            </p:custDataLst>
          </p:nvPr>
        </p:nvSpPr>
        <p:spPr>
          <a:xfrm rot="631125">
            <a:off x="3873888" y="2978734"/>
            <a:ext cx="3726456" cy="3591135"/>
          </a:xfrm>
          <a:prstGeom prst="wedgeEllipseCallout">
            <a:avLst>
              <a:gd name="adj1" fmla="val -41492"/>
              <a:gd name="adj2" fmla="val 52914"/>
            </a:avLst>
          </a:prstGeom>
          <a:noFill/>
          <a:ln w="9525" cmpd="sng">
            <a:solidFill>
              <a:srgbClr val="1B93D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lvl="1" algn="just" rtl="0"/>
            <a:r>
              <a:rPr lang="fr-FR" sz="1200" b="0" i="0" u="none" dirty="0">
                <a:solidFill>
                  <a:schemeClr val="tx1"/>
                </a:solidFill>
                <a:latin typeface="Futura Std Condensed" pitchFamily="34" charset="0"/>
                <a:cs typeface="Futura Condensed"/>
              </a:rPr>
              <a:t>Alors </a:t>
            </a:r>
            <a:r>
              <a:rPr lang="fr-FR" sz="1200" b="0" i="0" u="none" dirty="0" smtClean="0">
                <a:solidFill>
                  <a:schemeClr val="tx1"/>
                </a:solidFill>
                <a:latin typeface="Futura Std Condensed" pitchFamily="34" charset="0"/>
                <a:cs typeface="Futura Condensed"/>
              </a:rPr>
              <a:t>qu’ils </a:t>
            </a:r>
            <a:r>
              <a:rPr lang="fr-FR" sz="1200" b="0" i="0" u="none" dirty="0">
                <a:solidFill>
                  <a:schemeClr val="tx1"/>
                </a:solidFill>
                <a:latin typeface="Futura Std Condensed" pitchFamily="34" charset="0"/>
                <a:cs typeface="Futura Condensed"/>
              </a:rPr>
              <a:t>réfléchissaient ensemble, </a:t>
            </a:r>
            <a:r>
              <a:rPr lang="fr-FR" sz="1200" b="0" i="0" u="none" dirty="0" smtClean="0">
                <a:solidFill>
                  <a:schemeClr val="tx1"/>
                </a:solidFill>
                <a:latin typeface="Futura Std Condensed" pitchFamily="34" charset="0"/>
                <a:cs typeface="Futura Condensed"/>
              </a:rPr>
              <a:t>l’enfant </a:t>
            </a:r>
            <a:r>
              <a:rPr lang="fr-FR" sz="1200" b="0" i="0" u="none" dirty="0">
                <a:solidFill>
                  <a:schemeClr val="tx1"/>
                </a:solidFill>
                <a:latin typeface="Futura Std Condensed" pitchFamily="34" charset="0"/>
                <a:cs typeface="Futura Condensed"/>
              </a:rPr>
              <a:t>eut une révélation : « Voulez-vous dire », dit-il, « que vous </a:t>
            </a:r>
            <a:r>
              <a:rPr lang="fr-FR" sz="1200" b="0" i="0" u="none" dirty="0" smtClean="0">
                <a:solidFill>
                  <a:schemeClr val="tx1"/>
                </a:solidFill>
                <a:latin typeface="Futura Std Condensed" pitchFamily="34" charset="0"/>
                <a:cs typeface="Futura Condensed"/>
              </a:rPr>
              <a:t>n’avez </a:t>
            </a:r>
            <a:r>
              <a:rPr lang="fr-FR" sz="1200" b="0" i="0" u="none" dirty="0">
                <a:solidFill>
                  <a:schemeClr val="tx1"/>
                </a:solidFill>
                <a:latin typeface="Futura Std Condensed" pitchFamily="34" charset="0"/>
                <a:cs typeface="Futura Condensed"/>
              </a:rPr>
              <a:t>vraiment pas de solution ? » </a:t>
            </a:r>
            <a:r>
              <a:rPr lang="fr-FR" sz="1200" b="0" i="0" u="none" dirty="0" smtClean="0">
                <a:solidFill>
                  <a:schemeClr val="tx1"/>
                </a:solidFill>
                <a:latin typeface="Futura Std Condensed" pitchFamily="34" charset="0"/>
                <a:cs typeface="Futura Condensed"/>
              </a:rPr>
              <a:t>L’enfant </a:t>
            </a:r>
            <a:r>
              <a:rPr lang="fr-FR" sz="1200" b="0" i="0" u="none" dirty="0">
                <a:solidFill>
                  <a:schemeClr val="tx1"/>
                </a:solidFill>
                <a:latin typeface="Futura Std Condensed" pitchFamily="34" charset="0"/>
                <a:cs typeface="Futura Condensed"/>
              </a:rPr>
              <a:t>ne savait pas encore </a:t>
            </a:r>
            <a:r>
              <a:rPr lang="fr-FR" sz="1200" b="0" i="0" u="none" dirty="0" smtClean="0">
                <a:solidFill>
                  <a:schemeClr val="tx1"/>
                </a:solidFill>
                <a:latin typeface="Futura Std Condensed" pitchFamily="34" charset="0"/>
                <a:cs typeface="Futura Condensed"/>
              </a:rPr>
              <a:t>l’exprimer</a:t>
            </a:r>
            <a:r>
              <a:rPr lang="fr-FR" sz="1200" b="0" i="0" u="none" dirty="0">
                <a:solidFill>
                  <a:schemeClr val="tx1"/>
                </a:solidFill>
                <a:latin typeface="Futura Std Condensed" pitchFamily="34" charset="0"/>
                <a:cs typeface="Futura Condensed"/>
              </a:rPr>
              <a:t>, mais ce qui venait de lui être révélé était que </a:t>
            </a:r>
            <a:r>
              <a:rPr lang="fr-FR" sz="1200" b="0" i="0" u="none" dirty="0" smtClean="0">
                <a:solidFill>
                  <a:schemeClr val="tx1"/>
                </a:solidFill>
                <a:latin typeface="Futura Std Condensed" pitchFamily="34" charset="0"/>
                <a:cs typeface="Futura Condensed"/>
              </a:rPr>
              <a:t>l’enseignant </a:t>
            </a:r>
            <a:r>
              <a:rPr lang="fr-FR" sz="1200" b="0" i="0" u="none" dirty="0">
                <a:solidFill>
                  <a:schemeClr val="tx1"/>
                </a:solidFill>
                <a:latin typeface="Futura Std Condensed" pitchFamily="34" charset="0"/>
                <a:cs typeface="Futura Condensed"/>
              </a:rPr>
              <a:t>et lui </a:t>
            </a:r>
            <a:r>
              <a:rPr lang="fr-FR" sz="1200" b="0" i="0" u="none" dirty="0" smtClean="0">
                <a:solidFill>
                  <a:schemeClr val="tx1"/>
                </a:solidFill>
                <a:latin typeface="Futura Std Condensed" pitchFamily="34" charset="0"/>
                <a:cs typeface="Futura Condensed"/>
              </a:rPr>
              <a:t>s’étaient </a:t>
            </a:r>
            <a:r>
              <a:rPr lang="fr-FR" sz="1200" b="0" i="0" u="none" dirty="0">
                <a:solidFill>
                  <a:schemeClr val="tx1"/>
                </a:solidFill>
                <a:latin typeface="Futura Std Condensed" pitchFamily="34" charset="0"/>
                <a:cs typeface="Futura Condensed"/>
              </a:rPr>
              <a:t>investis dans un projet de recherche commun. </a:t>
            </a:r>
            <a:r>
              <a:rPr lang="fr-FR" sz="1200" b="0" i="0" u="none" dirty="0" smtClean="0">
                <a:solidFill>
                  <a:schemeClr val="tx1"/>
                </a:solidFill>
                <a:latin typeface="Futura Std Condensed" pitchFamily="34" charset="0"/>
                <a:cs typeface="Futura Condensed"/>
              </a:rPr>
              <a:t>L’incident </a:t>
            </a:r>
            <a:r>
              <a:rPr lang="fr-FR" sz="1200" b="0" i="0" u="none" dirty="0">
                <a:solidFill>
                  <a:schemeClr val="tx1"/>
                </a:solidFill>
                <a:latin typeface="Futura Std Condensed" pitchFamily="34" charset="0"/>
                <a:cs typeface="Futura Condensed"/>
              </a:rPr>
              <a:t>est poignant. Il renvoie à toutes les fois où </a:t>
            </a:r>
            <a:r>
              <a:rPr lang="fr-FR" sz="1200" b="0" i="0" u="none" dirty="0" smtClean="0">
                <a:solidFill>
                  <a:schemeClr val="tx1"/>
                </a:solidFill>
                <a:latin typeface="Futura Std Condensed" pitchFamily="34" charset="0"/>
                <a:cs typeface="Futura Condensed"/>
              </a:rPr>
              <a:t>l’enfant s’est </a:t>
            </a:r>
            <a:r>
              <a:rPr lang="fr-FR" sz="1200" b="0" i="0" u="none" dirty="0">
                <a:solidFill>
                  <a:schemeClr val="tx1"/>
                </a:solidFill>
                <a:latin typeface="Futura Std Condensed" pitchFamily="34" charset="0"/>
                <a:cs typeface="Futura Condensed"/>
              </a:rPr>
              <a:t>plié aux jeux des enseignants, qui prétendaient vouloir « le faire ensemble », alors </a:t>
            </a:r>
            <a:r>
              <a:rPr lang="fr-FR" sz="1200" b="0" i="0" u="none" dirty="0" smtClean="0">
                <a:solidFill>
                  <a:schemeClr val="tx1"/>
                </a:solidFill>
                <a:latin typeface="Futura Std Condensed" pitchFamily="34" charset="0"/>
                <a:cs typeface="Futura Condensed"/>
              </a:rPr>
              <a:t>qu’il </a:t>
            </a:r>
            <a:r>
              <a:rPr lang="fr-FR" sz="1200" b="0" i="0" u="none" dirty="0">
                <a:solidFill>
                  <a:schemeClr val="tx1"/>
                </a:solidFill>
                <a:latin typeface="Futura Std Condensed" pitchFamily="34" charset="0"/>
                <a:cs typeface="Futura Condensed"/>
              </a:rPr>
              <a:t>savait que la collaboration </a:t>
            </a:r>
            <a:r>
              <a:rPr lang="fr-FR" sz="1200" b="0" i="0" u="none" dirty="0" smtClean="0">
                <a:solidFill>
                  <a:schemeClr val="tx1"/>
                </a:solidFill>
                <a:latin typeface="Futura Std Condensed" pitchFamily="34" charset="0"/>
                <a:cs typeface="Futura Condensed"/>
              </a:rPr>
              <a:t>n’était </a:t>
            </a:r>
            <a:r>
              <a:rPr lang="fr-FR" sz="1200" b="0" i="0" u="none" dirty="0">
                <a:solidFill>
                  <a:schemeClr val="tx1"/>
                </a:solidFill>
                <a:latin typeface="Futura Std Condensed" pitchFamily="34" charset="0"/>
                <a:cs typeface="Futura Condensed"/>
              </a:rPr>
              <a:t>que fiction. La découverte ne peut être mise en scène ; </a:t>
            </a:r>
            <a:r>
              <a:rPr lang="fr-FR" sz="1200" b="0" i="0" u="none" dirty="0" smtClean="0">
                <a:solidFill>
                  <a:schemeClr val="tx1"/>
                </a:solidFill>
                <a:latin typeface="Futura Std Condensed" pitchFamily="34" charset="0"/>
                <a:cs typeface="Futura Condensed"/>
              </a:rPr>
              <a:t>l’invention </a:t>
            </a:r>
            <a:r>
              <a:rPr lang="fr-FR" sz="1200" b="0" i="0" u="none" dirty="0">
                <a:solidFill>
                  <a:schemeClr val="tx1"/>
                </a:solidFill>
                <a:latin typeface="Futura Std Condensed" pitchFamily="34" charset="0"/>
                <a:cs typeface="Futura Condensed"/>
              </a:rPr>
              <a:t>ne peut être prévue.</a:t>
            </a:r>
          </a:p>
          <a:p>
            <a:pPr marL="0" lvl="1" algn="r" rtl="0"/>
            <a:r>
              <a:rPr lang="fr-FR" sz="1200" b="0" i="0" u="none" dirty="0">
                <a:solidFill>
                  <a:schemeClr val="tx1"/>
                </a:solidFill>
                <a:latin typeface="Futura Std Condensed" pitchFamily="34" charset="0"/>
                <a:cs typeface="Futura Condensed"/>
              </a:rPr>
              <a:t>(Extrait traduit, </a:t>
            </a:r>
            <a:r>
              <a:rPr lang="fr-FR" sz="1200" b="0" i="0" u="none" dirty="0" err="1">
                <a:solidFill>
                  <a:schemeClr val="tx1"/>
                </a:solidFill>
                <a:latin typeface="Futura Std Condensed" pitchFamily="34" charset="0"/>
                <a:cs typeface="Futura Condensed"/>
              </a:rPr>
              <a:t>Papert</a:t>
            </a:r>
            <a:r>
              <a:rPr lang="fr-FR" sz="1200" b="0" i="0" u="none" dirty="0">
                <a:solidFill>
                  <a:schemeClr val="tx1"/>
                </a:solidFill>
                <a:latin typeface="Futura Std Condensed" pitchFamily="34" charset="0"/>
                <a:cs typeface="Futura Condensed"/>
              </a:rPr>
              <a:t>, 1980, p</a:t>
            </a:r>
            <a:r>
              <a:rPr lang="fr-FR" sz="1200" b="0" i="0" u="none" dirty="0" smtClean="0">
                <a:solidFill>
                  <a:schemeClr val="tx1"/>
                </a:solidFill>
                <a:latin typeface="Futura Std Condensed" pitchFamily="34" charset="0"/>
                <a:cs typeface="Futura Condensed"/>
              </a:rPr>
              <a:t>. 115</a:t>
            </a:r>
            <a:r>
              <a:rPr lang="fr-FR" sz="1200" b="0" i="0" u="none" dirty="0">
                <a:solidFill>
                  <a:schemeClr val="tx1"/>
                </a:solidFill>
                <a:latin typeface="Futura Std Condensed" pitchFamily="34" charset="0"/>
                <a:cs typeface="Futura Condensed"/>
              </a:rPr>
              <a:t>)</a:t>
            </a:r>
          </a:p>
        </p:txBody>
      </p:sp>
      <p:grpSp>
        <p:nvGrpSpPr>
          <p:cNvPr id="34" name="Group 33"/>
          <p:cNvGrpSpPr/>
          <p:nvPr>
            <p:custDataLst>
              <p:tags r:id="rId5"/>
            </p:custDataLst>
          </p:nvPr>
        </p:nvGrpSpPr>
        <p:grpSpPr>
          <a:xfrm>
            <a:off x="457200" y="8376234"/>
            <a:ext cx="3307404" cy="1538361"/>
            <a:chOff x="375350" y="7667820"/>
            <a:chExt cx="3307404" cy="1538361"/>
          </a:xfrm>
        </p:grpSpPr>
        <p:sp>
          <p:nvSpPr>
            <p:cNvPr id="35" name="TextBox 34"/>
            <p:cNvSpPr txBox="1"/>
            <p:nvPr/>
          </p:nvSpPr>
          <p:spPr>
            <a:xfrm>
              <a:off x="375350" y="7667820"/>
              <a:ext cx="3307404" cy="307777"/>
            </a:xfrm>
            <a:prstGeom prst="rect">
              <a:avLst/>
            </a:prstGeom>
            <a:noFill/>
          </p:spPr>
          <p:txBody>
            <a:bodyPr wrap="square" rtlCol="0">
              <a:spAutoFit/>
            </a:bodyPr>
            <a:lstStyle/>
            <a:p>
              <a:pPr algn="l" rtl="0"/>
              <a:r>
                <a:rPr lang="fr-FR" sz="1400" b="0" i="0" u="none">
                  <a:latin typeface="Futura Std Condensed" pitchFamily="34" charset="0"/>
                  <a:cs typeface="Futura Condensed"/>
                </a:rPr>
                <a:t>OBJECTIFS PÉDAGOGIQUES</a:t>
              </a:r>
              <a:endParaRPr lang="fr-FR" sz="1400" dirty="0">
                <a:latin typeface="Futura Std Condensed" pitchFamily="34" charset="0"/>
                <a:cs typeface="Futura Condensed"/>
              </a:endParaRPr>
            </a:p>
          </p:txBody>
        </p:sp>
        <p:sp>
          <p:nvSpPr>
            <p:cNvPr id="36" name="TextBox 35"/>
            <p:cNvSpPr txBox="1"/>
            <p:nvPr/>
          </p:nvSpPr>
          <p:spPr>
            <a:xfrm>
              <a:off x="375350" y="7928908"/>
              <a:ext cx="3231204" cy="1277273"/>
            </a:xfrm>
            <a:prstGeom prst="rect">
              <a:avLst/>
            </a:prstGeom>
            <a:noFill/>
            <a:ln w="6350" cmpd="sng">
              <a:noFill/>
              <a:prstDash val="dash"/>
            </a:ln>
          </p:spPr>
          <p:txBody>
            <a:bodyPr wrap="square" rtlCol="0" anchor="b">
              <a:spAutoFit/>
            </a:bodyPr>
            <a:lstStyle/>
            <a:p>
              <a:pPr algn="l" rtl="0"/>
              <a:r>
                <a:rPr lang="fr-FR" sz="1100" b="0" i="0" u="none" dirty="0">
                  <a:latin typeface="Futura Std Condensed" pitchFamily="34" charset="0"/>
                  <a:cs typeface="Futura Condensed"/>
                </a:rPr>
                <a:t>Les élèves :</a:t>
              </a:r>
            </a:p>
            <a:p>
              <a:pPr marL="171450" indent="-171450" algn="l" rtl="0">
                <a:buFont typeface="Lucida Grande"/>
                <a:buChar char="+"/>
              </a:pPr>
              <a:r>
                <a:rPr lang="fr-FR" sz="1100" b="0" i="0" u="none" dirty="0" smtClean="0">
                  <a:latin typeface="Futura Std Condensed" pitchFamily="34" charset="0"/>
                  <a:cs typeface="Futura Condensed"/>
                </a:rPr>
                <a:t>s’appuieront </a:t>
              </a:r>
              <a:r>
                <a:rPr lang="fr-FR" sz="1100" b="0" i="0" u="none" dirty="0">
                  <a:latin typeface="Futura Std Condensed" pitchFamily="34" charset="0"/>
                  <a:cs typeface="Futura Condensed"/>
                </a:rPr>
                <a:t>sur leurs premières explorations de </a:t>
              </a:r>
              <a:r>
                <a:rPr lang="fr-FR" sz="1100" b="0" i="0" u="none" dirty="0" smtClean="0">
                  <a:latin typeface="Futura Std Condensed" pitchFamily="34" charset="0"/>
                  <a:cs typeface="Futura Condensed"/>
                </a:rPr>
                <a:t>l’environnement </a:t>
              </a:r>
              <a:r>
                <a:rPr lang="fr-FR" sz="1100" b="0" i="0" u="none" dirty="0">
                  <a:latin typeface="Futura Std Condensed" pitchFamily="34" charset="0"/>
                  <a:cs typeface="Futura Condensed"/>
                </a:rPr>
                <a:t>de Scratch pour créer un projet Scratch interactif </a:t>
              </a:r>
            </a:p>
            <a:p>
              <a:pPr marL="171450" indent="-171450" algn="l" rtl="0">
                <a:buFont typeface="Lucida Grande"/>
                <a:buChar char="+"/>
              </a:pPr>
              <a:r>
                <a:rPr lang="fr-FR" sz="1100" b="0" i="0" u="none" dirty="0">
                  <a:latin typeface="Futura Std Condensed" pitchFamily="34" charset="0"/>
                  <a:cs typeface="Futura Condensed"/>
                </a:rPr>
                <a:t>découvriront un plus large éventail de blocs Scratch</a:t>
              </a:r>
            </a:p>
            <a:p>
              <a:pPr marL="171450" indent="-171450" algn="l" rtl="0">
                <a:buFont typeface="Lucida Grande"/>
                <a:buChar char="+"/>
              </a:pPr>
              <a:r>
                <a:rPr lang="fr-FR" sz="1100" b="0" i="0" u="none" dirty="0">
                  <a:latin typeface="Futura Std Condensed" pitchFamily="34" charset="0"/>
                  <a:cs typeface="Futura Condensed"/>
                </a:rPr>
                <a:t>se familiariseront avec le concept </a:t>
              </a:r>
              <a:r>
                <a:rPr lang="fr-FR" sz="1100" b="0" i="0" u="none" dirty="0" smtClean="0">
                  <a:latin typeface="Futura Std Condensed" pitchFamily="34" charset="0"/>
                  <a:cs typeface="Futura Condensed"/>
                </a:rPr>
                <a:t>qu’est </a:t>
              </a:r>
              <a:r>
                <a:rPr lang="fr-FR" sz="1100" b="0" i="0" u="none" dirty="0">
                  <a:latin typeface="Futura Std Condensed" pitchFamily="34" charset="0"/>
                  <a:cs typeface="Futura Condensed"/>
                </a:rPr>
                <a:t>la séquence</a:t>
              </a:r>
            </a:p>
            <a:p>
              <a:pPr marL="171450" indent="-171450" algn="l" rtl="0">
                <a:buFont typeface="Lucida Grande"/>
                <a:buChar char="+"/>
              </a:pPr>
              <a:r>
                <a:rPr lang="fr-FR" sz="1100" b="0" i="0" u="none" dirty="0">
                  <a:latin typeface="Futura Std Condensed" pitchFamily="34" charset="0"/>
                  <a:cs typeface="Futura Condensed"/>
                </a:rPr>
                <a:t>pratiqueront </a:t>
              </a:r>
              <a:r>
                <a:rPr lang="fr-FR" sz="1100" b="0" i="0" u="none" dirty="0" smtClean="0">
                  <a:latin typeface="Futura Std Condensed" pitchFamily="34" charset="0"/>
                  <a:cs typeface="Futura Condensed"/>
                </a:rPr>
                <a:t>l’expérimentation </a:t>
              </a:r>
              <a:r>
                <a:rPr lang="fr-FR" sz="1100" b="0" i="0" u="none" dirty="0">
                  <a:latin typeface="Futura Std Condensed" pitchFamily="34" charset="0"/>
                  <a:cs typeface="Futura Condensed"/>
                </a:rPr>
                <a:t>et </a:t>
              </a:r>
              <a:r>
                <a:rPr lang="fr-FR" sz="1100" b="0" i="0" u="none" dirty="0" smtClean="0">
                  <a:latin typeface="Futura Std Condensed" pitchFamily="34" charset="0"/>
                  <a:cs typeface="Futura Condensed"/>
                </a:rPr>
                <a:t>l’itération </a:t>
              </a:r>
              <a:r>
                <a:rPr lang="fr-FR" sz="1100" b="0" i="0" u="none" dirty="0">
                  <a:latin typeface="Futura Std Condensed" pitchFamily="34" charset="0"/>
                  <a:cs typeface="Futura Condensed"/>
                </a:rPr>
                <a:t>dans le cadre de la création de projets</a:t>
              </a:r>
            </a:p>
          </p:txBody>
        </p:sp>
        <p:cxnSp>
          <p:nvCxnSpPr>
            <p:cNvPr id="37" name="Straight Connector 36"/>
            <p:cNvCxnSpPr/>
            <p:nvPr/>
          </p:nvCxnSpPr>
          <p:spPr>
            <a:xfrm>
              <a:off x="474134" y="7969285"/>
              <a:ext cx="311037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custDataLst>
              <p:tags r:id="rId6"/>
            </p:custDataLst>
          </p:nvPr>
        </p:nvGrpSpPr>
        <p:grpSpPr>
          <a:xfrm>
            <a:off x="4127947" y="8384333"/>
            <a:ext cx="3307404" cy="1320051"/>
            <a:chOff x="4023935" y="8555725"/>
            <a:chExt cx="3307404" cy="1320051"/>
          </a:xfrm>
        </p:grpSpPr>
        <p:grpSp>
          <p:nvGrpSpPr>
            <p:cNvPr id="56" name="Group 55"/>
            <p:cNvGrpSpPr/>
            <p:nvPr/>
          </p:nvGrpSpPr>
          <p:grpSpPr>
            <a:xfrm>
              <a:off x="4023935" y="8555725"/>
              <a:ext cx="3307404" cy="1320051"/>
              <a:chOff x="11663738" y="7649002"/>
              <a:chExt cx="3307404" cy="1320051"/>
            </a:xfrm>
          </p:grpSpPr>
          <p:sp>
            <p:nvSpPr>
              <p:cNvPr id="58" name="TextBox 57"/>
              <p:cNvSpPr txBox="1"/>
              <p:nvPr/>
            </p:nvSpPr>
            <p:spPr>
              <a:xfrm>
                <a:off x="11663738" y="7953390"/>
                <a:ext cx="3117153" cy="1015663"/>
              </a:xfrm>
              <a:prstGeom prst="rect">
                <a:avLst/>
              </a:prstGeom>
              <a:noFill/>
              <a:ln w="6350" cmpd="sng">
                <a:noFill/>
                <a:prstDash val="dash"/>
              </a:ln>
            </p:spPr>
            <p:txBody>
              <a:bodyPr wrap="square" numCol="1" rtlCol="0" anchor="b">
                <a:spAutoFit/>
              </a:bodyPr>
              <a:lstStyle/>
              <a:p>
                <a:pPr marL="171450" indent="-171450" algn="l" rtl="0">
                  <a:buFont typeface="Lucida Grande"/>
                  <a:buChar char="+"/>
                </a:pPr>
                <a:r>
                  <a:rPr lang="fr-FR" sz="1000" b="0" i="0" u="none">
                    <a:latin typeface="Futura Std Condensed" pitchFamily="34" charset="0"/>
                    <a:cs typeface="Futura Condensed"/>
                  </a:rPr>
                  <a:t>Assurez-vous que chaque élève possède déjà un compte Scratch grâce auquel il pourra sauvegarder et partager ses projets en ligne.</a:t>
                </a:r>
                <a:endParaRPr lang="fr-FR" sz="1000" dirty="0">
                  <a:latin typeface="Futura Std Condensed" pitchFamily="34" charset="0"/>
                  <a:cs typeface="Futura Condensed"/>
                </a:endParaRPr>
              </a:p>
              <a:p>
                <a:pPr marL="171450" indent="-171450" algn="l" rtl="0">
                  <a:buFont typeface="Lucida Grande"/>
                  <a:buChar char="+"/>
                </a:pPr>
                <a:r>
                  <a:rPr lang="fr-FR" sz="1000" b="0" i="0" u="none">
                    <a:latin typeface="Futura Std Condensed" pitchFamily="34" charset="0"/>
                    <a:cs typeface="Futura Condensed"/>
                  </a:rPr>
                  <a:t>Réfléchissez à la façon dont vous comptez accéder aux travaux de vos élèves. Vous pouvez par exemple créer des studios où rassembler les projets réalisés, demander à vos élèves de vous envoyer les liens vers leurs projets, ou créer un blog pour la classe.</a:t>
                </a:r>
              </a:p>
            </p:txBody>
          </p:sp>
          <p:sp>
            <p:nvSpPr>
              <p:cNvPr id="59" name="TextBox 58"/>
              <p:cNvSpPr txBox="1"/>
              <p:nvPr/>
            </p:nvSpPr>
            <p:spPr>
              <a:xfrm>
                <a:off x="11663738" y="7649002"/>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REMARQUES</a:t>
                </a:r>
                <a:endParaRPr lang="fr-FR" sz="1400" dirty="0">
                  <a:latin typeface="Futura Std Condensed" pitchFamily="34" charset="0"/>
                  <a:cs typeface="Futura Condensed"/>
                </a:endParaRPr>
              </a:p>
            </p:txBody>
          </p:sp>
        </p:grpSp>
        <p:cxnSp>
          <p:nvCxnSpPr>
            <p:cNvPr id="57" name="Straight Connector 56"/>
            <p:cNvCxnSpPr/>
            <p:nvPr/>
          </p:nvCxnSpPr>
          <p:spPr>
            <a:xfrm>
              <a:off x="4100135" y="8858151"/>
              <a:ext cx="311037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0" name="Group 59"/>
          <p:cNvGrpSpPr/>
          <p:nvPr>
            <p:custDataLst>
              <p:tags r:id="rId7"/>
            </p:custDataLst>
          </p:nvPr>
        </p:nvGrpSpPr>
        <p:grpSpPr>
          <a:xfrm>
            <a:off x="4127947" y="7009886"/>
            <a:ext cx="3307404" cy="1379227"/>
            <a:chOff x="4127947" y="7437357"/>
            <a:chExt cx="3307404" cy="1379227"/>
          </a:xfrm>
        </p:grpSpPr>
        <p:grpSp>
          <p:nvGrpSpPr>
            <p:cNvPr id="61" name="Group 60"/>
            <p:cNvGrpSpPr/>
            <p:nvPr/>
          </p:nvGrpSpPr>
          <p:grpSpPr>
            <a:xfrm>
              <a:off x="4127947" y="7437357"/>
              <a:ext cx="3307404" cy="1379227"/>
              <a:chOff x="4127947" y="7666859"/>
              <a:chExt cx="3307404" cy="1379227"/>
            </a:xfrm>
          </p:grpSpPr>
          <p:sp>
            <p:nvSpPr>
              <p:cNvPr id="63" name="TextBox 62"/>
              <p:cNvSpPr txBox="1"/>
              <p:nvPr/>
            </p:nvSpPr>
            <p:spPr>
              <a:xfrm>
                <a:off x="4127947" y="8066247"/>
                <a:ext cx="3117153" cy="979839"/>
              </a:xfrm>
              <a:prstGeom prst="rect">
                <a:avLst/>
              </a:prstGeom>
              <a:noFill/>
              <a:ln w="6350" cmpd="sng">
                <a:noFill/>
                <a:prstDash val="dash"/>
              </a:ln>
            </p:spPr>
            <p:txBody>
              <a:bodyPr wrap="square" numCol="3" rtlCol="0" anchor="b">
                <a:noAutofit/>
              </a:bodyPr>
              <a:lstStyle/>
              <a:p>
                <a:pPr marL="171450" indent="-171450" algn="l" rtl="0">
                  <a:buFont typeface="Lucida Grande"/>
                  <a:buChar char="+"/>
                </a:pPr>
                <a:r>
                  <a:rPr lang="fr-FR" sz="1100" b="0" i="0" u="none" dirty="0">
                    <a:latin typeface="Futura Std Condensed" pitchFamily="34" charset="0"/>
                    <a:cs typeface="Futura Condensed"/>
                  </a:rPr>
                  <a:t>expérimentation et itération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test et débogage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séquence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lutin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mouvement</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apparence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son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costume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arrière-plan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fenêtre « Conseils »</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remix</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collage interactif</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partage en binôme</a:t>
                </a:r>
                <a:endParaRPr lang="fr-FR" sz="1100" dirty="0">
                  <a:latin typeface="Futura Std Condensed" pitchFamily="34" charset="0"/>
                  <a:cs typeface="Futura Condensed"/>
                </a:endParaRPr>
              </a:p>
            </p:txBody>
          </p:sp>
          <p:sp>
            <p:nvSpPr>
              <p:cNvPr id="66" name="TextBox 65"/>
              <p:cNvSpPr txBox="1"/>
              <p:nvPr/>
            </p:nvSpPr>
            <p:spPr>
              <a:xfrm>
                <a:off x="4127947" y="7666859"/>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MOTS-CLÉS, CONCEPTS ET PRATIQUES</a:t>
                </a:r>
                <a:endParaRPr lang="fr-FR" sz="1400" dirty="0">
                  <a:latin typeface="Futura Std Condensed" pitchFamily="34" charset="0"/>
                  <a:cs typeface="Futura Condensed"/>
                </a:endParaRPr>
              </a:p>
            </p:txBody>
          </p:sp>
        </p:grpSp>
        <p:cxnSp>
          <p:nvCxnSpPr>
            <p:cNvPr id="62" name="Straight Connector 61"/>
            <p:cNvCxnSpPr/>
            <p:nvPr/>
          </p:nvCxnSpPr>
          <p:spPr>
            <a:xfrm>
              <a:off x="4204147" y="7738841"/>
              <a:ext cx="310861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custDataLst>
              <p:tags r:id="rId8"/>
            </p:custDataLst>
          </p:nvPr>
        </p:nvSpPr>
        <p:spPr>
          <a:xfrm>
            <a:off x="142398" y="9519711"/>
            <a:ext cx="1813560" cy="535517"/>
          </a:xfrm>
        </p:spPr>
        <p:txBody>
          <a:bodyPr/>
          <a:lstStyle/>
          <a:p>
            <a:pPr algn="l" rtl="0"/>
            <a:r>
              <a:rPr lang="fr-FR" b="0" i="0" u="none">
                <a:latin typeface="Futura Std Condensed" pitchFamily="34" charset="0"/>
              </a:rPr>
              <a:t>24</a:t>
            </a:r>
            <a:endParaRPr lang="fr-FR" dirty="0">
              <a:latin typeface="Futura Std Condensed" pitchFamily="34" charset="0"/>
            </a:endParaRPr>
          </a:p>
        </p:txBody>
      </p:sp>
    </p:spTree>
    <p:extLst>
      <p:ext uri="{BB962C8B-B14F-4D97-AF65-F5344CB8AC3E}">
        <p14:creationId xmlns:p14="http://schemas.microsoft.com/office/powerpoint/2010/main" val="2542720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4060679" y="1231476"/>
            <a:ext cx="3273767" cy="3970318"/>
          </a:xfrm>
          <a:prstGeom prst="rect">
            <a:avLst/>
          </a:prstGeom>
          <a:noFill/>
          <a:ln w="6350" cmpd="sng">
            <a:noFill/>
            <a:prstDash val="dash"/>
          </a:ln>
        </p:spPr>
        <p:txBody>
          <a:bodyPr wrap="square" rtlCol="0">
            <a:spAutoFit/>
          </a:bodyPr>
          <a:lstStyle/>
          <a:p>
            <a:pPr algn="just" rtl="0"/>
            <a:r>
              <a:rPr lang="fr-FR" sz="1200" b="0" i="0" u="none" dirty="0">
                <a:latin typeface="Futura Std Condensed" pitchFamily="34" charset="0"/>
                <a:cs typeface="Futura Condensed"/>
              </a:rPr>
              <a:t>Ce chapitre inclut des activités structurées et ouvertes qui invitent les élèves à explorer le concept clé </a:t>
            </a:r>
            <a:r>
              <a:rPr lang="fr-FR" sz="1200" b="0" i="0" u="none" dirty="0" smtClean="0">
                <a:latin typeface="Futura Std Condensed" pitchFamily="34" charset="0"/>
                <a:cs typeface="Futura Condensed"/>
              </a:rPr>
              <a:t>qu’est </a:t>
            </a:r>
            <a:r>
              <a:rPr lang="fr-FR" sz="1200" b="0" i="0" u="none" dirty="0">
                <a:latin typeface="Futura Std Condensed" pitchFamily="34" charset="0"/>
                <a:cs typeface="Futura Condensed"/>
              </a:rPr>
              <a:t>la séquence ; il </a:t>
            </a:r>
            <a:r>
              <a:rPr lang="fr-FR" sz="1200" b="0" i="0" u="none" dirty="0" smtClean="0">
                <a:latin typeface="Futura Std Condensed" pitchFamily="34" charset="0"/>
                <a:cs typeface="Futura Condensed"/>
              </a:rPr>
              <a:t>s’agit d’identifier </a:t>
            </a:r>
            <a:r>
              <a:rPr lang="fr-FR" sz="1200" b="0" i="0" u="none" dirty="0">
                <a:latin typeface="Futura Std Condensed" pitchFamily="34" charset="0"/>
                <a:cs typeface="Futura Condensed"/>
              </a:rPr>
              <a:t>et de spécifier une série ordonnée </a:t>
            </a:r>
            <a:r>
              <a:rPr lang="fr-FR" sz="1200" b="0" i="0" u="none" dirty="0" smtClean="0">
                <a:latin typeface="Futura Std Condensed" pitchFamily="34" charset="0"/>
                <a:cs typeface="Futura Condensed"/>
              </a:rPr>
              <a:t>d’instructions</a:t>
            </a:r>
            <a:r>
              <a:rPr lang="fr-FR" sz="1200" b="0" i="0" u="none" dirty="0">
                <a:latin typeface="Futura Std Condensed" pitchFamily="34" charset="0"/>
                <a:cs typeface="Futura Condensed"/>
              </a:rPr>
              <a:t>. Pour les élèves, il </a:t>
            </a:r>
            <a:r>
              <a:rPr lang="fr-FR" sz="1200" b="0" i="0" u="none" dirty="0" smtClean="0">
                <a:latin typeface="Futura Std Condensed" pitchFamily="34" charset="0"/>
                <a:cs typeface="Futura Condensed"/>
              </a:rPr>
              <a:t>s’agit </a:t>
            </a:r>
            <a:r>
              <a:rPr lang="fr-FR" sz="1200" b="0" i="0" u="none" dirty="0">
                <a:latin typeface="Futura Std Condensed" pitchFamily="34" charset="0"/>
                <a:cs typeface="Futura Condensed"/>
              </a:rPr>
              <a:t>souvent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moment fort : ils disent à </a:t>
            </a:r>
            <a:r>
              <a:rPr lang="fr-FR" sz="1200" b="0" i="0" u="none" dirty="0" smtClean="0">
                <a:latin typeface="Futura Std Condensed" pitchFamily="34" charset="0"/>
                <a:cs typeface="Futura Condensed"/>
              </a:rPr>
              <a:t>l’ordinateur </a:t>
            </a:r>
            <a:r>
              <a:rPr lang="fr-FR" sz="1200" b="0" i="0" u="none" dirty="0">
                <a:latin typeface="Futura Std Condensed" pitchFamily="34" charset="0"/>
                <a:cs typeface="Futura Condensed"/>
              </a:rPr>
              <a:t>quoi faire en traduisant leurs idées en blocs de code informatique.</a:t>
            </a:r>
          </a:p>
          <a:p>
            <a:pPr algn="just" rtl="0"/>
            <a:endParaRPr lang="fr-FR" sz="1200" dirty="0">
              <a:latin typeface="Futura Std Condensed" pitchFamily="34" charset="0"/>
              <a:cs typeface="Futura Condensed"/>
            </a:endParaRPr>
          </a:p>
          <a:p>
            <a:pPr algn="just" rtl="0"/>
            <a:r>
              <a:rPr lang="fr-FR" sz="1200" b="0" i="0" u="none" dirty="0">
                <a:latin typeface="Futura Std Condensed" pitchFamily="34" charset="0"/>
                <a:cs typeface="Futura Condensed"/>
              </a:rPr>
              <a:t>Du tutoriel détaillé étape par étape aux défis de débogage en passant par la réalisation de projets avec un nombre limité de blocs, chaque activité aide les élèves à acquérir les compétences grâce auxquels ils pourront créer un projet « Je me présente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Dans le cadre du projet final de ce chapitre, les élèves exploreront et utiliseront de différentes façons les lutins, les costumes, </a:t>
            </a:r>
            <a:r>
              <a:rPr lang="fr-FR" sz="1200" b="0" i="0" u="none" dirty="0" smtClean="0">
                <a:latin typeface="Futura Std Condensed" pitchFamily="34" charset="0"/>
                <a:cs typeface="Futura Condensed"/>
              </a:rPr>
              <a:t>l’apparence</a:t>
            </a:r>
            <a:r>
              <a:rPr lang="fr-FR" sz="1200" b="0" i="0" u="none" dirty="0">
                <a:latin typeface="Futura Std Condensed" pitchFamily="34" charset="0"/>
                <a:cs typeface="Futura Condensed"/>
              </a:rPr>
              <a:t>, les arrière-plans et les sons, pour créer avec Scratch un collage interactif et personnalisé.</a:t>
            </a:r>
          </a:p>
          <a:p>
            <a:pPr algn="just" rtl="0"/>
            <a:endParaRPr lang="fr-FR" sz="1200" dirty="0">
              <a:latin typeface="Futura Std Condensed" pitchFamily="34" charset="0"/>
              <a:cs typeface="Futura Condensed"/>
            </a:endParaRPr>
          </a:p>
          <a:p>
            <a:pPr algn="just" rtl="0"/>
            <a:r>
              <a:rPr lang="fr-FR" sz="1200" b="0" i="0" u="none" dirty="0">
                <a:latin typeface="Futura Std Condensed" pitchFamily="34" charset="0"/>
                <a:cs typeface="Futura Condensed"/>
              </a:rPr>
              <a:t>Tirez parti de toutes les activités ou choisissez-en certaines qui correspondent aux besoins et centres </a:t>
            </a:r>
            <a:r>
              <a:rPr lang="fr-FR" sz="1200" b="0" i="0" u="none" dirty="0" smtClean="0">
                <a:latin typeface="Futura Std Condensed" pitchFamily="34" charset="0"/>
                <a:cs typeface="Futura Condensed"/>
              </a:rPr>
              <a:t>d’intérêt </a:t>
            </a:r>
            <a:r>
              <a:rPr lang="fr-FR" sz="1200" b="0" i="0" u="none" dirty="0">
                <a:latin typeface="Futura Std Condensed" pitchFamily="34" charset="0"/>
                <a:cs typeface="Futura Condensed"/>
              </a:rPr>
              <a:t>spécifiques de vos élèves ; à vous de décider. Si vous ne savez pas par quoi commencer, vous pouvez envisager de réaliser les activités dans </a:t>
            </a:r>
            <a:r>
              <a:rPr lang="fr-FR" sz="1200" b="0" i="0" u="none" dirty="0" smtClean="0">
                <a:latin typeface="Futura Std Condensed" pitchFamily="34" charset="0"/>
                <a:cs typeface="Futura Condensed"/>
              </a:rPr>
              <a:t>l’ordre </a:t>
            </a:r>
            <a:r>
              <a:rPr lang="fr-FR" sz="1200" b="0" i="0" u="none" dirty="0">
                <a:latin typeface="Futura Std Condensed" pitchFamily="34" charset="0"/>
                <a:cs typeface="Futura Condensed"/>
              </a:rPr>
              <a:t>ci-dessous.</a:t>
            </a:r>
            <a:endParaRPr lang="fr-FR" sz="1200" dirty="0">
              <a:latin typeface="Futura Std Condensed" pitchFamily="34" charset="0"/>
              <a:cs typeface="Futura Condensed"/>
            </a:endParaRPr>
          </a:p>
        </p:txBody>
      </p:sp>
      <p:grpSp>
        <p:nvGrpSpPr>
          <p:cNvPr id="10" name="Group 9"/>
          <p:cNvGrpSpPr/>
          <p:nvPr>
            <p:custDataLst>
              <p:tags r:id="rId2"/>
            </p:custDataLst>
          </p:nvPr>
        </p:nvGrpSpPr>
        <p:grpSpPr>
          <a:xfrm>
            <a:off x="535217" y="6279494"/>
            <a:ext cx="6817866" cy="2795668"/>
            <a:chOff x="535217" y="6814667"/>
            <a:chExt cx="6817866" cy="2795668"/>
          </a:xfrm>
        </p:grpSpPr>
        <p:grpSp>
          <p:nvGrpSpPr>
            <p:cNvPr id="11" name="Group 10"/>
            <p:cNvGrpSpPr/>
            <p:nvPr/>
          </p:nvGrpSpPr>
          <p:grpSpPr>
            <a:xfrm>
              <a:off x="2175879" y="6814667"/>
              <a:ext cx="1186386" cy="398336"/>
              <a:chOff x="4672056" y="6992326"/>
              <a:chExt cx="1186386" cy="398336"/>
            </a:xfrm>
          </p:grpSpPr>
          <p:cxnSp>
            <p:nvCxnSpPr>
              <p:cNvPr id="61" name="Straight Connector 60"/>
              <p:cNvCxnSpPr/>
              <p:nvPr/>
            </p:nvCxnSpPr>
            <p:spPr>
              <a:xfrm flipH="1" flipV="1">
                <a:off x="4672056" y="7109615"/>
                <a:ext cx="3775" cy="281047"/>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flipH="1" flipV="1">
                <a:off x="5854667" y="7105712"/>
                <a:ext cx="3775" cy="281046"/>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4672056" y="7112211"/>
                <a:ext cx="1186386" cy="0"/>
              </a:xfrm>
              <a:prstGeom prst="line">
                <a:avLst/>
              </a:prstGeom>
              <a:ln w="12700" cmpd="sng">
                <a:solidFill>
                  <a:schemeClr val="tx1"/>
                </a:solidFill>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4913229" y="6992326"/>
                <a:ext cx="704040" cy="253916"/>
              </a:xfrm>
              <a:prstGeom prst="rect">
                <a:avLst/>
              </a:prstGeom>
              <a:solidFill>
                <a:srgbClr val="FFFFFF"/>
              </a:solid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2</a:t>
                </a:r>
                <a:endParaRPr lang="fr-FR" sz="1050" dirty="0">
                  <a:latin typeface="Futura Std Condensed" pitchFamily="34" charset="0"/>
                </a:endParaRPr>
              </a:p>
            </p:txBody>
          </p:sp>
        </p:grpSp>
        <p:grpSp>
          <p:nvGrpSpPr>
            <p:cNvPr id="12" name="Group 11"/>
            <p:cNvGrpSpPr/>
            <p:nvPr/>
          </p:nvGrpSpPr>
          <p:grpSpPr>
            <a:xfrm>
              <a:off x="535217" y="6838247"/>
              <a:ext cx="6817866" cy="2772088"/>
              <a:chOff x="535217" y="6838247"/>
              <a:chExt cx="6817866" cy="2772088"/>
            </a:xfrm>
          </p:grpSpPr>
          <p:grpSp>
            <p:nvGrpSpPr>
              <p:cNvPr id="13" name="Group 12"/>
              <p:cNvGrpSpPr/>
              <p:nvPr/>
            </p:nvGrpSpPr>
            <p:grpSpPr>
              <a:xfrm>
                <a:off x="535217" y="6838247"/>
                <a:ext cx="6817866" cy="2772088"/>
                <a:chOff x="535217" y="6376681"/>
                <a:chExt cx="6817866" cy="2772088"/>
              </a:xfrm>
            </p:grpSpPr>
            <p:grpSp>
              <p:nvGrpSpPr>
                <p:cNvPr id="18" name="Group 17"/>
                <p:cNvGrpSpPr/>
                <p:nvPr/>
              </p:nvGrpSpPr>
              <p:grpSpPr>
                <a:xfrm>
                  <a:off x="643875" y="6376681"/>
                  <a:ext cx="6709208" cy="407368"/>
                  <a:chOff x="643875" y="6376681"/>
                  <a:chExt cx="6709208" cy="407368"/>
                </a:xfrm>
              </p:grpSpPr>
              <p:grpSp>
                <p:nvGrpSpPr>
                  <p:cNvPr id="49" name="Group 48"/>
                  <p:cNvGrpSpPr/>
                  <p:nvPr/>
                </p:nvGrpSpPr>
                <p:grpSpPr>
                  <a:xfrm>
                    <a:off x="6398976" y="6378360"/>
                    <a:ext cx="954107" cy="405689"/>
                    <a:chOff x="743196" y="6969899"/>
                    <a:chExt cx="954107" cy="405689"/>
                  </a:xfrm>
                </p:grpSpPr>
                <p:cxnSp>
                  <p:nvCxnSpPr>
                    <p:cNvPr id="59" name="Straight Connector 58"/>
                    <p:cNvCxnSpPr/>
                    <p:nvPr/>
                  </p:nvCxnSpPr>
                  <p:spPr>
                    <a:xfrm flipH="1" flipV="1">
                      <a:off x="1218360" y="7193840"/>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60" name="Rectangle 59"/>
                    <p:cNvSpPr/>
                    <p:nvPr/>
                  </p:nvSpPr>
                  <p:spPr>
                    <a:xfrm>
                      <a:off x="743196" y="6969899"/>
                      <a:ext cx="954107" cy="253916"/>
                    </a:xfrm>
                    <a:prstGeom prst="rect">
                      <a:avLst/>
                    </a:prstGeom>
                  </p:spPr>
                  <p:txBody>
                    <a:bodyPr wrap="none">
                      <a:spAutoFit/>
                    </a:bodyPr>
                    <a:lstStyle/>
                    <a:p>
                      <a:pPr algn="ctr" rtl="0"/>
                      <a:r>
                        <a:rPr lang="fr-FR" sz="1050" b="0" i="0" u="none" dirty="0">
                          <a:latin typeface="Futura Std Condensed" pitchFamily="34" charset="0"/>
                          <a:cs typeface="Futura Condensed"/>
                        </a:rPr>
                        <a:t>SÉANCES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4 </a:t>
                      </a:r>
                      <a:r>
                        <a:rPr lang="fr-FR" sz="1050" b="0" i="0" u="none" dirty="0">
                          <a:latin typeface="Futura Std Condensed" pitchFamily="34" charset="0"/>
                          <a:cs typeface="Futura Condensed"/>
                        </a:rPr>
                        <a:t>ET 5</a:t>
                      </a:r>
                      <a:endParaRPr lang="fr-FR" sz="1050" dirty="0">
                        <a:latin typeface="Futura Std Condensed" pitchFamily="34" charset="0"/>
                      </a:endParaRPr>
                    </a:p>
                  </p:txBody>
                </p:sp>
              </p:grpSp>
              <p:grpSp>
                <p:nvGrpSpPr>
                  <p:cNvPr id="50" name="Group 49"/>
                  <p:cNvGrpSpPr/>
                  <p:nvPr/>
                </p:nvGrpSpPr>
                <p:grpSpPr>
                  <a:xfrm>
                    <a:off x="643875" y="6376681"/>
                    <a:ext cx="704040" cy="405689"/>
                    <a:chOff x="643875" y="6376681"/>
                    <a:chExt cx="704040" cy="405689"/>
                  </a:xfrm>
                </p:grpSpPr>
                <p:cxnSp>
                  <p:nvCxnSpPr>
                    <p:cNvPr id="57" name="Straight Connector 56"/>
                    <p:cNvCxnSpPr/>
                    <p:nvPr/>
                  </p:nvCxnSpPr>
                  <p:spPr>
                    <a:xfrm flipH="1" flipV="1">
                      <a:off x="992120" y="6600622"/>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58" name="Rectangle 57"/>
                    <p:cNvSpPr/>
                    <p:nvPr/>
                  </p:nvSpPr>
                  <p:spPr>
                    <a:xfrm>
                      <a:off x="643875" y="6376681"/>
                      <a:ext cx="704040" cy="253916"/>
                    </a:xfrm>
                    <a:prstGeom prst="rect">
                      <a:avLst/>
                    </a:prstGeom>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1</a:t>
                      </a:r>
                      <a:endParaRPr lang="fr-FR" sz="1050" dirty="0">
                        <a:latin typeface="Futura Std Condensed" pitchFamily="34" charset="0"/>
                      </a:endParaRPr>
                    </a:p>
                  </p:txBody>
                </p:sp>
              </p:grpSp>
              <p:grpSp>
                <p:nvGrpSpPr>
                  <p:cNvPr id="51" name="Group 50"/>
                  <p:cNvGrpSpPr/>
                  <p:nvPr/>
                </p:nvGrpSpPr>
                <p:grpSpPr>
                  <a:xfrm>
                    <a:off x="4519656" y="6378360"/>
                    <a:ext cx="1186386" cy="398336"/>
                    <a:chOff x="4519656" y="6378360"/>
                    <a:chExt cx="1186386" cy="398336"/>
                  </a:xfrm>
                </p:grpSpPr>
                <p:grpSp>
                  <p:nvGrpSpPr>
                    <p:cNvPr id="52" name="Group 51"/>
                    <p:cNvGrpSpPr/>
                    <p:nvPr/>
                  </p:nvGrpSpPr>
                  <p:grpSpPr>
                    <a:xfrm>
                      <a:off x="4519656" y="6491746"/>
                      <a:ext cx="1186386" cy="284950"/>
                      <a:chOff x="1324040" y="6422023"/>
                      <a:chExt cx="1195130" cy="417399"/>
                    </a:xfrm>
                  </p:grpSpPr>
                  <p:cxnSp>
                    <p:nvCxnSpPr>
                      <p:cNvPr id="54" name="Straight Connector 53"/>
                      <p:cNvCxnSpPr/>
                      <p:nvPr/>
                    </p:nvCxnSpPr>
                    <p:spPr>
                      <a:xfrm flipH="1" flipV="1">
                        <a:off x="1324040" y="6427740"/>
                        <a:ext cx="3803" cy="411682"/>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H="1" flipV="1">
                        <a:off x="2515367" y="6422023"/>
                        <a:ext cx="3803" cy="411681"/>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1324040" y="6431543"/>
                        <a:ext cx="1195130" cy="0"/>
                      </a:xfrm>
                      <a:prstGeom prst="line">
                        <a:avLst/>
                      </a:prstGeom>
                      <a:ln w="12700" cmpd="sng">
                        <a:solidFill>
                          <a:schemeClr val="tx1"/>
                        </a:solidFill>
                      </a:ln>
                    </p:spPr>
                    <p:style>
                      <a:lnRef idx="1">
                        <a:schemeClr val="dk1"/>
                      </a:lnRef>
                      <a:fillRef idx="0">
                        <a:schemeClr val="dk1"/>
                      </a:fillRef>
                      <a:effectRef idx="0">
                        <a:schemeClr val="dk1"/>
                      </a:effectRef>
                      <a:fontRef idx="minor">
                        <a:schemeClr val="tx1"/>
                      </a:fontRef>
                    </p:style>
                  </p:cxnSp>
                </p:grpSp>
                <p:sp>
                  <p:nvSpPr>
                    <p:cNvPr id="53" name="Rectangle 52"/>
                    <p:cNvSpPr/>
                    <p:nvPr/>
                  </p:nvSpPr>
                  <p:spPr>
                    <a:xfrm>
                      <a:off x="4757623" y="6378360"/>
                      <a:ext cx="710452" cy="253916"/>
                    </a:xfrm>
                    <a:prstGeom prst="rect">
                      <a:avLst/>
                    </a:prstGeom>
                    <a:solidFill>
                      <a:srgbClr val="FFFFFF"/>
                    </a:solidFill>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3</a:t>
                      </a:r>
                      <a:endParaRPr lang="fr-FR" sz="1050" dirty="0">
                        <a:latin typeface="Futura Std Condensed" pitchFamily="34" charset="0"/>
                      </a:endParaRPr>
                    </a:p>
                  </p:txBody>
                </p:sp>
              </p:grpSp>
            </p:grpSp>
            <p:grpSp>
              <p:nvGrpSpPr>
                <p:cNvPr id="19" name="Group 18"/>
                <p:cNvGrpSpPr/>
                <p:nvPr/>
              </p:nvGrpSpPr>
              <p:grpSpPr>
                <a:xfrm>
                  <a:off x="535217" y="6847712"/>
                  <a:ext cx="5628892" cy="2301057"/>
                  <a:chOff x="535217" y="6847712"/>
                  <a:chExt cx="5628892" cy="2301057"/>
                </a:xfrm>
              </p:grpSpPr>
              <p:grpSp>
                <p:nvGrpSpPr>
                  <p:cNvPr id="20" name="Group 19"/>
                  <p:cNvGrpSpPr/>
                  <p:nvPr/>
                </p:nvGrpSpPr>
                <p:grpSpPr>
                  <a:xfrm>
                    <a:off x="535217" y="6847725"/>
                    <a:ext cx="927787" cy="2301044"/>
                    <a:chOff x="535217" y="6847713"/>
                    <a:chExt cx="1030874" cy="2556710"/>
                  </a:xfrm>
                </p:grpSpPr>
                <p:sp>
                  <p:nvSpPr>
                    <p:cNvPr id="45" name="Rectangle 44"/>
                    <p:cNvSpPr/>
                    <p:nvPr/>
                  </p:nvSpPr>
                  <p:spPr>
                    <a:xfrm>
                      <a:off x="535217" y="8104925"/>
                      <a:ext cx="1030874" cy="1299498"/>
                    </a:xfrm>
                    <a:prstGeom prst="rect">
                      <a:avLst/>
                    </a:prstGeom>
                  </p:spPr>
                  <p:txBody>
                    <a:bodyPr wrap="square">
                      <a:spAutoFit/>
                    </a:bodyPr>
                    <a:lstStyle/>
                    <a:p>
                      <a:pPr algn="ctr" rtl="0"/>
                      <a:r>
                        <a:rPr lang="fr-FR" sz="1000" b="0" i="0" u="none">
                          <a:latin typeface="Futura Std Condensed" pitchFamily="34" charset="0"/>
                          <a:cs typeface="Futura Condensed"/>
                        </a:rPr>
                        <a:t>Comment peux-tu exprimer une séquence de pas de danse en utilisant de simples instructions orales ? </a:t>
                      </a:r>
                    </a:p>
                  </p:txBody>
                </p:sp>
                <p:grpSp>
                  <p:nvGrpSpPr>
                    <p:cNvPr id="42" name="Group 41"/>
                    <p:cNvGrpSpPr/>
                    <p:nvPr/>
                  </p:nvGrpSpPr>
                  <p:grpSpPr>
                    <a:xfrm>
                      <a:off x="535218" y="6847713"/>
                      <a:ext cx="1030873" cy="975086"/>
                      <a:chOff x="535218" y="6847713"/>
                      <a:chExt cx="1030873" cy="975086"/>
                    </a:xfrm>
                  </p:grpSpPr>
                  <p:sp>
                    <p:nvSpPr>
                      <p:cNvPr id="43" name="Teardrop 42"/>
                      <p:cNvSpPr/>
                      <p:nvPr/>
                    </p:nvSpPr>
                    <p:spPr>
                      <a:xfrm rot="8075815">
                        <a:off x="563111" y="6847712"/>
                        <a:ext cx="975086" cy="975087"/>
                      </a:xfrm>
                      <a:prstGeom prst="teardrop">
                        <a:avLst/>
                      </a:prstGeom>
                      <a:solidFill>
                        <a:srgbClr val="1B93D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4" name="TextBox 43"/>
                      <p:cNvSpPr txBox="1"/>
                      <p:nvPr/>
                    </p:nvSpPr>
                    <p:spPr>
                      <a:xfrm>
                        <a:off x="535218" y="7112421"/>
                        <a:ext cx="1030873" cy="523220"/>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PROGRAMMÉ POUR DANSER</a:t>
                        </a:r>
                      </a:p>
                    </p:txBody>
                  </p:sp>
                </p:grpSp>
              </p:grpSp>
              <p:grpSp>
                <p:nvGrpSpPr>
                  <p:cNvPr id="21" name="Group 20"/>
                  <p:cNvGrpSpPr/>
                  <p:nvPr/>
                </p:nvGrpSpPr>
                <p:grpSpPr>
                  <a:xfrm>
                    <a:off x="1711987" y="6847712"/>
                    <a:ext cx="927786" cy="1839378"/>
                    <a:chOff x="1777121" y="6847712"/>
                    <a:chExt cx="1030873" cy="2043753"/>
                  </a:xfrm>
                </p:grpSpPr>
                <p:sp>
                  <p:nvSpPr>
                    <p:cNvPr id="37" name="Rectangle 36"/>
                    <p:cNvSpPr/>
                    <p:nvPr/>
                  </p:nvSpPr>
                  <p:spPr>
                    <a:xfrm>
                      <a:off x="1777121" y="8104925"/>
                      <a:ext cx="1030873" cy="786540"/>
                    </a:xfrm>
                    <a:prstGeom prst="rect">
                      <a:avLst/>
                    </a:prstGeom>
                    <a:noFill/>
                  </p:spPr>
                  <p:txBody>
                    <a:bodyPr wrap="square">
                      <a:spAutoFit/>
                    </a:bodyPr>
                    <a:lstStyle/>
                    <a:p>
                      <a:pPr algn="ctr" rtl="0"/>
                      <a:r>
                        <a:rPr lang="fr-FR" sz="1000" b="0" i="0" u="none">
                          <a:latin typeface="Futura Std Condensed" pitchFamily="34" charset="0"/>
                          <a:cs typeface="Futura Condensed"/>
                        </a:rPr>
                        <a:t>Tu débutes dans Scratch ? Crée ton premier projet Scratch !</a:t>
                      </a:r>
                    </a:p>
                  </p:txBody>
                </p:sp>
                <p:grpSp>
                  <p:nvGrpSpPr>
                    <p:cNvPr id="38" name="Group 37"/>
                    <p:cNvGrpSpPr/>
                    <p:nvPr/>
                  </p:nvGrpSpPr>
                  <p:grpSpPr>
                    <a:xfrm>
                      <a:off x="1777121" y="6847712"/>
                      <a:ext cx="1030873" cy="975086"/>
                      <a:chOff x="1777121" y="6847712"/>
                      <a:chExt cx="1030873" cy="975086"/>
                    </a:xfrm>
                  </p:grpSpPr>
                  <p:sp>
                    <p:nvSpPr>
                      <p:cNvPr id="39" name="Teardrop 38"/>
                      <p:cNvSpPr/>
                      <p:nvPr/>
                    </p:nvSpPr>
                    <p:spPr>
                      <a:xfrm rot="8075815">
                        <a:off x="1805013" y="6847711"/>
                        <a:ext cx="975086" cy="975087"/>
                      </a:xfrm>
                      <a:prstGeom prst="teardrop">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TextBox 39"/>
                      <p:cNvSpPr txBox="1"/>
                      <p:nvPr/>
                    </p:nvSpPr>
                    <p:spPr>
                      <a:xfrm>
                        <a:off x="1777121" y="7175323"/>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ÉTAPE PAR ÉTAPE</a:t>
                        </a:r>
                      </a:p>
                    </p:txBody>
                  </p:sp>
                </p:grpSp>
              </p:grpSp>
              <p:grpSp>
                <p:nvGrpSpPr>
                  <p:cNvPr id="22" name="Group 21"/>
                  <p:cNvGrpSpPr/>
                  <p:nvPr/>
                </p:nvGrpSpPr>
                <p:grpSpPr>
                  <a:xfrm>
                    <a:off x="2884866" y="6847715"/>
                    <a:ext cx="927786" cy="1685489"/>
                    <a:chOff x="3026723" y="6847714"/>
                    <a:chExt cx="1030873" cy="1872765"/>
                  </a:xfrm>
                </p:grpSpPr>
                <p:sp>
                  <p:nvSpPr>
                    <p:cNvPr id="33" name="Rectangle 32"/>
                    <p:cNvSpPr/>
                    <p:nvPr/>
                  </p:nvSpPr>
                  <p:spPr>
                    <a:xfrm>
                      <a:off x="3026723" y="8104926"/>
                      <a:ext cx="1030873" cy="615553"/>
                    </a:xfrm>
                    <a:prstGeom prst="rect">
                      <a:avLst/>
                    </a:prstGeom>
                  </p:spPr>
                  <p:txBody>
                    <a:bodyPr wrap="square">
                      <a:spAutoFit/>
                    </a:bodyPr>
                    <a:lstStyle/>
                    <a:p>
                      <a:pPr algn="ctr" rtl="0"/>
                      <a:r>
                        <a:rPr lang="fr-FR" sz="1000" b="0" i="0" u="none">
                          <a:latin typeface="Futura Std Condensed" pitchFamily="34" charset="0"/>
                          <a:cs typeface="Futura Condensed"/>
                        </a:rPr>
                        <a:t>Que peux-tu créer avec seulement 10 blocs Scratch ?</a:t>
                      </a:r>
                    </a:p>
                  </p:txBody>
                </p:sp>
                <p:grpSp>
                  <p:nvGrpSpPr>
                    <p:cNvPr id="34" name="Group 33"/>
                    <p:cNvGrpSpPr/>
                    <p:nvPr/>
                  </p:nvGrpSpPr>
                  <p:grpSpPr>
                    <a:xfrm>
                      <a:off x="3026723" y="6847714"/>
                      <a:ext cx="1030873" cy="975086"/>
                      <a:chOff x="3026723" y="6847714"/>
                      <a:chExt cx="1030873" cy="975086"/>
                    </a:xfrm>
                  </p:grpSpPr>
                  <p:sp>
                    <p:nvSpPr>
                      <p:cNvPr id="35" name="Teardrop 34"/>
                      <p:cNvSpPr/>
                      <p:nvPr/>
                    </p:nvSpPr>
                    <p:spPr>
                      <a:xfrm rot="8075815">
                        <a:off x="3054616" y="6847713"/>
                        <a:ext cx="975086" cy="975087"/>
                      </a:xfrm>
                      <a:prstGeom prst="teardrop">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6" name="TextBox 35"/>
                      <p:cNvSpPr txBox="1"/>
                      <p:nvPr/>
                    </p:nvSpPr>
                    <p:spPr>
                      <a:xfrm>
                        <a:off x="3026723" y="7175324"/>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10 BLOCS</a:t>
                        </a:r>
                      </a:p>
                    </p:txBody>
                  </p:sp>
                </p:grpSp>
              </p:grpSp>
              <p:grpSp>
                <p:nvGrpSpPr>
                  <p:cNvPr id="23" name="Group 22"/>
                  <p:cNvGrpSpPr/>
                  <p:nvPr/>
                </p:nvGrpSpPr>
                <p:grpSpPr>
                  <a:xfrm>
                    <a:off x="5236322" y="6847712"/>
                    <a:ext cx="927787" cy="1993265"/>
                    <a:chOff x="5465106" y="6847713"/>
                    <a:chExt cx="1030874" cy="2214739"/>
                  </a:xfrm>
                </p:grpSpPr>
                <p:sp>
                  <p:nvSpPr>
                    <p:cNvPr id="29" name="Rectangle 28"/>
                    <p:cNvSpPr/>
                    <p:nvPr/>
                  </p:nvSpPr>
                  <p:spPr>
                    <a:xfrm>
                      <a:off x="5465106" y="8104925"/>
                      <a:ext cx="1030873" cy="957527"/>
                    </a:xfrm>
                    <a:prstGeom prst="rect">
                      <a:avLst/>
                    </a:prstGeom>
                  </p:spPr>
                  <p:txBody>
                    <a:bodyPr wrap="square">
                      <a:spAutoFit/>
                    </a:bodyPr>
                    <a:lstStyle/>
                    <a:p>
                      <a:pPr algn="ctr" rtl="0"/>
                      <a:r>
                        <a:rPr lang="fr-FR" sz="1000" b="0" i="0" u="none" dirty="0">
                          <a:latin typeface="Futura Std Condensed" pitchFamily="34" charset="0"/>
                          <a:cs typeface="Futura Condensed"/>
                        </a:rPr>
                        <a:t>À </a:t>
                      </a:r>
                      <a:r>
                        <a:rPr lang="fr-FR" sz="1000" b="0" i="0" u="none" dirty="0" smtClean="0">
                          <a:latin typeface="Futura Std Condensed" pitchFamily="34" charset="0"/>
                          <a:cs typeface="Futura Condensed"/>
                        </a:rPr>
                        <a:t>l’aide</a:t>
                      </a:r>
                      <a:r>
                        <a:rPr lang="fr-FR" sz="1000" b="0" i="0" u="none" dirty="0">
                          <a:latin typeface="Futura Std Condensed" pitchFamily="34" charset="0"/>
                          <a:cs typeface="Futura Condensed"/>
                        </a:rPr>
                        <a:t> ! </a:t>
                      </a:r>
                      <a:endParaRPr lang="fr-FR" sz="1000" dirty="0" smtClean="0">
                        <a:latin typeface="Futura Std Condensed" pitchFamily="34" charset="0"/>
                        <a:cs typeface="Futura Condensed"/>
                      </a:endParaRPr>
                    </a:p>
                    <a:p>
                      <a:pPr algn="ctr" rtl="0"/>
                      <a:r>
                        <a:rPr lang="fr-FR" sz="1000" b="0" i="0" u="none" dirty="0">
                          <a:latin typeface="Futura Std Condensed" pitchFamily="34" charset="0"/>
                          <a:cs typeface="Futura Condensed"/>
                        </a:rPr>
                        <a:t>Peux-tu corriger ces cinq programmes en Scratch ?</a:t>
                      </a:r>
                    </a:p>
                  </p:txBody>
                </p:sp>
                <p:grpSp>
                  <p:nvGrpSpPr>
                    <p:cNvPr id="30" name="Group 29"/>
                    <p:cNvGrpSpPr/>
                    <p:nvPr/>
                  </p:nvGrpSpPr>
                  <p:grpSpPr>
                    <a:xfrm>
                      <a:off x="5465107" y="6847713"/>
                      <a:ext cx="1030873" cy="975086"/>
                      <a:chOff x="5465107" y="6847713"/>
                      <a:chExt cx="1030873" cy="975086"/>
                    </a:xfrm>
                  </p:grpSpPr>
                  <p:sp>
                    <p:nvSpPr>
                      <p:cNvPr id="31" name="Teardrop 30"/>
                      <p:cNvSpPr/>
                      <p:nvPr/>
                    </p:nvSpPr>
                    <p:spPr>
                      <a:xfrm rot="8075815">
                        <a:off x="5493000" y="6847712"/>
                        <a:ext cx="975086" cy="975087"/>
                      </a:xfrm>
                      <a:prstGeom prst="teardrop">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2" name="TextBox 31"/>
                      <p:cNvSpPr txBox="1"/>
                      <p:nvPr/>
                    </p:nvSpPr>
                    <p:spPr>
                      <a:xfrm>
                        <a:off x="5465107" y="7175324"/>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DÉBOGAGE</a:t>
                        </a:r>
                      </a:p>
                    </p:txBody>
                  </p:sp>
                </p:grpSp>
              </p:grpSp>
              <p:grpSp>
                <p:nvGrpSpPr>
                  <p:cNvPr id="24" name="Group 23"/>
                  <p:cNvGrpSpPr/>
                  <p:nvPr/>
                </p:nvGrpSpPr>
                <p:grpSpPr>
                  <a:xfrm>
                    <a:off x="4060679" y="6847716"/>
                    <a:ext cx="927787" cy="1531602"/>
                    <a:chOff x="4253209" y="6847713"/>
                    <a:chExt cx="1030874" cy="1701779"/>
                  </a:xfrm>
                </p:grpSpPr>
                <p:grpSp>
                  <p:nvGrpSpPr>
                    <p:cNvPr id="25" name="Group 24"/>
                    <p:cNvGrpSpPr/>
                    <p:nvPr/>
                  </p:nvGrpSpPr>
                  <p:grpSpPr>
                    <a:xfrm>
                      <a:off x="4253210" y="6847713"/>
                      <a:ext cx="1030873" cy="975087"/>
                      <a:chOff x="4253210" y="6847713"/>
                      <a:chExt cx="1030873" cy="975087"/>
                    </a:xfrm>
                  </p:grpSpPr>
                  <p:sp>
                    <p:nvSpPr>
                      <p:cNvPr id="27" name="Teardrop 26"/>
                      <p:cNvSpPr/>
                      <p:nvPr/>
                    </p:nvSpPr>
                    <p:spPr>
                      <a:xfrm rot="8075815">
                        <a:off x="4281103" y="6847713"/>
                        <a:ext cx="975087" cy="975088"/>
                      </a:xfrm>
                      <a:prstGeom prst="teardrop">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28" name="TextBox 27"/>
                      <p:cNvSpPr txBox="1"/>
                      <p:nvPr/>
                    </p:nvSpPr>
                    <p:spPr>
                      <a:xfrm>
                        <a:off x="4253210" y="7175323"/>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MON STUDIO</a:t>
                        </a:r>
                      </a:p>
                    </p:txBody>
                  </p:sp>
                </p:grpSp>
                <p:sp>
                  <p:nvSpPr>
                    <p:cNvPr id="26" name="Rectangle 25"/>
                    <p:cNvSpPr/>
                    <p:nvPr/>
                  </p:nvSpPr>
                  <p:spPr>
                    <a:xfrm>
                      <a:off x="4253209" y="8104925"/>
                      <a:ext cx="1030873" cy="444567"/>
                    </a:xfrm>
                    <a:prstGeom prst="rect">
                      <a:avLst/>
                    </a:prstGeom>
                  </p:spPr>
                  <p:txBody>
                    <a:bodyPr wrap="square">
                      <a:spAutoFit/>
                    </a:bodyPr>
                    <a:lstStyle/>
                    <a:p>
                      <a:pPr algn="ctr" rtl="0"/>
                      <a:r>
                        <a:rPr lang="fr-FR" sz="1000" b="0" i="0" u="none">
                          <a:latin typeface="Futura Std Condensed" pitchFamily="34" charset="0"/>
                          <a:cs typeface="Futura Condensed"/>
                        </a:rPr>
                        <a:t>Que peut-on créer avec Scratch ?</a:t>
                      </a:r>
                    </a:p>
                  </p:txBody>
                </p:sp>
              </p:grpSp>
            </p:grpSp>
          </p:grpSp>
          <p:grpSp>
            <p:nvGrpSpPr>
              <p:cNvPr id="14" name="Group 13"/>
              <p:cNvGrpSpPr/>
              <p:nvPr/>
            </p:nvGrpSpPr>
            <p:grpSpPr>
              <a:xfrm>
                <a:off x="6413859" y="7306475"/>
                <a:ext cx="927787" cy="2301042"/>
                <a:chOff x="6413859" y="7333121"/>
                <a:chExt cx="927787" cy="2301042"/>
              </a:xfrm>
            </p:grpSpPr>
            <p:sp>
              <p:nvSpPr>
                <p:cNvPr id="15" name="Rectangle 14"/>
                <p:cNvSpPr/>
                <p:nvPr/>
              </p:nvSpPr>
              <p:spPr>
                <a:xfrm>
                  <a:off x="6413859" y="8464612"/>
                  <a:ext cx="927786" cy="1169551"/>
                </a:xfrm>
                <a:prstGeom prst="rect">
                  <a:avLst/>
                </a:prstGeom>
              </p:spPr>
              <p:txBody>
                <a:bodyPr wrap="square">
                  <a:spAutoFit/>
                </a:bodyPr>
                <a:lstStyle/>
                <a:p>
                  <a:pPr algn="ctr" rtl="0"/>
                  <a:r>
                    <a:rPr lang="fr-FR" sz="1000" b="0" i="0" u="none">
                      <a:latin typeface="Futura Std Condensed" pitchFamily="34" charset="0"/>
                      <a:cs typeface="Futura Condensed"/>
                    </a:rPr>
                    <a:t>De quelle façon pourrais-tu associer des images et des sons pour obtenir un collage interactif de toi-même ?</a:t>
                  </a:r>
                </a:p>
              </p:txBody>
            </p:sp>
            <p:sp>
              <p:nvSpPr>
                <p:cNvPr id="16" name="Teardrop 15"/>
                <p:cNvSpPr/>
                <p:nvPr/>
              </p:nvSpPr>
              <p:spPr>
                <a:xfrm rot="8075815">
                  <a:off x="6438964" y="7333120"/>
                  <a:ext cx="877577" cy="877579"/>
                </a:xfrm>
                <a:prstGeom prst="teardrop">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7" name="TextBox 16"/>
                <p:cNvSpPr txBox="1"/>
                <p:nvPr/>
              </p:nvSpPr>
              <p:spPr>
                <a:xfrm>
                  <a:off x="6413860" y="7627971"/>
                  <a:ext cx="927786" cy="461665"/>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JE ME PRÉSENTE</a:t>
                  </a:r>
                </a:p>
              </p:txBody>
            </p:sp>
          </p:grpSp>
        </p:grpSp>
      </p:grpSp>
      <p:pic>
        <p:nvPicPr>
          <p:cNvPr id="70" name="Picture 69" descr="Screen Shot 2014-06-03 at 12.09.47 PM.png"/>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467806" y="1553515"/>
            <a:ext cx="3314122" cy="2489087"/>
          </a:xfrm>
          <a:prstGeom prst="rect">
            <a:avLst/>
          </a:prstGeom>
        </p:spPr>
      </p:pic>
      <p:sp>
        <p:nvSpPr>
          <p:cNvPr id="65" name="Slide Number Placeholder 2"/>
          <p:cNvSpPr txBox="1">
            <a:spLocks/>
          </p:cNvSpPr>
          <p:nvPr>
            <p:custDataLst>
              <p:tags r:id="rId4"/>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25</a:t>
            </a:r>
            <a:endParaRPr lang="fr-FR" dirty="0">
              <a:latin typeface="Futura Std Condensed" pitchFamily="34" charset="0"/>
            </a:endParaRPr>
          </a:p>
        </p:txBody>
      </p:sp>
      <p:grpSp>
        <p:nvGrpSpPr>
          <p:cNvPr id="3" name="Group 2"/>
          <p:cNvGrpSpPr/>
          <p:nvPr>
            <p:custDataLst>
              <p:tags r:id="rId5"/>
            </p:custDataLst>
          </p:nvPr>
        </p:nvGrpSpPr>
        <p:grpSpPr>
          <a:xfrm>
            <a:off x="-1" y="5259236"/>
            <a:ext cx="7582144" cy="479582"/>
            <a:chOff x="-1" y="5259236"/>
            <a:chExt cx="7582144" cy="479582"/>
          </a:xfrm>
        </p:grpSpPr>
        <p:sp>
          <p:nvSpPr>
            <p:cNvPr id="67" name="Rectangle 13"/>
            <p:cNvSpPr/>
            <p:nvPr/>
          </p:nvSpPr>
          <p:spPr>
            <a:xfrm>
              <a:off x="-1" y="5259236"/>
              <a:ext cx="7582144"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8" name="TextBox 67"/>
            <p:cNvSpPr txBox="1"/>
            <p:nvPr/>
          </p:nvSpPr>
          <p:spPr>
            <a:xfrm>
              <a:off x="4405745" y="5277153"/>
              <a:ext cx="2928701"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DÉROULEMENT SUGGÉRÉ</a:t>
              </a:r>
              <a:endParaRPr lang="fr-FR" sz="2400" dirty="0">
                <a:solidFill>
                  <a:schemeClr val="bg1"/>
                </a:solidFill>
                <a:latin typeface="Futura Std Condensed" pitchFamily="34" charset="0"/>
                <a:cs typeface="Futura Condensed"/>
              </a:endParaRPr>
            </a:p>
          </p:txBody>
        </p:sp>
      </p:grpSp>
      <p:grpSp>
        <p:nvGrpSpPr>
          <p:cNvPr id="2" name="Group 1"/>
          <p:cNvGrpSpPr/>
          <p:nvPr>
            <p:custDataLst>
              <p:tags r:id="rId6"/>
            </p:custDataLst>
          </p:nvPr>
        </p:nvGrpSpPr>
        <p:grpSpPr>
          <a:xfrm>
            <a:off x="-1" y="666546"/>
            <a:ext cx="7582143" cy="479582"/>
            <a:chOff x="-1" y="666546"/>
            <a:chExt cx="7582143" cy="479582"/>
          </a:xfrm>
        </p:grpSpPr>
        <p:sp>
          <p:nvSpPr>
            <p:cNvPr id="77" name="Rectangle 13"/>
            <p:cNvSpPr/>
            <p:nvPr/>
          </p:nvSpPr>
          <p:spPr>
            <a:xfrm>
              <a:off x="-1" y="666546"/>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8" name="TextBox 77"/>
            <p:cNvSpPr txBox="1"/>
            <p:nvPr/>
          </p:nvSpPr>
          <p:spPr>
            <a:xfrm>
              <a:off x="3409213" y="684463"/>
              <a:ext cx="3925233" cy="461665"/>
            </a:xfrm>
            <a:prstGeom prst="rect">
              <a:avLst/>
            </a:prstGeom>
            <a:noFill/>
          </p:spPr>
          <p:txBody>
            <a:bodyPr wrap="square" rtlCol="0" anchor="ctr" anchorCtr="0">
              <a:spAutoFit/>
            </a:bodyPr>
            <a:lstStyle/>
            <a:p>
              <a:pPr algn="r" rtl="0"/>
              <a:r>
                <a:rPr lang="fr-FR" sz="2400" b="0" i="0" u="none">
                  <a:solidFill>
                    <a:schemeClr val="bg1"/>
                  </a:solidFill>
                  <a:latin typeface="Futura Std Condensed" pitchFamily="34" charset="0"/>
                  <a:cs typeface="Futura Condensed"/>
                </a:rPr>
                <a:t>CHOISISSEZ VOTRE PROPRE AVENTURE</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151938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p:nvPr>
            <p:custDataLst>
              <p:tags r:id="rId1"/>
            </p:custDataLst>
          </p:nvPr>
        </p:nvSpPr>
        <p:spPr>
          <a:xfrm>
            <a:off x="1459" y="662722"/>
            <a:ext cx="7580685"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 name="connsiteX0" fmla="*/ 384878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384878 w 7517114"/>
              <a:gd name="connsiteY5" fmla="*/ 0 h 479582"/>
              <a:gd name="connsiteX0" fmla="*/ 0 w 7132236"/>
              <a:gd name="connsiteY0" fmla="*/ 0 h 479582"/>
              <a:gd name="connsiteX1" fmla="*/ 7132163 w 7132236"/>
              <a:gd name="connsiteY1" fmla="*/ 0 h 479582"/>
              <a:gd name="connsiteX2" fmla="*/ 6890121 w 7132236"/>
              <a:gd name="connsiteY2" fmla="*/ 239230 h 479582"/>
              <a:gd name="connsiteX3" fmla="*/ 7132163 w 7132236"/>
              <a:gd name="connsiteY3" fmla="*/ 479582 h 479582"/>
              <a:gd name="connsiteX4" fmla="*/ 2983 w 7132236"/>
              <a:gd name="connsiteY4" fmla="*/ 479582 h 479582"/>
              <a:gd name="connsiteX5" fmla="*/ 0 w 7132236"/>
              <a:gd name="connsiteY5" fmla="*/ 0 h 479582"/>
              <a:gd name="connsiteX0" fmla="*/ 3117 w 7129386"/>
              <a:gd name="connsiteY0" fmla="*/ 0 h 479582"/>
              <a:gd name="connsiteX1" fmla="*/ 7129313 w 7129386"/>
              <a:gd name="connsiteY1" fmla="*/ 0 h 479582"/>
              <a:gd name="connsiteX2" fmla="*/ 6887271 w 7129386"/>
              <a:gd name="connsiteY2" fmla="*/ 239230 h 479582"/>
              <a:gd name="connsiteX3" fmla="*/ 7129313 w 7129386"/>
              <a:gd name="connsiteY3" fmla="*/ 479582 h 479582"/>
              <a:gd name="connsiteX4" fmla="*/ 133 w 7129386"/>
              <a:gd name="connsiteY4" fmla="*/ 479582 h 479582"/>
              <a:gd name="connsiteX5" fmla="*/ 3117 w 7129386"/>
              <a:gd name="connsiteY5" fmla="*/ 0 h 479582"/>
              <a:gd name="connsiteX0" fmla="*/ 0 w 7126269"/>
              <a:gd name="connsiteY0" fmla="*/ 0 h 479582"/>
              <a:gd name="connsiteX1" fmla="*/ 7126196 w 7126269"/>
              <a:gd name="connsiteY1" fmla="*/ 0 h 479582"/>
              <a:gd name="connsiteX2" fmla="*/ 6884154 w 7126269"/>
              <a:gd name="connsiteY2" fmla="*/ 239230 h 479582"/>
              <a:gd name="connsiteX3" fmla="*/ 7126196 w 7126269"/>
              <a:gd name="connsiteY3" fmla="*/ 479582 h 479582"/>
              <a:gd name="connsiteX4" fmla="*/ 2984 w 7126269"/>
              <a:gd name="connsiteY4" fmla="*/ 479582 h 479582"/>
              <a:gd name="connsiteX5" fmla="*/ 0 w 7126269"/>
              <a:gd name="connsiteY5" fmla="*/ 0 h 479582"/>
              <a:gd name="connsiteX0" fmla="*/ 287 w 7123572"/>
              <a:gd name="connsiteY0" fmla="*/ 0 h 479582"/>
              <a:gd name="connsiteX1" fmla="*/ 7123499 w 7123572"/>
              <a:gd name="connsiteY1" fmla="*/ 0 h 479582"/>
              <a:gd name="connsiteX2" fmla="*/ 6881457 w 7123572"/>
              <a:gd name="connsiteY2" fmla="*/ 239230 h 479582"/>
              <a:gd name="connsiteX3" fmla="*/ 7123499 w 7123572"/>
              <a:gd name="connsiteY3" fmla="*/ 479582 h 479582"/>
              <a:gd name="connsiteX4" fmla="*/ 287 w 7123572"/>
              <a:gd name="connsiteY4" fmla="*/ 479582 h 479582"/>
              <a:gd name="connsiteX5" fmla="*/ 287 w 7123572"/>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3572" h="479582">
                <a:moveTo>
                  <a:pt x="287" y="0"/>
                </a:moveTo>
                <a:lnTo>
                  <a:pt x="7123499" y="0"/>
                </a:lnTo>
                <a:cubicBezTo>
                  <a:pt x="7126427" y="6718"/>
                  <a:pt x="6875354" y="232512"/>
                  <a:pt x="6881457" y="239230"/>
                </a:cubicBezTo>
                <a:cubicBezTo>
                  <a:pt x="6873238" y="236797"/>
                  <a:pt x="7128543" y="478840"/>
                  <a:pt x="7123499" y="479582"/>
                </a:cubicBezTo>
                <a:lnTo>
                  <a:pt x="287" y="479582"/>
                </a:lnTo>
                <a:cubicBezTo>
                  <a:pt x="-707" y="319721"/>
                  <a:pt x="1281" y="159861"/>
                  <a:pt x="287"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p>
        </p:txBody>
      </p:sp>
      <p:sp>
        <p:nvSpPr>
          <p:cNvPr id="4" name="TextBox 3"/>
          <p:cNvSpPr txBox="1"/>
          <p:nvPr>
            <p:custDataLst>
              <p:tags r:id="rId2"/>
            </p:custDataLst>
          </p:nvPr>
        </p:nvSpPr>
        <p:spPr>
          <a:xfrm>
            <a:off x="456148" y="1404742"/>
            <a:ext cx="6859051" cy="8417690"/>
          </a:xfrm>
          <a:prstGeom prst="rect">
            <a:avLst/>
          </a:prstGeom>
          <a:noFill/>
        </p:spPr>
        <p:txBody>
          <a:bodyPr wrap="square" rtlCol="0">
            <a:spAutoFit/>
          </a:bodyPr>
          <a:lstStyle/>
          <a:p>
            <a:pPr algn="dist" rtl="0">
              <a:lnSpc>
                <a:spcPct val="110000"/>
              </a:lnSpc>
            </a:pPr>
            <a:r>
              <a:rPr lang="fr-FR" sz="1200" b="1" i="0" u="none" dirty="0">
                <a:latin typeface="Futura Std Condensed" pitchFamily="34" charset="0"/>
                <a:cs typeface="Futura Condensed"/>
              </a:rPr>
              <a:t>CHAPITRE 3 – HISTOIRES </a:t>
            </a:r>
            <a:r>
              <a:rPr lang="fr-FR" sz="1200" b="1" i="0" u="none" dirty="0" smtClean="0">
                <a:latin typeface="Futura Std Condensed" pitchFamily="34" charset="0"/>
                <a:cs typeface="Futura Condensed"/>
              </a:rPr>
              <a:t>. </a:t>
            </a:r>
            <a:r>
              <a:rPr lang="fr-FR" sz="1200" b="1" i="0" u="none" dirty="0">
                <a:latin typeface="Futura Std Condensed" pitchFamily="34" charset="0"/>
                <a:cs typeface="Futura Condensed"/>
              </a:rPr>
              <a:t>. . . . . . .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55</a:t>
            </a:r>
          </a:p>
          <a:p>
            <a:pPr lvl="1" algn="dist" rtl="0">
              <a:lnSpc>
                <a:spcPct val="110000"/>
              </a:lnSpc>
            </a:pPr>
            <a:r>
              <a:rPr lang="fr-FR" sz="1200" b="0" i="0" u="none" dirty="0">
                <a:latin typeface="Futura Std Condensed" pitchFamily="34" charset="0"/>
                <a:cs typeface="Futura Condensed"/>
              </a:rPr>
              <a:t>Personnages . . . . . . . . . . . . . . . . . . . . . . . . . . . . . . . . . . . . . . . . . . . . . . . . . . . . . . . . . . . . . . . . . . . . . . . 58</a:t>
            </a:r>
          </a:p>
          <a:p>
            <a:pPr lvl="1" algn="dist" rtl="0">
              <a:lnSpc>
                <a:spcPct val="110000"/>
              </a:lnSpc>
            </a:pPr>
            <a:r>
              <a:rPr lang="fr-FR" sz="1200" b="0" i="0" u="none" dirty="0">
                <a:latin typeface="Futura Std Condensed" pitchFamily="34" charset="0"/>
                <a:cs typeface="Futura Condensed"/>
              </a:rPr>
              <a:t>Conversations . . . . . . . . . . . . . . . . . . . . . . . . . . . . . . . . . . . . . . . . . . . . . . . . . . . . . . . . . . . . . . . . . . . . . . . 60</a:t>
            </a:r>
          </a:p>
          <a:p>
            <a:pPr lvl="1" algn="dist" rtl="0">
              <a:lnSpc>
                <a:spcPct val="110000"/>
              </a:lnSpc>
            </a:pPr>
            <a:r>
              <a:rPr lang="fr-FR" sz="1200" b="0" i="0" u="none" dirty="0">
                <a:latin typeface="Futura Std Condensed" pitchFamily="34" charset="0"/>
                <a:cs typeface="Futura Condensed"/>
              </a:rPr>
              <a:t>Scènes . . . . . . . . . . . . . . . . . . . . . . . . . . . . . . . . . . . . . . . . . . . . . . . . . . . . . . . . . . . . . . . . . . . . . . . 62</a:t>
            </a:r>
          </a:p>
          <a:p>
            <a:pPr lvl="1" algn="dist" rtl="0">
              <a:lnSpc>
                <a:spcPct val="110000"/>
              </a:lnSpc>
            </a:pPr>
            <a:r>
              <a:rPr lang="fr-FR" sz="1200" b="0" i="0" u="none" dirty="0">
                <a:latin typeface="Futura Std Condensed" pitchFamily="34" charset="0"/>
                <a:cs typeface="Futura Condensed"/>
              </a:rPr>
              <a:t>Débogage . . . . . . . . . . . . . . . . . . . . . . . . . . . . . . . . . . . . . . . . . . . . . . . . . . . . . . . . . . . . . . . . . . . . . . . . . .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64</a:t>
            </a:r>
            <a:endParaRPr lang="fr-FR" sz="700" b="1"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Création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créature . . . . . . . . . . . . . . . . . . . . . . . . . . . . . . . . . . . . . . . . . . . . . . . . . . . . . . . . . . . . . . . . . . . . . 66</a:t>
            </a:r>
          </a:p>
          <a:p>
            <a:pPr lvl="1" algn="dist" rtl="0">
              <a:lnSpc>
                <a:spcPct val="110000"/>
              </a:lnSpc>
            </a:pPr>
            <a:r>
              <a:rPr lang="fr-FR" sz="1200" b="0" i="0" u="none" dirty="0">
                <a:latin typeface="Futura Std Condensed" pitchFamily="34" charset="0"/>
                <a:cs typeface="Futura Condensed"/>
              </a:rPr>
              <a:t>Fais passer . . . . . . . . . . . . . . . . . . . . . . . . . . . . . . . . . . . . . . . . . . . . . . . . . . . . . . . . . . . . . . . . . . . . . . . 68</a:t>
            </a:r>
            <a:endParaRPr lang="fr-FR" sz="700" b="1" dirty="0" smtClean="0">
              <a:latin typeface="Futura Std Condensed" pitchFamily="34" charset="0"/>
              <a:cs typeface="Futura Condensed"/>
            </a:endParaRPr>
          </a:p>
          <a:p>
            <a:pPr algn="dist" rtl="0">
              <a:lnSpc>
                <a:spcPct val="110000"/>
              </a:lnSpc>
            </a:pPr>
            <a:endParaRPr lang="fr-FR" sz="1200" b="1" dirty="0" smtClean="0">
              <a:latin typeface="Futura Std Condensed" pitchFamily="34" charset="0"/>
              <a:cs typeface="Futura Condensed"/>
            </a:endParaRPr>
          </a:p>
          <a:p>
            <a:pPr algn="dist" rtl="0">
              <a:lnSpc>
                <a:spcPct val="110000"/>
              </a:lnSpc>
            </a:pPr>
            <a:r>
              <a:rPr lang="fr-FR" sz="1200" b="1" i="0" u="none" dirty="0">
                <a:latin typeface="Futura Std Condensed" pitchFamily="34" charset="0"/>
                <a:cs typeface="Futura Condensed"/>
              </a:rPr>
              <a:t>CHAPITRE 4 – JEUX . . . . . . .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71</a:t>
            </a:r>
            <a:endParaRPr lang="fr-FR" sz="1200" b="1" dirty="0">
              <a:latin typeface="Futura Std Condensed" pitchFamily="34" charset="0"/>
              <a:cs typeface="Futura Condensed"/>
            </a:endParaRPr>
          </a:p>
          <a:p>
            <a:pPr lvl="1" algn="dist" rtl="0">
              <a:lnSpc>
                <a:spcPct val="110000"/>
              </a:lnSpc>
            </a:pPr>
            <a:r>
              <a:rPr lang="fr-FR" sz="1200" dirty="0">
                <a:latin typeface="Futura Std Condensed" pitchFamily="34" charset="0"/>
                <a:cs typeface="Futura Condensed"/>
              </a:rPr>
              <a:t>C</a:t>
            </a:r>
            <a:r>
              <a:rPr lang="fr-FR" sz="1200" b="0" i="0" u="none" dirty="0" smtClean="0">
                <a:latin typeface="Futura Std Condensed" pitchFamily="34" charset="0"/>
                <a:cs typeface="Futura Condensed"/>
              </a:rPr>
              <a:t>aractéristiques </a:t>
            </a:r>
            <a:r>
              <a:rPr lang="fr-FR" sz="1200" b="0" i="0" u="none" dirty="0">
                <a:latin typeface="Futura Std Condensed" pitchFamily="34" charset="0"/>
                <a:cs typeface="Futura Condensed"/>
              </a:rPr>
              <a:t>du jeu idéal . . . . . . . . . . . . . . . . . . . . . . . . . . . . . . . . . . . . . . . . . . . . . . . . . . . . . . . . . . . . . 74</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Jeux de base . . . . . . . . . . . . . . . . . . . . . . . . . . . . . . . . . . . . . . . . . . . . . . . . . . . . . . . . . . . . . . . . . . . . . . . . 76</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Le score . . . . . . . . . . . . . . . . . . . . . . . . . . . . . . . . . . . . . . . . . . . . . . . . . . . . . . . . . . . . . . . . . . . . . . . . .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80</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Extensions . . . . . . . . . . . . . . . . . . . . . . . . . . . . . . . . . . . . . . . . . . . . . . . . . . . . . . . . . . . . . . . . . . . . . . . 82</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Interactions . . . . . . . . . . . . . . . . . . . . . . . . . . . . . . . . . . . . . . . . . . . . . . . . . . . . . . . . . . . . . . . . . . . . . . . 84</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Débogage . . . . . . . . . . . . . . . . . . . . . . . . . . . . . . . . . . . . . . . . . . . . . . . . . . . . . . . . . . . . . . . . . . . . . . . . . .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86</a:t>
            </a:r>
            <a:endParaRPr lang="fr-FR" sz="700" b="1" dirty="0" smtClean="0">
              <a:latin typeface="Futura Std Condensed" pitchFamily="34" charset="0"/>
              <a:cs typeface="Futura Condensed"/>
            </a:endParaRPr>
          </a:p>
          <a:p>
            <a:pPr algn="dist" rtl="0">
              <a:lnSpc>
                <a:spcPct val="110000"/>
              </a:lnSpc>
            </a:pPr>
            <a:endParaRPr lang="fr-FR" sz="1200" b="1" dirty="0" smtClean="0">
              <a:latin typeface="Futura Std Condensed" pitchFamily="34" charset="0"/>
              <a:cs typeface="Futura Condensed"/>
            </a:endParaRPr>
          </a:p>
          <a:p>
            <a:pPr algn="dist" rtl="0">
              <a:lnSpc>
                <a:spcPct val="110000"/>
              </a:lnSpc>
            </a:pPr>
            <a:r>
              <a:rPr lang="fr-FR" sz="1200" b="1" i="0" u="none" dirty="0" smtClean="0">
                <a:latin typeface="Futura Std Condensed" pitchFamily="34" charset="0"/>
                <a:cs typeface="Futura Condensed"/>
              </a:rPr>
              <a:t>CHAPITRE 5 </a:t>
            </a:r>
            <a:r>
              <a:rPr lang="fr-FR" sz="1200" b="1" i="0" u="none" dirty="0">
                <a:latin typeface="Futura Std Condensed" pitchFamily="34" charset="0"/>
                <a:cs typeface="Futura Condensed"/>
              </a:rPr>
              <a:t>– AU FOND DES CHOSES.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89</a:t>
            </a:r>
            <a:endParaRPr lang="fr-FR" sz="1200" b="1"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Savoir, Vouloir, Apprendre . . . . . . . . . . . . . . . . . . . . . . . . . . . . . . . . . . . . . . . . . . . . . . . . . . . . . . . . . . . . . . .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92</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Second tour . . . . . . . . . . . . . . . . . . . . . . . . . . . . . . . . . . . . . . . . . . . . . . . . . . . . . . . . . . . . . . . . . . . . 94</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Concepts avancés . . . . . . . . . . . . . . . . . . . . . . . . . . . . . . . . . . . . . . . . . . . . . . . . . . . . . . . . . . . . . . . . . . . . . . . . . 96</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Matériel et extensions . . . . . . . . . . . . . . . . . . . . . . . . . . . . . . . . . . . . . . . . . . . . . . . . . . . . . . . . . . . . . . . . . . . . . . . 100</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Conçois une activité . . . . . . . . . . . . . . . . . . . . . . . . . . . . . . . . . . . . . . . . . . . . . . . . . . . . . . . . . . . . . . . . . 102</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Mon défi de débogage . . . . . . . . . . . . . . . . . . . . . . . . . . . . . . . . . . . . . . . . . . . . . . . . . . . . . . . . . . . . . . . . . . . . . 106</a:t>
            </a:r>
            <a:endParaRPr lang="fr-FR" sz="700" b="1" dirty="0">
              <a:latin typeface="Futura Std Condensed" pitchFamily="34" charset="0"/>
              <a:cs typeface="Futura Condensed"/>
            </a:endParaRPr>
          </a:p>
          <a:p>
            <a:pPr algn="dist" rtl="0">
              <a:lnSpc>
                <a:spcPct val="110000"/>
              </a:lnSpc>
            </a:pPr>
            <a:endParaRPr lang="fr-FR" sz="1200" b="1" dirty="0" smtClean="0">
              <a:latin typeface="Futura Std Condensed" pitchFamily="34" charset="0"/>
              <a:cs typeface="Futura Condensed"/>
            </a:endParaRPr>
          </a:p>
          <a:p>
            <a:pPr algn="dist" rtl="0">
              <a:lnSpc>
                <a:spcPct val="110000"/>
              </a:lnSpc>
            </a:pPr>
            <a:r>
              <a:rPr lang="fr-FR" sz="1200" b="1" i="0" u="none" dirty="0" smtClean="0">
                <a:latin typeface="Futura Std Condensed" pitchFamily="34" charset="0"/>
                <a:cs typeface="Futura Condensed"/>
              </a:rPr>
              <a:t>CHAPITRE 6 </a:t>
            </a:r>
            <a:r>
              <a:rPr lang="fr-FR" sz="1200" b="1" i="0" u="none" dirty="0">
                <a:latin typeface="Futura Std Condensed" pitchFamily="34" charset="0"/>
                <a:cs typeface="Futura Condensed"/>
              </a:rPr>
              <a:t>– HACKATHON . . . . . . .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109</a:t>
            </a:r>
            <a:endParaRPr lang="fr-FR" sz="1200" b="1"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Argumentaire de projet . . . . . . . . . . . . . . . . . . . . . . . . . . . . . . . . . . . . . . . . . . . . . . . . . . . . . . . . . . . . . . . . . . 114</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Planification de projet . . . . . . . . . . . . . . . . . . . . . . . . . . . . . . . . . . . . . . . . . . . . . . . . . . . . . . . . . . . . . . . . . . . 116</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Sprint de conception . . . . . . . . . . . . . . . . . . . . . . . . . . . . . . . . . . . . . . . . . . . . . . . . . . . . . . . . . . . . . . . . . . . . . 120</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Retour sur le projet . . . . . . . . . . . . . . . . . . . . . . . . . . . . . . . . . . . . . . . . . . . . . . . . . . . . . . . . . . . . . . . . . . . . . 122</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Le point sur le projet . . . . . . . . . . . . . . . . . . . . . . . . . . . . . . . . . . . . . . . . . . . . . . . . . . . . . . . . . . . . . . . . . . . .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124</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Groupe non ciblé . . . . . . . . . . . . . . . . . . . . . . . . . . . . . . . . . . . . . . . . . . . . . . . . . . . . . . . . . . . . . . . . . . . . . . 126</a:t>
            </a:r>
            <a:endParaRPr lang="fr-FR" sz="700" b="1" dirty="0" smtClean="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Préparation de la présentation . . . . . . . . . . . . . . . . . . . . . . . . . . . . . . . . . . . . . . . . . . . . . . . . . . . . . . . . . . . . . . . . 128</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La grande présentation . . . . . . . . . . . . . . . . . . . . . . . . . . . . . . . . . . . . . . . . . . . . . . . . . . . . . . . . . . . . . . . . . . . 130</a:t>
            </a:r>
            <a:endParaRPr lang="fr-FR" sz="700" b="1" dirty="0">
              <a:latin typeface="Futura Std Condensed" pitchFamily="34" charset="0"/>
              <a:cs typeface="Futura Condensed"/>
            </a:endParaRPr>
          </a:p>
          <a:p>
            <a:pPr algn="dist" rtl="0">
              <a:lnSpc>
                <a:spcPct val="110000"/>
              </a:lnSpc>
            </a:pPr>
            <a:endParaRPr lang="fr-FR" sz="1200" b="1" dirty="0" smtClean="0">
              <a:latin typeface="Futura Std Condensed" pitchFamily="34" charset="0"/>
              <a:cs typeface="Futura Condensed"/>
            </a:endParaRPr>
          </a:p>
          <a:p>
            <a:pPr algn="dist" rtl="0">
              <a:lnSpc>
                <a:spcPct val="110000"/>
              </a:lnSpc>
            </a:pPr>
            <a:r>
              <a:rPr lang="fr-FR" sz="1200" b="1" i="0" u="none" dirty="0">
                <a:latin typeface="Futura Std Condensed" pitchFamily="34" charset="0"/>
                <a:cs typeface="Futura Condensed"/>
              </a:rPr>
              <a:t>ANNEXE . . . . . . . . . . . . . . . . . . . . . . . . . . . . . . . . . . . . . . . . . . . . . . . . . . . . . . . . . . . .</a:t>
            </a:r>
            <a:r>
              <a:rPr lang="fr-FR" sz="1200" b="0" i="0" u="none" dirty="0">
                <a:latin typeface="Futura Std Condensed" pitchFamily="34" charset="0"/>
                <a:cs typeface="Futura Condensed"/>
              </a:rPr>
              <a:t> </a:t>
            </a:r>
            <a:r>
              <a:rPr lang="fr-FR" sz="1200" b="1" i="0" u="none" dirty="0">
                <a:latin typeface="Futura Std Condensed" pitchFamily="34" charset="0"/>
                <a:cs typeface="Futura Condensed"/>
              </a:rPr>
              <a:t>133</a:t>
            </a:r>
            <a:endParaRPr lang="fr-FR" sz="1200" b="1"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Glossaire . . . . . . . . . . . . . . . . . . . . . . . . . . . . . . . . . . . . . . . . . . . . . . . . . . . . . . . . . . . . . . . . . . . . . . . . . . . . . . . . . . . . . . 135</a:t>
            </a:r>
            <a:endParaRPr lang="fr-FR" sz="1200" dirty="0">
              <a:latin typeface="Futura Std Condensed" pitchFamily="34" charset="0"/>
              <a:cs typeface="Futura Condensed"/>
            </a:endParaRPr>
          </a:p>
          <a:p>
            <a:pPr lvl="1" algn="dist" rtl="0">
              <a:lnSpc>
                <a:spcPct val="110000"/>
              </a:lnSpc>
            </a:pPr>
            <a:r>
              <a:rPr lang="fr-FR" sz="1200" dirty="0" smtClean="0">
                <a:latin typeface="Futura Std Condensed" pitchFamily="34" charset="0"/>
                <a:cs typeface="Futura Condensed"/>
              </a:rPr>
              <a:t>Textes de référence</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 . . . . . . . . . . . . . . . . . . . . . . . . . . . . . . . . . . . . . . . . . . . . . . . . . . . . . . . . . . . . . . . 139</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La pensée informatique . . . . . . . . . . . . . . . . . . . . . . . . . . . . . . . . . . . . . . . . . . . . . . . . . . . . . . . . . . . . . . . . . . . . . 141</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Lectures recommandées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 . . . . . . . . . . . . . . . . . . . . . . . . . . . . . . . . . . . . . . . . . . . . . . . . . . . . . . . . . . . . . . . . . . . . . . . . . 147</a:t>
            </a:r>
            <a:endParaRPr lang="fr-FR" sz="1200" dirty="0">
              <a:latin typeface="Futura Std Condensed" pitchFamily="34" charset="0"/>
              <a:cs typeface="Futura Condensed"/>
            </a:endParaRPr>
          </a:p>
          <a:p>
            <a:pPr lvl="1" algn="dist" rtl="0">
              <a:lnSpc>
                <a:spcPct val="110000"/>
              </a:lnSpc>
            </a:pPr>
            <a:r>
              <a:rPr lang="fr-FR" sz="1200" b="0" i="0" u="none" dirty="0">
                <a:latin typeface="Futura Std Condensed" pitchFamily="34" charset="0"/>
                <a:cs typeface="Futura Condensed"/>
              </a:rPr>
              <a:t>Liens . . . . . . . . . . . . . . . . . . . . . . . . . . . . . . . . . . . . . . . . . . . . . . . . . . . . . . . . . . . . . . . . . . . . . . . . . . . . . . . . . . 149</a:t>
            </a:r>
            <a:endParaRPr lang="fr-FR" sz="1200" dirty="0">
              <a:latin typeface="Futura Std Condensed" pitchFamily="34" charset="0"/>
              <a:cs typeface="Futura Condensed"/>
            </a:endParaRPr>
          </a:p>
        </p:txBody>
      </p:sp>
    </p:spTree>
    <p:extLst>
      <p:ext uri="{BB962C8B-B14F-4D97-AF65-F5344CB8AC3E}">
        <p14:creationId xmlns:p14="http://schemas.microsoft.com/office/powerpoint/2010/main" val="3386876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637943"/>
            <a:chOff x="422410" y="2830659"/>
            <a:chExt cx="3324338" cy="4637943"/>
          </a:xfrm>
        </p:grpSpPr>
        <p:sp>
          <p:nvSpPr>
            <p:cNvPr id="14" name="TextBox 13"/>
            <p:cNvSpPr txBox="1"/>
            <p:nvPr/>
          </p:nvSpPr>
          <p:spPr>
            <a:xfrm>
              <a:off x="515544" y="3328602"/>
              <a:ext cx="3231204" cy="4140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Demandez 8 volontaires – quatre élèves que ça ne dérange pas de diriger et quatre élèves que ça ne dérange pas </a:t>
              </a:r>
              <a:r>
                <a:rPr lang="fr-FR" sz="1200" b="0" i="0" u="none" spc="-20" dirty="0" smtClean="0">
                  <a:latin typeface="Futura Std Condensed" pitchFamily="34" charset="0"/>
                  <a:cs typeface="Futura Condensed"/>
                </a:rPr>
                <a:t>d’être </a:t>
              </a:r>
              <a:r>
                <a:rPr lang="fr-FR" sz="1200" b="0" i="0" u="none" spc="-20" dirty="0">
                  <a:latin typeface="Futura Std Condensed" pitchFamily="34" charset="0"/>
                  <a:cs typeface="Futura Condensed"/>
                </a:rPr>
                <a:t>dirigés. Créez quatre pairs de dirigeant(e)/dirigé(e). Vous pouvez éventuellement aussi avoir un vidéoprojecteur de prêt pour présenter les vidéos relatives à cette activité.</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Pour chaque paire de dirigeant(e)/dirigé(e)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1. Demandez au partenaire dirigé de donner le dos à </a:t>
              </a:r>
              <a:r>
                <a:rPr lang="fr-FR" sz="1200" b="0" i="0" u="none" dirty="0" smtClean="0">
                  <a:latin typeface="Futura Std Condensed" pitchFamily="34" charset="0"/>
                  <a:cs typeface="Futura Condensed"/>
                </a:rPr>
                <a:t>l’écran </a:t>
              </a:r>
              <a:r>
                <a:rPr lang="fr-FR" sz="1200" b="0" i="0" u="none" dirty="0">
                  <a:latin typeface="Futura Std Condensed" pitchFamily="34" charset="0"/>
                  <a:cs typeface="Futura Condensed"/>
                </a:rPr>
                <a:t>et au partenaire dirigeant (ainsi </a:t>
              </a:r>
              <a:r>
                <a:rPr lang="fr-FR" sz="1200" b="0" i="0" u="none" dirty="0" smtClean="0">
                  <a:latin typeface="Futura Std Condensed" pitchFamily="34" charset="0"/>
                  <a:cs typeface="Futura Condensed"/>
                </a:rPr>
                <a:t>qu’au </a:t>
              </a:r>
              <a:r>
                <a:rPr lang="fr-FR" sz="1200" b="0" i="0" u="none" dirty="0">
                  <a:latin typeface="Futura Std Condensed" pitchFamily="34" charset="0"/>
                  <a:cs typeface="Futura Condensed"/>
                </a:rPr>
                <a:t>reste du groupe) de faire face à </a:t>
              </a:r>
              <a:r>
                <a:rPr lang="fr-FR" sz="1200" b="0" i="0" u="none" dirty="0" smtClean="0">
                  <a:latin typeface="Futura Std Condensed" pitchFamily="34" charset="0"/>
                  <a:cs typeface="Futura Condensed"/>
                </a:rPr>
                <a:t>l’écran</a:t>
              </a:r>
              <a:r>
                <a:rPr lang="fr-FR" sz="1200" b="0" i="0" u="none" dirty="0">
                  <a:latin typeface="Futura Std Condensed" pitchFamily="34" charset="0"/>
                  <a:cs typeface="Futura Condensed"/>
                </a:rPr>
                <a:t>.</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2. Montrez la vidéo au partenaire dirigeant et au groupe, mais PAS au partenaire dirigé.</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3. Demandez au partenaire dirigeant de décrire à son partenaire (en </a:t>
              </a:r>
              <a:r>
                <a:rPr lang="fr-FR" sz="1200" b="0" i="0" u="none" dirty="0" smtClean="0">
                  <a:latin typeface="Futura Std Condensed" pitchFamily="34" charset="0"/>
                  <a:cs typeface="Futura Condensed"/>
                </a:rPr>
                <a:t>n’utilisant </a:t>
              </a:r>
              <a:r>
                <a:rPr lang="fr-FR" sz="1200" b="0" i="0" u="none" dirty="0">
                  <a:latin typeface="Futura Std Condensed" pitchFamily="34" charset="0"/>
                  <a:cs typeface="Futura Condensed"/>
                </a:rPr>
                <a:t>que des mots !) comment exécuter la séquence de pas de danse montrée dans la vidéo.</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Utilisez cette activité pour lancer une discussion sur </a:t>
              </a:r>
              <a:r>
                <a:rPr lang="fr-FR" sz="1200" b="0" i="0" u="none" dirty="0" smtClean="0">
                  <a:latin typeface="Futura Std Condensed" pitchFamily="34" charset="0"/>
                  <a:cs typeface="Futura Condensed"/>
                </a:rPr>
                <a:t>l’importance </a:t>
              </a:r>
              <a:r>
                <a:rPr lang="fr-FR" sz="1200" b="0" i="0" u="none" dirty="0">
                  <a:latin typeface="Futura Std Condensed" pitchFamily="34" charset="0"/>
                  <a:cs typeface="Futura Condensed"/>
                </a:rPr>
                <a:t>de rédiger les instructions de façon séquentielle. Vous pouvez laisser les élèves noter leurs réflexions à ce sujet dans leurs journaux de conception ou </a:t>
              </a:r>
              <a:r>
                <a:rPr lang="fr-FR" sz="1200" b="0" i="0" u="none" dirty="0" smtClean="0">
                  <a:latin typeface="Futura Std Condensed" pitchFamily="34" charset="0"/>
                  <a:cs typeface="Futura Condensed"/>
                </a:rPr>
                <a:t>lancer </a:t>
              </a:r>
              <a:r>
                <a:rPr lang="fr-FR" sz="1200" b="0" i="0" u="none" dirty="0">
                  <a:latin typeface="Futura Std Condensed" pitchFamily="34" charset="0"/>
                  <a:cs typeface="Futura Condensed"/>
                </a:rPr>
                <a:t>une discussion de groupe en invitant les différentes paires de dirigeant(e)/dirigé(e) et les observateurs à partager leurs idées.</a:t>
              </a: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custDataLst>
              <p:tags r:id="rId2"/>
            </p:custDataLst>
          </p:nvPr>
        </p:nvGrpSpPr>
        <p:grpSpPr>
          <a:xfrm>
            <a:off x="4007796" y="2830659"/>
            <a:ext cx="3307404" cy="1698273"/>
            <a:chOff x="4007796" y="2830659"/>
            <a:chExt cx="3307404" cy="1698273"/>
          </a:xfrm>
        </p:grpSpPr>
        <p:sp>
          <p:nvSpPr>
            <p:cNvPr id="18" name="TextBox 17"/>
            <p:cNvSpPr txBox="1"/>
            <p:nvPr/>
          </p:nvSpPr>
          <p:spPr>
            <a:xfrm>
              <a:off x="4104914" y="3328603"/>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vidéoprojecteur (facultatif)</a:t>
              </a:r>
            </a:p>
            <a:p>
              <a:pPr marL="171450" indent="-171450" algn="l" rtl="0">
                <a:buFont typeface="Wingdings" charset="2"/>
                <a:buChar char="q"/>
              </a:pPr>
              <a:r>
                <a:rPr lang="fr-FR" sz="1200" b="0" i="0" u="none" dirty="0">
                  <a:latin typeface="Futura Std Condensed" pitchFamily="34" charset="0"/>
                  <a:cs typeface="Futura Condensed"/>
                </a:rPr>
                <a:t>Vidéos relatives à </a:t>
              </a:r>
              <a:r>
                <a:rPr lang="fr-FR" sz="1200" b="0" i="0" u="none" dirty="0" smtClean="0">
                  <a:latin typeface="Futura Std Condensed" pitchFamily="34" charset="0"/>
                  <a:cs typeface="Futura Condensed"/>
                </a:rPr>
                <a:t>l’activité</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http://vimeo.com/28612347</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http://vimeo.com/28612585</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http://vimeo.com/28612800</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http://vimeo.com/28612970</a:t>
              </a:r>
              <a:endParaRPr lang="fr-FR" sz="1200" dirty="0" smtClean="0">
                <a:latin typeface="Futura Std Condensed" pitchFamily="34" charset="0"/>
                <a:cs typeface="Futura Condensed"/>
              </a:endParaRP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3"/>
            </p:custDataLst>
          </p:nvPr>
        </p:nvGrpSpPr>
        <p:grpSpPr>
          <a:xfrm>
            <a:off x="4007796" y="4573396"/>
            <a:ext cx="3307404" cy="2065486"/>
            <a:chOff x="3992282" y="2832776"/>
            <a:chExt cx="3307404" cy="2065486"/>
          </a:xfrm>
        </p:grpSpPr>
        <p:sp>
          <p:nvSpPr>
            <p:cNvPr id="84" name="TextBox 83"/>
            <p:cNvSpPr txBox="1"/>
            <p:nvPr/>
          </p:nvSpPr>
          <p:spPr>
            <a:xfrm>
              <a:off x="4089400" y="3328602"/>
              <a:ext cx="3117152" cy="156966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était facile/difficile dans le fait </a:t>
              </a:r>
              <a:r>
                <a:rPr lang="fr-FR" sz="1200" b="0" i="0" u="none" dirty="0" smtClean="0">
                  <a:latin typeface="Futura Std Condensed" pitchFamily="34" charset="0"/>
                  <a:cs typeface="Futura Condensed"/>
                </a:rPr>
                <a:t>d’être </a:t>
              </a:r>
              <a:r>
                <a:rPr lang="fr-FR" sz="1200" b="0" i="0" u="none" dirty="0">
                  <a:latin typeface="Futura Std Condensed" pitchFamily="34" charset="0"/>
                  <a:cs typeface="Futura Condensed"/>
                </a:rPr>
                <a:t>le partenaire dirigeant ?</a:t>
              </a:r>
            </a:p>
            <a:p>
              <a:pPr marL="171450" indent="-171450" algn="l" rtl="0">
                <a:buFont typeface="Lucida Grande"/>
                <a:buChar char="+"/>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était facile/difficile dans le fait </a:t>
              </a:r>
              <a:r>
                <a:rPr lang="fr-FR" sz="1200" b="0" i="0" u="none" dirty="0" smtClean="0">
                  <a:latin typeface="Futura Std Condensed" pitchFamily="34" charset="0"/>
                  <a:cs typeface="Futura Condensed"/>
                </a:rPr>
                <a:t>d’être </a:t>
              </a:r>
              <a:r>
                <a:rPr lang="fr-FR" sz="1200" b="0" i="0" u="none" dirty="0">
                  <a:latin typeface="Futura Std Condensed" pitchFamily="34" charset="0"/>
                  <a:cs typeface="Futura Condensed"/>
                </a:rPr>
                <a:t>le partenaire dirigé ?</a:t>
              </a:r>
            </a:p>
            <a:p>
              <a:pPr marL="171450" indent="-171450" algn="l" rtl="0">
                <a:buFont typeface="Lucida Grande"/>
                <a:buChar char="+"/>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était facile/difficile dans le fait </a:t>
              </a:r>
              <a:r>
                <a:rPr lang="fr-FR" sz="1200" b="0" i="0" u="none" dirty="0" smtClean="0">
                  <a:latin typeface="Futura Std Condensed" pitchFamily="34" charset="0"/>
                  <a:cs typeface="Futura Condensed"/>
                </a:rPr>
                <a:t>d’être </a:t>
              </a:r>
              <a:r>
                <a:rPr lang="fr-FR" sz="1200" b="0" i="0" u="none" dirty="0">
                  <a:latin typeface="Futura Std Condensed" pitchFamily="34" charset="0"/>
                  <a:cs typeface="Futura Condensed"/>
                </a:rPr>
                <a:t>un observateur ?</a:t>
              </a:r>
            </a:p>
            <a:p>
              <a:pPr marL="171450" indent="-171450" algn="l" rtl="0">
                <a:buFont typeface="Lucida Grande"/>
                <a:buChar char="+"/>
              </a:pPr>
              <a:r>
                <a:rPr lang="fr-FR" sz="1200" b="0" i="0" u="none" dirty="0">
                  <a:latin typeface="Futura Std Condensed" pitchFamily="34" charset="0"/>
                  <a:cs typeface="Futura Condensed"/>
                </a:rPr>
                <a:t>Quel est le lien entre cette activité et ce que nous faisons avec Scratch ?</a:t>
              </a: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4"/>
            </p:custDataLst>
          </p:nvPr>
        </p:nvGrpSpPr>
        <p:grpSpPr>
          <a:xfrm>
            <a:off x="4007796" y="6647931"/>
            <a:ext cx="3307404" cy="957492"/>
            <a:chOff x="3992282" y="2832776"/>
            <a:chExt cx="3307404" cy="957492"/>
          </a:xfrm>
        </p:grpSpPr>
        <p:sp>
          <p:nvSpPr>
            <p:cNvPr id="88" name="TextBox 87"/>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Les élèves peuvent-ils expliquer pourquoi il est important de rédiger des instructions de façon séquentielle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custDataLst>
              <p:tags r:id="rId5"/>
            </p:custDataLst>
          </p:nvPr>
        </p:nvGrpSpPr>
        <p:grpSpPr>
          <a:xfrm>
            <a:off x="1302435" y="647673"/>
            <a:ext cx="5913646" cy="1491027"/>
            <a:chOff x="457995" y="647673"/>
            <a:chExt cx="5913646" cy="1491027"/>
          </a:xfrm>
        </p:grpSpPr>
        <p:grpSp>
          <p:nvGrpSpPr>
            <p:cNvPr id="3" name="Group 2"/>
            <p:cNvGrpSpPr/>
            <p:nvPr/>
          </p:nvGrpSpPr>
          <p:grpSpPr>
            <a:xfrm>
              <a:off x="457995" y="647673"/>
              <a:ext cx="5913646" cy="1077218"/>
              <a:chOff x="457995" y="647673"/>
              <a:chExt cx="5913646" cy="1077218"/>
            </a:xfrm>
          </p:grpSpPr>
          <p:sp>
            <p:nvSpPr>
              <p:cNvPr id="10" name="TextBox 9"/>
              <p:cNvSpPr txBox="1"/>
              <p:nvPr/>
            </p:nvSpPr>
            <p:spPr>
              <a:xfrm>
                <a:off x="3371794" y="795405"/>
                <a:ext cx="2999847" cy="861774"/>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appris à décomposer une activité complexe en une séquence </a:t>
                </a:r>
                <a:r>
                  <a:rPr lang="fr-FR" sz="1200" b="0" i="0" u="none" dirty="0" smtClean="0">
                    <a:latin typeface="Futura Std Condensed" pitchFamily="34" charset="0"/>
                    <a:cs typeface="Futura Condensed"/>
                  </a:rPr>
                  <a:t>d’instructions </a:t>
                </a:r>
                <a:r>
                  <a:rPr lang="fr-FR" sz="1200" b="0" i="0" u="none" dirty="0">
                    <a:latin typeface="Futura Std Condensed" pitchFamily="34" charset="0"/>
                    <a:cs typeface="Futura Condensed"/>
                  </a:rPr>
                  <a:t>simples</a:t>
                </a:r>
              </a:p>
            </p:txBody>
          </p:sp>
          <p:sp>
            <p:nvSpPr>
              <p:cNvPr id="42" name="TextBox 41"/>
              <p:cNvSpPr txBox="1"/>
              <p:nvPr/>
            </p:nvSpPr>
            <p:spPr>
              <a:xfrm>
                <a:off x="457995" y="647673"/>
                <a:ext cx="2815942" cy="1077218"/>
              </a:xfrm>
              <a:prstGeom prst="rect">
                <a:avLst/>
              </a:prstGeom>
              <a:noFill/>
            </p:spPr>
            <p:txBody>
              <a:bodyPr wrap="square" rtlCol="0">
                <a:spAutoFit/>
              </a:bodyPr>
              <a:lstStyle/>
              <a:p>
                <a:pPr algn="l" rtl="0"/>
                <a:r>
                  <a:rPr lang="fr-FR" sz="3200" b="0" i="0" u="none">
                    <a:latin typeface="Futura Std Condensed" pitchFamily="34" charset="0"/>
                    <a:cs typeface="Futura Condensed"/>
                  </a:rPr>
                  <a:t>PROGRAMMÉ POUR DANSER</a:t>
                </a:r>
              </a:p>
            </p:txBody>
          </p:sp>
        </p:grpSp>
        <p:sp>
          <p:nvSpPr>
            <p:cNvPr id="50" name="TextBox 49"/>
            <p:cNvSpPr txBox="1"/>
            <p:nvPr/>
          </p:nvSpPr>
          <p:spPr>
            <a:xfrm>
              <a:off x="1685092" y="16924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45–60 MINUTES</a:t>
              </a:r>
            </a:p>
          </p:txBody>
        </p:sp>
        <p:pic>
          <p:nvPicPr>
            <p:cNvPr id="52" name="Picture 51" descr="clock1.png"/>
            <p:cNvPicPr>
              <a:picLocks noChangeAspect="1"/>
            </p:cNvPicPr>
            <p:nvPr/>
          </p:nvPicPr>
          <p:blipFill rotWithShape="1">
            <a:blip r:embed="rId15">
              <a:extLst>
                <a:ext uri="{28A0092B-C50C-407E-A947-70E740481C1C}">
                  <a14:useLocalDpi xmlns:a14="http://schemas.microsoft.com/office/drawing/2010/main" val="0"/>
                </a:ext>
              </a:extLst>
            </a:blip>
            <a:srcRect t="17500"/>
            <a:stretch/>
          </p:blipFill>
          <p:spPr>
            <a:xfrm>
              <a:off x="1428082" y="1808284"/>
              <a:ext cx="324746" cy="267915"/>
            </a:xfrm>
            <a:prstGeom prst="rect">
              <a:avLst/>
            </a:prstGeom>
          </p:spPr>
        </p:pic>
        <p:grpSp>
          <p:nvGrpSpPr>
            <p:cNvPr id="54" name="Group 53"/>
            <p:cNvGrpSpPr/>
            <p:nvPr/>
          </p:nvGrpSpPr>
          <p:grpSpPr>
            <a:xfrm>
              <a:off x="2819113" y="794340"/>
              <a:ext cx="442062" cy="1123360"/>
              <a:chOff x="2853673" y="794340"/>
              <a:chExt cx="442062" cy="1123360"/>
            </a:xfrm>
          </p:grpSpPr>
          <p:cxnSp>
            <p:nvCxnSpPr>
              <p:cNvPr id="55" name="Straight Connector 54"/>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62" name="Group 61"/>
          <p:cNvGrpSpPr/>
          <p:nvPr>
            <p:custDataLst>
              <p:tags r:id="rId6"/>
            </p:custDataLst>
          </p:nvPr>
        </p:nvGrpSpPr>
        <p:grpSpPr>
          <a:xfrm>
            <a:off x="457995" y="7630731"/>
            <a:ext cx="6857205" cy="352518"/>
            <a:chOff x="457995" y="7630731"/>
            <a:chExt cx="6857205" cy="352518"/>
          </a:xfrm>
        </p:grpSpPr>
        <p:sp>
          <p:nvSpPr>
            <p:cNvPr id="63" name="TextBox 62"/>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64" name="Straight Connector 63"/>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66" name="Straight Connector 65"/>
          <p:cNvCxnSpPr/>
          <p:nvPr>
            <p:custDataLst>
              <p:tags r:id="rId7"/>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6" name="Group 75"/>
          <p:cNvGrpSpPr/>
          <p:nvPr>
            <p:custDataLst>
              <p:tags r:id="rId8"/>
            </p:custDataLst>
          </p:nvPr>
        </p:nvGrpSpPr>
        <p:grpSpPr>
          <a:xfrm>
            <a:off x="4104914" y="8217641"/>
            <a:ext cx="3117152" cy="1158779"/>
            <a:chOff x="3746748" y="8217641"/>
            <a:chExt cx="3475318" cy="1158779"/>
          </a:xfrm>
        </p:grpSpPr>
        <p:sp>
          <p:nvSpPr>
            <p:cNvPr id="77" name="TextBox 76"/>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78" name="Group 77"/>
            <p:cNvGrpSpPr/>
            <p:nvPr/>
          </p:nvGrpSpPr>
          <p:grpSpPr>
            <a:xfrm>
              <a:off x="4076948" y="8385986"/>
              <a:ext cx="3145118" cy="883399"/>
              <a:chOff x="3891832" y="8385983"/>
              <a:chExt cx="3321768" cy="883398"/>
            </a:xfrm>
          </p:grpSpPr>
          <p:cxnSp>
            <p:nvCxnSpPr>
              <p:cNvPr id="79" name="Straight Connector 7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1" name="TextBox 90"/>
          <p:cNvSpPr txBox="1"/>
          <p:nvPr>
            <p:custDataLst>
              <p:tags r:id="rId9"/>
            </p:custDataLst>
          </p:nvPr>
        </p:nvSpPr>
        <p:spPr>
          <a:xfrm>
            <a:off x="551129" y="8142739"/>
            <a:ext cx="3231204" cy="1569660"/>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Cette activité est </a:t>
            </a:r>
            <a:r>
              <a:rPr lang="fr-FR" sz="1200" b="0" i="0" u="none" dirty="0" smtClean="0">
                <a:latin typeface="Futura Std Condensed" pitchFamily="34" charset="0"/>
                <a:cs typeface="Futura Condensed"/>
              </a:rPr>
              <a:t>l’une </a:t>
            </a:r>
            <a:r>
              <a:rPr lang="fr-FR" sz="1200" b="0" i="0" u="none" dirty="0">
                <a:latin typeface="Futura Std Condensed" pitchFamily="34" charset="0"/>
                <a:cs typeface="Futura Condensed"/>
              </a:rPr>
              <a:t>des quelques activités proposées dans ce guide où </a:t>
            </a:r>
            <a:r>
              <a:rPr lang="fr-FR" sz="1200" b="0" i="0" u="none" dirty="0" smtClean="0">
                <a:latin typeface="Futura Std Condensed" pitchFamily="34" charset="0"/>
                <a:cs typeface="Futura Condensed"/>
              </a:rPr>
              <a:t>l’on n’utilise </a:t>
            </a:r>
            <a:r>
              <a:rPr lang="fr-FR" sz="1200" b="0" i="0" u="none" dirty="0">
                <a:latin typeface="Futura Std Condensed" pitchFamily="34" charset="0"/>
                <a:cs typeface="Futura Condensed"/>
              </a:rPr>
              <a:t>pas </a:t>
            </a:r>
            <a:r>
              <a:rPr lang="fr-FR" sz="1200" b="0" i="0" u="none" dirty="0" smtClean="0">
                <a:latin typeface="Futura Std Condensed" pitchFamily="34" charset="0"/>
                <a:cs typeface="Futura Condensed"/>
              </a:rPr>
              <a:t>l’ordinateur</a:t>
            </a:r>
            <a:r>
              <a:rPr lang="fr-FR" sz="1200" b="0" i="0" u="none" dirty="0">
                <a:latin typeface="Futura Std Condensed" pitchFamily="34" charset="0"/>
                <a:cs typeface="Futura Condensed"/>
              </a:rPr>
              <a:t>. Prendre du recul par rapport à </a:t>
            </a:r>
            <a:r>
              <a:rPr lang="fr-FR" sz="1200" b="0" i="0" u="none" dirty="0" smtClean="0">
                <a:latin typeface="Futura Std Condensed" pitchFamily="34" charset="0"/>
                <a:cs typeface="Futura Condensed"/>
              </a:rPr>
              <a:t>l’ordinateur </a:t>
            </a:r>
            <a:r>
              <a:rPr lang="fr-FR" sz="1200" b="0" i="0" u="none" dirty="0">
                <a:latin typeface="Futura Std Condensed" pitchFamily="34" charset="0"/>
                <a:cs typeface="Futura Condensed"/>
              </a:rPr>
              <a:t>peut permettre </a:t>
            </a:r>
            <a:r>
              <a:rPr lang="fr-FR" sz="1200" b="0" i="0" u="none" dirty="0" smtClean="0">
                <a:latin typeface="Futura Std Condensed" pitchFamily="34" charset="0"/>
                <a:cs typeface="Futura Condensed"/>
              </a:rPr>
              <a:t>d’envisager </a:t>
            </a:r>
            <a:r>
              <a:rPr lang="fr-FR" sz="1200" b="0" i="0" u="none" dirty="0">
                <a:latin typeface="Futura Std Condensed" pitchFamily="34" charset="0"/>
                <a:cs typeface="Futura Condensed"/>
              </a:rPr>
              <a:t>les concepts, pratiques et points de vue informatiques sous un nouvel éclairage et de mieux les comprendre.</a:t>
            </a:r>
          </a:p>
          <a:p>
            <a:pPr marL="171450" indent="-171450" algn="l" rtl="0">
              <a:buFont typeface="Lucida Grande"/>
              <a:buChar char="+"/>
            </a:pPr>
            <a:r>
              <a:rPr lang="fr-FR" sz="1200" b="0" i="0" u="none" dirty="0">
                <a:solidFill>
                  <a:srgbClr val="000000"/>
                </a:solidFill>
                <a:latin typeface="Futura Std Condensed" pitchFamily="34" charset="0"/>
                <a:cs typeface="Futura Condensed"/>
              </a:rPr>
              <a:t>Demandez aux élèves </a:t>
            </a:r>
            <a:r>
              <a:rPr lang="fr-FR" sz="1200" b="0" i="0" u="none" dirty="0" smtClean="0">
                <a:solidFill>
                  <a:srgbClr val="000000"/>
                </a:solidFill>
                <a:latin typeface="Futura Std Condensed" pitchFamily="34" charset="0"/>
                <a:cs typeface="Futura Condensed"/>
              </a:rPr>
              <a:t>d’écrire </a:t>
            </a:r>
            <a:r>
              <a:rPr lang="fr-FR" sz="1200" b="0" i="0" u="none" dirty="0">
                <a:solidFill>
                  <a:srgbClr val="000000"/>
                </a:solidFill>
                <a:latin typeface="Futura Std Condensed" pitchFamily="34" charset="0"/>
                <a:cs typeface="Futura Condensed"/>
              </a:rPr>
              <a:t>des instructions détaillées étape par étape pour une des danses. En programmation, </a:t>
            </a:r>
            <a:r>
              <a:rPr lang="fr-FR" sz="1200" b="0" i="0" u="none" dirty="0" smtClean="0">
                <a:solidFill>
                  <a:srgbClr val="000000"/>
                </a:solidFill>
                <a:latin typeface="Futura Std Condensed" pitchFamily="34" charset="0"/>
                <a:cs typeface="Futura Condensed"/>
              </a:rPr>
              <a:t>c’est </a:t>
            </a:r>
            <a:r>
              <a:rPr lang="fr-FR" sz="1200" b="0" i="0" u="none" dirty="0">
                <a:solidFill>
                  <a:srgbClr val="000000"/>
                </a:solidFill>
                <a:latin typeface="Futura Std Condensed" pitchFamily="34" charset="0"/>
                <a:cs typeface="Futura Condensed"/>
              </a:rPr>
              <a:t>ce </a:t>
            </a:r>
            <a:r>
              <a:rPr lang="fr-FR" sz="1200" b="0" i="0" u="none" dirty="0" smtClean="0">
                <a:solidFill>
                  <a:srgbClr val="000000"/>
                </a:solidFill>
                <a:latin typeface="Futura Std Condensed" pitchFamily="34" charset="0"/>
                <a:cs typeface="Futura Condensed"/>
              </a:rPr>
              <a:t>qu’on </a:t>
            </a:r>
            <a:r>
              <a:rPr lang="fr-FR" sz="1200" b="0" i="0" u="none" dirty="0">
                <a:solidFill>
                  <a:srgbClr val="000000"/>
                </a:solidFill>
                <a:latin typeface="Futura Std Condensed" pitchFamily="34" charset="0"/>
                <a:cs typeface="Futura Condensed"/>
              </a:rPr>
              <a:t>appelle un « </a:t>
            </a:r>
            <a:r>
              <a:rPr lang="fr-FR" sz="1200" b="0" i="0" u="none" dirty="0" err="1">
                <a:solidFill>
                  <a:srgbClr val="000000"/>
                </a:solidFill>
                <a:latin typeface="Futura Std Condensed" pitchFamily="34" charset="0"/>
                <a:cs typeface="Futura Condensed"/>
              </a:rPr>
              <a:t>pseudocode</a:t>
            </a:r>
            <a:r>
              <a:rPr lang="fr-FR" sz="1200" b="0" i="0" u="none" dirty="0">
                <a:solidFill>
                  <a:srgbClr val="000000"/>
                </a:solidFill>
                <a:latin typeface="Futura Std Condensed" pitchFamily="34" charset="0"/>
                <a:cs typeface="Futura Condensed"/>
              </a:rPr>
              <a:t> ».</a:t>
            </a:r>
            <a:endParaRPr lang="fr-FR" sz="1200" dirty="0">
              <a:solidFill>
                <a:srgbClr val="000000"/>
              </a:solidFill>
              <a:latin typeface="Futura Std Condensed" pitchFamily="34" charset="0"/>
              <a:cs typeface="Futura Condensed"/>
            </a:endParaRPr>
          </a:p>
        </p:txBody>
      </p:sp>
      <p:grpSp>
        <p:nvGrpSpPr>
          <p:cNvPr id="8" name="Group 7"/>
          <p:cNvGrpSpPr/>
          <p:nvPr>
            <p:custDataLst>
              <p:tags r:id="rId10"/>
            </p:custDataLst>
          </p:nvPr>
        </p:nvGrpSpPr>
        <p:grpSpPr>
          <a:xfrm>
            <a:off x="551129" y="-1"/>
            <a:ext cx="493776" cy="2791969"/>
            <a:chOff x="551129" y="-1"/>
            <a:chExt cx="493776" cy="2791969"/>
          </a:xfrm>
        </p:grpSpPr>
        <p:pic>
          <p:nvPicPr>
            <p:cNvPr id="7" name="Picture 6" descr="Unit1activity.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1129" y="0"/>
              <a:ext cx="493776" cy="2791968"/>
            </a:xfrm>
            <a:prstGeom prst="rect">
              <a:avLst/>
            </a:prstGeom>
            <a:ln>
              <a:solidFill>
                <a:srgbClr val="FFFFFF"/>
              </a:solidFill>
            </a:ln>
          </p:spPr>
        </p:pic>
        <p:sp>
          <p:nvSpPr>
            <p:cNvPr id="53" name="TextBox 52"/>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1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
        <p:nvSpPr>
          <p:cNvPr id="59" name="Isosceles Triangle 58"/>
          <p:cNvSpPr/>
          <p:nvPr>
            <p:custDataLst>
              <p:tags r:id="rId11"/>
            </p:custDataLst>
          </p:nvPr>
        </p:nvSpPr>
        <p:spPr>
          <a:xfrm>
            <a:off x="551130" y="254215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6" name="Slide Number Placeholder 5"/>
          <p:cNvSpPr>
            <a:spLocks noGrp="1"/>
          </p:cNvSpPr>
          <p:nvPr>
            <p:ph type="sldNum" sz="quarter" idx="12"/>
            <p:custDataLst>
              <p:tags r:id="rId12"/>
            </p:custDataLst>
          </p:nvPr>
        </p:nvSpPr>
        <p:spPr>
          <a:xfrm>
            <a:off x="142398" y="9519711"/>
            <a:ext cx="1813560" cy="535517"/>
          </a:xfrm>
        </p:spPr>
        <p:txBody>
          <a:bodyPr/>
          <a:lstStyle/>
          <a:p>
            <a:pPr algn="l" rtl="0"/>
            <a:r>
              <a:rPr lang="fr-FR" b="0" i="0" u="none">
                <a:latin typeface="Futura Std Condensed" pitchFamily="34" charset="0"/>
              </a:rPr>
              <a:t>26</a:t>
            </a:r>
            <a:endParaRPr lang="fr-FR" dirty="0">
              <a:latin typeface="Futura Std Condensed" pitchFamily="34" charset="0"/>
            </a:endParaRPr>
          </a:p>
        </p:txBody>
      </p:sp>
    </p:spTree>
    <p:extLst>
      <p:ext uri="{BB962C8B-B14F-4D97-AF65-F5344CB8AC3E}">
        <p14:creationId xmlns:p14="http://schemas.microsoft.com/office/powerpoint/2010/main" val="1333391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3836589" y="5378568"/>
            <a:ext cx="381013" cy="338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p>
        </p:txBody>
      </p:sp>
      <p:pic>
        <p:nvPicPr>
          <p:cNvPr id="4" name="Picture 3" descr="Unit1programmedtodance.png"/>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11759"/>
            <a:ext cx="7795917" cy="10058400"/>
          </a:xfrm>
          <a:prstGeom prst="rect">
            <a:avLst/>
          </a:prstGeom>
        </p:spPr>
      </p:pic>
    </p:spTree>
    <p:extLst>
      <p:ext uri="{BB962C8B-B14F-4D97-AF65-F5344CB8AC3E}">
        <p14:creationId xmlns:p14="http://schemas.microsoft.com/office/powerpoint/2010/main" val="6641528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4007796" y="2832530"/>
            <a:ext cx="3307404" cy="1511736"/>
            <a:chOff x="3992282" y="2832530"/>
            <a:chExt cx="3307404" cy="1511736"/>
          </a:xfrm>
        </p:grpSpPr>
        <p:sp>
          <p:nvSpPr>
            <p:cNvPr id="18" name="TextBox 17"/>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Étape par étape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Étape par étape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http://scratch.mit.edu/studios/475476</a:t>
              </a:r>
            </a:p>
            <a:p>
              <a:pPr marL="171450" indent="-171450" algn="l" rtl="0">
                <a:buFont typeface="Wingdings" charset="2"/>
                <a:buChar char="q"/>
              </a:pPr>
              <a:r>
                <a:rPr lang="fr-FR" sz="1200" b="0" i="0" u="none" dirty="0">
                  <a:latin typeface="Futura Std Condensed" pitchFamily="34" charset="0"/>
                  <a:cs typeface="Futura Condensed"/>
                </a:rPr>
                <a:t>Les cartes Scratch</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http://scratch.mit.edu/help/cards</a:t>
              </a:r>
              <a:endParaRPr lang="fr-FR" sz="1200" dirty="0">
                <a:latin typeface="Futura Std Condensed" pitchFamily="34" charset="0"/>
                <a:cs typeface="Futura Condensed"/>
              </a:endParaRPr>
            </a:p>
          </p:txBody>
        </p:sp>
        <p:sp>
          <p:nvSpPr>
            <p:cNvPr id="19" name="TextBox 18"/>
            <p:cNvSpPr txBox="1"/>
            <p:nvPr/>
          </p:nvSpPr>
          <p:spPr>
            <a:xfrm>
              <a:off x="3992282" y="2832530"/>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2617"/>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custDataLst>
              <p:tags r:id="rId2"/>
            </p:custDataLst>
          </p:nvPr>
        </p:nvGrpSpPr>
        <p:grpSpPr>
          <a:xfrm>
            <a:off x="457995" y="2832530"/>
            <a:ext cx="3324338" cy="4744072"/>
            <a:chOff x="422410" y="2832530"/>
            <a:chExt cx="3324338" cy="4744072"/>
          </a:xfrm>
        </p:grpSpPr>
        <p:sp>
          <p:nvSpPr>
            <p:cNvPr id="14" name="TextBox 13"/>
            <p:cNvSpPr txBox="1"/>
            <p:nvPr/>
          </p:nvSpPr>
          <p:spPr>
            <a:xfrm>
              <a:off x="515544" y="3328602"/>
              <a:ext cx="3231204" cy="4248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Aidez les élèves à ouvrir </a:t>
              </a:r>
              <a:r>
                <a:rPr lang="fr-FR" sz="1200" b="0" i="0" u="none" dirty="0" smtClean="0">
                  <a:latin typeface="Futura Std Condensed" pitchFamily="34" charset="0"/>
                  <a:cs typeface="Futura Condensed"/>
                </a:rPr>
                <a:t>l’éditeur </a:t>
              </a:r>
              <a:r>
                <a:rPr lang="fr-FR" sz="1200" b="0" i="0" u="none" dirty="0">
                  <a:latin typeface="Futura Std Condensed" pitchFamily="34" charset="0"/>
                  <a:cs typeface="Futura Condensed"/>
                </a:rPr>
                <a:t>de projets. Pour ce faire, ils doivent se connecter à leurs comptes Scratch et cliquer sur </a:t>
              </a:r>
              <a:r>
                <a:rPr lang="fr-FR" sz="1200" b="0" i="0" u="none" dirty="0" smtClean="0">
                  <a:latin typeface="Futura Std Condensed" pitchFamily="34" charset="0"/>
                  <a:cs typeface="Futura Condensed"/>
                </a:rPr>
                <a:t>l’onglet </a:t>
              </a:r>
              <a:r>
                <a:rPr lang="fr-FR" sz="1200" b="0" i="0" u="none" dirty="0">
                  <a:latin typeface="Futura Std Condensed" pitchFamily="34" charset="0"/>
                  <a:cs typeface="Futura Condensed"/>
                </a:rPr>
                <a:t>« Créer » dans la barre en haut du site Web de Scratch. </a:t>
              </a: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Étape par étape » et les cartes Scratch à disposition des élèves pour les guider au cours de cette activité.</a:t>
              </a:r>
              <a:endParaRPr lang="fr-FR" sz="1200" spc="-2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ouvrir la fenêtre « Conseils » et </a:t>
              </a:r>
              <a:r>
                <a:rPr lang="fr-FR" sz="1200" b="0" i="0" u="none" spc="-10" dirty="0">
                  <a:latin typeface="Futura Std Condensed" pitchFamily="34" charset="0"/>
                  <a:cs typeface="Futura Condensed"/>
                </a:rPr>
                <a:t>à suivre le tutoriel de prise en main de Scratch pour créer, étape par étape, un programme de chat qui danse.</a:t>
              </a:r>
              <a:r>
                <a:rPr lang="fr-FR" sz="1200" b="0" i="0" u="none" dirty="0">
                  <a:latin typeface="Futura Std Condensed" pitchFamily="34" charset="0"/>
                  <a:cs typeface="Futura Condensed"/>
                </a:rPr>
                <a:t> </a:t>
              </a:r>
              <a:r>
                <a:rPr lang="fr-FR" sz="1200" b="0" i="0" u="none" spc="-10" dirty="0">
                  <a:latin typeface="Futura Std Condensed" pitchFamily="34" charset="0"/>
                  <a:cs typeface="Futura Condensed"/>
                </a:rPr>
                <a:t>Encouragez les élèves à ajouter </a:t>
              </a:r>
              <a:r>
                <a:rPr lang="fr-FR" sz="1200" b="0" i="0" u="none" spc="-10" dirty="0" smtClean="0">
                  <a:latin typeface="Futura Std Condensed" pitchFamily="34" charset="0"/>
                  <a:cs typeface="Futura Condensed"/>
                </a:rPr>
                <a:t>d’autres </a:t>
              </a:r>
              <a:r>
                <a:rPr lang="fr-FR" sz="1200" b="0" i="0" u="none" spc="-10" dirty="0">
                  <a:latin typeface="Futura Std Condensed" pitchFamily="34" charset="0"/>
                  <a:cs typeface="Futura Condensed"/>
                </a:rPr>
                <a:t>blocs et à faire des tests avec les mouvements, les lutins, </a:t>
              </a:r>
              <a:r>
                <a:rPr lang="fr-FR" sz="1200" b="0" i="0" u="none" spc="-10" dirty="0" smtClean="0">
                  <a:latin typeface="Futura Std Condensed" pitchFamily="34" charset="0"/>
                  <a:cs typeface="Futura Condensed"/>
                </a:rPr>
                <a:t>l’apparence</a:t>
              </a:r>
              <a:r>
                <a:rPr lang="fr-FR" sz="1200" b="0" i="0" u="none" spc="-10" dirty="0">
                  <a:latin typeface="Futura Std Condensed" pitchFamily="34" charset="0"/>
                  <a:cs typeface="Futura Condensed"/>
                </a:rPr>
                <a:t>, les costumes, les sons ou les arrière-plans, afin </a:t>
              </a:r>
              <a:r>
                <a:rPr lang="fr-FR" sz="1200" b="0" i="0" u="none" spc="-10" dirty="0" smtClean="0">
                  <a:latin typeface="Futura Std Condensed" pitchFamily="34" charset="0"/>
                  <a:cs typeface="Futura Condensed"/>
                </a:rPr>
                <a:t>qu’ils s’approprient </a:t>
              </a:r>
              <a:r>
                <a:rPr lang="fr-FR" sz="1200" b="0" i="0" u="none" spc="-10" dirty="0">
                  <a:latin typeface="Futura Std Condensed" pitchFamily="34" charset="0"/>
                  <a:cs typeface="Futura Condensed"/>
                </a:rPr>
                <a:t>le projet.</a:t>
              </a:r>
              <a:endParaRPr lang="fr-FR" sz="1200" dirty="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Donnez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aux élèves de partager leurs premières créations Scratch avec leurs camarades ! Éventuellement, </a:t>
              </a:r>
              <a:r>
                <a:rPr lang="fr-FR" sz="1200" b="0" i="0" u="none" spc="-10" dirty="0">
                  <a:latin typeface="Futura Std Condensed" pitchFamily="34" charset="0"/>
                  <a:cs typeface="Futura Condensed"/>
                </a:rPr>
                <a:t>aidez les élèves à partager et à ajouter leurs projets au studio de </a:t>
              </a:r>
              <a:r>
                <a:rPr lang="fr-FR" sz="1200" b="0" i="0" u="none" spc="-10" dirty="0" smtClean="0">
                  <a:latin typeface="Futura Std Condensed" pitchFamily="34" charset="0"/>
                  <a:cs typeface="Futura Condensed"/>
                </a:rPr>
                <a:t>l’activité </a:t>
              </a:r>
              <a:r>
                <a:rPr lang="fr-FR" sz="1200" b="0" i="0" u="none" spc="-10" dirty="0">
                  <a:latin typeface="Futura Std Condensed" pitchFamily="34" charset="0"/>
                  <a:cs typeface="Futura Condensed"/>
                </a:rPr>
                <a:t>« Étape par étape » ou à un studio créé pour la classe.</a:t>
              </a:r>
              <a:endParaRPr lang="fr-FR" sz="1200" spc="-1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81" name="TextBox 80"/>
            <p:cNvSpPr txBox="1"/>
            <p:nvPr/>
          </p:nvSpPr>
          <p:spPr>
            <a:xfrm>
              <a:off x="422410" y="2832530"/>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82" name="Straight Connector 81"/>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7"/>
          <p:cNvGrpSpPr/>
          <p:nvPr>
            <p:custDataLst>
              <p:tags r:id="rId3"/>
            </p:custDataLst>
          </p:nvPr>
        </p:nvGrpSpPr>
        <p:grpSpPr>
          <a:xfrm>
            <a:off x="4007796" y="5887234"/>
            <a:ext cx="3307404" cy="1503826"/>
            <a:chOff x="3992282" y="2832776"/>
            <a:chExt cx="3307404" cy="1503826"/>
          </a:xfrm>
        </p:grpSpPr>
        <p:sp>
          <p:nvSpPr>
            <p:cNvPr id="89" name="TextBox 88"/>
            <p:cNvSpPr txBox="1"/>
            <p:nvPr/>
          </p:nvSpPr>
          <p:spPr>
            <a:xfrm>
              <a:off x="4089400" y="3328602"/>
              <a:ext cx="3117152" cy="100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sont-ils parvenus à ouvrir Scratch et à trouver la fenêtre « Conseils » ?</a:t>
              </a:r>
            </a:p>
            <a:p>
              <a:pPr marL="171450" indent="-171450" algn="l" rtl="0">
                <a:buFont typeface="Lucida Grande"/>
                <a:buChar char="+"/>
              </a:pPr>
              <a:r>
                <a:rPr lang="fr-FR" sz="1200" b="0" i="0" u="none" dirty="0">
                  <a:latin typeface="Futura Std Condensed" pitchFamily="34" charset="0"/>
                  <a:cs typeface="Futura Condensed"/>
                </a:rPr>
                <a:t>Les élèves sont-ils parvenus à créer un chat dansant ?</a:t>
              </a:r>
            </a:p>
            <a:p>
              <a:pPr marL="171450" indent="-171450" algn="l" rtl="0">
                <a:buFont typeface="Lucida Grande"/>
                <a:buChar char="+"/>
              </a:pPr>
              <a:r>
                <a:rPr lang="fr-FR" sz="1200" b="0" i="0" u="none" dirty="0">
                  <a:latin typeface="Futura Std Condensed" pitchFamily="34" charset="0"/>
                  <a:cs typeface="Futura Condensed"/>
                </a:rPr>
                <a:t>Les élèves sont-ils parvenus à sauvegarder et à partager leurs projets ?</a:t>
              </a:r>
              <a:endParaRPr lang="fr-FR" sz="1200" dirty="0">
                <a:latin typeface="Futura Std Condensed" pitchFamily="34" charset="0"/>
                <a:cs typeface="Futura Condensed"/>
              </a:endParaRPr>
            </a:p>
          </p:txBody>
        </p:sp>
        <p:sp>
          <p:nvSpPr>
            <p:cNvPr id="90" name="TextBox 89"/>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1" name="Straight Connector 90"/>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custDataLst>
              <p:tags r:id="rId4"/>
            </p:custDataLst>
          </p:nvPr>
        </p:nvGrpSpPr>
        <p:grpSpPr>
          <a:xfrm>
            <a:off x="4007796" y="4458372"/>
            <a:ext cx="3307404" cy="1323826"/>
            <a:chOff x="3992282" y="2832776"/>
            <a:chExt cx="3307404" cy="1323826"/>
          </a:xfrm>
        </p:grpSpPr>
        <p:sp>
          <p:nvSpPr>
            <p:cNvPr id="93" name="TextBox 92"/>
            <p:cNvSpPr txBox="1"/>
            <p:nvPr/>
          </p:nvSpPr>
          <p:spPr>
            <a:xfrm>
              <a:off x="4089400" y="3328602"/>
              <a:ext cx="3117152" cy="82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trouvé surprenant dans cette activité ?</a:t>
              </a:r>
            </a:p>
            <a:p>
              <a:pPr marL="171450" indent="-171450" algn="l" rtl="0">
                <a:buFont typeface="Lucida Grande"/>
                <a:buChar char="+"/>
              </a:pPr>
              <a:r>
                <a:rPr lang="fr-FR" sz="1200" b="0" i="0" u="none" dirty="0">
                  <a:latin typeface="Futura Std Condensed" pitchFamily="34" charset="0"/>
                  <a:cs typeface="Futura Condensed"/>
                </a:rPr>
                <a:t>Comment as-tu vécu le fait </a:t>
              </a:r>
              <a:r>
                <a:rPr lang="fr-FR" sz="1200" b="0" i="0" u="none" dirty="0" smtClean="0">
                  <a:latin typeface="Futura Std Condensed" pitchFamily="34" charset="0"/>
                  <a:cs typeface="Futura Condensed"/>
                </a:rPr>
                <a:t>d’être </a:t>
              </a:r>
              <a:r>
                <a:rPr lang="fr-FR" sz="1200" b="0" i="0" u="none" dirty="0">
                  <a:latin typeface="Futura Std Condensed" pitchFamily="34" charset="0"/>
                  <a:cs typeface="Futura Condensed"/>
                </a:rPr>
                <a:t>guidé(e) étape par étape dans cette activité ?</a:t>
              </a:r>
            </a:p>
            <a:p>
              <a:pPr marL="171450" indent="-171450" algn="l" rtl="0">
                <a:buFont typeface="Lucida Grande"/>
                <a:buChar char="+"/>
              </a:pPr>
              <a:r>
                <a:rPr lang="fr-FR" sz="1200" b="0" i="0" u="none" dirty="0">
                  <a:latin typeface="Futura Std Condensed" pitchFamily="34" charset="0"/>
                  <a:cs typeface="Futura Condensed"/>
                </a:rPr>
                <a:t>Quand te sens-tu le plus créatif ou la plus créative ?</a:t>
              </a:r>
            </a:p>
          </p:txBody>
        </p:sp>
        <p:sp>
          <p:nvSpPr>
            <p:cNvPr id="94" name="TextBox 93"/>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95" name="Straight Connector 9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custDataLst>
              <p:tags r:id="rId5"/>
            </p:custDataLst>
          </p:nvPr>
        </p:nvGrpSpPr>
        <p:grpSpPr>
          <a:xfrm>
            <a:off x="457995" y="7630731"/>
            <a:ext cx="6857205" cy="352518"/>
            <a:chOff x="457995" y="7630731"/>
            <a:chExt cx="6857205" cy="352518"/>
          </a:xfrm>
        </p:grpSpPr>
        <p:sp>
          <p:nvSpPr>
            <p:cNvPr id="48" name="TextBox 47"/>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49" name="Straight Connector 48"/>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53" name="Straight Connector 52"/>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59" name="Group 58"/>
          <p:cNvGrpSpPr/>
          <p:nvPr>
            <p:custDataLst>
              <p:tags r:id="rId7"/>
            </p:custDataLst>
          </p:nvPr>
        </p:nvGrpSpPr>
        <p:grpSpPr>
          <a:xfrm>
            <a:off x="4104914" y="8217641"/>
            <a:ext cx="3117152" cy="1158779"/>
            <a:chOff x="3746748" y="8217641"/>
            <a:chExt cx="3475318" cy="1158779"/>
          </a:xfrm>
        </p:grpSpPr>
        <p:sp>
          <p:nvSpPr>
            <p:cNvPr id="60" name="TextBox 59"/>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5" name="Group 64"/>
            <p:cNvGrpSpPr/>
            <p:nvPr/>
          </p:nvGrpSpPr>
          <p:grpSpPr>
            <a:xfrm>
              <a:off x="4076948" y="8385986"/>
              <a:ext cx="3145118" cy="883399"/>
              <a:chOff x="3891832" y="8385983"/>
              <a:chExt cx="3321768" cy="883398"/>
            </a:xfrm>
          </p:grpSpPr>
          <p:cxnSp>
            <p:nvCxnSpPr>
              <p:cNvPr id="69" name="Straight Connector 6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84" name="TextBox 83"/>
          <p:cNvSpPr txBox="1"/>
          <p:nvPr>
            <p:custDataLst>
              <p:tags r:id="rId8"/>
            </p:custDataLst>
          </p:nvPr>
        </p:nvSpPr>
        <p:spPr>
          <a:xfrm>
            <a:off x="551129" y="8142739"/>
            <a:ext cx="3231204" cy="1384995"/>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S’ils n’en ont </a:t>
            </a:r>
            <a:r>
              <a:rPr lang="fr-FR" sz="1200" b="0" i="0" u="none" dirty="0">
                <a:latin typeface="Futura Std Condensed" pitchFamily="34" charset="0"/>
                <a:cs typeface="Futura Condensed"/>
              </a:rPr>
              <a:t>pas déjà un, aidez les élèves à se créer un compte Scratch grâce à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Un compte Scratch » du </a:t>
            </a:r>
            <a:r>
              <a:rPr lang="fr-FR" sz="1200" b="0" i="0" u="none" dirty="0" smtClean="0">
                <a:latin typeface="Futura Std Condensed" pitchFamily="34" charset="0"/>
                <a:cs typeface="Futura Condensed"/>
              </a:rPr>
              <a:t>chapitre 0</a:t>
            </a:r>
            <a:r>
              <a:rPr lang="fr-FR" sz="1200" b="0" i="0" u="none" dirty="0">
                <a:latin typeface="Futura Std Condensed" pitchFamily="34" charset="0"/>
                <a:cs typeface="Futura Condensed"/>
              </a:rPr>
              <a:t>, afin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puissent sauvegarder et partager leur premier projet Scratch avec leurs amis et leurs familles.</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Rappelez aux élèves comment ajouter un projet à un studio en </a:t>
            </a:r>
            <a:r>
              <a:rPr lang="fr-FR" sz="1200" b="0" i="0" u="none" dirty="0" smtClean="0">
                <a:latin typeface="Futura Std Condensed" pitchFamily="34" charset="0"/>
                <a:cs typeface="Futura Condensed"/>
              </a:rPr>
              <a:t>s’aidant </a:t>
            </a:r>
            <a:r>
              <a:rPr lang="fr-FR" sz="1200" b="0" i="0" u="none" dirty="0">
                <a:latin typeface="Futura Std Condensed" pitchFamily="34" charset="0"/>
                <a:cs typeface="Futura Condensed"/>
              </a:rPr>
              <a:t>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Les studios Scratch » ou de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correspondant (</a:t>
            </a:r>
            <a:r>
              <a:rPr lang="fr-FR" sz="1200" b="0" i="0" u="none" dirty="0" smtClean="0">
                <a:latin typeface="Futura Std Condensed" pitchFamily="34" charset="0"/>
                <a:cs typeface="Futura Condensed"/>
              </a:rPr>
              <a:t>Chapitre 0</a:t>
            </a:r>
            <a:r>
              <a:rPr lang="fr-FR" sz="1200" b="0" i="0" u="none" dirty="0">
                <a:latin typeface="Futura Std Condensed" pitchFamily="34" charset="0"/>
                <a:cs typeface="Futura Condensed"/>
              </a:rPr>
              <a:t>).</a:t>
            </a:r>
            <a:endParaRPr lang="fr-FR" sz="1200" dirty="0">
              <a:latin typeface="Futura Std Condensed" pitchFamily="34" charset="0"/>
              <a:cs typeface="Futura Condensed"/>
            </a:endParaRPr>
          </a:p>
        </p:txBody>
      </p:sp>
      <p:grpSp>
        <p:nvGrpSpPr>
          <p:cNvPr id="2" name="Group 1"/>
          <p:cNvGrpSpPr/>
          <p:nvPr>
            <p:custDataLst>
              <p:tags r:id="rId9"/>
            </p:custDataLst>
          </p:nvPr>
        </p:nvGrpSpPr>
        <p:grpSpPr>
          <a:xfrm>
            <a:off x="1300827" y="595839"/>
            <a:ext cx="5913646" cy="1746516"/>
            <a:chOff x="457995" y="595839"/>
            <a:chExt cx="5913646" cy="1746516"/>
          </a:xfrm>
        </p:grpSpPr>
        <p:sp>
          <p:nvSpPr>
            <p:cNvPr id="10" name="TextBox 9"/>
            <p:cNvSpPr txBox="1"/>
            <p:nvPr/>
          </p:nvSpPr>
          <p:spPr>
            <a:xfrm>
              <a:off x="3371794" y="795405"/>
              <a:ext cx="2999847" cy="1231106"/>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créé avec Scratch un chat dansant, en suivant un tutoriel détaillé étape par étape</a:t>
              </a:r>
            </a:p>
            <a:p>
              <a:pPr marL="171450" indent="-171450" algn="l" rtl="0">
                <a:buFont typeface="Lucida Grande"/>
                <a:buChar char="+"/>
              </a:pPr>
              <a:r>
                <a:rPr lang="fr-FR" sz="1200" b="0" i="0" u="none" dirty="0">
                  <a:latin typeface="Futura Std Condensed" pitchFamily="34" charset="0"/>
                  <a:cs typeface="Futura Condensed"/>
                </a:rPr>
                <a:t>auront fait </a:t>
              </a:r>
              <a:r>
                <a:rPr lang="fr-FR" sz="1200" b="0" i="0" u="none" dirty="0" smtClean="0">
                  <a:latin typeface="Futura Std Condensed" pitchFamily="34" charset="0"/>
                  <a:cs typeface="Futura Condensed"/>
                </a:rPr>
                <a:t>l’expérience </a:t>
              </a:r>
              <a:r>
                <a:rPr lang="fr-FR" sz="1200" b="0" i="0" u="none" dirty="0">
                  <a:latin typeface="Futura Std Condensed" pitchFamily="34" charset="0"/>
                  <a:cs typeface="Futura Condensed"/>
                </a:rPr>
                <a:t>de </a:t>
              </a:r>
              <a:r>
                <a:rPr lang="fr-FR" sz="1200" b="0" i="0" u="none" dirty="0" smtClean="0">
                  <a:latin typeface="Futura Std Condensed" pitchFamily="34" charset="0"/>
                  <a:cs typeface="Futura Condensed"/>
                </a:rPr>
                <a:t>l’élaboration d’un </a:t>
              </a:r>
              <a:r>
                <a:rPr lang="fr-FR" sz="1200" b="0" i="0" u="none" dirty="0">
                  <a:latin typeface="Futura Std Condensed" pitchFamily="34" charset="0"/>
                  <a:cs typeface="Futura Condensed"/>
                </a:rPr>
                <a:t>programme à travers </a:t>
              </a:r>
              <a:r>
                <a:rPr lang="fr-FR" sz="1200" b="0" i="0" u="none" dirty="0" smtClean="0">
                  <a:latin typeface="Futura Std Condensed" pitchFamily="34" charset="0"/>
                  <a:cs typeface="Futura Condensed"/>
                </a:rPr>
                <a:t>l’expérimentation </a:t>
              </a:r>
              <a:r>
                <a:rPr lang="fr-FR" sz="1200" b="0" i="0" u="none" dirty="0">
                  <a:latin typeface="Futura Std Condensed" pitchFamily="34" charset="0"/>
                  <a:cs typeface="Futura Condensed"/>
                </a:rPr>
                <a:t>et </a:t>
              </a:r>
              <a:r>
                <a:rPr lang="fr-FR" sz="1200" b="0" i="0" u="none" dirty="0" smtClean="0">
                  <a:latin typeface="Futura Std Condensed" pitchFamily="34" charset="0"/>
                  <a:cs typeface="Futura Condensed"/>
                </a:rPr>
                <a:t>l’itération</a:t>
              </a:r>
              <a:endParaRPr lang="fr-FR" sz="1200" b="0" i="0" u="none" dirty="0">
                <a:latin typeface="Futura Std Condensed" pitchFamily="34" charset="0"/>
                <a:cs typeface="Futura Condensed"/>
              </a:endParaRPr>
            </a:p>
          </p:txBody>
        </p:sp>
        <p:sp>
          <p:nvSpPr>
            <p:cNvPr id="42" name="TextBox 41"/>
            <p:cNvSpPr txBox="1"/>
            <p:nvPr/>
          </p:nvSpPr>
          <p:spPr>
            <a:xfrm>
              <a:off x="457995" y="595839"/>
              <a:ext cx="2815942" cy="1446550"/>
            </a:xfrm>
            <a:prstGeom prst="rect">
              <a:avLst/>
            </a:prstGeom>
            <a:noFill/>
          </p:spPr>
          <p:txBody>
            <a:bodyPr wrap="square" rtlCol="0">
              <a:spAutoFit/>
            </a:bodyPr>
            <a:lstStyle/>
            <a:p>
              <a:pPr algn="l" rtl="0"/>
              <a:r>
                <a:rPr lang="fr-FR" sz="4400" b="0" i="0" u="none">
                  <a:latin typeface="Futura Std Condensed" pitchFamily="34" charset="0"/>
                  <a:cs typeface="Futura Condensed"/>
                </a:rPr>
                <a:t>ÉTAPE PAR ÉTAPE</a:t>
              </a:r>
            </a:p>
          </p:txBody>
        </p:sp>
        <p:grpSp>
          <p:nvGrpSpPr>
            <p:cNvPr id="85" name="Group 84"/>
            <p:cNvGrpSpPr/>
            <p:nvPr/>
          </p:nvGrpSpPr>
          <p:grpSpPr>
            <a:xfrm>
              <a:off x="2819113" y="794340"/>
              <a:ext cx="442062" cy="1343972"/>
              <a:chOff x="2853673" y="794340"/>
              <a:chExt cx="442062" cy="1343972"/>
            </a:xfrm>
          </p:grpSpPr>
          <p:cxnSp>
            <p:nvCxnSpPr>
              <p:cNvPr id="86" name="Straight Connector 85"/>
              <p:cNvCxnSpPr/>
              <p:nvPr/>
            </p:nvCxnSpPr>
            <p:spPr>
              <a:xfrm>
                <a:off x="3074704" y="794340"/>
                <a:ext cx="1" cy="134397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flipV="1">
                <a:off x="2853673" y="2138310"/>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98" name="TextBox 97"/>
            <p:cNvSpPr txBox="1"/>
            <p:nvPr/>
          </p:nvSpPr>
          <p:spPr>
            <a:xfrm>
              <a:off x="1685092" y="1896079"/>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15–30 MINUTES</a:t>
              </a:r>
            </a:p>
          </p:txBody>
        </p:sp>
        <p:pic>
          <p:nvPicPr>
            <p:cNvPr id="99" name="Picture 98" descr="15mi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8577" y="1956251"/>
              <a:ext cx="324022" cy="324022"/>
            </a:xfrm>
            <a:prstGeom prst="rect">
              <a:avLst/>
            </a:prstGeom>
          </p:spPr>
        </p:pic>
      </p:grpSp>
      <p:sp>
        <p:nvSpPr>
          <p:cNvPr id="5" name="Slide Number Placeholder 4"/>
          <p:cNvSpPr>
            <a:spLocks noGrp="1"/>
          </p:cNvSpPr>
          <p:nvPr>
            <p:ph type="sldNum" sz="quarter" idx="12"/>
            <p:custDataLst>
              <p:tags r:id="rId10"/>
            </p:custDataLst>
          </p:nvPr>
        </p:nvSpPr>
        <p:spPr>
          <a:xfrm>
            <a:off x="142398" y="9519711"/>
            <a:ext cx="1813560" cy="535517"/>
          </a:xfrm>
        </p:spPr>
        <p:txBody>
          <a:bodyPr/>
          <a:lstStyle/>
          <a:p>
            <a:pPr algn="l" rtl="0"/>
            <a:r>
              <a:rPr lang="fr-FR" b="0" i="0" u="none">
                <a:latin typeface="Futura Std Condensed" pitchFamily="34" charset="0"/>
              </a:rPr>
              <a:t>28</a:t>
            </a:r>
            <a:endParaRPr lang="fr-FR" dirty="0">
              <a:latin typeface="Futura Std Condensed" pitchFamily="34" charset="0"/>
            </a:endParaRPr>
          </a:p>
        </p:txBody>
      </p:sp>
      <p:grpSp>
        <p:nvGrpSpPr>
          <p:cNvPr id="54" name="Group 53"/>
          <p:cNvGrpSpPr/>
          <p:nvPr>
            <p:custDataLst>
              <p:tags r:id="rId11"/>
            </p:custDataLst>
          </p:nvPr>
        </p:nvGrpSpPr>
        <p:grpSpPr>
          <a:xfrm>
            <a:off x="551129" y="-1"/>
            <a:ext cx="493776" cy="2791969"/>
            <a:chOff x="551129" y="-1"/>
            <a:chExt cx="493776" cy="2791969"/>
          </a:xfrm>
        </p:grpSpPr>
        <p:pic>
          <p:nvPicPr>
            <p:cNvPr id="55" name="Picture 54" descr="Unit1activit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29" y="0"/>
              <a:ext cx="493776" cy="2791968"/>
            </a:xfrm>
            <a:prstGeom prst="rect">
              <a:avLst/>
            </a:prstGeom>
            <a:ln>
              <a:solidFill>
                <a:srgbClr val="FFFFFF"/>
              </a:solidFill>
            </a:ln>
          </p:spPr>
        </p:pic>
        <p:sp>
          <p:nvSpPr>
            <p:cNvPr id="56" name="TextBox 55"/>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1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112833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06-03 at 10.53.48 AM.png"/>
          <p:cNvPicPr>
            <a:picLocks noChangeAspect="1"/>
          </p:cNvPicPr>
          <p:nvPr>
            <p:custDataLst>
              <p:tags r:id="rId1"/>
            </p:custDataLst>
          </p:nvPr>
        </p:nvPicPr>
        <p:blipFill>
          <a:blip r:embed="rId18">
            <a:extLst>
              <a:ext uri="{28A0092B-C50C-407E-A947-70E740481C1C}">
                <a14:useLocalDpi xmlns:a14="http://schemas.microsoft.com/office/drawing/2010/main" val="0"/>
              </a:ext>
            </a:extLst>
          </a:blip>
          <a:stretch>
            <a:fillRect/>
          </a:stretch>
        </p:blipFill>
        <p:spPr>
          <a:xfrm>
            <a:off x="3617984" y="750514"/>
            <a:ext cx="3633716" cy="2724285"/>
          </a:xfrm>
          <a:prstGeom prst="rect">
            <a:avLst/>
          </a:prstGeom>
        </p:spPr>
      </p:pic>
      <p:pic>
        <p:nvPicPr>
          <p:cNvPr id="2" name="Picture 1" descr="Screen Shot 2014-05-21 at 4.36.01 PM.png"/>
          <p:cNvPicPr>
            <a:picLocks noChangeAspect="1"/>
          </p:cNvPicPr>
          <p:nvPr>
            <p:custDataLst>
              <p:tags r:id="rId2"/>
            </p:custDataLst>
          </p:nvPr>
        </p:nvPicPr>
        <p:blipFill>
          <a:blip r:embed="rId19">
            <a:extLst>
              <a:ext uri="{28A0092B-C50C-407E-A947-70E740481C1C}">
                <a14:useLocalDpi xmlns:a14="http://schemas.microsoft.com/office/drawing/2010/main" val="0"/>
              </a:ext>
            </a:extLst>
          </a:blip>
          <a:stretch>
            <a:fillRect/>
          </a:stretch>
        </p:blipFill>
        <p:spPr>
          <a:xfrm>
            <a:off x="3583293" y="4150297"/>
            <a:ext cx="3668407" cy="3078113"/>
          </a:xfrm>
          <a:prstGeom prst="rect">
            <a:avLst/>
          </a:prstGeom>
        </p:spPr>
      </p:pic>
      <p:grpSp>
        <p:nvGrpSpPr>
          <p:cNvPr id="23" name="Group 22"/>
          <p:cNvGrpSpPr/>
          <p:nvPr>
            <p:custDataLst>
              <p:tags r:id="rId3"/>
            </p:custDataLst>
          </p:nvPr>
        </p:nvGrpSpPr>
        <p:grpSpPr>
          <a:xfrm>
            <a:off x="426076" y="3857808"/>
            <a:ext cx="2971821" cy="1423416"/>
            <a:chOff x="426076" y="3857808"/>
            <a:chExt cx="2971821" cy="1423416"/>
          </a:xfrm>
        </p:grpSpPr>
        <p:sp>
          <p:nvSpPr>
            <p:cNvPr id="87" name="TextBox 86"/>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88" name="Straight Connector 87"/>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6076" y="4228628"/>
              <a:ext cx="2885167" cy="1052596"/>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Suis </a:t>
              </a:r>
              <a:r>
                <a:rPr lang="fr-FR" sz="1200" b="0" i="0" u="none" dirty="0" smtClean="0">
                  <a:latin typeface="Futura Std Condensed" pitchFamily="34" charset="0"/>
                  <a:cs typeface="Futura Condensed"/>
                </a:rPr>
                <a:t>l’introduction </a:t>
              </a:r>
              <a:r>
                <a:rPr lang="fr-FR" sz="1200" b="0" i="0" u="none" dirty="0">
                  <a:latin typeface="Futura Std Condensed" pitchFamily="34" charset="0"/>
                  <a:cs typeface="Futura Condensed"/>
                </a:rPr>
                <a:t>étape par étape dans la fenêtre « Conseils ».</a:t>
              </a:r>
            </a:p>
            <a:p>
              <a:pPr marL="171450" indent="-171450" algn="l" rtl="0">
                <a:lnSpc>
                  <a:spcPct val="130000"/>
                </a:lnSpc>
                <a:buFont typeface="Wingdings" charset="2"/>
                <a:buChar char="q"/>
              </a:pPr>
              <a:r>
                <a:rPr lang="fr-FR" sz="1200" b="0" i="0" u="none" dirty="0">
                  <a:latin typeface="Futura Std Condensed" pitchFamily="34" charset="0"/>
                  <a:cs typeface="Futura Condensed"/>
                </a:rPr>
                <a:t>Ajoute plus de blocs.</a:t>
              </a:r>
            </a:p>
            <a:p>
              <a:pPr marL="171450" indent="-171450" algn="l" rtl="0">
                <a:lnSpc>
                  <a:spcPct val="130000"/>
                </a:lnSpc>
                <a:buFont typeface="Wingdings" charset="2"/>
                <a:buChar char="q"/>
              </a:pPr>
              <a:r>
                <a:rPr lang="fr-FR" sz="1200" b="0" i="0" u="none" dirty="0">
                  <a:latin typeface="Futura Std Condensed" pitchFamily="34" charset="0"/>
                  <a:cs typeface="Futura Condensed"/>
                </a:rPr>
                <a:t>Fais des tests et approprie-toi le projet !</a:t>
              </a:r>
            </a:p>
          </p:txBody>
        </p:sp>
      </p:grpSp>
      <p:sp>
        <p:nvSpPr>
          <p:cNvPr id="26" name="TextBox 25"/>
          <p:cNvSpPr txBox="1"/>
          <p:nvPr>
            <p:custDataLst>
              <p:tags r:id="rId4"/>
            </p:custDataLst>
          </p:nvPr>
        </p:nvSpPr>
        <p:spPr>
          <a:xfrm>
            <a:off x="350924" y="8517982"/>
            <a:ext cx="2464723" cy="1015663"/>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Essaie </a:t>
            </a:r>
            <a:r>
              <a:rPr lang="fr-FR" sz="1200" b="0" i="0" u="none" dirty="0" smtClean="0">
                <a:latin typeface="Futura Std Condensed" pitchFamily="34" charset="0"/>
                <a:cs typeface="Futura Condensed"/>
              </a:rPr>
              <a:t>d’enregistrer </a:t>
            </a:r>
            <a:r>
              <a:rPr lang="fr-FR" sz="1200" b="0" i="0" u="none" dirty="0">
                <a:latin typeface="Futura Std Condensed" pitchFamily="34" charset="0"/>
                <a:cs typeface="Futura Condensed"/>
              </a:rPr>
              <a:t>tes propres sons.</a:t>
            </a:r>
          </a:p>
          <a:p>
            <a:pPr marL="171450" indent="-171450" algn="l" rtl="0">
              <a:buFont typeface="Wingdings" charset="2"/>
              <a:buChar char="q"/>
            </a:pPr>
            <a:r>
              <a:rPr lang="fr-FR" sz="1200" b="0" i="0" u="none" dirty="0">
                <a:latin typeface="Futura Std Condensed" pitchFamily="34" charset="0"/>
                <a:cs typeface="Futura Condensed"/>
              </a:rPr>
              <a:t>Crée différents arrière-plans.</a:t>
            </a:r>
          </a:p>
          <a:p>
            <a:pPr marL="171450" indent="-171450" algn="l" rtl="0">
              <a:buFont typeface="Wingdings" charset="2"/>
              <a:buChar char="q"/>
            </a:pPr>
            <a:r>
              <a:rPr lang="fr-FR" sz="1200" b="0" i="0" u="none" dirty="0">
                <a:latin typeface="Futura Std Condensed" pitchFamily="34" charset="0"/>
                <a:cs typeface="Futura Condensed"/>
              </a:rPr>
              <a:t>Fais de ton projet une soirée dansante en rajoutant des lutins danseurs !</a:t>
            </a:r>
          </a:p>
          <a:p>
            <a:pPr marL="171450" indent="-171450" algn="l" rtl="0">
              <a:buFont typeface="Wingdings" charset="2"/>
              <a:buChar char="q"/>
            </a:pPr>
            <a:r>
              <a:rPr lang="fr-FR" sz="1200" b="0" i="0" u="none" dirty="0">
                <a:latin typeface="Futura Std Condensed" pitchFamily="34" charset="0"/>
                <a:cs typeface="Futura Condensed"/>
              </a:rPr>
              <a:t>Conçois un nouveau costume pour ton lutin.</a:t>
            </a:r>
          </a:p>
        </p:txBody>
      </p:sp>
      <p:sp>
        <p:nvSpPr>
          <p:cNvPr id="60" name="TextBox 59"/>
          <p:cNvSpPr txBox="1"/>
          <p:nvPr>
            <p:custDataLst>
              <p:tags r:id="rId5"/>
            </p:custDataLst>
          </p:nvPr>
        </p:nvSpPr>
        <p:spPr>
          <a:xfrm>
            <a:off x="441615" y="7111851"/>
            <a:ext cx="2802652" cy="261610"/>
          </a:xfrm>
          <a:prstGeom prst="rect">
            <a:avLst/>
          </a:prstGeom>
          <a:noFill/>
        </p:spPr>
        <p:txBody>
          <a:bodyPr wrap="square" rtlCol="0">
            <a:spAutoFit/>
          </a:bodyPr>
          <a:lstStyle/>
          <a:p>
            <a:pPr algn="l" rtl="0"/>
            <a:r>
              <a:rPr lang="fr-FR" sz="1100" b="0" i="0" u="none">
                <a:latin typeface="Futura Std Condensed" pitchFamily="34" charset="0"/>
                <a:cs typeface="Futura Condensed"/>
              </a:rPr>
              <a:t>Avec quels blocs souhaites-tu faire des tests ? </a:t>
            </a:r>
            <a:endParaRPr lang="fr-FR" sz="1100" dirty="0">
              <a:latin typeface="Futura Std Condensed" pitchFamily="34" charset="0"/>
              <a:cs typeface="Futura Condensed"/>
            </a:endParaRPr>
          </a:p>
        </p:txBody>
      </p:sp>
      <p:grpSp>
        <p:nvGrpSpPr>
          <p:cNvPr id="3" name="Group 2"/>
          <p:cNvGrpSpPr/>
          <p:nvPr>
            <p:custDataLst>
              <p:tags r:id="rId6"/>
            </p:custDataLst>
          </p:nvPr>
        </p:nvGrpSpPr>
        <p:grpSpPr>
          <a:xfrm>
            <a:off x="-1" y="7871074"/>
            <a:ext cx="7772401" cy="532604"/>
            <a:chOff x="-1" y="7871074"/>
            <a:chExt cx="7772401" cy="532604"/>
          </a:xfrm>
        </p:grpSpPr>
        <p:sp>
          <p:nvSpPr>
            <p:cNvPr id="33" name="Rectangle 32"/>
            <p:cNvSpPr/>
            <p:nvPr/>
          </p:nvSpPr>
          <p:spPr>
            <a:xfrm>
              <a:off x="-1" y="7871074"/>
              <a:ext cx="7772401" cy="410457"/>
            </a:xfrm>
            <a:prstGeom prst="rect">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4" name="Diamond 33"/>
            <p:cNvSpPr/>
            <p:nvPr/>
          </p:nvSpPr>
          <p:spPr>
            <a:xfrm>
              <a:off x="1398022" y="8077594"/>
              <a:ext cx="381000" cy="326084"/>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5" name="Diamond 34"/>
            <p:cNvSpPr/>
            <p:nvPr/>
          </p:nvSpPr>
          <p:spPr>
            <a:xfrm>
              <a:off x="5277046" y="8066025"/>
              <a:ext cx="381000" cy="326084"/>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TextBox 65"/>
            <p:cNvSpPr txBox="1"/>
            <p:nvPr/>
          </p:nvSpPr>
          <p:spPr>
            <a:xfrm>
              <a:off x="0" y="7879206"/>
              <a:ext cx="3185510"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67" name="TextBox 66"/>
            <p:cNvSpPr txBox="1"/>
            <p:nvPr/>
          </p:nvSpPr>
          <p:spPr>
            <a:xfrm>
              <a:off x="3185510" y="7884634"/>
              <a:ext cx="4586890"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pic>
        <p:nvPicPr>
          <p:cNvPr id="5" name="Picture 4" descr="Screen Shot 2014-05-20 at 4.18.35 PM.png"/>
          <p:cNvPicPr>
            <a:picLocks noChangeAspect="1"/>
          </p:cNvPicPr>
          <p:nvPr>
            <p:custDataLst>
              <p:tags r:id="rId7"/>
            </p:custDataLst>
          </p:nvPr>
        </p:nvPicPr>
        <p:blipFill>
          <a:blip r:embed="rId20">
            <a:extLst>
              <a:ext uri="{BEBA8EAE-BF5A-486C-A8C5-ECC9F3942E4B}">
                <a14:imgProps xmlns:a14="http://schemas.microsoft.com/office/drawing/2010/main">
                  <a14:imgLayer r:embed="rId21">
                    <a14:imgEffect>
                      <a14:backgroundRemoval t="9143" b="89143" l="6393" r="93151">
                        <a14:foregroundMark x1="55708" y1="41714" x2="55708" y2="41714"/>
                        <a14:foregroundMark x1="46119" y1="22286" x2="46119" y2="22286"/>
                        <a14:foregroundMark x1="66210" y1="78286" x2="66210" y2="78286"/>
                      </a14:backgroundRemoval>
                    </a14:imgEffect>
                  </a14:imgLayer>
                </a14:imgProps>
              </a:ext>
              <a:ext uri="{28A0092B-C50C-407E-A947-70E740481C1C}">
                <a14:useLocalDpi xmlns:a14="http://schemas.microsoft.com/office/drawing/2010/main" val="0"/>
              </a:ext>
            </a:extLst>
          </a:blip>
          <a:stretch>
            <a:fillRect/>
          </a:stretch>
        </p:blipFill>
        <p:spPr>
          <a:xfrm>
            <a:off x="404210" y="5005910"/>
            <a:ext cx="2781300" cy="2222500"/>
          </a:xfrm>
          <a:prstGeom prst="rect">
            <a:avLst/>
          </a:prstGeom>
        </p:spPr>
      </p:pic>
      <p:sp>
        <p:nvSpPr>
          <p:cNvPr id="38" name="TextBox 37"/>
          <p:cNvSpPr txBox="1"/>
          <p:nvPr>
            <p:custDataLst>
              <p:tags r:id="rId8"/>
            </p:custDataLst>
          </p:nvPr>
        </p:nvSpPr>
        <p:spPr>
          <a:xfrm>
            <a:off x="3411201" y="8517982"/>
            <a:ext cx="4073332" cy="1169551"/>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Étape par étape » : </a:t>
            </a:r>
            <a:r>
              <a:rPr lang="fr-FR" sz="1000" b="0" i="0" u="none" dirty="0">
                <a:latin typeface="Futura Std Condensed" pitchFamily="34" charset="0"/>
                <a:cs typeface="Futura Condensed"/>
              </a:rPr>
              <a:t>http://scratch.mit.edu/studios/475476</a:t>
            </a:r>
            <a:endParaRPr lang="fr-FR" sz="10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Fais des tests avec </a:t>
            </a:r>
            <a:r>
              <a:rPr lang="fr-FR" sz="1200" b="0" i="0" u="none" kern="1100" spc="-20" dirty="0" smtClean="0">
                <a:latin typeface="Futura Std Condensed" pitchFamily="34" charset="0"/>
                <a:cs typeface="Futura Condensed"/>
              </a:rPr>
              <a:t>d’autres </a:t>
            </a:r>
            <a:r>
              <a:rPr lang="fr-FR" sz="1200" b="0" i="0" u="none" kern="1100" spc="-20" dirty="0">
                <a:latin typeface="Futura Std Condensed" pitchFamily="34" charset="0"/>
                <a:cs typeface="Futura Condensed"/>
              </a:rPr>
              <a:t>blocs, sons ou mouvements.</a:t>
            </a:r>
          </a:p>
          <a:p>
            <a:pPr marL="171450" indent="-171450" algn="l" rtl="0">
              <a:buFont typeface="Lucida Grande"/>
              <a:buChar char="+"/>
            </a:pPr>
            <a:r>
              <a:rPr lang="fr-FR" sz="1200" b="0" i="0" u="none" kern="1100" spc="-20" dirty="0">
                <a:latin typeface="Futura Std Condensed" pitchFamily="34" charset="0"/>
                <a:cs typeface="Futura Condensed"/>
              </a:rPr>
              <a:t>Aide un voisin !</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Choisis quelques nouveaux blocs avec lesquels faire des tests. Essaie-les !</a:t>
            </a:r>
          </a:p>
        </p:txBody>
      </p:sp>
      <p:cxnSp>
        <p:nvCxnSpPr>
          <p:cNvPr id="40" name="Straight Connector 39"/>
          <p:cNvCxnSpPr/>
          <p:nvPr>
            <p:custDataLst>
              <p:tags r:id="rId9"/>
            </p:custDataLst>
          </p:nvPr>
        </p:nvCxnSpPr>
        <p:spPr>
          <a:xfrm>
            <a:off x="3185510" y="8392109"/>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10"/>
            </p:custDataLst>
          </p:nvPr>
        </p:nvCxnSpPr>
        <p:spPr>
          <a:xfrm>
            <a:off x="1971880" y="3284044"/>
            <a:ext cx="1288767"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custDataLst>
              <p:tags r:id="rId11"/>
            </p:custDataLst>
          </p:nvPr>
        </p:nvCxnSpPr>
        <p:spPr>
          <a:xfrm>
            <a:off x="3185510" y="4423975"/>
            <a:ext cx="2253294"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custDataLst>
              <p:tags r:id="rId12"/>
            </p:custDataLst>
          </p:nvPr>
        </p:nvGrpSpPr>
        <p:grpSpPr>
          <a:xfrm>
            <a:off x="2328223" y="4869585"/>
            <a:ext cx="422176" cy="711202"/>
            <a:chOff x="2150098" y="4643960"/>
            <a:chExt cx="422176" cy="711202"/>
          </a:xfrm>
        </p:grpSpPr>
        <p:cxnSp>
          <p:nvCxnSpPr>
            <p:cNvPr id="36" name="Straight Arrow Connector 35"/>
            <p:cNvCxnSpPr/>
            <p:nvPr/>
          </p:nvCxnSpPr>
          <p:spPr>
            <a:xfrm>
              <a:off x="2150098" y="4649428"/>
              <a:ext cx="42217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2563136" y="4643960"/>
              <a:ext cx="1" cy="711202"/>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custDataLst>
              <p:tags r:id="rId13"/>
            </p:custDataLst>
          </p:nvPr>
        </p:nvGrpSpPr>
        <p:grpSpPr>
          <a:xfrm>
            <a:off x="434671" y="1520727"/>
            <a:ext cx="2357171" cy="1890627"/>
            <a:chOff x="427473" y="1520727"/>
            <a:chExt cx="2357171" cy="1890627"/>
          </a:xfrm>
        </p:grpSpPr>
        <p:sp>
          <p:nvSpPr>
            <p:cNvPr id="63" name="TextBox 62"/>
            <p:cNvSpPr txBox="1"/>
            <p:nvPr/>
          </p:nvSpPr>
          <p:spPr>
            <a:xfrm>
              <a:off x="538370" y="1520727"/>
              <a:ext cx="2159128"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TU DÉBUTES DANS SCRATCH ? CRÉE TON PREMIER PROJET SCRATCH !</a:t>
              </a:r>
              <a:endParaRPr lang="fr-FR" sz="1200" dirty="0">
                <a:latin typeface="Futura Std Condensed" pitchFamily="34" charset="0"/>
                <a:cs typeface="Futura Condensed"/>
              </a:endParaRPr>
            </a:p>
          </p:txBody>
        </p:sp>
        <p:sp>
          <p:nvSpPr>
            <p:cNvPr id="64" name="TextBox 63"/>
            <p:cNvSpPr txBox="1"/>
            <p:nvPr/>
          </p:nvSpPr>
          <p:spPr>
            <a:xfrm>
              <a:off x="427473" y="2211025"/>
              <a:ext cx="2357171" cy="1200329"/>
            </a:xfrm>
            <a:prstGeom prst="rect">
              <a:avLst/>
            </a:prstGeom>
            <a:noFill/>
          </p:spPr>
          <p:txBody>
            <a:bodyPr wrap="square" rtlCol="0">
              <a:spAutoFit/>
            </a:bodyPr>
            <a:lstStyle/>
            <a:p>
              <a:pPr algn="just" rtl="0"/>
              <a:r>
                <a:rPr lang="fr-FR" sz="1200" b="0" i="0" u="none" dirty="0">
                  <a:solidFill>
                    <a:srgbClr val="000000"/>
                  </a:solidFill>
                  <a:latin typeface="Futura Std Condensed" pitchFamily="34" charset="0"/>
                  <a:cs typeface="Futura Condensed"/>
                </a:rPr>
                <a:t>Avec cette activité, tu vas suivre </a:t>
              </a:r>
              <a:r>
                <a:rPr lang="fr-FR" sz="1200" b="0" i="0" u="none" dirty="0" smtClean="0">
                  <a:solidFill>
                    <a:srgbClr val="000000"/>
                  </a:solidFill>
                  <a:latin typeface="Futura Std Condensed" pitchFamily="34" charset="0"/>
                  <a:cs typeface="Futura Condensed"/>
                </a:rPr>
                <a:t>l’introduction </a:t>
              </a:r>
              <a:r>
                <a:rPr lang="fr-FR" sz="1200" b="0" i="0" u="none" dirty="0">
                  <a:solidFill>
                    <a:srgbClr val="000000"/>
                  </a:solidFill>
                  <a:latin typeface="Futura Std Condensed" pitchFamily="34" charset="0"/>
                  <a:cs typeface="Futura Condensed"/>
                </a:rPr>
                <a:t>étape par étape dans la fenêtre « Conseils », afin de créer un chat dansant dans Scratch. Après avoir réalisé toutes les étapes, fais des tests en ajoutant </a:t>
              </a:r>
              <a:r>
                <a:rPr lang="fr-FR" sz="1200" b="0" i="0" u="none" dirty="0" smtClean="0">
                  <a:solidFill>
                    <a:srgbClr val="000000"/>
                  </a:solidFill>
                  <a:latin typeface="Futura Std Condensed" pitchFamily="34" charset="0"/>
                  <a:cs typeface="Futura Condensed"/>
                </a:rPr>
                <a:t>d’autres </a:t>
              </a:r>
              <a:r>
                <a:rPr lang="fr-FR" sz="1200" b="0" i="0" u="none" dirty="0">
                  <a:solidFill>
                    <a:srgbClr val="000000"/>
                  </a:solidFill>
                  <a:latin typeface="Futura Std Condensed" pitchFamily="34" charset="0"/>
                  <a:cs typeface="Futura Condensed"/>
                </a:rPr>
                <a:t>blocs Scratch pour rendre ton projet unique.</a:t>
              </a:r>
              <a:endParaRPr lang="fr-FR" sz="1200" dirty="0">
                <a:solidFill>
                  <a:srgbClr val="000000"/>
                </a:solidFill>
                <a:latin typeface="Futura Std Condensed" pitchFamily="34" charset="0"/>
                <a:cs typeface="Futura Condensed"/>
              </a:endParaRPr>
            </a:p>
          </p:txBody>
        </p:sp>
      </p:grpSp>
      <p:grpSp>
        <p:nvGrpSpPr>
          <p:cNvPr id="39" name="Group 38"/>
          <p:cNvGrpSpPr/>
          <p:nvPr>
            <p:custDataLst>
              <p:tags r:id="rId14"/>
            </p:custDataLst>
          </p:nvPr>
        </p:nvGrpSpPr>
        <p:grpSpPr>
          <a:xfrm>
            <a:off x="2791842" y="443435"/>
            <a:ext cx="727373" cy="1336089"/>
            <a:chOff x="2494967" y="443435"/>
            <a:chExt cx="727373" cy="1336089"/>
          </a:xfrm>
        </p:grpSpPr>
        <p:grpSp>
          <p:nvGrpSpPr>
            <p:cNvPr id="41" name="Group 40"/>
            <p:cNvGrpSpPr/>
            <p:nvPr/>
          </p:nvGrpSpPr>
          <p:grpSpPr>
            <a:xfrm>
              <a:off x="2634713" y="443435"/>
              <a:ext cx="587625" cy="1336089"/>
              <a:chOff x="2207974" y="4643960"/>
              <a:chExt cx="355163" cy="656327"/>
            </a:xfrm>
          </p:grpSpPr>
          <p:cxnSp>
            <p:nvCxnSpPr>
              <p:cNvPr id="44" name="Straight Arrow Connector 43"/>
              <p:cNvCxnSpPr/>
              <p:nvPr/>
            </p:nvCxnSpPr>
            <p:spPr>
              <a:xfrm>
                <a:off x="2207974" y="4646880"/>
                <a:ext cx="355162"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2" name="Straight Arrow Connector 41"/>
            <p:cNvCxnSpPr/>
            <p:nvPr/>
          </p:nvCxnSpPr>
          <p:spPr>
            <a:xfrm>
              <a:off x="2634715"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494967" y="1766295"/>
              <a:ext cx="727373"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6" name="TextBox 45"/>
          <p:cNvSpPr txBox="1"/>
          <p:nvPr>
            <p:custDataLst>
              <p:tags r:id="rId15"/>
            </p:custDataLst>
          </p:nvPr>
        </p:nvSpPr>
        <p:spPr>
          <a:xfrm>
            <a:off x="457995" y="595839"/>
            <a:ext cx="3125298" cy="769441"/>
          </a:xfrm>
          <a:prstGeom prst="rect">
            <a:avLst/>
          </a:prstGeom>
          <a:noFill/>
        </p:spPr>
        <p:txBody>
          <a:bodyPr wrap="square" rtlCol="0">
            <a:spAutoFit/>
          </a:bodyPr>
          <a:lstStyle/>
          <a:p>
            <a:pPr algn="l" rtl="0"/>
            <a:r>
              <a:rPr lang="fr-FR" sz="4400" b="0" i="0" u="none" dirty="0">
                <a:latin typeface="Futura Std Condensed" pitchFamily="34" charset="0"/>
                <a:cs typeface="Futura Condensed"/>
              </a:rPr>
              <a:t>ÉTAPE PAR ÉTAPE</a:t>
            </a:r>
          </a:p>
        </p:txBody>
      </p:sp>
    </p:spTree>
    <p:extLst>
      <p:ext uri="{BB962C8B-B14F-4D97-AF65-F5344CB8AC3E}">
        <p14:creationId xmlns:p14="http://schemas.microsoft.com/office/powerpoint/2010/main" val="3202890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custDataLst>
              <p:tags r:id="rId1"/>
            </p:custDataLst>
          </p:nvPr>
        </p:nvGrpSpPr>
        <p:grpSpPr>
          <a:xfrm>
            <a:off x="422410" y="2046240"/>
            <a:ext cx="7324590" cy="954107"/>
            <a:chOff x="422410" y="2046240"/>
            <a:chExt cx="7324590" cy="954107"/>
          </a:xfrm>
        </p:grpSpPr>
        <p:sp>
          <p:nvSpPr>
            <p:cNvPr id="54" name="Diamond 53"/>
            <p:cNvSpPr/>
            <p:nvPr/>
          </p:nvSpPr>
          <p:spPr>
            <a:xfrm>
              <a:off x="6965252" y="2133579"/>
              <a:ext cx="781748" cy="781748"/>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1" name="TextBox 60"/>
            <p:cNvSpPr txBox="1"/>
            <p:nvPr/>
          </p:nvSpPr>
          <p:spPr>
            <a:xfrm>
              <a:off x="422410" y="2046240"/>
              <a:ext cx="2874286" cy="954107"/>
            </a:xfrm>
            <a:prstGeom prst="rect">
              <a:avLst/>
            </a:prstGeom>
            <a:noFill/>
          </p:spPr>
          <p:txBody>
            <a:bodyPr wrap="square" rtlCol="0" anchor="ctr" anchorCtr="0">
              <a:spAutoFit/>
            </a:bodyPr>
            <a:lstStyle/>
            <a:p>
              <a:pPr algn="l" rtl="0"/>
              <a:r>
                <a:rPr lang="fr-FR" sz="2800" b="0" i="0" u="none" dirty="0">
                  <a:solidFill>
                    <a:schemeClr val="bg1"/>
                  </a:solidFill>
                  <a:latin typeface="Futura Std Condensed" pitchFamily="34" charset="0"/>
                  <a:cs typeface="Futura Condensed"/>
                </a:rPr>
                <a:t>DESCRIPTION DE </a:t>
              </a:r>
              <a:r>
                <a:rPr lang="fr-FR" sz="2800" b="0" i="0" u="none" dirty="0" smtClean="0">
                  <a:solidFill>
                    <a:schemeClr val="bg1"/>
                  </a:solidFill>
                  <a:latin typeface="Futura Std Condensed" pitchFamily="34" charset="0"/>
                  <a:cs typeface="Futura Condensed"/>
                </a:rPr>
                <a:t>L’ACTIVITÉ</a:t>
              </a:r>
              <a:endParaRPr lang="fr-FR" sz="2800" dirty="0">
                <a:solidFill>
                  <a:schemeClr val="bg1"/>
                </a:solidFill>
                <a:latin typeface="Futura Std Condensed" pitchFamily="34" charset="0"/>
                <a:cs typeface="Futura Condensed"/>
              </a:endParaRPr>
            </a:p>
          </p:txBody>
        </p:sp>
      </p:grpSp>
      <p:grpSp>
        <p:nvGrpSpPr>
          <p:cNvPr id="3" name="Group 2"/>
          <p:cNvGrpSpPr/>
          <p:nvPr>
            <p:custDataLst>
              <p:tags r:id="rId2"/>
            </p:custDataLst>
          </p:nvPr>
        </p:nvGrpSpPr>
        <p:grpSpPr>
          <a:xfrm>
            <a:off x="457995" y="2830659"/>
            <a:ext cx="3324338" cy="4709944"/>
            <a:chOff x="422410" y="2830659"/>
            <a:chExt cx="3324338" cy="4709944"/>
          </a:xfrm>
        </p:grpSpPr>
        <p:sp>
          <p:nvSpPr>
            <p:cNvPr id="14" name="TextBox 13"/>
            <p:cNvSpPr txBox="1"/>
            <p:nvPr/>
          </p:nvSpPr>
          <p:spPr>
            <a:xfrm>
              <a:off x="515544" y="3328603"/>
              <a:ext cx="3231204" cy="421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Guidez les élèves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se connectent à leurs comptes Scratch et cliquent sur </a:t>
              </a:r>
              <a:r>
                <a:rPr lang="fr-FR" sz="1200" b="0" i="0" u="none" dirty="0" smtClean="0">
                  <a:latin typeface="Futura Std Condensed" pitchFamily="34" charset="0"/>
                  <a:cs typeface="Futura Condensed"/>
                </a:rPr>
                <a:t>l’onglet </a:t>
              </a:r>
              <a:r>
                <a:rPr lang="fr-FR" sz="1200" b="0" i="0" u="none" dirty="0">
                  <a:latin typeface="Futura Std Condensed" pitchFamily="34" charset="0"/>
                  <a:cs typeface="Futura Condensed"/>
                </a:rPr>
                <a:t>« Créer » dans la barre en haut du site Web de Scratch afin de démarrer un nouveau projet. </a:t>
              </a: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10 blocs » à disposition des élèves pour les guider dans cette activité.</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Laissez aux élèves le temps de créer un projet </a:t>
              </a:r>
              <a:r>
                <a:rPr lang="fr-FR" sz="1200" b="0" i="0" u="none" dirty="0" smtClean="0">
                  <a:latin typeface="Futura Std Condensed" pitchFamily="34" charset="0"/>
                  <a:cs typeface="Futura Condensed"/>
                </a:rPr>
                <a:t>n’utilisant </a:t>
              </a:r>
              <a:r>
                <a:rPr lang="fr-FR" sz="1200" b="0" i="0" u="none" dirty="0">
                  <a:latin typeface="Futura Std Condensed" pitchFamily="34" charset="0"/>
                  <a:cs typeface="Futura Condensed"/>
                </a:rPr>
                <a:t>que les 10 blocs Scratch suivants : aller à, glisser, dire, montrer, cacher, mettre à &lt;n&gt; % de la taille, jouer le son </a:t>
              </a:r>
              <a:r>
                <a:rPr lang="fr-FR" sz="1200" b="0" i="0" u="none" dirty="0" smtClean="0">
                  <a:latin typeface="Futura Std Condensed" pitchFamily="34" charset="0"/>
                  <a:cs typeface="Futura Condensed"/>
                </a:rPr>
                <a:t>jusqu’au </a:t>
              </a:r>
              <a:r>
                <a:rPr lang="fr-FR" sz="1200" b="0" i="0" u="none" dirty="0">
                  <a:latin typeface="Futura Std Condensed" pitchFamily="34" charset="0"/>
                  <a:cs typeface="Futura Condensed"/>
                </a:rPr>
                <a:t>bout, quand ce lutin est cliqué, attendre et répéter. </a:t>
              </a:r>
              <a:r>
                <a:rPr lang="fr-FR" sz="1200" b="0" i="0" u="none" spc="-10" dirty="0">
                  <a:latin typeface="Futura Std Condensed" pitchFamily="34" charset="0"/>
                  <a:cs typeface="Futura Condensed"/>
                </a:rPr>
                <a:t>Rappelez aux élèves </a:t>
              </a:r>
              <a:r>
                <a:rPr lang="fr-FR" sz="1200" b="0" i="0" u="none" spc="-10" dirty="0" smtClean="0">
                  <a:latin typeface="Futura Std Condensed" pitchFamily="34" charset="0"/>
                  <a:cs typeface="Futura Condensed"/>
                </a:rPr>
                <a:t>qu’ils </a:t>
              </a:r>
              <a:r>
                <a:rPr lang="fr-FR" sz="1200" b="0" i="0" u="none" spc="-10" dirty="0">
                  <a:latin typeface="Futura Std Condensed" pitchFamily="34" charset="0"/>
                  <a:cs typeface="Futura Condensed"/>
                </a:rPr>
                <a:t>doivent utiliser chaque bloc au moins une fois dans leur projet</a:t>
              </a:r>
              <a:r>
                <a:rPr lang="fr-FR" sz="1200" b="0" i="0" u="none" dirty="0">
                  <a:latin typeface="Futura Std Condensed" pitchFamily="34" charset="0"/>
                  <a:cs typeface="Futura Condensed"/>
                </a:rPr>
                <a:t> et encouragez-les </a:t>
              </a:r>
              <a:r>
                <a:rPr lang="fr-FR" sz="1200" b="0" i="0" u="none" spc="-10" dirty="0" smtClean="0">
                  <a:latin typeface="Futura Std Condensed" pitchFamily="34" charset="0"/>
                  <a:cs typeface="Futura Condensed"/>
                </a:rPr>
                <a:t>à </a:t>
              </a:r>
              <a:r>
                <a:rPr lang="fr-FR" sz="1200" b="0" i="0" u="none" spc="-10" dirty="0">
                  <a:latin typeface="Futura Std Condensed" pitchFamily="34" charset="0"/>
                  <a:cs typeface="Futura Condensed"/>
                </a:rPr>
                <a:t>faire des tests avec différents lutins, costumes et arrière-plans.</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Invitez les élèves à partager leurs projets avec leurs groupes </a:t>
              </a:r>
              <a:r>
                <a:rPr lang="fr-FR" sz="1200" b="0" i="0" u="none" spc="-10" dirty="0" smtClean="0">
                  <a:latin typeface="Futura Std Condensed" pitchFamily="34" charset="0"/>
                  <a:cs typeface="Futura Condensed"/>
                </a:rPr>
                <a:t>d’échange </a:t>
              </a:r>
              <a:r>
                <a:rPr lang="fr-FR" sz="1200" b="0" i="0" u="none" spc="-10" dirty="0">
                  <a:latin typeface="Futura Std Condensed" pitchFamily="34" charset="0"/>
                  <a:cs typeface="Futura Condensed"/>
                </a:rPr>
                <a:t>(voir </a:t>
              </a:r>
              <a:r>
                <a:rPr lang="fr-FR" sz="1200" b="0" i="0" u="none" spc="-10" dirty="0" smtClean="0">
                  <a:latin typeface="Futura Std Condensed" pitchFamily="34" charset="0"/>
                  <a:cs typeface="Futura Condensed"/>
                </a:rPr>
                <a:t>Chapitre 0</a:t>
              </a:r>
              <a:r>
                <a:rPr lang="fr-FR" sz="1200" b="0" i="0" u="none" spc="-10" dirty="0">
                  <a:latin typeface="Futura Std Condensed" pitchFamily="34" charset="0"/>
                  <a:cs typeface="Futura Condensed"/>
                </a:rPr>
                <a:t>, Activité « Le groupe </a:t>
              </a:r>
              <a:r>
                <a:rPr lang="fr-FR" sz="1200" b="0" i="0" u="none" spc="-10" dirty="0" smtClean="0">
                  <a:latin typeface="Futura Std Condensed" pitchFamily="34" charset="0"/>
                  <a:cs typeface="Futura Condensed"/>
                </a:rPr>
                <a:t>d’échange</a:t>
              </a:r>
              <a:r>
                <a:rPr lang="fr-FR" sz="1200" b="0" i="0" u="none" spc="-10" dirty="0">
                  <a:latin typeface="Futura Std Condensed" pitchFamily="34" charset="0"/>
                  <a:cs typeface="Futura Condensed"/>
                </a:rPr>
                <a:t> »). Éventuellement, invitez les élèves à ajouter leurs projets au studio de </a:t>
              </a:r>
              <a:r>
                <a:rPr lang="fr-FR" sz="1200" b="0" i="0" u="none" spc="-10" dirty="0" smtClean="0">
                  <a:latin typeface="Futura Std Condensed" pitchFamily="34" charset="0"/>
                  <a:cs typeface="Futura Condensed"/>
                </a:rPr>
                <a:t>l’activité </a:t>
              </a:r>
              <a:r>
                <a:rPr lang="fr-FR" sz="1200" b="0" i="0" u="none" spc="-10" dirty="0">
                  <a:latin typeface="Futura Std Condensed" pitchFamily="34" charset="0"/>
                  <a:cs typeface="Futura Condensed"/>
                </a:rPr>
                <a:t>« 10 blocs » ou à un studio créé pour la classe.</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78" name="TextBox 77"/>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9" name="Straight Connector 78"/>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custDataLst>
              <p:tags r:id="rId3"/>
            </p:custDataLst>
          </p:nvPr>
        </p:nvGrpSpPr>
        <p:grpSpPr>
          <a:xfrm>
            <a:off x="4007796" y="2830659"/>
            <a:ext cx="3307404" cy="1144151"/>
            <a:chOff x="3992282" y="2830659"/>
            <a:chExt cx="3307404" cy="1144151"/>
          </a:xfrm>
        </p:grpSpPr>
        <p:sp>
          <p:nvSpPr>
            <p:cNvPr id="18" name="TextBox 17"/>
            <p:cNvSpPr txBox="1"/>
            <p:nvPr/>
          </p:nvSpPr>
          <p:spPr>
            <a:xfrm>
              <a:off x="4089400" y="3328479"/>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10 blocs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10 blocs »</a:t>
              </a:r>
            </a:p>
            <a:p>
              <a:pPr algn="l" rtl="0"/>
              <a:r>
                <a:rPr lang="fr-FR" sz="1200" b="0" i="0" u="none" dirty="0">
                  <a:latin typeface="Futura Std Condensed" pitchFamily="34" charset="0"/>
                  <a:cs typeface="Futura Condensed"/>
                </a:rPr>
                <a:t>      http://scratch.mit.edu/studios/475480</a:t>
              </a:r>
            </a:p>
          </p:txBody>
        </p:sp>
        <p:sp>
          <p:nvSpPr>
            <p:cNvPr id="19" name="TextBox 18"/>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80" name="Straight Connector 79"/>
            <p:cNvCxnSpPr/>
            <p:nvPr/>
          </p:nvCxnSpPr>
          <p:spPr>
            <a:xfrm flipV="1">
              <a:off x="4089400" y="3162617"/>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7"/>
          <p:cNvGrpSpPr/>
          <p:nvPr>
            <p:custDataLst>
              <p:tags r:id="rId4"/>
            </p:custDataLst>
          </p:nvPr>
        </p:nvGrpSpPr>
        <p:grpSpPr>
          <a:xfrm>
            <a:off x="4007796" y="4085824"/>
            <a:ext cx="3307404" cy="1696155"/>
            <a:chOff x="3992282" y="2832776"/>
            <a:chExt cx="3307404" cy="1696155"/>
          </a:xfrm>
        </p:grpSpPr>
        <p:sp>
          <p:nvSpPr>
            <p:cNvPr id="89" name="TextBox 88"/>
            <p:cNvSpPr txBox="1"/>
            <p:nvPr/>
          </p:nvSpPr>
          <p:spPr>
            <a:xfrm>
              <a:off x="4089400" y="3328602"/>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trouvé difficile dans le fait de ne pouvoir utiliser que 10 blocs ?</a:t>
              </a:r>
            </a:p>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trouvé facile dans le fait de ne pouvoir utiliser que 10 blocs ?</a:t>
              </a:r>
            </a:p>
            <a:p>
              <a:pPr marL="171450" indent="-171450" algn="l" rtl="0">
                <a:buFont typeface="Lucida Grande"/>
                <a:buChar char="+"/>
              </a:pPr>
              <a:r>
                <a:rPr lang="fr-FR" sz="1200" b="0" i="0" u="none" dirty="0">
                  <a:latin typeface="Futura Std Condensed" pitchFamily="34" charset="0"/>
                  <a:cs typeface="Futura Condensed"/>
                </a:rPr>
                <a:t>En quoi cela </a:t>
              </a:r>
              <a:r>
                <a:rPr lang="fr-FR" sz="1200" b="0" i="0" u="none" dirty="0" smtClean="0">
                  <a:latin typeface="Futura Std Condensed" pitchFamily="34" charset="0"/>
                  <a:cs typeface="Futura Condensed"/>
                </a:rPr>
                <a:t>t’a-t-il </a:t>
              </a:r>
              <a:r>
                <a:rPr lang="fr-FR" sz="1200" b="0" i="0" u="none" dirty="0">
                  <a:latin typeface="Futura Std Condensed" pitchFamily="34" charset="0"/>
                  <a:cs typeface="Futura Condensed"/>
                </a:rPr>
                <a:t>fait réfléchir différemment aux choses ?</a:t>
              </a:r>
            </a:p>
          </p:txBody>
        </p:sp>
        <p:sp>
          <p:nvSpPr>
            <p:cNvPr id="90" name="TextBox 89"/>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91" name="Straight Connector 90"/>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custDataLst>
              <p:tags r:id="rId5"/>
            </p:custDataLst>
          </p:nvPr>
        </p:nvGrpSpPr>
        <p:grpSpPr>
          <a:xfrm>
            <a:off x="4007796" y="5891498"/>
            <a:ext cx="3307404" cy="1326824"/>
            <a:chOff x="3992282" y="2832776"/>
            <a:chExt cx="3307404" cy="1326824"/>
          </a:xfrm>
        </p:grpSpPr>
        <p:sp>
          <p:nvSpPr>
            <p:cNvPr id="86" name="TextBox 85"/>
            <p:cNvSpPr txBox="1"/>
            <p:nvPr/>
          </p:nvSpPr>
          <p:spPr>
            <a:xfrm>
              <a:off x="4089400" y="3328603"/>
              <a:ext cx="3117152" cy="830997"/>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projets incluent-ils les 10 blocs ?</a:t>
              </a:r>
            </a:p>
            <a:p>
              <a:pPr marL="171450" indent="-171450" algn="l" rtl="0">
                <a:buFont typeface="Lucida Grande"/>
                <a:buChar char="+"/>
              </a:pPr>
              <a:r>
                <a:rPr lang="fr-FR" sz="1200" b="0" i="0" u="none" dirty="0">
                  <a:latin typeface="Futura Std Condensed" pitchFamily="34" charset="0"/>
                  <a:cs typeface="Futura Condensed"/>
                </a:rPr>
                <a:t>Comment réagit chaque élève à </a:t>
              </a:r>
              <a:r>
                <a:rPr lang="fr-FR" sz="1200" b="0" i="0" u="none" dirty="0" smtClean="0">
                  <a:latin typeface="Futura Std Condensed" pitchFamily="34" charset="0"/>
                  <a:cs typeface="Futura Condensed"/>
                </a:rPr>
                <a:t>l’idée </a:t>
              </a:r>
              <a:r>
                <a:rPr lang="fr-FR" sz="1200" b="0" i="0" u="none" dirty="0">
                  <a:latin typeface="Futura Std Condensed" pitchFamily="34" charset="0"/>
                  <a:cs typeface="Futura Condensed"/>
                </a:rPr>
                <a:t>de créer avec des contraintes ? Que pouvez-vous en déduire quant à la façon dont chaque élève apprend ?</a:t>
              </a:r>
              <a:endParaRPr lang="fr-FR" sz="1200" dirty="0">
                <a:latin typeface="Futura Std Condensed" pitchFamily="34" charset="0"/>
                <a:cs typeface="Futura Condensed"/>
              </a:endParaRPr>
            </a:p>
          </p:txBody>
        </p:sp>
        <p:sp>
          <p:nvSpPr>
            <p:cNvPr id="87" name="TextBox 86"/>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100" name="Straight Connector 9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custDataLst>
              <p:tags r:id="rId6"/>
            </p:custDataLst>
          </p:nvPr>
        </p:nvGrpSpPr>
        <p:grpSpPr>
          <a:xfrm>
            <a:off x="457995" y="7630731"/>
            <a:ext cx="6857205" cy="352518"/>
            <a:chOff x="457995" y="7630731"/>
            <a:chExt cx="6857205" cy="352518"/>
          </a:xfrm>
        </p:grpSpPr>
        <p:sp>
          <p:nvSpPr>
            <p:cNvPr id="59" name="TextBox 58"/>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60" name="Straight Connector 59"/>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65" name="Straight Connector 64"/>
          <p:cNvCxnSpPr/>
          <p:nvPr>
            <p:custDataLst>
              <p:tags r:id="rId7"/>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6" name="Group 65"/>
          <p:cNvGrpSpPr/>
          <p:nvPr>
            <p:custDataLst>
              <p:tags r:id="rId8"/>
            </p:custDataLst>
          </p:nvPr>
        </p:nvGrpSpPr>
        <p:grpSpPr>
          <a:xfrm>
            <a:off x="4104914" y="8217641"/>
            <a:ext cx="3117152" cy="1158779"/>
            <a:chOff x="3746748" y="8217641"/>
            <a:chExt cx="3475318" cy="1158779"/>
          </a:xfrm>
        </p:grpSpPr>
        <p:sp>
          <p:nvSpPr>
            <p:cNvPr id="67" name="TextBox 66"/>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8" name="Group 67"/>
            <p:cNvGrpSpPr/>
            <p:nvPr/>
          </p:nvGrpSpPr>
          <p:grpSpPr>
            <a:xfrm>
              <a:off x="4076948" y="8385986"/>
              <a:ext cx="3145118" cy="883399"/>
              <a:chOff x="3891832" y="8385983"/>
              <a:chExt cx="3321768" cy="883398"/>
            </a:xfrm>
          </p:grpSpPr>
          <p:cxnSp>
            <p:nvCxnSpPr>
              <p:cNvPr id="69" name="Straight Connector 6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76" name="TextBox 75"/>
          <p:cNvSpPr txBox="1"/>
          <p:nvPr>
            <p:custDataLst>
              <p:tags r:id="rId9"/>
            </p:custDataLst>
          </p:nvPr>
        </p:nvSpPr>
        <p:spPr>
          <a:xfrm>
            <a:off x="551129" y="8142739"/>
            <a:ext cx="3231204" cy="1200329"/>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C’est </a:t>
            </a:r>
            <a:r>
              <a:rPr lang="fr-FR" sz="1200" b="0" i="0" u="none" dirty="0">
                <a:latin typeface="Futura Std Condensed" pitchFamily="34" charset="0"/>
                <a:cs typeface="Futura Condensed"/>
              </a:rPr>
              <a:t>fou tout ce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peut faire avec seulement 10 blocs ! Profitez de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pour encourager différentes idées et célébrez la créativité en invitant quelques élèves à présenter leurs projets devant la classe ou en allant à la découverte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projets disponibles en ligne dans le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10 blocs ».</a:t>
            </a:r>
          </a:p>
        </p:txBody>
      </p:sp>
      <p:grpSp>
        <p:nvGrpSpPr>
          <p:cNvPr id="2" name="Group 1"/>
          <p:cNvGrpSpPr/>
          <p:nvPr>
            <p:custDataLst>
              <p:tags r:id="rId10"/>
            </p:custDataLst>
          </p:nvPr>
        </p:nvGrpSpPr>
        <p:grpSpPr>
          <a:xfrm>
            <a:off x="1308420" y="554201"/>
            <a:ext cx="5913646" cy="1586279"/>
            <a:chOff x="457995" y="554201"/>
            <a:chExt cx="5913646" cy="1586279"/>
          </a:xfrm>
        </p:grpSpPr>
        <p:grpSp>
          <p:nvGrpSpPr>
            <p:cNvPr id="108" name="Group 107"/>
            <p:cNvGrpSpPr/>
            <p:nvPr/>
          </p:nvGrpSpPr>
          <p:grpSpPr>
            <a:xfrm>
              <a:off x="457995" y="554201"/>
              <a:ext cx="5913646" cy="1102978"/>
              <a:chOff x="457995" y="554201"/>
              <a:chExt cx="5913646" cy="1102978"/>
            </a:xfrm>
          </p:grpSpPr>
          <p:sp>
            <p:nvSpPr>
              <p:cNvPr id="109" name="TextBox 108"/>
              <p:cNvSpPr txBox="1"/>
              <p:nvPr/>
            </p:nvSpPr>
            <p:spPr>
              <a:xfrm>
                <a:off x="3371794" y="795405"/>
                <a:ext cx="2999847" cy="861774"/>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créé un projet avec la contrainte de ne pouvoir utiliser que 10 blocs</a:t>
                </a:r>
              </a:p>
            </p:txBody>
          </p:sp>
          <p:sp>
            <p:nvSpPr>
              <p:cNvPr id="111" name="TextBox 110"/>
              <p:cNvSpPr txBox="1"/>
              <p:nvPr/>
            </p:nvSpPr>
            <p:spPr>
              <a:xfrm>
                <a:off x="457995" y="554201"/>
                <a:ext cx="2550662" cy="923330"/>
              </a:xfrm>
              <a:prstGeom prst="rect">
                <a:avLst/>
              </a:prstGeom>
              <a:noFill/>
            </p:spPr>
            <p:txBody>
              <a:bodyPr wrap="square" rtlCol="0">
                <a:spAutoFit/>
              </a:bodyPr>
              <a:lstStyle/>
              <a:p>
                <a:pPr algn="l" rtl="0"/>
                <a:r>
                  <a:rPr lang="fr-FR" sz="5400" b="0" i="0" u="none">
                    <a:latin typeface="Futura Std Condensed" pitchFamily="34" charset="0"/>
                    <a:cs typeface="Futura Condensed"/>
                  </a:rPr>
                  <a:t>10 BLOCS</a:t>
                </a:r>
              </a:p>
            </p:txBody>
          </p:sp>
        </p:grpSp>
        <p:grpSp>
          <p:nvGrpSpPr>
            <p:cNvPr id="77" name="Group 76"/>
            <p:cNvGrpSpPr/>
            <p:nvPr/>
          </p:nvGrpSpPr>
          <p:grpSpPr>
            <a:xfrm>
              <a:off x="2819113" y="794340"/>
              <a:ext cx="442062" cy="1123360"/>
              <a:chOff x="2853673" y="794340"/>
              <a:chExt cx="442062" cy="1123360"/>
            </a:xfrm>
          </p:grpSpPr>
          <p:cxnSp>
            <p:nvCxnSpPr>
              <p:cNvPr id="81" name="Straight Connector 80"/>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96" name="TextBox 95"/>
            <p:cNvSpPr txBox="1"/>
            <p:nvPr/>
          </p:nvSpPr>
          <p:spPr>
            <a:xfrm>
              <a:off x="1685092"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97" name="Picture 96" descr="15mi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8577" y="1754376"/>
              <a:ext cx="324022" cy="324022"/>
            </a:xfrm>
            <a:prstGeom prst="rect">
              <a:avLst/>
            </a:prstGeom>
          </p:spPr>
        </p:pic>
      </p:grpSp>
      <p:sp>
        <p:nvSpPr>
          <p:cNvPr id="6" name="Slide Number Placeholder 5"/>
          <p:cNvSpPr>
            <a:spLocks noGrp="1"/>
          </p:cNvSpPr>
          <p:nvPr>
            <p:ph type="sldNum" sz="quarter" idx="12"/>
            <p:custDataLst>
              <p:tags r:id="rId11"/>
            </p:custDataLst>
          </p:nvPr>
        </p:nvSpPr>
        <p:spPr>
          <a:xfrm>
            <a:off x="142398" y="9519711"/>
            <a:ext cx="1813560" cy="535517"/>
          </a:xfrm>
        </p:spPr>
        <p:txBody>
          <a:bodyPr/>
          <a:lstStyle/>
          <a:p>
            <a:pPr algn="l" rtl="0"/>
            <a:r>
              <a:rPr lang="fr-FR" b="0" i="0" u="none">
                <a:latin typeface="Futura Std Condensed" pitchFamily="34" charset="0"/>
              </a:rPr>
              <a:t>30</a:t>
            </a:r>
            <a:endParaRPr lang="fr-FR" dirty="0">
              <a:latin typeface="Futura Std Condensed" pitchFamily="34" charset="0"/>
            </a:endParaRPr>
          </a:p>
        </p:txBody>
      </p:sp>
      <p:grpSp>
        <p:nvGrpSpPr>
          <p:cNvPr id="50" name="Group 49"/>
          <p:cNvGrpSpPr/>
          <p:nvPr>
            <p:custDataLst>
              <p:tags r:id="rId12"/>
            </p:custDataLst>
          </p:nvPr>
        </p:nvGrpSpPr>
        <p:grpSpPr>
          <a:xfrm>
            <a:off x="551129" y="-1"/>
            <a:ext cx="493776" cy="2791969"/>
            <a:chOff x="551129" y="-1"/>
            <a:chExt cx="493776" cy="2791969"/>
          </a:xfrm>
        </p:grpSpPr>
        <p:pic>
          <p:nvPicPr>
            <p:cNvPr id="51" name="Picture 50" descr="Unit1activity.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1129" y="0"/>
              <a:ext cx="493776" cy="2791968"/>
            </a:xfrm>
            <a:prstGeom prst="rect">
              <a:avLst/>
            </a:prstGeom>
            <a:ln>
              <a:solidFill>
                <a:srgbClr val="FFFFFF"/>
              </a:solidFill>
            </a:ln>
          </p:spPr>
        </p:pic>
        <p:sp>
          <p:nvSpPr>
            <p:cNvPr id="52" name="TextBox 51"/>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1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665692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custDataLst>
              <p:tags r:id="rId1"/>
            </p:custDataLst>
          </p:nvPr>
        </p:nvGrpSpPr>
        <p:grpSpPr>
          <a:xfrm>
            <a:off x="4110873" y="594758"/>
            <a:ext cx="3086465" cy="7049326"/>
            <a:chOff x="-3147596" y="1028490"/>
            <a:chExt cx="3086465" cy="7049326"/>
          </a:xfrm>
        </p:grpSpPr>
        <p:pic>
          <p:nvPicPr>
            <p:cNvPr id="37" name="Picture 36" descr="Screen Shot 2014-05-21 at 4.43.35 PM.png"/>
            <p:cNvPicPr>
              <a:picLocks noChangeAspect="1"/>
            </p:cNvPicPr>
            <p:nvPr/>
          </p:nvPicPr>
          <p:blipFill rotWithShape="1">
            <a:blip r:embed="rId13">
              <a:extLst>
                <a:ext uri="{BEBA8EAE-BF5A-486C-A8C5-ECC9F3942E4B}">
                  <a14:imgProps xmlns:a14="http://schemas.microsoft.com/office/drawing/2010/main">
                    <a14:imgLayer r:embed="rId14">
                      <a14:imgEffect>
                        <a14:backgroundRemoval t="308" b="100000" l="0" r="100000">
                          <a14:foregroundMark x1="48533" y1="60000" x2="48533" y2="60000"/>
                          <a14:foregroundMark x1="41333" y1="56615" x2="41333" y2="56615"/>
                          <a14:foregroundMark x1="35733" y1="60000" x2="35733" y2="60000"/>
                          <a14:foregroundMark x1="39733" y1="62154" x2="39733" y2="62154"/>
                          <a14:foregroundMark x1="41867" y1="64923" x2="41867" y2="64923"/>
                        </a14:backgroundRemoval>
                      </a14:imgEffect>
                    </a14:imgLayer>
                  </a14:imgProps>
                </a:ext>
                <a:ext uri="{28A0092B-C50C-407E-A947-70E740481C1C}">
                  <a14:useLocalDpi xmlns:a14="http://schemas.microsoft.com/office/drawing/2010/main" val="0"/>
                </a:ext>
              </a:extLst>
            </a:blip>
            <a:srcRect t="69601"/>
            <a:stretch/>
          </p:blipFill>
          <p:spPr>
            <a:xfrm>
              <a:off x="-3129957" y="4964863"/>
              <a:ext cx="3068826" cy="808517"/>
            </a:xfrm>
            <a:prstGeom prst="rect">
              <a:avLst/>
            </a:prstGeom>
          </p:spPr>
        </p:pic>
        <p:grpSp>
          <p:nvGrpSpPr>
            <p:cNvPr id="6" name="Group 5"/>
            <p:cNvGrpSpPr/>
            <p:nvPr/>
          </p:nvGrpSpPr>
          <p:grpSpPr>
            <a:xfrm>
              <a:off x="-3147596" y="1028490"/>
              <a:ext cx="2872422" cy="7049326"/>
              <a:chOff x="-3147596" y="1028490"/>
              <a:chExt cx="2872422" cy="7049326"/>
            </a:xfrm>
          </p:grpSpPr>
          <p:pic>
            <p:nvPicPr>
              <p:cNvPr id="33" name="Picture 32" descr="Screen Shot 2014-05-21 at 4.41.11 PM.png"/>
              <p:cNvPicPr>
                <a:picLocks noChangeAspect="1"/>
              </p:cNvPicPr>
              <p:nvPr/>
            </p:nvPicPr>
            <p:blipFill rotWithShape="1">
              <a:blip r:embed="rId15">
                <a:extLst>
                  <a:ext uri="{BEBA8EAE-BF5A-486C-A8C5-ECC9F3942E4B}">
                    <a14:imgProps xmlns:a14="http://schemas.microsoft.com/office/drawing/2010/main">
                      <a14:imgLayer r:embed="rId16">
                        <a14:imgEffect>
                          <a14:backgroundRemoval t="2759" b="98966" l="880" r="98827">
                            <a14:foregroundMark x1="35777" y1="51724" x2="35777" y2="51724"/>
                            <a14:foregroundMark x1="31965" y1="14483" x2="31965" y2="14483"/>
                            <a14:foregroundMark x1="34897" y1="21379" x2="34897" y2="21379"/>
                          </a14:backgroundRemoval>
                        </a14:imgEffect>
                      </a14:imgLayer>
                    </a14:imgProps>
                  </a:ext>
                  <a:ext uri="{28A0092B-C50C-407E-A947-70E740481C1C}">
                    <a14:useLocalDpi xmlns:a14="http://schemas.microsoft.com/office/drawing/2010/main" val="0"/>
                  </a:ext>
                </a:extLst>
              </a:blip>
              <a:srcRect t="37921" b="30863"/>
              <a:stretch/>
            </p:blipFill>
            <p:spPr>
              <a:xfrm>
                <a:off x="-3147596" y="6261041"/>
                <a:ext cx="2790586" cy="740820"/>
              </a:xfrm>
              <a:prstGeom prst="rect">
                <a:avLst/>
              </a:prstGeom>
            </p:spPr>
          </p:pic>
          <p:pic>
            <p:nvPicPr>
              <p:cNvPr id="34" name="Picture 33" descr="Screen Shot 2014-05-21 at 4.42.19 PM.png"/>
              <p:cNvPicPr>
                <a:picLocks noChangeAspect="1"/>
              </p:cNvPicPr>
              <p:nvPr/>
            </p:nvPicPr>
            <p:blipFill rotWithShape="1">
              <a:blip r:embed="rId17">
                <a:extLst>
                  <a:ext uri="{BEBA8EAE-BF5A-486C-A8C5-ECC9F3942E4B}">
                    <a14:imgProps xmlns:a14="http://schemas.microsoft.com/office/drawing/2010/main">
                      <a14:imgLayer r:embed="rId18">
                        <a14:imgEffect>
                          <a14:backgroundRemoval t="0" b="98462" l="0" r="100000">
                            <a14:foregroundMark x1="47578" y1="15385" x2="47578" y2="15385"/>
                            <a14:foregroundMark x1="45869" y1="35385" x2="45869" y2="35385"/>
                            <a14:foregroundMark x1="45869" y1="83077" x2="45869" y2="83077"/>
                          </a14:backgroundRemoval>
                        </a14:imgEffect>
                      </a14:imgLayer>
                    </a14:imgProps>
                  </a:ext>
                  <a:ext uri="{28A0092B-C50C-407E-A947-70E740481C1C}">
                    <a14:useLocalDpi xmlns:a14="http://schemas.microsoft.com/office/drawing/2010/main" val="0"/>
                  </a:ext>
                </a:extLst>
              </a:blip>
              <a:srcRect t="25347"/>
              <a:stretch/>
            </p:blipFill>
            <p:spPr>
              <a:xfrm>
                <a:off x="-3147596" y="1028490"/>
                <a:ext cx="2872422" cy="1985504"/>
              </a:xfrm>
              <a:prstGeom prst="rect">
                <a:avLst/>
              </a:prstGeom>
            </p:spPr>
          </p:pic>
          <p:pic>
            <p:nvPicPr>
              <p:cNvPr id="35" name="Picture 34" descr="Screen Shot 2014-05-21 at 4.44.24 PM.png"/>
              <p:cNvPicPr>
                <a:picLocks noChangeAspect="1"/>
              </p:cNvPicPr>
              <p:nvPr/>
            </p:nvPicPr>
            <p:blipFill rotWithShape="1">
              <a:blip r:embed="rId19">
                <a:extLst>
                  <a:ext uri="{BEBA8EAE-BF5A-486C-A8C5-ECC9F3942E4B}">
                    <a14:imgProps xmlns:a14="http://schemas.microsoft.com/office/drawing/2010/main">
                      <a14:imgLayer r:embed="rId20">
                        <a14:imgEffect>
                          <a14:backgroundRemoval t="0" b="100000" l="0" r="99457">
                            <a14:foregroundMark x1="79348" y1="15210" x2="79348" y2="15210"/>
                            <a14:foregroundMark x1="81522" y1="74434" x2="81522" y2="74434"/>
                          </a14:backgroundRemoval>
                        </a14:imgEffect>
                      </a14:imgLayer>
                    </a14:imgProps>
                  </a:ext>
                  <a:ext uri="{28A0092B-C50C-407E-A947-70E740481C1C}">
                    <a14:useLocalDpi xmlns:a14="http://schemas.microsoft.com/office/drawing/2010/main" val="0"/>
                  </a:ext>
                </a:extLst>
              </a:blip>
              <a:srcRect b="78468"/>
              <a:stretch/>
            </p:blipFill>
            <p:spPr>
              <a:xfrm>
                <a:off x="-3045153" y="5686325"/>
                <a:ext cx="1505771" cy="544496"/>
              </a:xfrm>
              <a:prstGeom prst="rect">
                <a:avLst/>
              </a:prstGeom>
            </p:spPr>
          </p:pic>
          <p:pic>
            <p:nvPicPr>
              <p:cNvPr id="38" name="Picture 37" descr="Screen Shot 2014-05-21 at 4.43.35 PM.png"/>
              <p:cNvPicPr>
                <a:picLocks noChangeAspect="1"/>
              </p:cNvPicPr>
              <p:nvPr/>
            </p:nvPicPr>
            <p:blipFill rotWithShape="1">
              <a:blip r:embed="rId21">
                <a:extLst>
                  <a:ext uri="{BEBA8EAE-BF5A-486C-A8C5-ECC9F3942E4B}">
                    <a14:imgProps xmlns:a14="http://schemas.microsoft.com/office/drawing/2010/main">
                      <a14:imgLayer r:embed="rId22">
                        <a14:imgEffect>
                          <a14:backgroundRemoval t="308" b="71077" l="0" r="100000">
                            <a14:foregroundMark x1="49867" y1="38154" x2="49867" y2="38154"/>
                            <a14:foregroundMark x1="22400" y1="54769" x2="22400" y2="54769"/>
                            <a14:foregroundMark x1="48800" y1="60000" x2="48800" y2="60000"/>
                          </a14:backgroundRemoval>
                        </a14:imgEffect>
                      </a14:imgLayer>
                    </a14:imgProps>
                  </a:ext>
                  <a:ext uri="{28A0092B-C50C-407E-A947-70E740481C1C}">
                    <a14:useLocalDpi xmlns:a14="http://schemas.microsoft.com/office/drawing/2010/main" val="0"/>
                  </a:ext>
                </a:extLst>
              </a:blip>
              <a:srcRect l="29964" t="46504" r="45503" b="30400"/>
              <a:stretch/>
            </p:blipFill>
            <p:spPr>
              <a:xfrm>
                <a:off x="-3027514" y="3659211"/>
                <a:ext cx="752886" cy="614273"/>
              </a:xfrm>
              <a:prstGeom prst="rect">
                <a:avLst/>
              </a:prstGeom>
            </p:spPr>
          </p:pic>
          <p:pic>
            <p:nvPicPr>
              <p:cNvPr id="39" name="Picture 38" descr="Screen Shot 2014-05-21 at 4.43.35 PM.png"/>
              <p:cNvPicPr>
                <a:picLocks noChangeAspect="1"/>
              </p:cNvPicPr>
              <p:nvPr/>
            </p:nvPicPr>
            <p:blipFill rotWithShape="1">
              <a:blip r:embed="rId21">
                <a:extLst>
                  <a:ext uri="{BEBA8EAE-BF5A-486C-A8C5-ECC9F3942E4B}">
                    <a14:imgProps xmlns:a14="http://schemas.microsoft.com/office/drawing/2010/main">
                      <a14:imgLayer r:embed="rId22">
                        <a14:imgEffect>
                          <a14:backgroundRemoval t="308" b="71077" l="0" r="100000">
                            <a14:foregroundMark x1="49867" y1="38154" x2="49867" y2="38154"/>
                            <a14:foregroundMark x1="22400" y1="54769" x2="22400" y2="54769"/>
                            <a14:foregroundMark x1="48800" y1="60000" x2="48800" y2="60000"/>
                          </a14:backgroundRemoval>
                        </a14:imgEffect>
                      </a14:imgLayer>
                    </a14:imgProps>
                  </a:ext>
                  <a:ext uri="{28A0092B-C50C-407E-A947-70E740481C1C}">
                    <a14:useLocalDpi xmlns:a14="http://schemas.microsoft.com/office/drawing/2010/main" val="0"/>
                  </a:ext>
                </a:extLst>
              </a:blip>
              <a:srcRect l="1" t="46504" r="75002" b="29582"/>
              <a:stretch/>
            </p:blipFill>
            <p:spPr>
              <a:xfrm>
                <a:off x="-3147596" y="3000843"/>
                <a:ext cx="767134" cy="636031"/>
              </a:xfrm>
              <a:prstGeom prst="rect">
                <a:avLst/>
              </a:prstGeom>
            </p:spPr>
          </p:pic>
          <p:pic>
            <p:nvPicPr>
              <p:cNvPr id="2" name="Picture 1" descr="Screen Shot 2014-05-21 at 6.38.10 PM.png"/>
              <p:cNvPicPr>
                <a:picLocks noChangeAspect="1"/>
              </p:cNvPicPr>
              <p:nvPr/>
            </p:nvPicPr>
            <p:blipFill>
              <a:blip r:embed="rId23">
                <a:extLst>
                  <a:ext uri="{BEBA8EAE-BF5A-486C-A8C5-ECC9F3942E4B}">
                    <a14:imgProps xmlns:a14="http://schemas.microsoft.com/office/drawing/2010/main">
                      <a14:imgLayer r:embed="rId24">
                        <a14:imgEffect>
                          <a14:backgroundRemoval t="7463" b="88060" l="418" r="100000"/>
                        </a14:imgEffect>
                      </a14:imgLayer>
                    </a14:imgProps>
                  </a:ext>
                  <a:ext uri="{28A0092B-C50C-407E-A947-70E740481C1C}">
                    <a14:useLocalDpi xmlns:a14="http://schemas.microsoft.com/office/drawing/2010/main" val="0"/>
                  </a:ext>
                </a:extLst>
              </a:blip>
              <a:stretch>
                <a:fillRect/>
              </a:stretch>
            </p:blipFill>
            <p:spPr>
              <a:xfrm>
                <a:off x="-3087968" y="4306439"/>
                <a:ext cx="2106866" cy="590628"/>
              </a:xfrm>
              <a:prstGeom prst="rect">
                <a:avLst/>
              </a:prstGeom>
            </p:spPr>
          </p:pic>
          <p:pic>
            <p:nvPicPr>
              <p:cNvPr id="40" name="Picture 39" descr="Screen Shot 2014-05-21 at 4.44.24 PM.png"/>
              <p:cNvPicPr>
                <a:picLocks noChangeAspect="1"/>
              </p:cNvPicPr>
              <p:nvPr/>
            </p:nvPicPr>
            <p:blipFill rotWithShape="1">
              <a:blip r:embed="rId19">
                <a:extLst>
                  <a:ext uri="{BEBA8EAE-BF5A-486C-A8C5-ECC9F3942E4B}">
                    <a14:imgProps xmlns:a14="http://schemas.microsoft.com/office/drawing/2010/main">
                      <a14:imgLayer r:embed="rId20">
                        <a14:imgEffect>
                          <a14:backgroundRemoval t="0" b="100000" l="0" r="99457">
                            <a14:foregroundMark x1="79348" y1="15210" x2="79348" y2="15210"/>
                            <a14:foregroundMark x1="81522" y1="74434" x2="81522" y2="74434"/>
                          </a14:backgroundRemoval>
                        </a14:imgEffect>
                      </a14:imgLayer>
                    </a14:imgProps>
                  </a:ext>
                  <a:ext uri="{28A0092B-C50C-407E-A947-70E740481C1C}">
                    <a14:useLocalDpi xmlns:a14="http://schemas.microsoft.com/office/drawing/2010/main" val="0"/>
                  </a:ext>
                </a:extLst>
              </a:blip>
              <a:srcRect t="21532" b="36616"/>
              <a:stretch/>
            </p:blipFill>
            <p:spPr>
              <a:xfrm>
                <a:off x="-3027514" y="7019500"/>
                <a:ext cx="1505771" cy="1058316"/>
              </a:xfrm>
              <a:prstGeom prst="rect">
                <a:avLst/>
              </a:prstGeom>
            </p:spPr>
          </p:pic>
        </p:grpSp>
      </p:grpSp>
      <p:grpSp>
        <p:nvGrpSpPr>
          <p:cNvPr id="5" name="Group 4"/>
          <p:cNvGrpSpPr/>
          <p:nvPr>
            <p:custDataLst>
              <p:tags r:id="rId2"/>
            </p:custDataLst>
          </p:nvPr>
        </p:nvGrpSpPr>
        <p:grpSpPr>
          <a:xfrm>
            <a:off x="0" y="6351394"/>
            <a:ext cx="7772400" cy="2153959"/>
            <a:chOff x="2697559" y="6351394"/>
            <a:chExt cx="7772400" cy="2153959"/>
          </a:xfrm>
        </p:grpSpPr>
        <p:sp>
          <p:nvSpPr>
            <p:cNvPr id="43" name="Rectangle 42"/>
            <p:cNvSpPr/>
            <p:nvPr/>
          </p:nvSpPr>
          <p:spPr>
            <a:xfrm>
              <a:off x="2697559" y="7858302"/>
              <a:ext cx="7772400" cy="410457"/>
            </a:xfrm>
            <a:prstGeom prst="rect">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5" name="Diamond 44"/>
            <p:cNvSpPr/>
            <p:nvPr/>
          </p:nvSpPr>
          <p:spPr>
            <a:xfrm>
              <a:off x="8398248" y="8053244"/>
              <a:ext cx="333576" cy="326083"/>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0" name="TextBox 49"/>
            <p:cNvSpPr txBox="1"/>
            <p:nvPr/>
          </p:nvSpPr>
          <p:spPr>
            <a:xfrm>
              <a:off x="6660114" y="7871867"/>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sp>
          <p:nvSpPr>
            <p:cNvPr id="53" name="Oval Callout 52"/>
            <p:cNvSpPr/>
            <p:nvPr/>
          </p:nvSpPr>
          <p:spPr>
            <a:xfrm rot="15462013" flipV="1">
              <a:off x="3110577" y="6228851"/>
              <a:ext cx="2153959" cy="2399046"/>
            </a:xfrm>
            <a:prstGeom prst="wedgeEllipseCallout">
              <a:avLst>
                <a:gd name="adj1" fmla="val -36970"/>
                <a:gd name="adj2" fmla="val 48187"/>
              </a:avLst>
            </a:prstGeom>
            <a:solidFill>
              <a:schemeClr val="accent5">
                <a:lumMod val="40000"/>
                <a:lumOff val="6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dirty="0">
                  <a:solidFill>
                    <a:srgbClr val="1B93DD"/>
                  </a:solidFill>
                  <a:latin typeface="Futura Std Condensed" pitchFamily="34" charset="0"/>
                  <a:cs typeface="Futura Condensed"/>
                </a:rPr>
                <a:t>TU BLOQUES ?</a:t>
              </a:r>
            </a:p>
            <a:p>
              <a:pPr algn="ctr" rtl="0"/>
              <a:r>
                <a:rPr lang="fr-FR" sz="1600" b="0" i="0" u="none" kern="1300" baseline="-25000" dirty="0">
                  <a:solidFill>
                    <a:srgbClr val="1B93DD"/>
                  </a:solidFill>
                  <a:latin typeface="Futura Std Condensed" pitchFamily="34" charset="0"/>
                  <a:cs typeface="Futura Condensed"/>
                </a:rPr>
                <a:t>PAS DE PANIQUE ! ESSAIE ÇA...</a:t>
              </a:r>
            </a:p>
          </p:txBody>
        </p:sp>
      </p:grpSp>
      <p:sp>
        <p:nvSpPr>
          <p:cNvPr id="31" name="TextBox 30"/>
          <p:cNvSpPr txBox="1"/>
          <p:nvPr>
            <p:custDataLst>
              <p:tags r:id="rId3"/>
            </p:custDataLst>
          </p:nvPr>
        </p:nvSpPr>
        <p:spPr>
          <a:xfrm>
            <a:off x="4170500" y="8517982"/>
            <a:ext cx="3330967"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10 blocs » :</a:t>
            </a:r>
            <a:r>
              <a:rPr lang="fr-FR" sz="1200" b="0" i="0" u="none" dirty="0">
                <a:latin typeface="Futura Std Condensed" pitchFamily="34" charset="0"/>
                <a:cs typeface="Futura Condensed"/>
              </a:rPr>
              <a:t> </a:t>
            </a:r>
            <a:endParaRPr lang="fr-FR" sz="1200" dirty="0" smtClean="0">
              <a:latin typeface="Futura Std Condensed" pitchFamily="34" charset="0"/>
              <a:cs typeface="Futura Condensed"/>
            </a:endParaRPr>
          </a:p>
          <a:p>
            <a:pPr algn="l" rtl="0"/>
            <a:r>
              <a:rPr lang="fr-FR" sz="1200" b="0" i="0" u="none" dirty="0">
                <a:latin typeface="Futura Std Condensed" pitchFamily="34" charset="0"/>
                <a:cs typeface="Futura Condensed"/>
              </a:rPr>
              <a:t>     </a:t>
            </a:r>
            <a:r>
              <a:rPr lang="fr-FR" sz="1000" b="0" i="0" u="none" dirty="0">
                <a:latin typeface="Futura Std Condensed" pitchFamily="34" charset="0"/>
                <a:cs typeface="Futura Condensed"/>
              </a:rPr>
              <a:t>http://scratch.mit.edu/studios/475480   </a:t>
            </a:r>
            <a:endParaRPr lang="fr-FR" sz="1200" kern="1100" spc="-2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Amuse-toi avec différents lutins, costumes et arrière-plans.</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Vois combien de projets différents tu peux créer en </a:t>
            </a:r>
            <a:r>
              <a:rPr lang="fr-FR" sz="1200" b="0" i="0" u="none" kern="1100" spc="-20" dirty="0" smtClean="0">
                <a:latin typeface="Futura Std Condensed" pitchFamily="34" charset="0"/>
                <a:cs typeface="Futura Condensed"/>
              </a:rPr>
              <a:t>n’utilisant </a:t>
            </a:r>
            <a:r>
              <a:rPr lang="fr-FR" sz="1200" b="0" i="0" u="none" kern="1100" spc="-20" dirty="0">
                <a:latin typeface="Futura Std Condensed" pitchFamily="34" charset="0"/>
                <a:cs typeface="Futura Condensed"/>
              </a:rPr>
              <a:t>que ces 10 blocs. </a:t>
            </a:r>
          </a:p>
          <a:p>
            <a:pPr marL="171450" indent="-171450" algn="l" rtl="0">
              <a:buFont typeface="Lucida Grande"/>
              <a:buChar char="+"/>
            </a:pPr>
            <a:r>
              <a:rPr lang="fr-FR" sz="1200" b="0" i="0" u="none" kern="1100" spc="-20" dirty="0">
                <a:latin typeface="Futura Std Condensed" pitchFamily="34" charset="0"/>
                <a:cs typeface="Futura Condensed"/>
              </a:rPr>
              <a:t>Avec un partenaire, échangez vos projets et remixez les créations de </a:t>
            </a:r>
            <a:r>
              <a:rPr lang="fr-FR" sz="1200" b="0" i="0" u="none" kern="1100" spc="-20" dirty="0" smtClean="0">
                <a:latin typeface="Futura Std Condensed" pitchFamily="34" charset="0"/>
                <a:cs typeface="Futura Condensed"/>
              </a:rPr>
              <a:t>l’autre</a:t>
            </a:r>
            <a:r>
              <a:rPr lang="fr-FR" sz="1200" b="0" i="0" u="none" kern="1100" spc="-20" dirty="0">
                <a:latin typeface="Futura Std Condensed" pitchFamily="34" charset="0"/>
                <a:cs typeface="Futura Condensed"/>
              </a:rPr>
              <a:t>.</a:t>
            </a:r>
          </a:p>
        </p:txBody>
      </p:sp>
      <p:grpSp>
        <p:nvGrpSpPr>
          <p:cNvPr id="11" name="Group 10"/>
          <p:cNvGrpSpPr/>
          <p:nvPr>
            <p:custDataLst>
              <p:tags r:id="rId4"/>
            </p:custDataLst>
          </p:nvPr>
        </p:nvGrpSpPr>
        <p:grpSpPr>
          <a:xfrm>
            <a:off x="427390" y="3857808"/>
            <a:ext cx="2970507" cy="1427658"/>
            <a:chOff x="427390" y="3857808"/>
            <a:chExt cx="2970507" cy="1427658"/>
          </a:xfrm>
        </p:grpSpPr>
        <p:sp>
          <p:nvSpPr>
            <p:cNvPr id="58" name="TextBox 57"/>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sp>
          <p:nvSpPr>
            <p:cNvPr id="14" name="TextBox 13"/>
            <p:cNvSpPr txBox="1"/>
            <p:nvPr/>
          </p:nvSpPr>
          <p:spPr>
            <a:xfrm>
              <a:off x="427390" y="4232870"/>
              <a:ext cx="2885166" cy="1052596"/>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a:latin typeface="Futura Std Condensed" pitchFamily="34" charset="0"/>
                  <a:cs typeface="Futura Condensed"/>
                </a:rPr>
                <a:t>Tente différentes choses en faisant des tests avec chaque bloc.</a:t>
              </a:r>
            </a:p>
            <a:p>
              <a:pPr marL="171450" indent="-171450" algn="l" rtl="0">
                <a:lnSpc>
                  <a:spcPct val="130000"/>
                </a:lnSpc>
                <a:buFont typeface="Wingdings" charset="2"/>
                <a:buChar char="q"/>
              </a:pPr>
              <a:r>
                <a:rPr lang="fr-FR" sz="1200" b="0" i="0" u="none">
                  <a:latin typeface="Futura Std Condensed" pitchFamily="34" charset="0"/>
                  <a:cs typeface="Futura Condensed"/>
                </a:rPr>
                <a:t>Mélange et associe des blocs de différentes façons.</a:t>
              </a:r>
            </a:p>
            <a:p>
              <a:pPr marL="171450" indent="-171450" algn="l" rtl="0">
                <a:lnSpc>
                  <a:spcPct val="130000"/>
                </a:lnSpc>
                <a:buFont typeface="Wingdings" charset="2"/>
                <a:buChar char="q"/>
              </a:pPr>
              <a:r>
                <a:rPr lang="fr-FR" sz="1200" b="0" i="0" u="none">
                  <a:latin typeface="Futura Std Condensed" pitchFamily="34" charset="0"/>
                  <a:cs typeface="Futura Condensed"/>
                </a:rPr>
                <a:t>Recommence le processus !</a:t>
              </a:r>
            </a:p>
          </p:txBody>
        </p:sp>
      </p:grpSp>
      <p:sp>
        <p:nvSpPr>
          <p:cNvPr id="56" name="TextBox 55"/>
          <p:cNvSpPr txBox="1"/>
          <p:nvPr>
            <p:custDataLst>
              <p:tags r:id="rId5"/>
            </p:custDataLst>
          </p:nvPr>
        </p:nvSpPr>
        <p:spPr>
          <a:xfrm>
            <a:off x="437548" y="8517982"/>
            <a:ext cx="3227327" cy="1200329"/>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Teste des idées en associant les blocs de diverses façons. Mélange et associe les blocs </a:t>
            </a: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trouver quelque chose qui </a:t>
            </a:r>
            <a:r>
              <a:rPr lang="fr-FR" sz="1200" b="0" i="0" u="none" dirty="0" smtClean="0">
                <a:latin typeface="Futura Std Condensed" pitchFamily="34" charset="0"/>
                <a:cs typeface="Futura Condensed"/>
              </a:rPr>
              <a:t>t’intéresse</a:t>
            </a:r>
            <a:r>
              <a:rPr lang="fr-FR" sz="1200" b="0" i="0" u="none" dirty="0">
                <a:latin typeface="Futura Std Condensed" pitchFamily="34" charset="0"/>
                <a:cs typeface="Futura Condensed"/>
              </a:rPr>
              <a:t> !</a:t>
            </a:r>
          </a:p>
          <a:p>
            <a:pPr marL="171450" indent="-171450" algn="l" rtl="0">
              <a:buFont typeface="Wingdings" charset="2"/>
              <a:buChar char="q"/>
            </a:pPr>
            <a:r>
              <a:rPr lang="fr-FR" sz="1200" b="0" i="0" u="none" dirty="0">
                <a:latin typeface="Futura Std Condensed" pitchFamily="34" charset="0"/>
                <a:cs typeface="Futura Condensed"/>
              </a:rPr>
              <a:t>Échange des idées avec un voisin !</a:t>
            </a:r>
          </a:p>
          <a:p>
            <a:pPr marL="171450" indent="-171450" algn="l" rtl="0">
              <a:buFont typeface="Wingdings" charset="2"/>
              <a:buChar char="q"/>
            </a:pPr>
            <a:r>
              <a:rPr lang="fr-FR" sz="1200" b="0" i="0" u="none" dirty="0">
                <a:latin typeface="Futura Std Condensed" pitchFamily="34" charset="0"/>
                <a:cs typeface="Futura Condensed"/>
              </a:rPr>
              <a:t>Explore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projets pour voir ce que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font dans Scratch. Cela peut être une excellente source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a:t>
            </a:r>
          </a:p>
        </p:txBody>
      </p:sp>
      <p:cxnSp>
        <p:nvCxnSpPr>
          <p:cNvPr id="57" name="Straight Connector 56"/>
          <p:cNvCxnSpPr/>
          <p:nvPr>
            <p:custDataLst>
              <p:tags r:id="rId6"/>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custDataLst>
              <p:tags r:id="rId7"/>
            </p:custDataLst>
          </p:nvPr>
        </p:nvGrpSpPr>
        <p:grpSpPr>
          <a:xfrm>
            <a:off x="450133" y="1521631"/>
            <a:ext cx="2247426" cy="1340018"/>
            <a:chOff x="448413" y="1521631"/>
            <a:chExt cx="2247426" cy="1340018"/>
          </a:xfrm>
        </p:grpSpPr>
        <p:sp>
          <p:nvSpPr>
            <p:cNvPr id="10" name="TextBox 9"/>
            <p:cNvSpPr txBox="1"/>
            <p:nvPr/>
          </p:nvSpPr>
          <p:spPr>
            <a:xfrm>
              <a:off x="535725" y="1521631"/>
              <a:ext cx="2160114"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QUE PEUX-TU CRÉER AVEC SEULEMENT 10 BLOCS SCRATCH ?</a:t>
              </a:r>
              <a:endParaRPr lang="fr-FR" sz="1200" dirty="0">
                <a:latin typeface="Futura Std Condensed" pitchFamily="34" charset="0"/>
                <a:cs typeface="Futura Condensed"/>
              </a:endParaRPr>
            </a:p>
          </p:txBody>
        </p:sp>
        <p:sp>
          <p:nvSpPr>
            <p:cNvPr id="13" name="TextBox 12"/>
            <p:cNvSpPr txBox="1"/>
            <p:nvPr/>
          </p:nvSpPr>
          <p:spPr>
            <a:xfrm>
              <a:off x="448413" y="2215318"/>
              <a:ext cx="2238960" cy="646331"/>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Crée un projet en </a:t>
              </a:r>
              <a:r>
                <a:rPr lang="fr-FR" sz="1200" b="0" i="0" u="none" dirty="0" smtClean="0">
                  <a:latin typeface="Futura Std Condensed" pitchFamily="34" charset="0"/>
                  <a:cs typeface="Futura Condensed"/>
                </a:rPr>
                <a:t>n’utilisant </a:t>
              </a:r>
              <a:r>
                <a:rPr lang="fr-FR" sz="1200" b="0" i="0" u="none" dirty="0">
                  <a:latin typeface="Futura Std Condensed" pitchFamily="34" charset="0"/>
                  <a:cs typeface="Futura Condensed"/>
                </a:rPr>
                <a:t>que ces 10 blocs. Utilise-les une, deux ou plusieurs fois, mais utilise chaque bloc au moins une fois. </a:t>
              </a:r>
            </a:p>
          </p:txBody>
        </p:sp>
      </p:grpSp>
      <p:cxnSp>
        <p:nvCxnSpPr>
          <p:cNvPr id="41" name="Straight Connector 40"/>
          <p:cNvCxnSpPr/>
          <p:nvPr>
            <p:custDataLst>
              <p:tags r:id="rId8"/>
            </p:custDataLst>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custDataLst>
              <p:tags r:id="rId9"/>
            </p:custDataLst>
          </p:nvPr>
        </p:nvSpPr>
        <p:spPr>
          <a:xfrm>
            <a:off x="457995" y="554201"/>
            <a:ext cx="2550662" cy="923330"/>
          </a:xfrm>
          <a:prstGeom prst="rect">
            <a:avLst/>
          </a:prstGeom>
          <a:noFill/>
        </p:spPr>
        <p:txBody>
          <a:bodyPr wrap="square" rtlCol="0">
            <a:spAutoFit/>
          </a:bodyPr>
          <a:lstStyle/>
          <a:p>
            <a:pPr algn="l" rtl="0"/>
            <a:r>
              <a:rPr lang="fr-FR" sz="5400" b="0" i="0" u="none">
                <a:latin typeface="Futura Std Condensed" pitchFamily="34" charset="0"/>
                <a:cs typeface="Futura Condensed"/>
              </a:rPr>
              <a:t>10 BLOCS</a:t>
            </a:r>
          </a:p>
        </p:txBody>
      </p:sp>
      <p:grpSp>
        <p:nvGrpSpPr>
          <p:cNvPr id="65" name="Group 64"/>
          <p:cNvGrpSpPr/>
          <p:nvPr>
            <p:custDataLst>
              <p:tags r:id="rId10"/>
            </p:custDataLst>
          </p:nvPr>
        </p:nvGrpSpPr>
        <p:grpSpPr>
          <a:xfrm>
            <a:off x="2571138" y="443435"/>
            <a:ext cx="651202" cy="1336089"/>
            <a:chOff x="2571138" y="443435"/>
            <a:chExt cx="651202" cy="1336089"/>
          </a:xfrm>
        </p:grpSpPr>
        <p:grpSp>
          <p:nvGrpSpPr>
            <p:cNvPr id="66" name="Group 65"/>
            <p:cNvGrpSpPr/>
            <p:nvPr/>
          </p:nvGrpSpPr>
          <p:grpSpPr>
            <a:xfrm>
              <a:off x="2571138" y="443435"/>
              <a:ext cx="651202" cy="1336089"/>
              <a:chOff x="2169548" y="4643960"/>
              <a:chExt cx="393589" cy="656327"/>
            </a:xfrm>
          </p:grpSpPr>
          <p:cxnSp>
            <p:nvCxnSpPr>
              <p:cNvPr id="69" name="Straight Arrow Connector 68"/>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7" name="Straight Arrow Connector 66"/>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28543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custDataLst>
              <p:tags r:id="rId1"/>
            </p:custDataLst>
          </p:nvPr>
        </p:nvGrpSpPr>
        <p:grpSpPr>
          <a:xfrm>
            <a:off x="4102796" y="2830659"/>
            <a:ext cx="3307404" cy="1698273"/>
            <a:chOff x="3992282" y="2830659"/>
            <a:chExt cx="3307404" cy="1698273"/>
          </a:xfrm>
        </p:grpSpPr>
        <p:sp>
          <p:nvSpPr>
            <p:cNvPr id="18" name="TextBox 17"/>
            <p:cNvSpPr txBox="1"/>
            <p:nvPr/>
          </p:nvSpPr>
          <p:spPr>
            <a:xfrm>
              <a:off x="4089400" y="3328603"/>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 Mon studio »</a:t>
              </a:r>
            </a:p>
            <a:p>
              <a:pPr marL="171450" indent="-171450" algn="l" rtl="0">
                <a:buFont typeface="Wingdings" charset="2"/>
                <a:buChar char="q"/>
              </a:pPr>
              <a:r>
                <a:rPr lang="fr-FR" sz="1200" b="0" i="0" u="none">
                  <a:latin typeface="Futura Std Condensed" pitchFamily="34" charset="0"/>
                  <a:cs typeface="Futura Condensed"/>
                </a:rPr>
                <a:t>exemples de studios</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http://scratch.mit.edu/studios/211580</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http://scratch.mit.edu/studios/138296</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http://scratch.mit.edu/studios/138297</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http://scratch.mit.edu/studios/138298</a:t>
              </a:r>
            </a:p>
          </p:txBody>
        </p:sp>
        <p:sp>
          <p:nvSpPr>
            <p:cNvPr id="19" name="TextBox 18"/>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custDataLst>
              <p:tags r:id="rId2"/>
            </p:custDataLst>
          </p:nvPr>
        </p:nvGrpSpPr>
        <p:grpSpPr>
          <a:xfrm>
            <a:off x="457995" y="2830659"/>
            <a:ext cx="3584604" cy="4817943"/>
            <a:chOff x="422410" y="2830659"/>
            <a:chExt cx="3324338" cy="4817943"/>
          </a:xfrm>
        </p:grpSpPr>
        <p:sp>
          <p:nvSpPr>
            <p:cNvPr id="14" name="TextBox 13"/>
            <p:cNvSpPr txBox="1"/>
            <p:nvPr/>
          </p:nvSpPr>
          <p:spPr>
            <a:xfrm>
              <a:off x="515544" y="3328602"/>
              <a:ext cx="3231204" cy="4320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montrez comment créer un nouveau studio ou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Mon studio » à disposition des élèves pour les guider.</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Éventuellement, </a:t>
              </a:r>
              <a:r>
                <a:rPr lang="fr-FR" sz="1200" b="0" i="0" u="none" spc="-20" dirty="0">
                  <a:latin typeface="Futura Std Condensed" pitchFamily="34" charset="0"/>
                  <a:cs typeface="Futura Condensed"/>
                </a:rPr>
                <a:t>grâce aux liens ci-contre, montrez aux élèves des exemples de studios qui pourraient les inspirer. </a:t>
              </a:r>
              <a:r>
                <a:rPr lang="fr-FR" sz="1200" b="0" i="0" u="none" dirty="0">
                  <a:latin typeface="Futura Std Condensed" pitchFamily="34" charset="0"/>
                  <a:cs typeface="Futura Condensed"/>
                </a:rPr>
                <a:t>Accordez 10 minutes aux élèves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parcourent les projets Scratch disponibles sur la page </a:t>
              </a:r>
              <a:r>
                <a:rPr lang="fr-FR" sz="1200" b="0" i="0" u="none" dirty="0" smtClean="0">
                  <a:latin typeface="Futura Std Condensed" pitchFamily="34" charset="0"/>
                  <a:cs typeface="Futura Condensed"/>
                </a:rPr>
                <a:t>d’accueil </a:t>
              </a:r>
              <a:r>
                <a:rPr lang="fr-FR" sz="1200" b="0" i="0" u="none" dirty="0">
                  <a:latin typeface="Futura Std Condensed" pitchFamily="34" charset="0"/>
                  <a:cs typeface="Futura Condensed"/>
                </a:rPr>
                <a:t>du site de Scratch et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recherchent des programmes intéressants à partir de la page Explorer. </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Demandez aux élèves </a:t>
              </a:r>
              <a:r>
                <a:rPr lang="fr-FR" sz="1200" b="0" i="0" u="none" dirty="0" smtClean="0">
                  <a:latin typeface="Futura Std Condensed" pitchFamily="34" charset="0"/>
                  <a:cs typeface="Futura Condensed"/>
                </a:rPr>
                <a:t>d’identifier </a:t>
              </a:r>
              <a:r>
                <a:rPr lang="fr-FR" sz="1200" b="0" i="0" u="none" dirty="0">
                  <a:latin typeface="Futura Std Condensed" pitchFamily="34" charset="0"/>
                  <a:cs typeface="Futura Condensed"/>
                </a:rPr>
                <a:t>au moins trois projets Scratch dont ils pourraient </a:t>
              </a:r>
              <a:r>
                <a:rPr lang="fr-FR" sz="1200" b="0" i="0" u="none" dirty="0" smtClean="0">
                  <a:latin typeface="Futura Std Condensed" pitchFamily="34" charset="0"/>
                  <a:cs typeface="Futura Condensed"/>
                </a:rPr>
                <a:t>s’inspirer </a:t>
              </a:r>
              <a:r>
                <a:rPr lang="fr-FR" sz="1200" b="0" i="0" u="none" dirty="0">
                  <a:latin typeface="Futura Std Condensed" pitchFamily="34" charset="0"/>
                  <a:cs typeface="Futura Condensed"/>
                </a:rPr>
                <a:t>et sur lesquels ils pourraient se baser pour un projet de leur propre cru. Aidez les élèves à créer un nouveau studio à partir de leur page « Mes projets » et à ajouter au studio les projets qui les inspirent. </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partager comment ils ont trouvé des programmes sources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a:t>
              </a:r>
              <a:r>
                <a:rPr lang="fr-FR" sz="1200" b="0" i="0" u="none" spc="-10" dirty="0">
                  <a:latin typeface="Futura Std Condensed" pitchFamily="34" charset="0"/>
                  <a:cs typeface="Futura Condensed"/>
                </a:rPr>
                <a:t>Nous suggérons le partage en binôme : divisez la classe en équipes de deux pour que chaque élève puisse faire découvrir des studios et discuter de ses stratégies de recherche avec son équipier.</a:t>
              </a:r>
              <a:endParaRPr lang="fr-FR" sz="1200" dirty="0" smtClean="0">
                <a:latin typeface="Futura Std Condensed" pitchFamily="34" charset="0"/>
                <a:cs typeface="Futura Condensed"/>
              </a:endParaRP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découverte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75" name="TextBox 7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6" name="Straight Connector 75"/>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custDataLst>
              <p:tags r:id="rId3"/>
            </p:custDataLst>
          </p:nvPr>
        </p:nvGrpSpPr>
        <p:grpSpPr>
          <a:xfrm>
            <a:off x="4102796" y="4644646"/>
            <a:ext cx="3307404" cy="1880821"/>
            <a:chOff x="3992282" y="2832776"/>
            <a:chExt cx="3307404" cy="1880821"/>
          </a:xfrm>
        </p:grpSpPr>
        <p:sp>
          <p:nvSpPr>
            <p:cNvPr id="79" name="TextBox 78"/>
            <p:cNvSpPr txBox="1"/>
            <p:nvPr/>
          </p:nvSpPr>
          <p:spPr>
            <a:xfrm>
              <a:off x="4089400" y="3328602"/>
              <a:ext cx="3117152" cy="138499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Quelles stratégies de recherche as-tu utilisées pour trouver des projets intéressants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Que pourra </a:t>
              </a:r>
              <a:r>
                <a:rPr lang="fr-FR" sz="1200" b="0" i="0" u="none" dirty="0" smtClean="0">
                  <a:latin typeface="Futura Std Condensed" pitchFamily="34" charset="0"/>
                  <a:cs typeface="Futura Condensed"/>
                </a:rPr>
                <a:t>t’apporter </a:t>
              </a:r>
              <a:r>
                <a:rPr lang="fr-FR" sz="1200" b="0" i="0" u="none" dirty="0">
                  <a:latin typeface="Futura Std Condensed" pitchFamily="34" charset="0"/>
                  <a:cs typeface="Futura Condensed"/>
                </a:rPr>
                <a:t>chaque exemple trouvé dans tes projets futurs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Il est important de citer tes sources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Comment peux-tu citer les auteurs des projets dont tu </a:t>
              </a:r>
              <a:r>
                <a:rPr lang="fr-FR" sz="1200" b="0" i="0" u="none" dirty="0" smtClean="0">
                  <a:latin typeface="Futura Std Condensed" pitchFamily="34" charset="0"/>
                  <a:cs typeface="Futura Condensed"/>
                </a:rPr>
                <a:t>t’es </a:t>
              </a:r>
              <a:r>
                <a:rPr lang="fr-FR" sz="1200" b="0" i="0" u="none" dirty="0">
                  <a:latin typeface="Futura Std Condensed" pitchFamily="34" charset="0"/>
                  <a:cs typeface="Futura Condensed"/>
                </a:rPr>
                <a:t>inspiré(e) ?</a:t>
              </a:r>
              <a:endParaRPr lang="fr-FR" sz="1200" dirty="0">
                <a:latin typeface="Futura Std Condensed" pitchFamily="34" charset="0"/>
                <a:cs typeface="Futura Condensed"/>
              </a:endParaRPr>
            </a:p>
          </p:txBody>
        </p:sp>
        <p:sp>
          <p:nvSpPr>
            <p:cNvPr id="80" name="TextBox 79"/>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1" name="Straight Connector 80"/>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2" name="Group 81"/>
          <p:cNvGrpSpPr/>
          <p:nvPr>
            <p:custDataLst>
              <p:tags r:id="rId4"/>
            </p:custDataLst>
          </p:nvPr>
        </p:nvGrpSpPr>
        <p:grpSpPr>
          <a:xfrm>
            <a:off x="4102796" y="6493556"/>
            <a:ext cx="3307404" cy="1142158"/>
            <a:chOff x="3992282" y="2832776"/>
            <a:chExt cx="3307404" cy="1142158"/>
          </a:xfrm>
        </p:grpSpPr>
        <p:sp>
          <p:nvSpPr>
            <p:cNvPr id="83" name="TextBox 82"/>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Le studio contient-il au moins trois projets ?</a:t>
              </a:r>
            </a:p>
            <a:p>
              <a:pPr marL="171450" indent="-171450" algn="l" rtl="0">
                <a:buFont typeface="Lucida Grande"/>
                <a:buChar char="+"/>
              </a:pPr>
              <a:r>
                <a:rPr lang="fr-FR" sz="1200" b="0" i="0" u="none">
                  <a:latin typeface="Futura Std Condensed" pitchFamily="34" charset="0"/>
                  <a:cs typeface="Futura Condensed"/>
                </a:rPr>
                <a:t>Que vous indiquent ces projets quant à ce qui intéresse vos élèves en matière de conception ?</a:t>
              </a:r>
              <a:endParaRPr lang="fr-FR" sz="1200" dirty="0">
                <a:latin typeface="Futura Std Condensed" pitchFamily="34" charset="0"/>
                <a:cs typeface="Futura Condensed"/>
              </a:endParaRPr>
            </a:p>
          </p:txBody>
        </p:sp>
        <p:sp>
          <p:nvSpPr>
            <p:cNvPr id="84" name="TextBox 83"/>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85" name="Straight Connector 8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custDataLst>
              <p:tags r:id="rId5"/>
            </p:custDataLst>
          </p:nvPr>
        </p:nvGrpSpPr>
        <p:grpSpPr>
          <a:xfrm>
            <a:off x="457995" y="7630731"/>
            <a:ext cx="6857205" cy="352518"/>
            <a:chOff x="457995" y="7630731"/>
            <a:chExt cx="6857205" cy="352518"/>
          </a:xfrm>
        </p:grpSpPr>
        <p:sp>
          <p:nvSpPr>
            <p:cNvPr id="48" name="TextBox 47"/>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49" name="Straight Connector 48"/>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58" name="Straight Connector 57"/>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59" name="Group 58"/>
          <p:cNvGrpSpPr/>
          <p:nvPr>
            <p:custDataLst>
              <p:tags r:id="rId7"/>
            </p:custDataLst>
          </p:nvPr>
        </p:nvGrpSpPr>
        <p:grpSpPr>
          <a:xfrm>
            <a:off x="4104914" y="8217641"/>
            <a:ext cx="3117152" cy="1158779"/>
            <a:chOff x="3746748" y="8217641"/>
            <a:chExt cx="3475318" cy="1158779"/>
          </a:xfrm>
        </p:grpSpPr>
        <p:sp>
          <p:nvSpPr>
            <p:cNvPr id="60" name="TextBox 59"/>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1" name="Group 60"/>
            <p:cNvGrpSpPr/>
            <p:nvPr/>
          </p:nvGrpSpPr>
          <p:grpSpPr>
            <a:xfrm>
              <a:off x="4076948" y="8385986"/>
              <a:ext cx="3145118" cy="883399"/>
              <a:chOff x="3891832" y="8385983"/>
              <a:chExt cx="3321768" cy="883398"/>
            </a:xfrm>
          </p:grpSpPr>
          <p:cxnSp>
            <p:nvCxnSpPr>
              <p:cNvPr id="62" name="Straight Connector 61"/>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69" name="TextBox 68"/>
          <p:cNvSpPr txBox="1"/>
          <p:nvPr>
            <p:custDataLst>
              <p:tags r:id="rId8"/>
            </p:custDataLst>
          </p:nvPr>
        </p:nvSpPr>
        <p:spPr>
          <a:xfrm>
            <a:off x="551129" y="8142739"/>
            <a:ext cx="3231204" cy="1384995"/>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Si les élèves ne possèdent pas de comptes Scratch individuels, créez un studio pour la classe que les élèves pourront gérer.</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Il est possible de créer toute une variété de studios – les élèves pourraient rassembler des projets Scratch par thème ou par sujet selon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souhaitent créer, ou rassembler des programmes dont les techniques ou les atouts pourraient être incorporés à une création future.</a:t>
            </a:r>
            <a:endParaRPr lang="fr-FR" sz="1200" dirty="0">
              <a:latin typeface="Futura Std Condensed" pitchFamily="34" charset="0"/>
              <a:cs typeface="Futura Condensed"/>
            </a:endParaRPr>
          </a:p>
        </p:txBody>
      </p:sp>
      <p:grpSp>
        <p:nvGrpSpPr>
          <p:cNvPr id="2" name="Group 1"/>
          <p:cNvGrpSpPr/>
          <p:nvPr>
            <p:custDataLst>
              <p:tags r:id="rId9"/>
            </p:custDataLst>
          </p:nvPr>
        </p:nvGrpSpPr>
        <p:grpSpPr>
          <a:xfrm>
            <a:off x="1064934" y="595839"/>
            <a:ext cx="6151147" cy="1615338"/>
            <a:chOff x="220494" y="595839"/>
            <a:chExt cx="6151147" cy="1615338"/>
          </a:xfrm>
        </p:grpSpPr>
        <p:sp>
          <p:nvSpPr>
            <p:cNvPr id="10" name="TextBox 9"/>
            <p:cNvSpPr txBox="1"/>
            <p:nvPr/>
          </p:nvSpPr>
          <p:spPr>
            <a:xfrm>
              <a:off x="3371794" y="795405"/>
              <a:ext cx="2999847" cy="1415772"/>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seront allés à la découverte des possibilités créatives </a:t>
              </a:r>
              <a:r>
                <a:rPr lang="fr-FR" sz="1200" b="0" i="0" u="none" dirty="0" smtClean="0">
                  <a:latin typeface="Futura Std Condensed" pitchFamily="34" charset="0"/>
                  <a:cs typeface="Futura Condensed"/>
                </a:rPr>
                <a:t>qu’offre </a:t>
              </a:r>
              <a:r>
                <a:rPr lang="fr-FR" sz="1200" b="0" i="0" u="none" dirty="0">
                  <a:latin typeface="Futura Std Condensed" pitchFamily="34" charset="0"/>
                  <a:cs typeface="Futura Condensed"/>
                </a:rPr>
                <a:t>Scratch en se penchant sur quelques-uns des millions de projets disponibles sur le site de Scratch</a:t>
              </a:r>
            </a:p>
            <a:p>
              <a:pPr marL="171450" indent="-171450" algn="l" rtl="0">
                <a:buFont typeface="Lucida Grande"/>
                <a:buChar char="+"/>
              </a:pPr>
              <a:r>
                <a:rPr lang="fr-FR" sz="1200" b="0" i="0" u="none" dirty="0">
                  <a:latin typeface="Futura Std Condensed" pitchFamily="34" charset="0"/>
                  <a:cs typeface="Futura Condensed"/>
                </a:rPr>
                <a:t>pourront gérer une collection </a:t>
              </a:r>
              <a:r>
                <a:rPr lang="fr-FR" sz="1200" b="0" i="0" u="none" dirty="0" smtClean="0">
                  <a:latin typeface="Futura Std Condensed" pitchFamily="34" charset="0"/>
                  <a:cs typeface="Futura Condensed"/>
                </a:rPr>
                <a:t>d’au </a:t>
              </a:r>
              <a:r>
                <a:rPr lang="fr-FR" sz="1200" b="0" i="0" u="none" dirty="0">
                  <a:latin typeface="Futura Std Condensed" pitchFamily="34" charset="0"/>
                  <a:cs typeface="Futura Condensed"/>
                </a:rPr>
                <a:t>moins 3 projets au sein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studio Scratch</a:t>
              </a:r>
            </a:p>
          </p:txBody>
        </p:sp>
        <p:sp>
          <p:nvSpPr>
            <p:cNvPr id="40" name="TextBox 39"/>
            <p:cNvSpPr txBox="1"/>
            <p:nvPr/>
          </p:nvSpPr>
          <p:spPr>
            <a:xfrm>
              <a:off x="220494" y="595839"/>
              <a:ext cx="3098649" cy="923330"/>
            </a:xfrm>
            <a:prstGeom prst="rect">
              <a:avLst/>
            </a:prstGeom>
            <a:noFill/>
          </p:spPr>
          <p:txBody>
            <a:bodyPr wrap="square" rtlCol="0">
              <a:spAutoFit/>
            </a:bodyPr>
            <a:lstStyle/>
            <a:p>
              <a:pPr algn="l" rtl="0"/>
              <a:r>
                <a:rPr lang="fr-FR" sz="5200" b="0" i="0" u="none" dirty="0">
                  <a:latin typeface="Futura Std Condensed" pitchFamily="34" charset="0"/>
                  <a:cs typeface="Futura Condensed"/>
                </a:rPr>
                <a:t>MON STUDIO</a:t>
              </a:r>
            </a:p>
          </p:txBody>
        </p:sp>
        <p:grpSp>
          <p:nvGrpSpPr>
            <p:cNvPr id="93" name="Group 92"/>
            <p:cNvGrpSpPr/>
            <p:nvPr/>
          </p:nvGrpSpPr>
          <p:grpSpPr>
            <a:xfrm>
              <a:off x="2819113" y="794340"/>
              <a:ext cx="489562" cy="1123360"/>
              <a:chOff x="2853673" y="794340"/>
              <a:chExt cx="489562" cy="1123360"/>
            </a:xfrm>
          </p:grpSpPr>
          <p:cxnSp>
            <p:nvCxnSpPr>
              <p:cNvPr id="96" name="Straight Connector 95"/>
              <p:cNvCxnSpPr/>
              <p:nvPr/>
            </p:nvCxnSpPr>
            <p:spPr>
              <a:xfrm>
                <a:off x="309845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31222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00" name="TextBox 99"/>
            <p:cNvSpPr txBox="1"/>
            <p:nvPr/>
          </p:nvSpPr>
          <p:spPr>
            <a:xfrm>
              <a:off x="1685092" y="1694204"/>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15–30 MINUTES</a:t>
              </a:r>
            </a:p>
          </p:txBody>
        </p:sp>
        <p:pic>
          <p:nvPicPr>
            <p:cNvPr id="101" name="Picture 100" descr="15mi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8577" y="1754376"/>
              <a:ext cx="324022" cy="324022"/>
            </a:xfrm>
            <a:prstGeom prst="rect">
              <a:avLst/>
            </a:prstGeom>
          </p:spPr>
        </p:pic>
      </p:grpSp>
      <p:sp>
        <p:nvSpPr>
          <p:cNvPr id="4" name="Slide Number Placeholder 3"/>
          <p:cNvSpPr>
            <a:spLocks noGrp="1"/>
          </p:cNvSpPr>
          <p:nvPr>
            <p:ph type="sldNum" sz="quarter" idx="12"/>
            <p:custDataLst>
              <p:tags r:id="rId10"/>
            </p:custDataLst>
          </p:nvPr>
        </p:nvSpPr>
        <p:spPr>
          <a:xfrm>
            <a:off x="142398" y="9519711"/>
            <a:ext cx="1813560" cy="535517"/>
          </a:xfrm>
        </p:spPr>
        <p:txBody>
          <a:bodyPr/>
          <a:lstStyle/>
          <a:p>
            <a:pPr algn="l" rtl="0"/>
            <a:r>
              <a:rPr lang="fr-FR" b="0" i="0" u="none">
                <a:latin typeface="Futura Std Condensed" pitchFamily="34" charset="0"/>
              </a:rPr>
              <a:t>32</a:t>
            </a:r>
            <a:endParaRPr lang="fr-FR" dirty="0">
              <a:latin typeface="Futura Std Condensed" pitchFamily="34" charset="0"/>
            </a:endParaRPr>
          </a:p>
        </p:txBody>
      </p:sp>
      <p:grpSp>
        <p:nvGrpSpPr>
          <p:cNvPr id="46" name="Group 45"/>
          <p:cNvGrpSpPr/>
          <p:nvPr>
            <p:custDataLst>
              <p:tags r:id="rId11"/>
            </p:custDataLst>
          </p:nvPr>
        </p:nvGrpSpPr>
        <p:grpSpPr>
          <a:xfrm>
            <a:off x="551129" y="-1"/>
            <a:ext cx="493776" cy="2791969"/>
            <a:chOff x="551129" y="-1"/>
            <a:chExt cx="493776" cy="2791969"/>
          </a:xfrm>
        </p:grpSpPr>
        <p:pic>
          <p:nvPicPr>
            <p:cNvPr id="50" name="Picture 49" descr="Unit1activit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29" y="0"/>
              <a:ext cx="493776" cy="2791968"/>
            </a:xfrm>
            <a:prstGeom prst="rect">
              <a:avLst/>
            </a:prstGeom>
            <a:ln>
              <a:solidFill>
                <a:srgbClr val="FFFFFF"/>
              </a:solidFill>
            </a:ln>
          </p:spPr>
        </p:pic>
        <p:sp>
          <p:nvSpPr>
            <p:cNvPr id="52" name="TextBox 51"/>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1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3297284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custDataLst>
              <p:tags r:id="rId1"/>
            </p:custDataLst>
          </p:nvPr>
        </p:nvGrpSpPr>
        <p:grpSpPr>
          <a:xfrm>
            <a:off x="3583292" y="755849"/>
            <a:ext cx="3668407" cy="2732381"/>
            <a:chOff x="-3790228" y="707261"/>
            <a:chExt cx="7545275" cy="5620032"/>
          </a:xfrm>
        </p:grpSpPr>
        <p:pic>
          <p:nvPicPr>
            <p:cNvPr id="12" name="Picture 11" descr="Screen Shot 2014-06-03 at 12.14.13 PM.png"/>
            <p:cNvPicPr>
              <a:picLocks noChangeAspect="1"/>
            </p:cNvPicPr>
            <p:nvPr/>
          </p:nvPicPr>
          <p:blipFill rotWithShape="1">
            <a:blip r:embed="rId22">
              <a:extLst>
                <a:ext uri="{28A0092B-C50C-407E-A947-70E740481C1C}">
                  <a14:useLocalDpi xmlns:a14="http://schemas.microsoft.com/office/drawing/2010/main" val="0"/>
                </a:ext>
              </a:extLst>
            </a:blip>
            <a:srcRect l="815" t="1769" b="9012"/>
            <a:stretch/>
          </p:blipFill>
          <p:spPr>
            <a:xfrm>
              <a:off x="-3790228" y="707261"/>
              <a:ext cx="7545275" cy="5620032"/>
            </a:xfrm>
            <a:prstGeom prst="rect">
              <a:avLst/>
            </a:prstGeom>
          </p:spPr>
        </p:pic>
        <p:pic>
          <p:nvPicPr>
            <p:cNvPr id="11" name="Picture 10" descr="Screen Shot 2014-06-03 at 12.13.06 PM.png"/>
            <p:cNvPicPr>
              <a:picLocks noChangeAspect="1"/>
            </p:cNvPicPr>
            <p:nvPr/>
          </p:nvPicPr>
          <p:blipFill rotWithShape="1">
            <a:blip r:embed="rId23">
              <a:extLst>
                <a:ext uri="{28A0092B-C50C-407E-A947-70E740481C1C}">
                  <a14:useLocalDpi xmlns:a14="http://schemas.microsoft.com/office/drawing/2010/main" val="0"/>
                </a:ext>
              </a:extLst>
            </a:blip>
            <a:srcRect l="63386" t="30569" r="2094" b="20576"/>
            <a:stretch/>
          </p:blipFill>
          <p:spPr>
            <a:xfrm>
              <a:off x="-576548" y="3973599"/>
              <a:ext cx="4175708" cy="1986535"/>
            </a:xfrm>
            <a:prstGeom prst="rect">
              <a:avLst/>
            </a:prstGeom>
          </p:spPr>
        </p:pic>
      </p:grpSp>
      <p:grpSp>
        <p:nvGrpSpPr>
          <p:cNvPr id="6" name="Group 5"/>
          <p:cNvGrpSpPr/>
          <p:nvPr>
            <p:custDataLst>
              <p:tags r:id="rId2"/>
            </p:custDataLst>
          </p:nvPr>
        </p:nvGrpSpPr>
        <p:grpSpPr>
          <a:xfrm>
            <a:off x="436830" y="1519934"/>
            <a:ext cx="2357171" cy="1709350"/>
            <a:chOff x="413944" y="1481837"/>
            <a:chExt cx="2357171" cy="1709350"/>
          </a:xfrm>
        </p:grpSpPr>
        <p:sp>
          <p:nvSpPr>
            <p:cNvPr id="10" name="TextBox 9"/>
            <p:cNvSpPr txBox="1"/>
            <p:nvPr/>
          </p:nvSpPr>
          <p:spPr>
            <a:xfrm>
              <a:off x="515544" y="1481837"/>
              <a:ext cx="2159129" cy="369332"/>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QUE PEUT-ON CRÉER AVEC SCRATCH ?</a:t>
              </a:r>
              <a:endParaRPr lang="fr-FR" sz="1200" dirty="0">
                <a:latin typeface="Futura Std Condensed" pitchFamily="34" charset="0"/>
                <a:cs typeface="Futura Condensed"/>
              </a:endParaRPr>
            </a:p>
          </p:txBody>
        </p:sp>
        <p:sp>
          <p:nvSpPr>
            <p:cNvPr id="13" name="TextBox 12"/>
            <p:cNvSpPr txBox="1"/>
            <p:nvPr/>
          </p:nvSpPr>
          <p:spPr>
            <a:xfrm>
              <a:off x="413944" y="1990858"/>
              <a:ext cx="2357171" cy="1200329"/>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Dans cette activité, tu vas explorer toute </a:t>
              </a:r>
              <a:r>
                <a:rPr lang="fr-FR" sz="1200" b="0" i="0" u="none" dirty="0" smtClean="0">
                  <a:latin typeface="Futura Std Condensed" pitchFamily="34" charset="0"/>
                  <a:cs typeface="Futura Condensed"/>
                </a:rPr>
                <a:t>l’étendue </a:t>
              </a:r>
              <a:r>
                <a:rPr lang="fr-FR" sz="1200" b="0" i="0" u="none" dirty="0">
                  <a:latin typeface="Futura Std Condensed" pitchFamily="34" charset="0"/>
                  <a:cs typeface="Futura Condensed"/>
                </a:rPr>
                <a:t>des possibilités créatives </a:t>
              </a:r>
              <a:r>
                <a:rPr lang="fr-FR" sz="1200" b="0" i="0" u="none" dirty="0" smtClean="0">
                  <a:latin typeface="Futura Std Condensed" pitchFamily="34" charset="0"/>
                  <a:cs typeface="Futura Condensed"/>
                </a:rPr>
                <a:t>qu’offre </a:t>
              </a:r>
              <a:r>
                <a:rPr lang="fr-FR" sz="1200" b="0" i="0" u="none" dirty="0">
                  <a:latin typeface="Futura Std Condensed" pitchFamily="34" charset="0"/>
                  <a:cs typeface="Futura Condensed"/>
                </a:rPr>
                <a:t>Scratch en te penchant sur quelques-uns des millions de projets disponibles sur le site de Scratch. Tu vas aussi commencer une collection de tes projets préférés dans un studio Scratch !</a:t>
              </a:r>
              <a:endParaRPr lang="fr-FR" sz="1200" dirty="0">
                <a:solidFill>
                  <a:srgbClr val="000000"/>
                </a:solidFill>
                <a:latin typeface="Futura Std Condensed" pitchFamily="34" charset="0"/>
                <a:cs typeface="Futura Condensed"/>
              </a:endParaRPr>
            </a:p>
          </p:txBody>
        </p:sp>
      </p:grpSp>
      <p:pic>
        <p:nvPicPr>
          <p:cNvPr id="18" name="Picture 17" descr="Screen Shot 2014-06-02 at 11.12.40 AM.png"/>
          <p:cNvPicPr>
            <a:picLocks noChangeAspect="1"/>
          </p:cNvPicPr>
          <p:nvPr>
            <p:custDataLst>
              <p:tags r:id="rId3"/>
            </p:custDataLst>
          </p:nvPr>
        </p:nvPicPr>
        <p:blipFill>
          <a:blip r:embed="rId24">
            <a:extLst>
              <a:ext uri="{28A0092B-C50C-407E-A947-70E740481C1C}">
                <a14:useLocalDpi xmlns:a14="http://schemas.microsoft.com/office/drawing/2010/main" val="0"/>
              </a:ext>
            </a:extLst>
          </a:blip>
          <a:stretch>
            <a:fillRect/>
          </a:stretch>
        </p:blipFill>
        <p:spPr>
          <a:xfrm>
            <a:off x="3583292" y="4196362"/>
            <a:ext cx="3668407" cy="2831011"/>
          </a:xfrm>
          <a:prstGeom prst="rect">
            <a:avLst/>
          </a:prstGeom>
        </p:spPr>
      </p:pic>
      <p:sp>
        <p:nvSpPr>
          <p:cNvPr id="14" name="TextBox 13"/>
          <p:cNvSpPr txBox="1"/>
          <p:nvPr>
            <p:custDataLst>
              <p:tags r:id="rId4"/>
            </p:custDataLst>
          </p:nvPr>
        </p:nvSpPr>
        <p:spPr>
          <a:xfrm>
            <a:off x="426672" y="4228628"/>
            <a:ext cx="2885167" cy="1192634"/>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100" b="0" i="0" u="none" dirty="0">
                <a:latin typeface="Futura Std Condensed" pitchFamily="34" charset="0"/>
                <a:cs typeface="Futura Condensed"/>
              </a:rPr>
              <a:t>Parcours les projets sur la page </a:t>
            </a:r>
            <a:r>
              <a:rPr lang="fr-FR" sz="1100" b="0" i="0" u="none" dirty="0" smtClean="0">
                <a:latin typeface="Futura Std Condensed" pitchFamily="34" charset="0"/>
                <a:cs typeface="Futura Condensed"/>
              </a:rPr>
              <a:t>d’accueil </a:t>
            </a:r>
            <a:r>
              <a:rPr lang="fr-FR" sz="1100" b="0" i="0" u="none" dirty="0">
                <a:latin typeface="Futura Std Condensed" pitchFamily="34" charset="0"/>
                <a:cs typeface="Futura Condensed"/>
              </a:rPr>
              <a:t>du site de Scratch OU clique sur « Explorer » pour chercher des types précis de projets.</a:t>
            </a:r>
          </a:p>
          <a:p>
            <a:pPr marL="171450" indent="-171450" algn="l" rtl="0">
              <a:lnSpc>
                <a:spcPct val="130000"/>
              </a:lnSpc>
              <a:buFont typeface="Wingdings" charset="2"/>
              <a:buChar char="q"/>
            </a:pPr>
            <a:r>
              <a:rPr lang="fr-FR" sz="1100" b="0" i="0" u="none" dirty="0">
                <a:latin typeface="Futura Std Condensed" pitchFamily="34" charset="0"/>
                <a:cs typeface="Futura Condensed"/>
              </a:rPr>
              <a:t>Crée un nouveau studio à partir de ta page « Mes projets ».</a:t>
            </a:r>
          </a:p>
          <a:p>
            <a:pPr marL="171450" indent="-171450" algn="l" rtl="0">
              <a:lnSpc>
                <a:spcPct val="130000"/>
              </a:lnSpc>
              <a:buFont typeface="Wingdings" charset="2"/>
              <a:buChar char="q"/>
            </a:pPr>
            <a:r>
              <a:rPr lang="fr-FR" sz="1100" b="0" i="0" u="none" dirty="0">
                <a:latin typeface="Futura Std Condensed" pitchFamily="34" charset="0"/>
                <a:cs typeface="Futura Condensed"/>
              </a:rPr>
              <a:t>Ajoute à ton studio (au moins !) trois projets qui </a:t>
            </a:r>
            <a:r>
              <a:rPr lang="fr-FR" sz="1100" b="0" i="0" u="none" dirty="0" smtClean="0">
                <a:latin typeface="Futura Std Condensed" pitchFamily="34" charset="0"/>
                <a:cs typeface="Futura Condensed"/>
              </a:rPr>
              <a:t>t’inspirent</a:t>
            </a:r>
            <a:r>
              <a:rPr lang="fr-FR" sz="1100" b="0" i="0" u="none" dirty="0">
                <a:latin typeface="Futura Std Condensed" pitchFamily="34" charset="0"/>
                <a:cs typeface="Futura Condensed"/>
              </a:rPr>
              <a:t>.</a:t>
            </a:r>
          </a:p>
        </p:txBody>
      </p:sp>
      <p:sp>
        <p:nvSpPr>
          <p:cNvPr id="26" name="TextBox 25"/>
          <p:cNvSpPr txBox="1"/>
          <p:nvPr>
            <p:custDataLst>
              <p:tags r:id="rId5"/>
            </p:custDataLst>
          </p:nvPr>
        </p:nvSpPr>
        <p:spPr>
          <a:xfrm>
            <a:off x="436830" y="8517982"/>
            <a:ext cx="2464723"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Utilise la barre de recherche pour trouver des projets en lien avec tes centres </a:t>
            </a:r>
            <a:r>
              <a:rPr lang="fr-FR" sz="1200" b="0" i="0" u="none" dirty="0" smtClean="0">
                <a:latin typeface="Futura Std Condensed" pitchFamily="34" charset="0"/>
                <a:cs typeface="Futura Condensed"/>
              </a:rPr>
              <a:t>d’intérêt</a:t>
            </a:r>
            <a:r>
              <a:rPr lang="fr-FR" sz="1200" b="0" i="0" u="none" dirty="0">
                <a:latin typeface="Futura Std Condensed" pitchFamily="34" charset="0"/>
                <a:cs typeface="Futura Condensed"/>
              </a:rPr>
              <a:t>.</a:t>
            </a:r>
          </a:p>
          <a:p>
            <a:pPr marL="171450" indent="-171450" algn="l" rtl="0">
              <a:buFont typeface="Wingdings" charset="2"/>
              <a:buChar char="q"/>
            </a:pPr>
            <a:r>
              <a:rPr lang="fr-FR" sz="1200" b="0" i="0" u="none" dirty="0">
                <a:latin typeface="Futura Std Condensed" pitchFamily="34" charset="0"/>
                <a:cs typeface="Futura Condensed"/>
              </a:rPr>
              <a:t>Explore chacune des catégories Animations, Art, Jeux, Musique et Histoires de la page « Explorer ».</a:t>
            </a:r>
          </a:p>
          <a:p>
            <a:pPr marL="171450" indent="-171450" algn="l" rtl="0">
              <a:buFont typeface="Wingdings" charset="2"/>
              <a:buChar char="q"/>
            </a:pPr>
            <a:r>
              <a:rPr lang="fr-FR" sz="1200" b="0" i="0" u="none" dirty="0">
                <a:latin typeface="Futura Std Condensed" pitchFamily="34" charset="0"/>
                <a:cs typeface="Futura Condensed"/>
              </a:rPr>
              <a:t>Cherche des idées dans les studios à </a:t>
            </a:r>
            <a:r>
              <a:rPr lang="fr-FR" sz="1200" b="0" i="0" u="none" dirty="0" smtClean="0">
                <a:latin typeface="Futura Std Condensed" pitchFamily="34" charset="0"/>
                <a:cs typeface="Futura Condensed"/>
              </a:rPr>
              <a:t>l’affiche </a:t>
            </a:r>
            <a:r>
              <a:rPr lang="fr-FR" sz="1200" b="0" i="0" u="none" dirty="0">
                <a:latin typeface="Futura Std Condensed" pitchFamily="34" charset="0"/>
                <a:cs typeface="Futura Condensed"/>
              </a:rPr>
              <a:t>de la page </a:t>
            </a:r>
            <a:r>
              <a:rPr lang="fr-FR" sz="1200" b="0" i="0" u="none" dirty="0" smtClean="0">
                <a:latin typeface="Futura Std Condensed" pitchFamily="34" charset="0"/>
                <a:cs typeface="Futura Condensed"/>
              </a:rPr>
              <a:t>d’accueil</a:t>
            </a:r>
            <a:r>
              <a:rPr lang="fr-FR" sz="1200" b="0" i="0" u="none" dirty="0">
                <a:latin typeface="Futura Std Condensed" pitchFamily="34" charset="0"/>
                <a:cs typeface="Futura Condensed"/>
              </a:rPr>
              <a:t>.</a:t>
            </a:r>
          </a:p>
        </p:txBody>
      </p:sp>
      <p:sp>
        <p:nvSpPr>
          <p:cNvPr id="38" name="TextBox 37"/>
          <p:cNvSpPr txBox="1"/>
          <p:nvPr>
            <p:custDataLst>
              <p:tags r:id="rId6"/>
            </p:custDataLst>
          </p:nvPr>
        </p:nvSpPr>
        <p:spPr>
          <a:xfrm>
            <a:off x="3411201" y="8517982"/>
            <a:ext cx="4073332" cy="1200329"/>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Donne-toi de nouveaux défis ! Plus tu exploreras de projets Scratch, plus tu en apprendras sur ce que Scratch permet </a:t>
            </a:r>
            <a:r>
              <a:rPr lang="fr-FR" sz="1200" b="0" i="0" u="none" kern="1100" spc="-20" dirty="0" smtClean="0">
                <a:latin typeface="Futura Std Condensed" pitchFamily="34" charset="0"/>
                <a:cs typeface="Futura Condensed"/>
              </a:rPr>
              <a:t>d’accomplir</a:t>
            </a:r>
            <a:r>
              <a:rPr lang="fr-FR" sz="1200" b="0" i="0" u="none" kern="1100" spc="-20" dirty="0">
                <a:latin typeface="Futura Std Condensed" pitchFamily="34" charset="0"/>
                <a:cs typeface="Futura Condensed"/>
              </a:rPr>
              <a:t> !</a:t>
            </a:r>
          </a:p>
          <a:p>
            <a:pPr marL="171450" indent="-171450" algn="l" rtl="0">
              <a:buFont typeface="Lucida Grande"/>
              <a:buChar char="+"/>
            </a:pPr>
            <a:r>
              <a:rPr lang="fr-FR" sz="1200" b="0" i="0" u="none" kern="1100" spc="-20" dirty="0">
                <a:latin typeface="Futura Std Condensed" pitchFamily="34" charset="0"/>
                <a:cs typeface="Futura Condensed"/>
              </a:rPr>
              <a:t>Trouve des studios créés par </a:t>
            </a:r>
            <a:r>
              <a:rPr lang="fr-FR" sz="1200" b="0" i="0" u="none" kern="1100" spc="-20" dirty="0" smtClean="0">
                <a:latin typeface="Futura Std Condensed" pitchFamily="34" charset="0"/>
                <a:cs typeface="Futura Condensed"/>
              </a:rPr>
              <a:t>d’autres </a:t>
            </a:r>
            <a:r>
              <a:rPr lang="fr-FR" sz="1200" b="0" i="0" u="none" kern="1100" spc="-20" dirty="0" err="1">
                <a:latin typeface="Futura Std Condensed" pitchFamily="34" charset="0"/>
                <a:cs typeface="Futura Condensed"/>
              </a:rPr>
              <a:t>Scratchers</a:t>
            </a:r>
            <a:r>
              <a:rPr lang="fr-FR" sz="1200" b="0" i="0" u="none" kern="1100" spc="-20" dirty="0">
                <a:latin typeface="Futura Std Condensed" pitchFamily="34" charset="0"/>
                <a:cs typeface="Futura Condensed"/>
              </a:rPr>
              <a:t> et que tu trouves intéressants ! </a:t>
            </a:r>
          </a:p>
          <a:p>
            <a:pPr marL="171450" indent="-171450" algn="l" rtl="0">
              <a:buFont typeface="Lucida Grande"/>
              <a:buChar char="+"/>
            </a:pPr>
            <a:r>
              <a:rPr lang="fr-FR" sz="1200" b="0" i="0" u="none" kern="1100" spc="-20" dirty="0">
                <a:latin typeface="Futura Std Condensed" pitchFamily="34" charset="0"/>
                <a:cs typeface="Futura Condensed"/>
              </a:rPr>
              <a:t>Demande à un voisin quelles stratégies il a utilisées pour trouver des projets intéressants.</a:t>
            </a:r>
          </a:p>
          <a:p>
            <a:pPr marL="171450" indent="-171450" algn="l" rtl="0">
              <a:buFont typeface="Lucida Grande"/>
              <a:buChar char="+"/>
            </a:pPr>
            <a:r>
              <a:rPr lang="fr-FR" sz="1200" b="0" i="0" u="none" kern="1100" spc="-20" dirty="0">
                <a:latin typeface="Futura Std Condensed" pitchFamily="34" charset="0"/>
                <a:cs typeface="Futura Condensed"/>
              </a:rPr>
              <a:t>Partage avec un voisin le studio que tu viens de créer !</a:t>
            </a:r>
            <a:endParaRPr lang="fr-FR" sz="1200" kern="1100" spc="-20" dirty="0">
              <a:latin typeface="Futura Std Condensed" pitchFamily="34" charset="0"/>
              <a:cs typeface="Futura Condensed"/>
            </a:endParaRPr>
          </a:p>
        </p:txBody>
      </p:sp>
      <p:cxnSp>
        <p:nvCxnSpPr>
          <p:cNvPr id="40" name="Straight Connector 39"/>
          <p:cNvCxnSpPr/>
          <p:nvPr>
            <p:custDataLst>
              <p:tags r:id="rId7"/>
            </p:custDataLst>
          </p:nvPr>
        </p:nvCxnSpPr>
        <p:spPr>
          <a:xfrm>
            <a:off x="3185510" y="8392109"/>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8"/>
            </p:custDataLst>
          </p:nvPr>
        </p:nvCxnSpPr>
        <p:spPr>
          <a:xfrm>
            <a:off x="2794001" y="3082767"/>
            <a:ext cx="466646"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custDataLst>
              <p:tags r:id="rId9"/>
            </p:custDataLst>
          </p:nvPr>
        </p:nvCxnSpPr>
        <p:spPr>
          <a:xfrm>
            <a:off x="3288116" y="4662808"/>
            <a:ext cx="1136361"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71" name="Group 70"/>
          <p:cNvGrpSpPr/>
          <p:nvPr>
            <p:custDataLst>
              <p:tags r:id="rId10"/>
            </p:custDataLst>
          </p:nvPr>
        </p:nvGrpSpPr>
        <p:grpSpPr>
          <a:xfrm flipV="1">
            <a:off x="451645" y="5475723"/>
            <a:ext cx="2549787" cy="1044504"/>
            <a:chOff x="457994" y="5524285"/>
            <a:chExt cx="2534276" cy="237317"/>
          </a:xfrm>
        </p:grpSpPr>
        <p:cxnSp>
          <p:nvCxnSpPr>
            <p:cNvPr id="65" name="Straight Arrow Connector 64"/>
            <p:cNvCxnSpPr/>
            <p:nvPr/>
          </p:nvCxnSpPr>
          <p:spPr>
            <a:xfrm flipV="1">
              <a:off x="457994" y="5761602"/>
              <a:ext cx="253427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2989225" y="5524285"/>
              <a:ext cx="1" cy="230513"/>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56" name="TextBox 55"/>
          <p:cNvSpPr txBox="1"/>
          <p:nvPr>
            <p:custDataLst>
              <p:tags r:id="rId11"/>
            </p:custDataLst>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57" name="Straight Connector 56"/>
          <p:cNvCxnSpPr/>
          <p:nvPr>
            <p:custDataLst>
              <p:tags r:id="rId12"/>
            </p:custDataLst>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3" name="Picture 42" descr="Screen Shot 2014-06-03 at 12.22.11 PM.png"/>
          <p:cNvPicPr>
            <a:picLocks noChangeAspect="1"/>
          </p:cNvPicPr>
          <p:nvPr>
            <p:custDataLst>
              <p:tags r:id="rId13"/>
            </p:custDataLst>
          </p:nvPr>
        </p:nvPicPr>
        <p:blipFill rotWithShape="1">
          <a:blip r:embed="rId25">
            <a:extLst>
              <a:ext uri="{28A0092B-C50C-407E-A947-70E740481C1C}">
                <a14:useLocalDpi xmlns:a14="http://schemas.microsoft.com/office/drawing/2010/main" val="0"/>
              </a:ext>
            </a:extLst>
          </a:blip>
          <a:srcRect l="35912" r="3622" b="8152"/>
          <a:stretch/>
        </p:blipFill>
        <p:spPr>
          <a:xfrm>
            <a:off x="1364324" y="5758694"/>
            <a:ext cx="781051" cy="819293"/>
          </a:xfrm>
          <a:prstGeom prst="rect">
            <a:avLst/>
          </a:prstGeom>
        </p:spPr>
      </p:pic>
      <p:grpSp>
        <p:nvGrpSpPr>
          <p:cNvPr id="46" name="Group 45"/>
          <p:cNvGrpSpPr/>
          <p:nvPr>
            <p:custDataLst>
              <p:tags r:id="rId14"/>
            </p:custDataLst>
          </p:nvPr>
        </p:nvGrpSpPr>
        <p:grpSpPr>
          <a:xfrm>
            <a:off x="454376" y="5107372"/>
            <a:ext cx="804408" cy="925180"/>
            <a:chOff x="454376" y="4768208"/>
            <a:chExt cx="1091678" cy="993973"/>
          </a:xfrm>
        </p:grpSpPr>
        <p:grpSp>
          <p:nvGrpSpPr>
            <p:cNvPr id="48" name="Group 47"/>
            <p:cNvGrpSpPr/>
            <p:nvPr/>
          </p:nvGrpSpPr>
          <p:grpSpPr>
            <a:xfrm flipH="1">
              <a:off x="457994" y="4768208"/>
              <a:ext cx="47906" cy="993973"/>
              <a:chOff x="2350810" y="4524180"/>
              <a:chExt cx="221466" cy="803202"/>
            </a:xfrm>
          </p:grpSpPr>
          <p:cxnSp>
            <p:nvCxnSpPr>
              <p:cNvPr id="51" name="Straight Arrow Connector 50"/>
              <p:cNvCxnSpPr/>
              <p:nvPr/>
            </p:nvCxnSpPr>
            <p:spPr>
              <a:xfrm>
                <a:off x="2350810" y="4524180"/>
                <a:ext cx="22146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2563135" y="4564606"/>
                <a:ext cx="0" cy="762776"/>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a:xfrm>
              <a:off x="454376" y="5762127"/>
              <a:ext cx="1091678" cy="54"/>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2" name="Picture 1" descr="Screen Shot 2014-06-03 at 1.02.53 PM.png"/>
          <p:cNvPicPr>
            <a:picLocks noChangeAspect="1"/>
          </p:cNvPicPr>
          <p:nvPr>
            <p:custDataLst>
              <p:tags r:id="rId15"/>
            </p:custDataLst>
          </p:nvPr>
        </p:nvPicPr>
        <p:blipFill>
          <a:blip r:embed="rId26">
            <a:extLst>
              <a:ext uri="{28A0092B-C50C-407E-A947-70E740481C1C}">
                <a14:useLocalDpi xmlns:a14="http://schemas.microsoft.com/office/drawing/2010/main" val="0"/>
              </a:ext>
            </a:extLst>
          </a:blip>
          <a:stretch>
            <a:fillRect/>
          </a:stretch>
        </p:blipFill>
        <p:spPr>
          <a:xfrm>
            <a:off x="530389" y="6615242"/>
            <a:ext cx="2691177" cy="1219686"/>
          </a:xfrm>
          <a:prstGeom prst="rect">
            <a:avLst/>
          </a:prstGeom>
        </p:spPr>
      </p:pic>
      <p:sp>
        <p:nvSpPr>
          <p:cNvPr id="41" name="TextBox 40"/>
          <p:cNvSpPr txBox="1"/>
          <p:nvPr>
            <p:custDataLst>
              <p:tags r:id="rId16"/>
            </p:custDataLst>
          </p:nvPr>
        </p:nvSpPr>
        <p:spPr>
          <a:xfrm>
            <a:off x="457994" y="595839"/>
            <a:ext cx="3125297" cy="923330"/>
          </a:xfrm>
          <a:prstGeom prst="rect">
            <a:avLst/>
          </a:prstGeom>
          <a:noFill/>
        </p:spPr>
        <p:txBody>
          <a:bodyPr wrap="square" rtlCol="0">
            <a:spAutoFit/>
          </a:bodyPr>
          <a:lstStyle/>
          <a:p>
            <a:pPr algn="l" rtl="0"/>
            <a:r>
              <a:rPr lang="fr-FR" sz="5200" b="0" i="0" u="none" dirty="0">
                <a:latin typeface="Futura Std Condensed" pitchFamily="34" charset="0"/>
                <a:cs typeface="Futura Condensed"/>
              </a:rPr>
              <a:t>MON STUDIO</a:t>
            </a:r>
          </a:p>
        </p:txBody>
      </p:sp>
      <p:grpSp>
        <p:nvGrpSpPr>
          <p:cNvPr id="42" name="Group 41"/>
          <p:cNvGrpSpPr/>
          <p:nvPr>
            <p:custDataLst>
              <p:tags r:id="rId17"/>
            </p:custDataLst>
          </p:nvPr>
        </p:nvGrpSpPr>
        <p:grpSpPr>
          <a:xfrm>
            <a:off x="2571138" y="443435"/>
            <a:ext cx="651202" cy="1336089"/>
            <a:chOff x="2571138" y="443435"/>
            <a:chExt cx="651202" cy="1336089"/>
          </a:xfrm>
        </p:grpSpPr>
        <p:grpSp>
          <p:nvGrpSpPr>
            <p:cNvPr id="44" name="Group 43"/>
            <p:cNvGrpSpPr/>
            <p:nvPr/>
          </p:nvGrpSpPr>
          <p:grpSpPr>
            <a:xfrm>
              <a:off x="2571138" y="443435"/>
              <a:ext cx="651202" cy="1336089"/>
              <a:chOff x="2169548" y="4643960"/>
              <a:chExt cx="393589" cy="656327"/>
            </a:xfrm>
          </p:grpSpPr>
          <p:cxnSp>
            <p:nvCxnSpPr>
              <p:cNvPr id="49" name="Straight Arrow Connector 48"/>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5" name="Straight Arrow Connector 44"/>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54" name="Straight Arrow Connector 53"/>
          <p:cNvCxnSpPr/>
          <p:nvPr>
            <p:custDataLst>
              <p:tags r:id="rId18"/>
            </p:custDataLst>
          </p:nvPr>
        </p:nvCxnSpPr>
        <p:spPr>
          <a:xfrm flipV="1">
            <a:off x="4404105" y="4342116"/>
            <a:ext cx="0" cy="327484"/>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58" name="Group 57"/>
          <p:cNvGrpSpPr/>
          <p:nvPr>
            <p:custDataLst>
              <p:tags r:id="rId19"/>
            </p:custDataLst>
          </p:nvPr>
        </p:nvGrpSpPr>
        <p:grpSpPr>
          <a:xfrm>
            <a:off x="-1" y="7871074"/>
            <a:ext cx="7772401" cy="532604"/>
            <a:chOff x="-1" y="7871074"/>
            <a:chExt cx="7772401" cy="532604"/>
          </a:xfrm>
        </p:grpSpPr>
        <p:sp>
          <p:nvSpPr>
            <p:cNvPr id="59" name="Rectangle 58"/>
            <p:cNvSpPr/>
            <p:nvPr/>
          </p:nvSpPr>
          <p:spPr>
            <a:xfrm>
              <a:off x="-1" y="7871074"/>
              <a:ext cx="7772401" cy="410457"/>
            </a:xfrm>
            <a:prstGeom prst="rect">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0" name="Diamond 59"/>
            <p:cNvSpPr/>
            <p:nvPr/>
          </p:nvSpPr>
          <p:spPr>
            <a:xfrm>
              <a:off x="1398022" y="8077594"/>
              <a:ext cx="381000" cy="326084"/>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1" name="Diamond 60"/>
            <p:cNvSpPr/>
            <p:nvPr/>
          </p:nvSpPr>
          <p:spPr>
            <a:xfrm>
              <a:off x="5277046" y="8066025"/>
              <a:ext cx="381000" cy="326084"/>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2" name="TextBox 61"/>
            <p:cNvSpPr txBox="1"/>
            <p:nvPr/>
          </p:nvSpPr>
          <p:spPr>
            <a:xfrm>
              <a:off x="0" y="7879206"/>
              <a:ext cx="3185510"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63" name="TextBox 62"/>
            <p:cNvSpPr txBox="1"/>
            <p:nvPr/>
          </p:nvSpPr>
          <p:spPr>
            <a:xfrm>
              <a:off x="3185510" y="7884634"/>
              <a:ext cx="4586890"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437981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iamond 53"/>
          <p:cNvSpPr/>
          <p:nvPr>
            <p:custDataLst>
              <p:tags r:id="rId1"/>
            </p:custDataLst>
          </p:nvPr>
        </p:nvSpPr>
        <p:spPr>
          <a:xfrm>
            <a:off x="6965252" y="2133579"/>
            <a:ext cx="781748" cy="781748"/>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5" name="Group 4"/>
          <p:cNvGrpSpPr/>
          <p:nvPr>
            <p:custDataLst>
              <p:tags r:id="rId2"/>
            </p:custDataLst>
          </p:nvPr>
        </p:nvGrpSpPr>
        <p:grpSpPr>
          <a:xfrm>
            <a:off x="4007796" y="2830659"/>
            <a:ext cx="3307404" cy="1144275"/>
            <a:chOff x="3992282" y="2830659"/>
            <a:chExt cx="3307404" cy="1144275"/>
          </a:xfrm>
        </p:grpSpPr>
        <p:sp>
          <p:nvSpPr>
            <p:cNvPr id="18" name="TextBox 17"/>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smtClean="0">
                  <a:latin typeface="Futura Std Condensed" pitchFamily="34" charset="0"/>
                  <a:cs typeface="Futura Condensed"/>
                </a:rPr>
                <a:t>«</a:t>
              </a:r>
              <a:r>
                <a:rPr lang="fr-FR" sz="1200" b="0" i="0" u="none" spc="-20" dirty="0">
                  <a:latin typeface="Futura Std Condensed" pitchFamily="34" charset="0"/>
                  <a:cs typeface="Futura Condensed"/>
                </a:rPr>
                <a:t> Débogage » du </a:t>
              </a:r>
              <a:r>
                <a:rPr lang="fr-FR" sz="1200" b="0" i="0" u="none" spc="-20" dirty="0" smtClean="0">
                  <a:latin typeface="Futura Std Condensed" pitchFamily="34" charset="0"/>
                  <a:cs typeface="Futura Condensed"/>
                </a:rPr>
                <a:t>chapitre 1</a:t>
              </a:r>
              <a:endParaRPr lang="fr-FR" sz="1200" b="0" i="0" u="none" spc="-2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spc="-20" dirty="0" smtClean="0">
                  <a:latin typeface="Futura Std Condensed" pitchFamily="34" charset="0"/>
                  <a:cs typeface="Futura Condensed"/>
                </a:rPr>
                <a:t>l’activité </a:t>
              </a:r>
              <a:r>
                <a:rPr lang="fr-FR" sz="1200" b="0" i="0" u="none" spc="-20" dirty="0">
                  <a:latin typeface="Futura Std Condensed" pitchFamily="34" charset="0"/>
                  <a:cs typeface="Futura Condensed"/>
                </a:rPr>
                <a:t>« Débogage » du </a:t>
              </a:r>
              <a:r>
                <a:rPr lang="fr-FR" sz="1200" b="0" i="0" u="none" spc="-20" dirty="0" smtClean="0">
                  <a:latin typeface="Futura Std Condensed" pitchFamily="34" charset="0"/>
                  <a:cs typeface="Futura Condensed"/>
                </a:rPr>
                <a:t>chapitre 1</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http://scratch.mit.edu/studios/475483</a:t>
              </a:r>
              <a:endParaRPr lang="fr-FR" sz="1200" dirty="0">
                <a:latin typeface="Futura Std Condensed" pitchFamily="34" charset="0"/>
                <a:cs typeface="Futura Condensed"/>
              </a:endParaRPr>
            </a:p>
          </p:txBody>
        </p:sp>
        <p:sp>
          <p:nvSpPr>
            <p:cNvPr id="19" name="TextBox 18"/>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custDataLst>
              <p:tags r:id="rId3"/>
            </p:custDataLst>
          </p:nvPr>
        </p:nvGrpSpPr>
        <p:grpSpPr>
          <a:xfrm>
            <a:off x="457995" y="2830659"/>
            <a:ext cx="3324338" cy="4817944"/>
            <a:chOff x="422410" y="2830659"/>
            <a:chExt cx="3324338" cy="4817944"/>
          </a:xfrm>
        </p:grpSpPr>
        <p:sp>
          <p:nvSpPr>
            <p:cNvPr id="14" name="TextBox 13"/>
            <p:cNvSpPr txBox="1"/>
            <p:nvPr/>
          </p:nvSpPr>
          <p:spPr>
            <a:xfrm>
              <a:off x="515544" y="3328603"/>
              <a:ext cx="3231204" cy="4320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Débogage » (</a:t>
              </a:r>
              <a:r>
                <a:rPr lang="fr-FR" sz="1200" b="0" i="0" u="none" spc="-20" dirty="0" smtClean="0">
                  <a:latin typeface="Futura Std Condensed" pitchFamily="34" charset="0"/>
                  <a:cs typeface="Futura Condensed"/>
                </a:rPr>
                <a:t>Chapitre 1</a:t>
              </a:r>
              <a:r>
                <a:rPr lang="fr-FR" sz="1200" b="0" i="0" u="none" spc="-20" dirty="0">
                  <a:latin typeface="Futura Std Condensed" pitchFamily="34" charset="0"/>
                  <a:cs typeface="Futura Condensed"/>
                </a:rPr>
                <a:t>) à disposition des élèves pour les guider dans cette activité.</a:t>
              </a:r>
              <a:endParaRPr lang="fr-FR" sz="1200" spc="-20" dirty="0">
                <a:latin typeface="Futura Std Condensed" pitchFamily="34" charset="0"/>
                <a:cs typeface="Futura Condensed"/>
              </a:endParaRP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Aidez les élèves à ouvrir les programmes à corriger, soit en se connectant au studio dédié aux défis de débogage du </a:t>
              </a:r>
              <a:r>
                <a:rPr lang="fr-FR" sz="1200" b="0" i="0" u="none" dirty="0" smtClean="0">
                  <a:latin typeface="Futura Std Condensed" pitchFamily="34" charset="0"/>
                  <a:cs typeface="Futura Condensed"/>
                </a:rPr>
                <a:t>chapitre 1</a:t>
              </a:r>
              <a:r>
                <a:rPr lang="fr-FR" sz="1200" b="0" i="0" u="none" dirty="0">
                  <a:latin typeface="Futura Std Condensed" pitchFamily="34" charset="0"/>
                  <a:cs typeface="Futura Condensed"/>
                </a:rPr>
                <a:t>, soit en suivant les liens donnés dans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correspondant. Encouragez les élèves à cliquer sur le bouton « Voir à </a:t>
              </a:r>
              <a:r>
                <a:rPr lang="fr-FR" sz="1200" b="0" i="0" u="none" dirty="0" smtClean="0">
                  <a:latin typeface="Futura Std Condensed" pitchFamily="34" charset="0"/>
                  <a:cs typeface="Futura Condensed"/>
                </a:rPr>
                <a:t>l’intérieur</a:t>
              </a:r>
              <a:r>
                <a:rPr lang="fr-FR" sz="1200" b="0" i="0" u="none" dirty="0">
                  <a:latin typeface="Futura Std Condensed" pitchFamily="34" charset="0"/>
                  <a:cs typeface="Futura Condensed"/>
                </a:rPr>
                <a:t> » pour étudier le programme défaillant, modifier le code problématique et tester de possibles solutions.</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solidFill>
                    <a:srgbClr val="000000"/>
                  </a:solidFill>
                  <a:latin typeface="Futura Std Condensed" pitchFamily="34" charset="0"/>
                  <a:cs typeface="Futura Condensed"/>
                </a:rPr>
                <a:t>Donnez le temps aux élèves de faire des tests et de trouver une solution à tous les défis de débogage. Éventuellement, invitez les élèves à utiliser la fonction « Remix » de Scratch pour corriger les erreurs et sauvegarder les programmes corrigés.</a:t>
              </a:r>
              <a:endParaRPr lang="fr-FR" sz="1200" dirty="0">
                <a:solidFill>
                  <a:srgbClr val="000000"/>
                </a:solidFill>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se repencher sur les </a:t>
              </a:r>
              <a:r>
                <a:rPr lang="fr-FR" sz="1200" b="0" i="0" u="none" spc="-10" dirty="0">
                  <a:latin typeface="Futura Std Condensed" pitchFamily="34" charset="0"/>
                  <a:cs typeface="Futura Condensed"/>
                </a:rPr>
                <a:t>tests et les débogages</a:t>
              </a:r>
              <a:r>
                <a:rPr lang="fr-FR" sz="1200" b="0" i="0" u="none" dirty="0">
                  <a:latin typeface="Futura Std Condensed" pitchFamily="34" charset="0"/>
                  <a:cs typeface="Futura Condensed"/>
                </a:rPr>
                <a:t>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ont réalisés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r>
                <a:rPr lang="fr-FR" sz="1200" b="0" i="0" u="none" spc="-10" dirty="0">
                  <a:latin typeface="Futura Std Condensed" pitchFamily="34" charset="0"/>
                  <a:cs typeface="Futura Condensed"/>
                </a:rPr>
                <a:t>.</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Créez pour la classe une liste de stratégies de débogage qui rassemble </a:t>
              </a:r>
              <a:r>
                <a:rPr lang="fr-FR" sz="1200" b="0" i="0" u="none" dirty="0">
                  <a:latin typeface="Futura Std Condensed" pitchFamily="34" charset="0"/>
                  <a:cs typeface="Futura Condensed"/>
                </a:rPr>
                <a:t>les approches </a:t>
              </a:r>
              <a:r>
                <a:rPr lang="fr-FR" sz="1200" b="0" i="0" u="none" dirty="0" smtClean="0">
                  <a:latin typeface="Futura Std Condensed" pitchFamily="34" charset="0"/>
                  <a:cs typeface="Futura Condensed"/>
                </a:rPr>
                <a:t>d’identification </a:t>
              </a:r>
              <a:r>
                <a:rPr lang="fr-FR" sz="1200" b="0" i="0" u="none" dirty="0">
                  <a:latin typeface="Futura Std Condensed" pitchFamily="34" charset="0"/>
                  <a:cs typeface="Futura Condensed"/>
                </a:rPr>
                <a:t>et de résolution de problèmes des élèves.</a:t>
              </a:r>
              <a:endParaRPr lang="fr-FR" sz="1200" spc="-10" dirty="0">
                <a:latin typeface="Futura Std Condensed" pitchFamily="34" charset="0"/>
                <a:cs typeface="Futura Condensed"/>
              </a:endParaRPr>
            </a:p>
          </p:txBody>
        </p:sp>
        <p:sp>
          <p:nvSpPr>
            <p:cNvPr id="78" name="TextBox 77"/>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9" name="Straight Connector 78"/>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4"/>
            </p:custDataLst>
          </p:nvPr>
        </p:nvGrpSpPr>
        <p:grpSpPr>
          <a:xfrm>
            <a:off x="4007796" y="4090130"/>
            <a:ext cx="3307404" cy="1513483"/>
            <a:chOff x="3992282" y="4098597"/>
            <a:chExt cx="3307404" cy="1513483"/>
          </a:xfrm>
        </p:grpSpPr>
        <p:sp>
          <p:nvSpPr>
            <p:cNvPr id="82" name="TextBox 81"/>
            <p:cNvSpPr txBox="1"/>
            <p:nvPr/>
          </p:nvSpPr>
          <p:spPr>
            <a:xfrm>
              <a:off x="4089400" y="4596417"/>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 était le problème ?</a:t>
              </a:r>
            </a:p>
            <a:p>
              <a:pPr marL="171450" indent="-171450" algn="l" rtl="0">
                <a:buFont typeface="Lucida Grande"/>
                <a:buChar char="+"/>
              </a:pPr>
              <a:r>
                <a:rPr lang="fr-FR" sz="1200" b="0" i="0" u="none" dirty="0">
                  <a:latin typeface="Futura Std Condensed" pitchFamily="34" charset="0"/>
                  <a:cs typeface="Futura Condensed"/>
                </a:rPr>
                <a:t>Comment as-tu identifié le problème ?</a:t>
              </a:r>
            </a:p>
            <a:p>
              <a:pPr marL="171450" indent="-171450" algn="l" rtl="0">
                <a:buFont typeface="Lucida Grande"/>
                <a:buChar char="+"/>
              </a:pPr>
              <a:r>
                <a:rPr lang="fr-FR" sz="1200" b="0" i="0" u="none" dirty="0">
                  <a:latin typeface="Futura Std Condensed" pitchFamily="34" charset="0"/>
                  <a:cs typeface="Futura Condensed"/>
                </a:rPr>
                <a:t>Comment as-tu résolu le problème ?</a:t>
              </a:r>
            </a:p>
            <a:p>
              <a:pPr marL="171450" indent="-171450" algn="l" rtl="0">
                <a:buFont typeface="Lucida Grande"/>
                <a:buChar char="+"/>
              </a:pP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ont-ils utilisé des approches différentes pour résoudre le problème ?</a:t>
              </a:r>
            </a:p>
          </p:txBody>
        </p:sp>
        <p:sp>
          <p:nvSpPr>
            <p:cNvPr id="83" name="TextBox 82"/>
            <p:cNvSpPr txBox="1"/>
            <p:nvPr/>
          </p:nvSpPr>
          <p:spPr>
            <a:xfrm>
              <a:off x="3992282" y="4098597"/>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4" name="Straight Connector 83"/>
            <p:cNvCxnSpPr/>
            <p:nvPr/>
          </p:nvCxnSpPr>
          <p:spPr>
            <a:xfrm flipV="1">
              <a:off x="4089400" y="4437151"/>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88"/>
          <p:cNvGrpSpPr/>
          <p:nvPr>
            <p:custDataLst>
              <p:tags r:id="rId5"/>
            </p:custDataLst>
          </p:nvPr>
        </p:nvGrpSpPr>
        <p:grpSpPr>
          <a:xfrm>
            <a:off x="4007796" y="5709109"/>
            <a:ext cx="3307404" cy="1511490"/>
            <a:chOff x="3992282" y="2832776"/>
            <a:chExt cx="3307404" cy="1511490"/>
          </a:xfrm>
        </p:grpSpPr>
        <p:sp>
          <p:nvSpPr>
            <p:cNvPr id="90" name="TextBox 89"/>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réussi à corriger les cinq erreurs ? Si ce </a:t>
              </a:r>
              <a:r>
                <a:rPr lang="fr-FR" sz="1200" b="0" i="0" u="none" dirty="0" smtClean="0">
                  <a:latin typeface="Futura Std Condensed" pitchFamily="34" charset="0"/>
                  <a:cs typeface="Futura Condensed"/>
                </a:rPr>
                <a:t>n’est </a:t>
              </a:r>
              <a:r>
                <a:rPr lang="fr-FR" sz="1200" b="0" i="0" u="none" dirty="0">
                  <a:latin typeface="Futura Std Condensed" pitchFamily="34" charset="0"/>
                  <a:cs typeface="Futura Condensed"/>
                </a:rPr>
                <a:t>pas le cas, comment pourriez-vous clarifier les concepts abordés dans les programmes non résolus ?</a:t>
              </a:r>
            </a:p>
            <a:p>
              <a:pPr marL="171450" indent="-171450" algn="l" rtl="0">
                <a:buFont typeface="Lucida Grande"/>
                <a:buChar char="+"/>
              </a:pPr>
              <a:r>
                <a:rPr lang="fr-FR" sz="1200" b="0" i="0" u="none" dirty="0">
                  <a:latin typeface="Futura Std Condensed" pitchFamily="34" charset="0"/>
                  <a:cs typeface="Futura Condensed"/>
                </a:rPr>
                <a:t>Quelles différentes stratégies les élèves ont-ils employées pour tester et corriger les programmes ?</a:t>
              </a:r>
            </a:p>
          </p:txBody>
        </p:sp>
        <p:sp>
          <p:nvSpPr>
            <p:cNvPr id="91" name="TextBox 90"/>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2" name="Straight Connector 9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6"/>
            </p:custDataLst>
          </p:nvPr>
        </p:nvSpPr>
        <p:spPr>
          <a:xfrm>
            <a:off x="457995" y="2047400"/>
            <a:ext cx="2913799" cy="954107"/>
          </a:xfrm>
          <a:prstGeom prst="rect">
            <a:avLst/>
          </a:prstGeom>
          <a:noFill/>
        </p:spPr>
        <p:txBody>
          <a:bodyPr wrap="square" rtlCol="0" anchor="ctr" anchorCtr="0">
            <a:spAutoFit/>
          </a:bodyPr>
          <a:lstStyle/>
          <a:p>
            <a:pPr algn="l" rtl="0"/>
            <a:r>
              <a:rPr lang="fr-FR" sz="2800" b="0" i="0" u="none" dirty="0">
                <a:solidFill>
                  <a:schemeClr val="bg1"/>
                </a:solidFill>
                <a:latin typeface="Futura Std Condensed" pitchFamily="34" charset="0"/>
                <a:cs typeface="Futura Condensed"/>
              </a:rPr>
              <a:t>DESCRIPTION DE </a:t>
            </a:r>
            <a:r>
              <a:rPr lang="fr-FR" sz="2800" b="0" i="0" u="none" dirty="0" smtClean="0">
                <a:solidFill>
                  <a:schemeClr val="bg1"/>
                </a:solidFill>
                <a:latin typeface="Futura Std Condensed" pitchFamily="34" charset="0"/>
                <a:cs typeface="Futura Condensed"/>
              </a:rPr>
              <a:t>L’ACTIVITÉ</a:t>
            </a:r>
            <a:endParaRPr lang="fr-FR" sz="2800" dirty="0">
              <a:solidFill>
                <a:schemeClr val="bg1"/>
              </a:solidFill>
              <a:latin typeface="Futura Std Condensed" pitchFamily="34" charset="0"/>
              <a:cs typeface="Futura Condensed"/>
            </a:endParaRPr>
          </a:p>
        </p:txBody>
      </p:sp>
      <p:sp>
        <p:nvSpPr>
          <p:cNvPr id="65" name="Isosceles Triangle 64"/>
          <p:cNvSpPr/>
          <p:nvPr>
            <p:custDataLst>
              <p:tags r:id="rId7"/>
            </p:custDataLst>
          </p:nvPr>
        </p:nvSpPr>
        <p:spPr>
          <a:xfrm rot="16200000">
            <a:off x="6953456" y="240354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53" name="Group 52"/>
          <p:cNvGrpSpPr/>
          <p:nvPr>
            <p:custDataLst>
              <p:tags r:id="rId8"/>
            </p:custDataLst>
          </p:nvPr>
        </p:nvGrpSpPr>
        <p:grpSpPr>
          <a:xfrm>
            <a:off x="457995" y="7630731"/>
            <a:ext cx="6857205" cy="352518"/>
            <a:chOff x="457995" y="7630731"/>
            <a:chExt cx="6857205" cy="352518"/>
          </a:xfrm>
        </p:grpSpPr>
        <p:sp>
          <p:nvSpPr>
            <p:cNvPr id="59" name="TextBox 58"/>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60" name="Straight Connector 59"/>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62" name="Straight Connector 61"/>
          <p:cNvCxnSpPr/>
          <p:nvPr>
            <p:custDataLst>
              <p:tags r:id="rId9"/>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4" name="Group 63"/>
          <p:cNvGrpSpPr/>
          <p:nvPr>
            <p:custDataLst>
              <p:tags r:id="rId10"/>
            </p:custDataLst>
          </p:nvPr>
        </p:nvGrpSpPr>
        <p:grpSpPr>
          <a:xfrm>
            <a:off x="4104914" y="8217641"/>
            <a:ext cx="3117152" cy="1158779"/>
            <a:chOff x="3746748" y="8217641"/>
            <a:chExt cx="3475318" cy="1158779"/>
          </a:xfrm>
        </p:grpSpPr>
        <p:sp>
          <p:nvSpPr>
            <p:cNvPr id="68" name="TextBox 67"/>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9" name="Group 68"/>
            <p:cNvGrpSpPr/>
            <p:nvPr/>
          </p:nvGrpSpPr>
          <p:grpSpPr>
            <a:xfrm>
              <a:off x="4076948" y="8385986"/>
              <a:ext cx="3145118" cy="883399"/>
              <a:chOff x="3891832" y="8385983"/>
              <a:chExt cx="3321768" cy="883398"/>
            </a:xfrm>
          </p:grpSpPr>
          <p:cxnSp>
            <p:nvCxnSpPr>
              <p:cNvPr id="70" name="Straight Connector 69"/>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5" name="TextBox 94"/>
          <p:cNvSpPr txBox="1"/>
          <p:nvPr>
            <p:custDataLst>
              <p:tags r:id="rId11"/>
            </p:custDataLst>
          </p:nvPr>
        </p:nvSpPr>
        <p:spPr>
          <a:xfrm>
            <a:off x="551129" y="8095239"/>
            <a:ext cx="3335468"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Cette activité est bien adaptée pour une réalisation en groupe ! Invitez les élèves à former des équipes de 2-4 personnes afin de résoudre collectivement les problèmes et de partager des stratégies de débogage.</a:t>
            </a:r>
          </a:p>
          <a:p>
            <a:pPr marL="171450" indent="-171450" algn="l" rtl="0">
              <a:buFont typeface="Lucida Grande"/>
              <a:buChar char="+"/>
            </a:pPr>
            <a:r>
              <a:rPr lang="fr-FR" sz="1200" b="0" i="0" u="none" dirty="0">
                <a:latin typeface="Futura Std Condensed" pitchFamily="34" charset="0"/>
                <a:cs typeface="Futura Condensed"/>
              </a:rPr>
              <a:t>La réalisation de tests et le débogage sont probablement les activités les plus courantes des programmeurs. Les choses se passent rarement comme prévu et </a:t>
            </a:r>
            <a:r>
              <a:rPr lang="fr-FR" sz="1200" b="0" i="0" u="none" dirty="0" smtClean="0">
                <a:latin typeface="Futura Std Condensed" pitchFamily="34" charset="0"/>
                <a:cs typeface="Futura Condensed"/>
              </a:rPr>
              <a:t>l’élaboration d’un </a:t>
            </a:r>
            <a:r>
              <a:rPr lang="fr-FR" sz="1200" b="0" i="0" u="none" dirty="0">
                <a:latin typeface="Futura Std Condensed" pitchFamily="34" charset="0"/>
                <a:cs typeface="Futura Condensed"/>
              </a:rPr>
              <a:t>ensemble de stratégies pour la réalisation de tests et le débogage sera un atout pour tout créateur de produits informatiques.</a:t>
            </a:r>
            <a:endParaRPr lang="fr-FR" sz="1200" dirty="0">
              <a:latin typeface="Futura Std Condensed" pitchFamily="34" charset="0"/>
              <a:cs typeface="Futura Condensed"/>
            </a:endParaRPr>
          </a:p>
        </p:txBody>
      </p:sp>
      <p:grpSp>
        <p:nvGrpSpPr>
          <p:cNvPr id="2" name="Group 1"/>
          <p:cNvGrpSpPr/>
          <p:nvPr>
            <p:custDataLst>
              <p:tags r:id="rId12"/>
            </p:custDataLst>
          </p:nvPr>
        </p:nvGrpSpPr>
        <p:grpSpPr>
          <a:xfrm>
            <a:off x="1258497" y="595839"/>
            <a:ext cx="5955976" cy="1984670"/>
            <a:chOff x="415665" y="595839"/>
            <a:chExt cx="5955976" cy="1984670"/>
          </a:xfrm>
        </p:grpSpPr>
        <p:sp>
          <p:nvSpPr>
            <p:cNvPr id="10" name="TextBox 9"/>
            <p:cNvSpPr txBox="1"/>
            <p:nvPr/>
          </p:nvSpPr>
          <p:spPr>
            <a:xfrm>
              <a:off x="3371794" y="795405"/>
              <a:ext cx="2999847" cy="1785104"/>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étudié cinq erreurs de programmation et trouvé une solution à chacun de ces défis</a:t>
              </a:r>
            </a:p>
            <a:p>
              <a:pPr marL="171450" indent="-171450" algn="l" rtl="0">
                <a:buFont typeface="Lucida Grande"/>
                <a:buChar char="+"/>
              </a:pPr>
              <a:r>
                <a:rPr lang="fr-FR" sz="1200" b="0" i="0" u="none" dirty="0">
                  <a:latin typeface="Futura Std Condensed" pitchFamily="34" charset="0"/>
                  <a:cs typeface="Futura Condensed"/>
                </a:rPr>
                <a:t>auront exploré un éventail de concepts (y compris la séquence) en faisant des tests et en corrigeant des programmes</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élaboré une liste de stratégies pour le débogage de projets</a:t>
              </a:r>
            </a:p>
          </p:txBody>
        </p:sp>
        <p:grpSp>
          <p:nvGrpSpPr>
            <p:cNvPr id="96" name="Group 95"/>
            <p:cNvGrpSpPr/>
            <p:nvPr/>
          </p:nvGrpSpPr>
          <p:grpSpPr>
            <a:xfrm>
              <a:off x="2819113" y="794340"/>
              <a:ext cx="442062" cy="1123360"/>
              <a:chOff x="2853673" y="794340"/>
              <a:chExt cx="442062" cy="1123360"/>
            </a:xfrm>
          </p:grpSpPr>
          <p:cxnSp>
            <p:nvCxnSpPr>
              <p:cNvPr id="97" name="Straight Connector 96"/>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01" name="TextBox 100"/>
            <p:cNvSpPr txBox="1"/>
            <p:nvPr/>
          </p:nvSpPr>
          <p:spPr>
            <a:xfrm>
              <a:off x="1685092"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102" name="Picture 101" descr="15min.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28577" y="1754376"/>
              <a:ext cx="324022" cy="324022"/>
            </a:xfrm>
            <a:prstGeom prst="rect">
              <a:avLst/>
            </a:prstGeom>
          </p:spPr>
        </p:pic>
        <p:sp>
          <p:nvSpPr>
            <p:cNvPr id="47" name="TextBox 46"/>
            <p:cNvSpPr txBox="1"/>
            <p:nvPr/>
          </p:nvSpPr>
          <p:spPr>
            <a:xfrm>
              <a:off x="415665" y="595839"/>
              <a:ext cx="2815942" cy="954107"/>
            </a:xfrm>
            <a:prstGeom prst="rect">
              <a:avLst/>
            </a:prstGeom>
            <a:noFill/>
          </p:spPr>
          <p:txBody>
            <a:bodyPr wrap="square" rtlCol="0">
              <a:spAutoFit/>
            </a:bodyPr>
            <a:lstStyle/>
            <a:p>
              <a:pPr algn="l" rtl="0"/>
              <a:r>
                <a:rPr lang="fr-FR" sz="5600" b="0" i="0" u="none">
                  <a:latin typeface="Futura Std Condensed" pitchFamily="34" charset="0"/>
                  <a:cs typeface="Futura Condensed"/>
                </a:rPr>
                <a:t>DÉBOGAGE</a:t>
              </a:r>
            </a:p>
          </p:txBody>
        </p:sp>
      </p:grpSp>
      <p:sp>
        <p:nvSpPr>
          <p:cNvPr id="6" name="Slide Number Placeholder 5"/>
          <p:cNvSpPr>
            <a:spLocks noGrp="1"/>
          </p:cNvSpPr>
          <p:nvPr>
            <p:ph type="sldNum" sz="quarter" idx="12"/>
            <p:custDataLst>
              <p:tags r:id="rId13"/>
            </p:custDataLst>
          </p:nvPr>
        </p:nvSpPr>
        <p:spPr>
          <a:xfrm>
            <a:off x="142398" y="9519711"/>
            <a:ext cx="1813560" cy="535517"/>
          </a:xfrm>
        </p:spPr>
        <p:txBody>
          <a:bodyPr/>
          <a:lstStyle/>
          <a:p>
            <a:pPr algn="l" rtl="0"/>
            <a:r>
              <a:rPr lang="fr-FR" b="0" i="0" u="none">
                <a:latin typeface="Futura Std Condensed" pitchFamily="34" charset="0"/>
              </a:rPr>
              <a:t>34</a:t>
            </a:r>
            <a:endParaRPr lang="fr-FR" dirty="0">
              <a:latin typeface="Futura Std Condensed" pitchFamily="34" charset="0"/>
            </a:endParaRPr>
          </a:p>
        </p:txBody>
      </p:sp>
      <p:grpSp>
        <p:nvGrpSpPr>
          <p:cNvPr id="49" name="Group 48"/>
          <p:cNvGrpSpPr/>
          <p:nvPr>
            <p:custDataLst>
              <p:tags r:id="rId14"/>
            </p:custDataLst>
          </p:nvPr>
        </p:nvGrpSpPr>
        <p:grpSpPr>
          <a:xfrm>
            <a:off x="551129" y="-1"/>
            <a:ext cx="493776" cy="2791969"/>
            <a:chOff x="551129" y="-1"/>
            <a:chExt cx="493776" cy="2791969"/>
          </a:xfrm>
        </p:grpSpPr>
        <p:pic>
          <p:nvPicPr>
            <p:cNvPr id="50" name="Picture 49" descr="Unit1activity.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1129" y="0"/>
              <a:ext cx="493776" cy="2791968"/>
            </a:xfrm>
            <a:prstGeom prst="rect">
              <a:avLst/>
            </a:prstGeom>
            <a:ln>
              <a:solidFill>
                <a:srgbClr val="FFFFFF"/>
              </a:solidFill>
            </a:ln>
          </p:spPr>
        </p:pic>
        <p:sp>
          <p:nvSpPr>
            <p:cNvPr id="51" name="TextBox 50"/>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1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2976700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445295" y="1522398"/>
            <a:ext cx="2357172" cy="1334958"/>
            <a:chOff x="409710" y="1457232"/>
            <a:chExt cx="2357172" cy="1334958"/>
          </a:xfrm>
        </p:grpSpPr>
        <p:sp>
          <p:nvSpPr>
            <p:cNvPr id="10" name="TextBox 9"/>
            <p:cNvSpPr txBox="1"/>
            <p:nvPr/>
          </p:nvSpPr>
          <p:spPr>
            <a:xfrm>
              <a:off x="502845" y="1457232"/>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À </a:t>
              </a:r>
              <a:r>
                <a:rPr lang="fr-FR" sz="1200" b="0" i="0" u="none" dirty="0" smtClean="0">
                  <a:latin typeface="Futura Std Condensed" pitchFamily="34" charset="0"/>
                  <a:cs typeface="Futura Condensed"/>
                </a:rPr>
                <a:t>L’AIDE</a:t>
              </a:r>
              <a:r>
                <a:rPr lang="fr-FR" sz="1200" b="0" i="0" u="none" dirty="0">
                  <a:latin typeface="Futura Std Condensed" pitchFamily="34" charset="0"/>
                  <a:cs typeface="Futura Condensed"/>
                </a:rPr>
                <a:t> ! PEUX-TU CORRIGER CES CINQ PROGRAMMES EN SCRATCH ?</a:t>
              </a:r>
              <a:endParaRPr lang="fr-FR" sz="1200" dirty="0">
                <a:latin typeface="Futura Std Condensed" pitchFamily="34" charset="0"/>
                <a:cs typeface="Futura Condensed"/>
              </a:endParaRPr>
            </a:p>
          </p:txBody>
        </p:sp>
        <p:sp>
          <p:nvSpPr>
            <p:cNvPr id="13" name="TextBox 12"/>
            <p:cNvSpPr txBox="1"/>
            <p:nvPr/>
          </p:nvSpPr>
          <p:spPr>
            <a:xfrm>
              <a:off x="409710" y="2145859"/>
              <a:ext cx="2357172" cy="646331"/>
            </a:xfrm>
            <a:prstGeom prst="rect">
              <a:avLst/>
            </a:prstGeom>
            <a:noFill/>
          </p:spPr>
          <p:txBody>
            <a:bodyPr wrap="square" rtlCol="0">
              <a:spAutoFit/>
            </a:bodyPr>
            <a:lstStyle/>
            <a:p>
              <a:pPr algn="just" rtl="0"/>
              <a:r>
                <a:rPr lang="fr-FR" sz="1200" b="0" i="0" u="none">
                  <a:latin typeface="Futura Std Condensed" pitchFamily="34" charset="0"/>
                  <a:cs typeface="Futura Condensed"/>
                </a:rPr>
                <a:t>Dans cette activité, tu étudieras ce qui est allé de travers et tu trouveras une solution à chacun des cinq défis de débogage proposés. </a:t>
              </a:r>
              <a:endParaRPr lang="fr-FR" sz="1200" dirty="0">
                <a:solidFill>
                  <a:srgbClr val="000000"/>
                </a:solidFill>
                <a:latin typeface="Futura Std Condensed" pitchFamily="34" charset="0"/>
                <a:cs typeface="Futura Condensed"/>
              </a:endParaRPr>
            </a:p>
          </p:txBody>
        </p:sp>
      </p:grpSp>
      <p:sp>
        <p:nvSpPr>
          <p:cNvPr id="26" name="TextBox 25"/>
          <p:cNvSpPr txBox="1"/>
          <p:nvPr>
            <p:custDataLst>
              <p:tags r:id="rId2"/>
            </p:custDataLst>
          </p:nvPr>
        </p:nvSpPr>
        <p:spPr>
          <a:xfrm>
            <a:off x="415665" y="8517982"/>
            <a:ext cx="3414313"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Fais une liste des erreurs que pourrait contenir le programme.</a:t>
            </a:r>
          </a:p>
          <a:p>
            <a:pPr marL="171450" indent="-171450" algn="l" rtl="0">
              <a:buFont typeface="Wingdings" charset="2"/>
              <a:buChar char="q"/>
            </a:pPr>
            <a:r>
              <a:rPr lang="fr-FR" sz="1200" b="0" i="0" u="none" dirty="0">
                <a:latin typeface="Futura Std Condensed" pitchFamily="34" charset="0"/>
                <a:cs typeface="Futura Condensed"/>
              </a:rPr>
              <a:t>Conserve une trace de ton travail ! Cela pourra </a:t>
            </a:r>
            <a:r>
              <a:rPr lang="fr-FR" sz="1200" b="0" i="0" u="none" dirty="0" smtClean="0">
                <a:latin typeface="Futura Std Condensed" pitchFamily="34" charset="0"/>
                <a:cs typeface="Futura Condensed"/>
              </a:rPr>
              <a:t>t’aider </a:t>
            </a:r>
            <a:r>
              <a:rPr lang="fr-FR" sz="1200" b="0" i="0" u="none" dirty="0">
                <a:latin typeface="Futura Std Condensed" pitchFamily="34" charset="0"/>
                <a:cs typeface="Futura Condensed"/>
              </a:rPr>
              <a:t>à te </a:t>
            </a:r>
            <a:r>
              <a:rPr lang="fr-FR" sz="1200" dirty="0" smtClean="0">
                <a:latin typeface="Futura Std Condensed" pitchFamily="34" charset="0"/>
                <a:cs typeface="Futura Condensed"/>
              </a:rPr>
              <a:t>souvenir</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de ce que tu as déjà essayé et à </a:t>
            </a:r>
            <a:r>
              <a:rPr lang="fr-FR" sz="1200" b="0" i="0" u="none" dirty="0" smtClean="0">
                <a:latin typeface="Futura Std Condensed" pitchFamily="34" charset="0"/>
                <a:cs typeface="Futura Condensed"/>
              </a:rPr>
              <a:t>t’orienter </a:t>
            </a:r>
            <a:r>
              <a:rPr lang="fr-FR" sz="1200" b="0" i="0" u="none" dirty="0">
                <a:latin typeface="Futura Std Condensed" pitchFamily="34" charset="0"/>
                <a:cs typeface="Futura Condensed"/>
              </a:rPr>
              <a:t>vers la prochaine chose à tenter.</a:t>
            </a:r>
          </a:p>
          <a:p>
            <a:pPr marL="171450" indent="-171450" algn="l" rtl="0">
              <a:buFont typeface="Wingdings" charset="2"/>
              <a:buChar char="q"/>
            </a:pPr>
            <a:r>
              <a:rPr lang="fr-FR" sz="1200" b="0" i="0" u="none" dirty="0">
                <a:latin typeface="Futura Std Condensed" pitchFamily="34" charset="0"/>
                <a:cs typeface="Futura Condensed"/>
              </a:rPr>
              <a:t>Avec un voisin, partagez et comparez vos approches </a:t>
            </a:r>
            <a:r>
              <a:rPr lang="fr-FR" sz="1200" b="0" i="0" u="none" dirty="0" smtClean="0">
                <a:latin typeface="Futura Std Condensed" pitchFamily="34" charset="0"/>
                <a:cs typeface="Futura Condensed"/>
              </a:rPr>
              <a:t>d’identification </a:t>
            </a:r>
            <a:r>
              <a:rPr lang="fr-FR" sz="1200" b="0" i="0" u="none" dirty="0">
                <a:latin typeface="Futura Std Condensed" pitchFamily="34" charset="0"/>
                <a:cs typeface="Futura Condensed"/>
              </a:rPr>
              <a:t>et de résolution de problèmes </a:t>
            </a: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ce que tu trouves une approche qui te convienne !</a:t>
            </a:r>
          </a:p>
        </p:txBody>
      </p:sp>
      <p:sp>
        <p:nvSpPr>
          <p:cNvPr id="38" name="TextBox 37"/>
          <p:cNvSpPr txBox="1"/>
          <p:nvPr>
            <p:custDataLst>
              <p:tags r:id="rId3"/>
            </p:custDataLst>
          </p:nvPr>
        </p:nvSpPr>
        <p:spPr>
          <a:xfrm>
            <a:off x="4076669" y="8517982"/>
            <a:ext cx="3314032"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a:latin typeface="Futura Std Condensed" pitchFamily="34" charset="0"/>
                <a:cs typeface="Futura Condensed"/>
              </a:rPr>
              <a:t>Avec un partenaire, discutez de vos méthodes de test et de débogage. Note les similitudes et les différences entre vos stratégies.</a:t>
            </a:r>
          </a:p>
          <a:p>
            <a:pPr marL="171450" indent="-171450" algn="l" rtl="0">
              <a:buFont typeface="Lucida Grande"/>
              <a:buChar char="+"/>
            </a:pPr>
            <a:r>
              <a:rPr lang="fr-FR" sz="1200" b="0" i="0" u="none" kern="1100" spc="-20">
                <a:latin typeface="Futura Std Condensed" pitchFamily="34" charset="0"/>
                <a:cs typeface="Futura Condensed"/>
              </a:rPr>
              <a:t>Ajoute des commentaires à ton code en faisant un clic droit sur les blocs de tes scripts. Ceci peut aider les autres à comprendre les différentes parties de ton programme !</a:t>
            </a:r>
          </a:p>
          <a:p>
            <a:pPr marL="171450" indent="-171450" algn="l" rtl="0">
              <a:buFont typeface="Lucida Grande"/>
              <a:buChar char="+"/>
            </a:pPr>
            <a:r>
              <a:rPr lang="fr-FR" sz="1200" b="0" i="0" u="none" kern="1100" spc="-20">
                <a:latin typeface="Futura Std Condensed" pitchFamily="34" charset="0"/>
                <a:cs typeface="Futura Condensed"/>
              </a:rPr>
              <a:t>Aide un voisin !</a:t>
            </a:r>
            <a:endParaRPr lang="fr-FR" sz="1200" kern="1100" spc="-20" dirty="0">
              <a:latin typeface="Futura Std Condensed" pitchFamily="34" charset="0"/>
              <a:cs typeface="Futura Condensed"/>
            </a:endParaRPr>
          </a:p>
        </p:txBody>
      </p:sp>
      <p:grpSp>
        <p:nvGrpSpPr>
          <p:cNvPr id="18" name="Group 17"/>
          <p:cNvGrpSpPr/>
          <p:nvPr>
            <p:custDataLst>
              <p:tags r:id="rId4"/>
            </p:custDataLst>
          </p:nvPr>
        </p:nvGrpSpPr>
        <p:grpSpPr>
          <a:xfrm>
            <a:off x="3829978" y="763670"/>
            <a:ext cx="3402084" cy="6953502"/>
            <a:chOff x="4430800" y="865764"/>
            <a:chExt cx="3377972" cy="6543438"/>
          </a:xfrm>
        </p:grpSpPr>
        <p:sp>
          <p:nvSpPr>
            <p:cNvPr id="16" name="Rectangle 15"/>
            <p:cNvSpPr/>
            <p:nvPr/>
          </p:nvSpPr>
          <p:spPr>
            <a:xfrm>
              <a:off x="4430802" y="865764"/>
              <a:ext cx="3377970" cy="912323"/>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1.1</a:t>
              </a:r>
              <a:r>
                <a:rPr lang="fr-FR" sz="1200" b="0" i="0" u="none" dirty="0" smtClean="0">
                  <a:latin typeface="Futura Std Condensed" pitchFamily="34" charset="0"/>
                  <a:cs typeface="Futura Condensed"/>
                </a:rPr>
                <a:t> </a:t>
              </a:r>
              <a:r>
                <a:rPr lang="fr-FR" sz="1100" b="0" i="0" u="none" dirty="0">
                  <a:latin typeface="Futura Std Condensed" pitchFamily="34" charset="0"/>
                  <a:cs typeface="Futura Condensed"/>
                </a:rPr>
                <a:t>http://scratch.mit.edu/projects/10437040</a:t>
              </a:r>
            </a:p>
            <a:p>
              <a:endParaRPr lang="fr-FR" sz="600" dirty="0" smtClean="0">
                <a:latin typeface="Futura Std Condensed" pitchFamily="34" charset="0"/>
                <a:cs typeface="Futura Condensed"/>
              </a:endParaRPr>
            </a:p>
            <a:p>
              <a:pPr algn="l" defTabSz="180000" rtl="0"/>
              <a:r>
                <a:rPr lang="fr-FR" sz="1100" dirty="0">
                  <a:latin typeface="Futura Std Condensed" pitchFamily="34" charset="0"/>
                  <a:cs typeface="Futura Condensed"/>
                </a:rPr>
                <a:t>	</a:t>
              </a:r>
              <a:r>
                <a:rPr lang="fr-FR" sz="1100" b="0" i="0" u="none" dirty="0" smtClean="0">
                  <a:latin typeface="Futura Std Condensed" pitchFamily="34" charset="0"/>
                  <a:cs typeface="Futura Condensed"/>
                </a:rPr>
                <a:t>Lorsque l’on </a:t>
              </a:r>
              <a:r>
                <a:rPr lang="fr-FR" sz="1100" b="0" i="0" u="none" dirty="0">
                  <a:latin typeface="Futura Std Condensed" pitchFamily="34" charset="0"/>
                  <a:cs typeface="Futura Condensed"/>
                </a:rPr>
                <a:t>clique sur le drapeau vert,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 et le chat de Scratch </a:t>
              </a:r>
              <a:r>
                <a:rPr lang="fr-FR" sz="1100" b="0" i="0" u="none" dirty="0" smtClean="0">
                  <a:latin typeface="Futura Std Condensed" pitchFamily="34" charset="0"/>
                  <a:cs typeface="Futura Condensed"/>
                </a:rPr>
                <a:t>	devraient </a:t>
              </a:r>
              <a:r>
                <a:rPr lang="fr-FR" sz="1100" b="0" i="0" u="none" dirty="0">
                  <a:latin typeface="Futura Std Condensed" pitchFamily="34" charset="0"/>
                  <a:cs typeface="Futura Condensed"/>
                </a:rPr>
                <a:t>tous deux </a:t>
              </a:r>
              <a:r>
                <a:rPr lang="fr-FR" sz="1100" b="0" i="0" u="none" dirty="0" smtClean="0">
                  <a:latin typeface="Futura Std Condensed" pitchFamily="34" charset="0"/>
                  <a:cs typeface="Futura Condensed"/>
                </a:rPr>
                <a:t>commencer </a:t>
              </a:r>
              <a:r>
                <a:rPr lang="fr-FR" sz="1100" b="0" i="0" u="none" dirty="0">
                  <a:latin typeface="Futura Std Condensed" pitchFamily="34" charset="0"/>
                  <a:cs typeface="Futura Condensed"/>
                </a:rPr>
                <a:t>à danser. Mais seul le chat de Scratch </a:t>
              </a:r>
              <a:r>
                <a:rPr lang="fr-FR" sz="1100" b="0" i="0" u="none" dirty="0" smtClean="0">
                  <a:latin typeface="Futura Std Condensed" pitchFamily="34" charset="0"/>
                  <a:cs typeface="Futura Condensed"/>
                </a:rPr>
                <a:t>	commence </a:t>
              </a:r>
              <a:r>
                <a:rPr lang="fr-FR" sz="1100" b="0" i="0" u="none" dirty="0">
                  <a:latin typeface="Futura Std Condensed" pitchFamily="34" charset="0"/>
                  <a:cs typeface="Futura Condensed"/>
                </a:rPr>
                <a:t>à danser ! Comment corriger </a:t>
              </a:r>
              <a:r>
                <a:rPr lang="fr-FR" sz="1100" b="0" i="0" u="none" dirty="0" smtClean="0">
                  <a:latin typeface="Futura Std Condensed" pitchFamily="34" charset="0"/>
                  <a:cs typeface="Futura Condensed"/>
                </a:rPr>
                <a:t>le </a:t>
              </a:r>
              <a:r>
                <a:rPr lang="fr-FR" sz="1100" b="0" i="0" u="none" dirty="0">
                  <a:latin typeface="Futura Std Condensed" pitchFamily="34" charset="0"/>
                  <a:cs typeface="Futura Condensed"/>
                </a:rPr>
                <a:t>programme ?</a:t>
              </a:r>
            </a:p>
          </p:txBody>
        </p:sp>
        <p:sp>
          <p:nvSpPr>
            <p:cNvPr id="48" name="Rectangle 47"/>
            <p:cNvSpPr/>
            <p:nvPr/>
          </p:nvSpPr>
          <p:spPr>
            <a:xfrm>
              <a:off x="4430802" y="2092526"/>
              <a:ext cx="3377970" cy="1390207"/>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1.2 </a:t>
              </a:r>
              <a:r>
                <a:rPr lang="fr-FR" sz="1100" b="0" i="0" u="none" dirty="0">
                  <a:latin typeface="Futura Std Condensed" pitchFamily="34" charset="0"/>
                  <a:cs typeface="Futura Condensed"/>
                </a:rPr>
                <a:t>http://scratch.mit.edu/projects/10437249</a:t>
              </a:r>
            </a:p>
            <a:p>
              <a:pPr marL="171450" indent="-171450" algn="l" rtl="0">
                <a:buFont typeface="Wingdings" charset="2"/>
                <a:buChar char="q"/>
              </a:pPr>
              <a:endParaRPr lang="fr-FR" sz="600" dirty="0" smtClean="0">
                <a:latin typeface="Futura Std Condensed" pitchFamily="34" charset="0"/>
                <a:cs typeface="Futura Condensed"/>
              </a:endParaRPr>
            </a:p>
            <a:p>
              <a:pPr algn="l" defTabSz="180000" rtl="0"/>
              <a:r>
                <a:rPr lang="fr-FR" sz="1100" dirty="0">
                  <a:latin typeface="Futura Std Condensed" pitchFamily="34" charset="0"/>
                  <a:cs typeface="Futura Condensed"/>
                </a:rPr>
                <a:t>	</a:t>
              </a:r>
              <a:r>
                <a:rPr lang="fr-FR" sz="1100" b="0" i="0" u="none" dirty="0" smtClean="0">
                  <a:latin typeface="Futura Std Condensed" pitchFamily="34" charset="0"/>
                  <a:cs typeface="Futura Condensed"/>
                </a:rPr>
                <a:t>Dans </a:t>
              </a:r>
              <a:r>
                <a:rPr lang="fr-FR" sz="1100" b="0" i="0" u="none" dirty="0">
                  <a:latin typeface="Futura Std Condensed" pitchFamily="34" charset="0"/>
                  <a:cs typeface="Futura Condensed"/>
                </a:rPr>
                <a:t>ce projet, lorsque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clique sur le drapeau vert, le chat de </a:t>
              </a:r>
              <a:r>
                <a:rPr lang="fr-FR" sz="1100" b="0" i="0" u="none" dirty="0" smtClean="0">
                  <a:latin typeface="Futura Std Condensed" pitchFamily="34" charset="0"/>
                  <a:cs typeface="Futura Condensed"/>
                </a:rPr>
                <a:t>	Scratch </a:t>
              </a:r>
              <a:r>
                <a:rPr lang="fr-FR" sz="1100" b="0" i="0" u="none" dirty="0">
                  <a:latin typeface="Futura Std Condensed" pitchFamily="34" charset="0"/>
                  <a:cs typeface="Futura Condensed"/>
                </a:rPr>
                <a:t>devrait </a:t>
              </a:r>
              <a:r>
                <a:rPr lang="fr-FR" sz="1100" b="0" i="0" u="none" dirty="0" smtClean="0">
                  <a:latin typeface="Futura Std Condensed" pitchFamily="34" charset="0"/>
                  <a:cs typeface="Futura Condensed"/>
                </a:rPr>
                <a:t>démarrer </a:t>
              </a:r>
              <a:r>
                <a:rPr lang="fr-FR" sz="1100" b="0" i="0" u="none" dirty="0">
                  <a:latin typeface="Futura Std Condensed" pitchFamily="34" charset="0"/>
                  <a:cs typeface="Futura Condensed"/>
                </a:rPr>
                <a:t>du côté gauche de la scène, dire quelque </a:t>
              </a:r>
              <a:r>
                <a:rPr lang="fr-FR" sz="1100" b="0" i="0" u="none" dirty="0" smtClean="0">
                  <a:latin typeface="Futura Std Condensed" pitchFamily="34" charset="0"/>
                  <a:cs typeface="Futura Condensed"/>
                </a:rPr>
                <a:t>	chose </a:t>
              </a:r>
              <a:r>
                <a:rPr lang="fr-FR" sz="1100" b="0" i="0" u="none" dirty="0">
                  <a:latin typeface="Futura Std Condensed" pitchFamily="34" charset="0"/>
                  <a:cs typeface="Futura Condensed"/>
                </a:rPr>
                <a:t>à propos du fait </a:t>
              </a:r>
              <a:r>
                <a:rPr lang="fr-FR" sz="1100" b="0" i="0" u="none" dirty="0" smtClean="0">
                  <a:latin typeface="Futura Std Condensed" pitchFamily="34" charset="0"/>
                  <a:cs typeface="Futura Condensed"/>
                </a:rPr>
                <a:t>d’être à </a:t>
              </a:r>
              <a:r>
                <a:rPr lang="fr-FR" sz="1100" b="0" i="0" u="none" dirty="0">
                  <a:latin typeface="Futura Std Condensed" pitchFamily="34" charset="0"/>
                  <a:cs typeface="Futura Condensed"/>
                </a:rPr>
                <a:t>gauche, glisser vers la droite de la </a:t>
              </a:r>
              <a:r>
                <a:rPr lang="fr-FR" sz="1100" b="0" i="0" u="none" dirty="0" smtClean="0">
                  <a:latin typeface="Futura Std Condensed" pitchFamily="34" charset="0"/>
                  <a:cs typeface="Futura Condensed"/>
                </a:rPr>
                <a:t>	scène</a:t>
              </a:r>
              <a:r>
                <a:rPr lang="fr-FR" sz="1100" b="0" i="0" u="none" dirty="0">
                  <a:latin typeface="Futura Std Condensed" pitchFamily="34" charset="0"/>
                  <a:cs typeface="Futura Condensed"/>
                </a:rPr>
                <a:t>, et </a:t>
              </a:r>
              <a:r>
                <a:rPr lang="fr-FR" sz="1100" b="0" i="0" u="none" dirty="0" smtClean="0">
                  <a:latin typeface="Futura Std Condensed" pitchFamily="34" charset="0"/>
                  <a:cs typeface="Futura Condensed"/>
                </a:rPr>
                <a:t>dire quelque </a:t>
              </a:r>
              <a:r>
                <a:rPr lang="fr-FR" sz="1100" b="0" i="0" u="none" dirty="0">
                  <a:latin typeface="Futura Std Condensed" pitchFamily="34" charset="0"/>
                  <a:cs typeface="Futura Condensed"/>
                </a:rPr>
                <a:t>chose </a:t>
              </a:r>
              <a:r>
                <a:rPr lang="fr-FR" sz="1100" b="0" i="0" u="none" dirty="0" smtClean="0">
                  <a:latin typeface="Futura Std Condensed" pitchFamily="34" charset="0"/>
                  <a:cs typeface="Futura Condensed"/>
                </a:rPr>
                <a:t>à </a:t>
              </a:r>
              <a:r>
                <a:rPr lang="fr-FR" sz="1100" b="0" i="0" u="none" dirty="0">
                  <a:latin typeface="Futura Std Condensed" pitchFamily="34" charset="0"/>
                  <a:cs typeface="Futura Condensed"/>
                </a:rPr>
                <a:t>propos du fait </a:t>
              </a:r>
              <a:r>
                <a:rPr lang="fr-FR" sz="1100" b="0" i="0" u="none" dirty="0" smtClean="0">
                  <a:latin typeface="Futura Std Condensed" pitchFamily="34" charset="0"/>
                  <a:cs typeface="Futura Condensed"/>
                </a:rPr>
                <a:t>d’être </a:t>
              </a:r>
              <a:r>
                <a:rPr lang="fr-FR" sz="1100" b="0" i="0" u="none" dirty="0">
                  <a:latin typeface="Futura Std Condensed" pitchFamily="34" charset="0"/>
                  <a:cs typeface="Futura Condensed"/>
                </a:rPr>
                <a:t>à droite. Cela </a:t>
              </a:r>
              <a:r>
                <a:rPr lang="fr-FR" sz="1100" b="0" i="0" u="none" dirty="0" smtClean="0">
                  <a:latin typeface="Futura Std Condensed" pitchFamily="34" charset="0"/>
                  <a:cs typeface="Futura Condensed"/>
                </a:rPr>
                <a:t>	fonctionne </a:t>
              </a:r>
              <a:r>
                <a:rPr lang="fr-FR" sz="1100" b="0" i="0" u="none" dirty="0">
                  <a:latin typeface="Futura Std Condensed" pitchFamily="34" charset="0"/>
                  <a:cs typeface="Futura Condensed"/>
                </a:rPr>
                <a:t>la première fois que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clique </a:t>
              </a:r>
              <a:r>
                <a:rPr lang="fr-FR" sz="1100" b="0" i="0" u="none" dirty="0" smtClean="0">
                  <a:latin typeface="Futura Std Condensed" pitchFamily="34" charset="0"/>
                  <a:cs typeface="Futura Condensed"/>
                </a:rPr>
                <a:t>sur </a:t>
              </a:r>
              <a:r>
                <a:rPr lang="fr-FR" sz="1100" b="0" i="0" u="none" dirty="0">
                  <a:latin typeface="Futura Std Condensed" pitchFamily="34" charset="0"/>
                  <a:cs typeface="Futura Condensed"/>
                </a:rPr>
                <a:t>le drapeau vert, mais </a:t>
              </a:r>
              <a:r>
                <a:rPr lang="fr-FR" sz="1100" b="0" i="0" u="none" dirty="0" smtClean="0">
                  <a:latin typeface="Futura Std Condensed" pitchFamily="34" charset="0"/>
                  <a:cs typeface="Futura Condensed"/>
                </a:rPr>
                <a:t>	pas </a:t>
              </a:r>
              <a:r>
                <a:rPr lang="fr-FR" sz="1100" b="0" i="0" u="none" dirty="0">
                  <a:latin typeface="Futura Std Condensed" pitchFamily="34" charset="0"/>
                  <a:cs typeface="Futura Condensed"/>
                </a:rPr>
                <a:t>la seconde fois. Comment corriger le programme ?</a:t>
              </a:r>
            </a:p>
          </p:txBody>
        </p:sp>
        <p:sp>
          <p:nvSpPr>
            <p:cNvPr id="50" name="Rectangle 49"/>
            <p:cNvSpPr/>
            <p:nvPr/>
          </p:nvSpPr>
          <p:spPr>
            <a:xfrm>
              <a:off x="4430800" y="3623396"/>
              <a:ext cx="3377972" cy="912323"/>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1.3 </a:t>
              </a:r>
              <a:r>
                <a:rPr lang="fr-FR" sz="1000" b="0" i="0" u="none" dirty="0">
                  <a:latin typeface="Futura Std Condensed" pitchFamily="34" charset="0"/>
                  <a:cs typeface="Futura Condensed"/>
                </a:rPr>
                <a:t>http://scratch.mit.edu/projects/10437366</a:t>
              </a:r>
              <a:endParaRPr lang="fr-FR" sz="1000" dirty="0">
                <a:latin typeface="Futura Std Condensed" pitchFamily="34" charset="0"/>
                <a:cs typeface="Futura Condensed"/>
              </a:endParaRPr>
            </a:p>
            <a:p>
              <a:endParaRPr lang="fr-FR" sz="600" dirty="0" smtClean="0">
                <a:latin typeface="Futura Std Condensed" pitchFamily="34" charset="0"/>
                <a:cs typeface="Futura Condensed"/>
              </a:endParaRPr>
            </a:p>
            <a:p>
              <a:pPr algn="l" defTabSz="180000" rtl="0"/>
              <a:r>
                <a:rPr lang="fr-FR" sz="1100" b="0" i="0" u="none" dirty="0" smtClean="0">
                  <a:latin typeface="Futura Std Condensed" pitchFamily="34" charset="0"/>
                  <a:cs typeface="Futura Condensed"/>
                </a:rPr>
                <a:t>	Lorsque l’on </a:t>
              </a:r>
              <a:r>
                <a:rPr lang="fr-FR" sz="1100" b="0" i="0" u="none" dirty="0">
                  <a:latin typeface="Futura Std Condensed" pitchFamily="34" charset="0"/>
                  <a:cs typeface="Futura Condensed"/>
                </a:rPr>
                <a:t>appuie sur la touche Espace, le chat de Scratch devrait </a:t>
              </a:r>
              <a:r>
                <a:rPr lang="fr-FR" sz="1100" b="0" i="0" u="none" dirty="0" smtClean="0">
                  <a:latin typeface="Futura Std Condensed" pitchFamily="34" charset="0"/>
                  <a:cs typeface="Futura Condensed"/>
                </a:rPr>
                <a:t>	faire </a:t>
              </a:r>
              <a:r>
                <a:rPr lang="fr-FR" sz="1100" b="0" i="0" u="none" dirty="0">
                  <a:latin typeface="Futura Std Condensed" pitchFamily="34" charset="0"/>
                  <a:cs typeface="Futura Condensed"/>
                </a:rPr>
                <a:t>un saut périlleux. Cependant, </a:t>
              </a:r>
              <a:r>
                <a:rPr lang="fr-FR" sz="1100" b="0" i="0" u="none" dirty="0" smtClean="0">
                  <a:latin typeface="Futura Std Condensed" pitchFamily="34" charset="0"/>
                  <a:cs typeface="Futura Condensed"/>
                </a:rPr>
                <a:t>lorsque l’on </a:t>
              </a:r>
              <a:r>
                <a:rPr lang="fr-FR" sz="1100" b="0" i="0" u="none" dirty="0">
                  <a:latin typeface="Futura Std Condensed" pitchFamily="34" charset="0"/>
                  <a:cs typeface="Futura Condensed"/>
                </a:rPr>
                <a:t>appuie sur la touche </a:t>
              </a:r>
              <a:r>
                <a:rPr lang="fr-FR" sz="1100" b="0" i="0" u="none" dirty="0" smtClean="0">
                  <a:latin typeface="Futura Std Condensed" pitchFamily="34" charset="0"/>
                  <a:cs typeface="Futura Condensed"/>
                </a:rPr>
                <a:t>	Espace</a:t>
              </a:r>
              <a:r>
                <a:rPr lang="fr-FR" sz="1100" b="0" i="0" u="none" dirty="0">
                  <a:latin typeface="Futura Std Condensed" pitchFamily="34" charset="0"/>
                  <a:cs typeface="Futura Condensed"/>
                </a:rPr>
                <a:t>, rien ne se passe ! Comment corriger </a:t>
              </a:r>
              <a:r>
                <a:rPr lang="fr-FR" sz="1100" b="0" i="0" u="none" dirty="0" smtClean="0">
                  <a:latin typeface="Futura Std Condensed" pitchFamily="34" charset="0"/>
                  <a:cs typeface="Futura Condensed"/>
                </a:rPr>
                <a:t>le </a:t>
              </a:r>
              <a:r>
                <a:rPr lang="fr-FR" sz="1100" b="0" i="0" u="none" dirty="0">
                  <a:latin typeface="Futura Std Condensed" pitchFamily="34" charset="0"/>
                  <a:cs typeface="Futura Condensed"/>
                </a:rPr>
                <a:t>programme ?</a:t>
              </a:r>
            </a:p>
          </p:txBody>
        </p:sp>
        <p:sp>
          <p:nvSpPr>
            <p:cNvPr id="51" name="Rectangle 50"/>
            <p:cNvSpPr/>
            <p:nvPr/>
          </p:nvSpPr>
          <p:spPr>
            <a:xfrm>
              <a:off x="4430800" y="4821195"/>
              <a:ext cx="3377972" cy="1071617"/>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1.4 </a:t>
              </a:r>
              <a:r>
                <a:rPr lang="fr-FR" sz="1000" b="0" i="0" u="none" dirty="0">
                  <a:latin typeface="Futura Std Condensed" pitchFamily="34" charset="0"/>
                  <a:cs typeface="Futura Condensed"/>
                </a:rPr>
                <a:t>http://scratch.mit.edu/projects/10437439</a:t>
              </a:r>
              <a:endParaRPr lang="fr-FR" sz="1000" dirty="0">
                <a:latin typeface="Futura Std Condensed" pitchFamily="34" charset="0"/>
                <a:cs typeface="Futura Condensed"/>
              </a:endParaRPr>
            </a:p>
            <a:p>
              <a:endParaRPr lang="fr-FR" sz="600" dirty="0" smtClean="0">
                <a:latin typeface="Futura Std Condensed" pitchFamily="34" charset="0"/>
                <a:cs typeface="Futura Condensed"/>
              </a:endParaRPr>
            </a:p>
            <a:p>
              <a:pPr algn="l"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le chat de Scratch devrait faire le va-et-vient </a:t>
              </a:r>
              <a:r>
                <a:rPr lang="fr-FR" sz="1100" b="0" i="0" u="none" dirty="0" smtClean="0">
                  <a:latin typeface="Futura Std Condensed" pitchFamily="34" charset="0"/>
                  <a:cs typeface="Futura Condensed"/>
                </a:rPr>
                <a:t>d’un </a:t>
              </a:r>
              <a:r>
                <a:rPr lang="fr-FR" sz="1100" b="0" i="0" u="none" dirty="0">
                  <a:latin typeface="Futura Std Condensed" pitchFamily="34" charset="0"/>
                  <a:cs typeface="Futura Condensed"/>
                </a:rPr>
                <a:t>bout </a:t>
              </a:r>
              <a:r>
                <a:rPr lang="fr-FR" sz="1100" b="0" i="0" u="none" dirty="0" smtClean="0">
                  <a:latin typeface="Futura Std Condensed" pitchFamily="34" charset="0"/>
                  <a:cs typeface="Futura Condensed"/>
                </a:rPr>
                <a:t>	à l’autre </a:t>
              </a:r>
              <a:r>
                <a:rPr lang="fr-FR" sz="1100" b="0" i="0" u="none" dirty="0">
                  <a:latin typeface="Futura Std Condensed" pitchFamily="34" charset="0"/>
                  <a:cs typeface="Futura Condensed"/>
                </a:rPr>
                <a:t>de </a:t>
              </a:r>
              <a:r>
                <a:rPr lang="fr-FR" sz="1100" b="0" i="0" u="none" dirty="0" smtClean="0">
                  <a:latin typeface="Futura Std Condensed" pitchFamily="34" charset="0"/>
                  <a:cs typeface="Futura Condensed"/>
                </a:rPr>
                <a:t>la </a:t>
              </a:r>
              <a:r>
                <a:rPr lang="fr-FR" sz="1100" b="0" i="0" u="none" dirty="0">
                  <a:latin typeface="Futura Std Condensed" pitchFamily="34" charset="0"/>
                  <a:cs typeface="Futura Condensed"/>
                </a:rPr>
                <a:t>scène, lorsque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clique sur lui. Mais </a:t>
              </a:r>
              <a:r>
                <a:rPr lang="fr-FR" sz="1100" b="0" i="0" u="none" dirty="0" smtClean="0">
                  <a:latin typeface="Futura Std Condensed" pitchFamily="34" charset="0"/>
                  <a:cs typeface="Futura Condensed"/>
                </a:rPr>
                <a:t>c’est </a:t>
              </a:r>
              <a:r>
                <a:rPr lang="fr-FR" sz="1100" b="0" i="0" u="none" dirty="0">
                  <a:latin typeface="Futura Std Condensed" pitchFamily="34" charset="0"/>
                  <a:cs typeface="Futura Condensed"/>
                </a:rPr>
                <a:t>le monde à </a:t>
              </a:r>
              <a:r>
                <a:rPr lang="fr-FR" sz="1100" b="0" i="0" u="none" dirty="0" smtClean="0">
                  <a:latin typeface="Futura Std Condensed" pitchFamily="34" charset="0"/>
                  <a:cs typeface="Futura Condensed"/>
                </a:rPr>
                <a:t>	l’envers</a:t>
              </a:r>
              <a:r>
                <a:rPr lang="fr-FR" sz="1100" b="0" i="0" u="none" dirty="0">
                  <a:latin typeface="Futura Std Condensed" pitchFamily="34" charset="0"/>
                  <a:cs typeface="Futura Condensed"/>
                </a:rPr>
                <a:t> : le chat marche </a:t>
              </a:r>
              <a:r>
                <a:rPr lang="fr-FR" sz="1100" b="0" i="0" u="none" dirty="0" smtClean="0">
                  <a:latin typeface="Futura Std Condensed" pitchFamily="34" charset="0"/>
                  <a:cs typeface="Futura Condensed"/>
                </a:rPr>
                <a:t>la </a:t>
              </a:r>
              <a:r>
                <a:rPr lang="fr-FR" sz="1100" b="0" i="0" u="none" dirty="0">
                  <a:latin typeface="Futura Std Condensed" pitchFamily="34" charset="0"/>
                  <a:cs typeface="Futura Condensed"/>
                </a:rPr>
                <a:t>tête en bas ! Comment corriger le </a:t>
              </a:r>
              <a:r>
                <a:rPr lang="fr-FR" sz="1100" b="0" i="0" u="none" dirty="0" smtClean="0">
                  <a:latin typeface="Futura Std Condensed" pitchFamily="34" charset="0"/>
                  <a:cs typeface="Futura Condensed"/>
                </a:rPr>
                <a:t>	programme</a:t>
              </a:r>
              <a:r>
                <a:rPr lang="fr-FR" sz="1100" b="0" i="0" u="none" dirty="0">
                  <a:latin typeface="Futura Std Condensed" pitchFamily="34" charset="0"/>
                  <a:cs typeface="Futura Condensed"/>
                </a:rPr>
                <a:t> ?</a:t>
              </a:r>
            </a:p>
          </p:txBody>
        </p:sp>
        <p:sp>
          <p:nvSpPr>
            <p:cNvPr id="52" name="Rectangle 51"/>
            <p:cNvSpPr/>
            <p:nvPr/>
          </p:nvSpPr>
          <p:spPr>
            <a:xfrm>
              <a:off x="4430800" y="6018995"/>
              <a:ext cx="3377972" cy="1390207"/>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1.5 </a:t>
              </a:r>
              <a:r>
                <a:rPr lang="fr-FR" sz="1000" b="0" i="0" u="none" dirty="0">
                  <a:latin typeface="Futura Std Condensed" pitchFamily="34" charset="0"/>
                  <a:cs typeface="Futura Condensed"/>
                </a:rPr>
                <a:t>http://scratch.mit.edu/projects/10437476</a:t>
              </a:r>
              <a:endParaRPr lang="fr-FR" sz="1000" dirty="0">
                <a:latin typeface="Futura Std Condensed" pitchFamily="34" charset="0"/>
                <a:cs typeface="Futura Condensed"/>
              </a:endParaRPr>
            </a:p>
            <a:p>
              <a:endParaRPr lang="fr-FR" sz="600" dirty="0" smtClean="0">
                <a:latin typeface="Futura Std Condensed" pitchFamily="34" charset="0"/>
                <a:cs typeface="Futura Condensed"/>
              </a:endParaRPr>
            </a:p>
            <a:p>
              <a:pPr algn="l"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lorsque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clique sur le drapeau vert, on devrait </a:t>
              </a:r>
              <a:r>
                <a:rPr lang="fr-FR" sz="1100" b="0" i="0" u="none" dirty="0" smtClean="0">
                  <a:latin typeface="Futura Std Condensed" pitchFamily="34" charset="0"/>
                  <a:cs typeface="Futura Condensed"/>
                </a:rPr>
                <a:t>	entendre </a:t>
              </a:r>
              <a:r>
                <a:rPr lang="fr-FR" sz="1100" b="0" i="0" u="none" dirty="0">
                  <a:latin typeface="Futura Std Condensed" pitchFamily="34" charset="0"/>
                  <a:cs typeface="Futura Condensed"/>
                </a:rPr>
                <a:t>le chat de Scratch </a:t>
              </a:r>
              <a:r>
                <a:rPr lang="fr-FR" sz="1100" b="0" i="0" u="none" dirty="0" smtClean="0">
                  <a:latin typeface="Futura Std Condensed" pitchFamily="34" charset="0"/>
                  <a:cs typeface="Futura Condensed"/>
                </a:rPr>
                <a:t>miauler </a:t>
              </a:r>
              <a:r>
                <a:rPr lang="fr-FR" sz="1100" b="0" i="0" u="none" dirty="0">
                  <a:latin typeface="Futura Std Condensed" pitchFamily="34" charset="0"/>
                  <a:cs typeface="Futura Condensed"/>
                </a:rPr>
                <a:t>trois fois, en même temps </a:t>
              </a:r>
              <a:r>
                <a:rPr lang="fr-FR" sz="1100" b="0" i="0" u="none" dirty="0" smtClean="0">
                  <a:latin typeface="Futura Std Condensed" pitchFamily="34" charset="0"/>
                  <a:cs typeface="Futura Condensed"/>
                </a:rPr>
                <a:t>	qu’apparaît </a:t>
              </a:r>
              <a:r>
                <a:rPr lang="fr-FR" sz="1100" b="0" i="0" u="none" dirty="0">
                  <a:latin typeface="Futura Std Condensed" pitchFamily="34" charset="0"/>
                  <a:cs typeface="Futura Condensed"/>
                </a:rPr>
                <a:t>la bulle de dialogue correspondante où on peut lire </a:t>
              </a:r>
              <a:r>
                <a:rPr lang="fr-FR" sz="1100" b="0" i="0" u="none" dirty="0" smtClean="0">
                  <a:latin typeface="Futura Std Condensed" pitchFamily="34" charset="0"/>
                  <a:cs typeface="Futura Condensed"/>
                </a:rPr>
                <a:t>	«</a:t>
              </a:r>
              <a:r>
                <a:rPr lang="fr-FR" sz="1100" b="0" i="0" u="none" dirty="0">
                  <a:latin typeface="Futura Std Condensed" pitchFamily="34" charset="0"/>
                  <a:cs typeface="Futura Condensed"/>
                </a:rPr>
                <a:t> </a:t>
              </a:r>
              <a:r>
                <a:rPr lang="fr-FR" sz="1100" b="0" i="0" u="none" dirty="0" err="1">
                  <a:latin typeface="Futura Std Condensed" pitchFamily="34" charset="0"/>
                  <a:cs typeface="Futura Condensed"/>
                </a:rPr>
                <a:t>Meow</a:t>
              </a:r>
              <a:r>
                <a:rPr lang="fr-FR" sz="1100" b="0" i="0" u="none" dirty="0">
                  <a:latin typeface="Futura Std Condensed" pitchFamily="34" charset="0"/>
                  <a:cs typeface="Futura Condensed"/>
                </a:rPr>
                <a:t>, </a:t>
              </a:r>
              <a:r>
                <a:rPr lang="fr-FR" sz="1100" b="0" i="0" u="none" dirty="0" err="1">
                  <a:latin typeface="Futura Std Condensed" pitchFamily="34" charset="0"/>
                  <a:cs typeface="Futura Condensed"/>
                </a:rPr>
                <a:t>meow</a:t>
              </a:r>
              <a:r>
                <a:rPr lang="fr-FR" sz="1100" b="0" i="0" u="none" dirty="0">
                  <a:latin typeface="Futura Std Condensed" pitchFamily="34" charset="0"/>
                  <a:cs typeface="Futura Condensed"/>
                </a:rPr>
                <a:t>, </a:t>
              </a:r>
              <a:r>
                <a:rPr lang="fr-FR" sz="1100" b="0" i="0" u="none" dirty="0" err="1">
                  <a:latin typeface="Futura Std Condensed" pitchFamily="34" charset="0"/>
                  <a:cs typeface="Futura Condensed"/>
                </a:rPr>
                <a:t>meow</a:t>
              </a:r>
              <a:r>
                <a:rPr lang="fr-FR" sz="1100" b="0" i="0" u="none" dirty="0">
                  <a:latin typeface="Futura Std Condensed" pitchFamily="34" charset="0"/>
                  <a:cs typeface="Futura Condensed"/>
                </a:rPr>
                <a:t> ! ». Cependant, </a:t>
              </a:r>
              <a:r>
                <a:rPr lang="fr-FR" sz="1100" b="0" i="0" u="none" dirty="0" smtClean="0">
                  <a:latin typeface="Futura Std Condensed" pitchFamily="34" charset="0"/>
                  <a:cs typeface="Futura Condensed"/>
                </a:rPr>
                <a:t>la </a:t>
              </a:r>
              <a:r>
                <a:rPr lang="fr-FR" sz="1100" b="0" i="0" u="none" dirty="0">
                  <a:latin typeface="Futura Std Condensed" pitchFamily="34" charset="0"/>
                  <a:cs typeface="Futura Condensed"/>
                </a:rPr>
                <a:t>bulle de dialogue apparaît </a:t>
              </a:r>
              <a:r>
                <a:rPr lang="fr-FR" sz="1100" b="0" i="0" u="none" dirty="0" smtClean="0">
                  <a:latin typeface="Futura Std Condensed" pitchFamily="34" charset="0"/>
                  <a:cs typeface="Futura Condensed"/>
                </a:rPr>
                <a:t>	avant </a:t>
              </a:r>
              <a:r>
                <a:rPr lang="fr-FR" sz="1100" b="0" i="0" u="none" dirty="0">
                  <a:latin typeface="Futura Std Condensed" pitchFamily="34" charset="0"/>
                  <a:cs typeface="Futura Condensed"/>
                </a:rPr>
                <a:t>le son et le chat de Scratch </a:t>
              </a:r>
              <a:r>
                <a:rPr lang="fr-FR" sz="1100" b="0" i="0" u="none" dirty="0" smtClean="0">
                  <a:latin typeface="Futura Std Condensed" pitchFamily="34" charset="0"/>
                  <a:cs typeface="Futura Condensed"/>
                </a:rPr>
                <a:t>ne </a:t>
              </a:r>
              <a:r>
                <a:rPr lang="fr-FR" sz="1100" b="0" i="0" u="none" dirty="0">
                  <a:latin typeface="Futura Std Condensed" pitchFamily="34" charset="0"/>
                  <a:cs typeface="Futura Condensed"/>
                </a:rPr>
                <a:t>miaule </a:t>
              </a:r>
              <a:r>
                <a:rPr lang="fr-FR" sz="1100" b="0" i="0" u="none" dirty="0" smtClean="0">
                  <a:latin typeface="Futura Std Condensed" pitchFamily="34" charset="0"/>
                  <a:cs typeface="Futura Condensed"/>
                </a:rPr>
                <a:t>qu’une </a:t>
              </a:r>
              <a:r>
                <a:rPr lang="fr-FR" sz="1100" b="0" i="0" u="none" dirty="0">
                  <a:latin typeface="Futura Std Condensed" pitchFamily="34" charset="0"/>
                  <a:cs typeface="Futura Condensed"/>
                </a:rPr>
                <a:t>fois ! Comment </a:t>
              </a:r>
              <a:r>
                <a:rPr lang="fr-FR" sz="1100" b="0" i="0" u="none" dirty="0" smtClean="0">
                  <a:latin typeface="Futura Std Condensed" pitchFamily="34" charset="0"/>
                  <a:cs typeface="Futura Condensed"/>
                </a:rPr>
                <a:t>	corriger </a:t>
              </a:r>
              <a:r>
                <a:rPr lang="fr-FR" sz="1100" b="0" i="0" u="none" dirty="0">
                  <a:latin typeface="Futura Std Condensed" pitchFamily="34" charset="0"/>
                  <a:cs typeface="Futura Condensed"/>
                </a:rPr>
                <a:t>le programme ?</a:t>
              </a:r>
            </a:p>
          </p:txBody>
        </p:sp>
      </p:grpSp>
      <p:cxnSp>
        <p:nvCxnSpPr>
          <p:cNvPr id="70" name="Straight Connector 69"/>
          <p:cNvCxnSpPr/>
          <p:nvPr>
            <p:custDataLst>
              <p:tags r:id="rId5"/>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custDataLst>
              <p:tags r:id="rId6"/>
            </p:custDataLst>
          </p:nvPr>
        </p:nvGrpSpPr>
        <p:grpSpPr>
          <a:xfrm>
            <a:off x="427031" y="3857808"/>
            <a:ext cx="2970866" cy="2138589"/>
            <a:chOff x="427031" y="3857808"/>
            <a:chExt cx="2970866" cy="2138589"/>
          </a:xfrm>
        </p:grpSpPr>
        <p:sp>
          <p:nvSpPr>
            <p:cNvPr id="14" name="TextBox 13"/>
            <p:cNvSpPr txBox="1"/>
            <p:nvPr/>
          </p:nvSpPr>
          <p:spPr>
            <a:xfrm>
              <a:off x="427031" y="4232397"/>
              <a:ext cx="2885167" cy="1764000"/>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Rends-toi dans le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Débogage » du </a:t>
              </a:r>
              <a:r>
                <a:rPr lang="fr-FR" sz="1200" b="0" i="0" u="none" dirty="0" smtClean="0">
                  <a:latin typeface="Futura Std Condensed" pitchFamily="34" charset="0"/>
                  <a:cs typeface="Futura Condensed"/>
                </a:rPr>
                <a:t>chapitre 1</a:t>
              </a:r>
              <a:r>
                <a:rPr lang="fr-FR" sz="1200" b="0" i="0" u="none" dirty="0">
                  <a:latin typeface="Futura Std Condensed" pitchFamily="34" charset="0"/>
                  <a:cs typeface="Futura Condensed"/>
                </a:rPr>
                <a:t>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http://scratch.mit.edu/studios/475483</a:t>
              </a:r>
            </a:p>
            <a:p>
              <a:pPr marL="171450" indent="-171450" algn="l" rtl="0">
                <a:lnSpc>
                  <a:spcPct val="130000"/>
                </a:lnSpc>
                <a:buFont typeface="Wingdings" charset="2"/>
                <a:buChar char="q"/>
              </a:pPr>
              <a:r>
                <a:rPr lang="fr-FR" sz="1200" b="0" i="0" u="none" dirty="0">
                  <a:latin typeface="Futura Std Condensed" pitchFamily="34" charset="0"/>
                  <a:cs typeface="Futura Condensed"/>
                </a:rPr>
                <a:t>Teste et trouve une solution à chacun des cinq défis de débogage du studio.</a:t>
              </a:r>
            </a:p>
            <a:p>
              <a:pPr marL="171450" indent="-171450" algn="l" rtl="0">
                <a:lnSpc>
                  <a:spcPct val="130000"/>
                </a:lnSpc>
                <a:buFont typeface="Wingdings" charset="2"/>
                <a:buChar char="q"/>
              </a:pPr>
              <a:r>
                <a:rPr lang="fr-FR" sz="1200" b="0" i="0" u="none" dirty="0">
                  <a:latin typeface="Futura Std Condensed" pitchFamily="34" charset="0"/>
                  <a:cs typeface="Futura Condensed"/>
                </a:rPr>
                <a:t>Écris ta solution ou remixe le programme défaillant en utilisant ta solution.</a:t>
              </a:r>
            </a:p>
          </p:txBody>
        </p:sp>
        <p:sp>
          <p:nvSpPr>
            <p:cNvPr id="43" name="TextBox 42"/>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cxnSp>
        <p:nvCxnSpPr>
          <p:cNvPr id="36" name="Straight Connector 35"/>
          <p:cNvCxnSpPr/>
          <p:nvPr>
            <p:custDataLst>
              <p:tags r:id="rId7"/>
            </p:custDataLst>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custDataLst>
              <p:tags r:id="rId8"/>
            </p:custDataLst>
          </p:nvPr>
        </p:nvSpPr>
        <p:spPr>
          <a:xfrm>
            <a:off x="415665" y="595839"/>
            <a:ext cx="2815942" cy="954107"/>
          </a:xfrm>
          <a:prstGeom prst="rect">
            <a:avLst/>
          </a:prstGeom>
          <a:noFill/>
        </p:spPr>
        <p:txBody>
          <a:bodyPr wrap="square" rtlCol="0">
            <a:spAutoFit/>
          </a:bodyPr>
          <a:lstStyle/>
          <a:p>
            <a:pPr algn="l" rtl="0"/>
            <a:r>
              <a:rPr lang="fr-FR" sz="5600" b="0" i="0" u="none">
                <a:latin typeface="Futura Std Condensed" pitchFamily="34" charset="0"/>
                <a:cs typeface="Futura Condensed"/>
              </a:rPr>
              <a:t>DÉBOGAGE</a:t>
            </a:r>
          </a:p>
        </p:txBody>
      </p:sp>
      <p:grpSp>
        <p:nvGrpSpPr>
          <p:cNvPr id="39" name="Group 38"/>
          <p:cNvGrpSpPr/>
          <p:nvPr>
            <p:custDataLst>
              <p:tags r:id="rId9"/>
            </p:custDataLst>
          </p:nvPr>
        </p:nvGrpSpPr>
        <p:grpSpPr>
          <a:xfrm>
            <a:off x="2571138" y="443435"/>
            <a:ext cx="651202" cy="1336089"/>
            <a:chOff x="2571138" y="443435"/>
            <a:chExt cx="651202" cy="1336089"/>
          </a:xfrm>
        </p:grpSpPr>
        <p:grpSp>
          <p:nvGrpSpPr>
            <p:cNvPr id="40" name="Group 39"/>
            <p:cNvGrpSpPr/>
            <p:nvPr/>
          </p:nvGrpSpPr>
          <p:grpSpPr>
            <a:xfrm>
              <a:off x="2571138" y="443435"/>
              <a:ext cx="651202" cy="1336089"/>
              <a:chOff x="2169548" y="4643960"/>
              <a:chExt cx="393589" cy="656327"/>
            </a:xfrm>
          </p:grpSpPr>
          <p:cxnSp>
            <p:nvCxnSpPr>
              <p:cNvPr id="55" name="Straight Arrow Connector 54"/>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1" name="Straight Arrow Connector 40"/>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custDataLst>
              <p:tags r:id="rId10"/>
            </p:custDataLst>
          </p:nvPr>
        </p:nvGrpSpPr>
        <p:grpSpPr>
          <a:xfrm>
            <a:off x="0" y="6351394"/>
            <a:ext cx="7772400" cy="2153959"/>
            <a:chOff x="3312198" y="6351394"/>
            <a:chExt cx="7772400" cy="2153959"/>
          </a:xfrm>
        </p:grpSpPr>
        <p:sp>
          <p:nvSpPr>
            <p:cNvPr id="32" name="Rectangle 31"/>
            <p:cNvSpPr/>
            <p:nvPr/>
          </p:nvSpPr>
          <p:spPr>
            <a:xfrm>
              <a:off x="3312198" y="7858302"/>
              <a:ext cx="7772400" cy="410457"/>
            </a:xfrm>
            <a:prstGeom prst="rect">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7" name="Group 6"/>
            <p:cNvGrpSpPr/>
            <p:nvPr/>
          </p:nvGrpSpPr>
          <p:grpSpPr>
            <a:xfrm>
              <a:off x="7274753" y="7871867"/>
              <a:ext cx="3809845" cy="507460"/>
              <a:chOff x="7274753" y="7871867"/>
              <a:chExt cx="3809845" cy="507460"/>
            </a:xfrm>
          </p:grpSpPr>
          <p:sp>
            <p:nvSpPr>
              <p:cNvPr id="42" name="Diamond 41"/>
              <p:cNvSpPr/>
              <p:nvPr/>
            </p:nvSpPr>
            <p:spPr>
              <a:xfrm>
                <a:off x="9012887" y="8053244"/>
                <a:ext cx="333576" cy="326083"/>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5" name="TextBox 44"/>
              <p:cNvSpPr txBox="1"/>
              <p:nvPr/>
            </p:nvSpPr>
            <p:spPr>
              <a:xfrm>
                <a:off x="7274753" y="7871867"/>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46" name="Oval Callout 45"/>
            <p:cNvSpPr/>
            <p:nvPr/>
          </p:nvSpPr>
          <p:spPr>
            <a:xfrm rot="15462013" flipV="1">
              <a:off x="3725216" y="6228851"/>
              <a:ext cx="2153959" cy="2399046"/>
            </a:xfrm>
            <a:prstGeom prst="wedgeEllipseCallout">
              <a:avLst>
                <a:gd name="adj1" fmla="val -36970"/>
                <a:gd name="adj2" fmla="val 48187"/>
              </a:avLst>
            </a:prstGeom>
            <a:solidFill>
              <a:schemeClr val="accent5">
                <a:lumMod val="40000"/>
                <a:lumOff val="6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a:solidFill>
                    <a:srgbClr val="1B93DD"/>
                  </a:solidFill>
                  <a:latin typeface="Futura Std Condensed" pitchFamily="34" charset="0"/>
                  <a:cs typeface="Futura Condensed"/>
                </a:rPr>
                <a:t>TU BLOQUES ?</a:t>
              </a:r>
            </a:p>
            <a:p>
              <a:pPr algn="ctr" rtl="0"/>
              <a:r>
                <a:rPr lang="fr-FR" sz="1600" b="0" i="0" u="none" kern="1300" baseline="-25000">
                  <a:solidFill>
                    <a:srgbClr val="1B93DD"/>
                  </a:solidFill>
                  <a:latin typeface="Futura Std Condensed" pitchFamily="34" charset="0"/>
                  <a:cs typeface="Futura Condensed"/>
                </a:rPr>
                <a:t>PAS DE PANIQUE ! ESSAIE ÇA...</a:t>
              </a:r>
            </a:p>
          </p:txBody>
        </p:sp>
      </p:grpSp>
    </p:spTree>
    <p:extLst>
      <p:ext uri="{BB962C8B-B14F-4D97-AF65-F5344CB8AC3E}">
        <p14:creationId xmlns:p14="http://schemas.microsoft.com/office/powerpoint/2010/main" val="262419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C-twogirls.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862" y="0"/>
            <a:ext cx="7811066" cy="10058400"/>
          </a:xfrm>
          <a:prstGeom prst="rect">
            <a:avLst/>
          </a:prstGeom>
        </p:spPr>
      </p:pic>
    </p:spTree>
    <p:extLst>
      <p:ext uri="{BB962C8B-B14F-4D97-AF65-F5344CB8AC3E}">
        <p14:creationId xmlns:p14="http://schemas.microsoft.com/office/powerpoint/2010/main" val="341560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custDataLst>
              <p:tags r:id="rId1"/>
            </p:custDataLst>
          </p:nvPr>
        </p:nvCxnSpPr>
        <p:spPr>
          <a:xfrm flipV="1">
            <a:off x="55033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custDataLst>
              <p:tags r:id="rId2"/>
            </p:custDataLst>
          </p:nvPr>
        </p:nvGrpSpPr>
        <p:grpSpPr>
          <a:xfrm>
            <a:off x="4007796" y="2832776"/>
            <a:ext cx="3307404" cy="1511490"/>
            <a:chOff x="3992282" y="2832776"/>
            <a:chExt cx="3307404" cy="1511490"/>
          </a:xfrm>
        </p:grpSpPr>
        <p:sp>
          <p:nvSpPr>
            <p:cNvPr id="18" name="TextBox 17"/>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Je me présente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Je me présente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http://scratch.mit.edu/studios/475470</a:t>
              </a:r>
            </a:p>
            <a:p>
              <a:pPr marL="171450" indent="-171450" algn="l" rtl="0">
                <a:buFont typeface="Wingdings" charset="2"/>
                <a:buChar char="q"/>
              </a:pPr>
              <a:r>
                <a:rPr lang="fr-FR" sz="1200" b="0" i="0" u="none" dirty="0">
                  <a:latin typeface="Futura Std Condensed" pitchFamily="34" charset="0"/>
                  <a:cs typeface="Futura Condensed"/>
                </a:rPr>
                <a:t>Les cartes Scratch</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http://scratch.mit.edu/help/cards</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3"/>
            </p:custDataLst>
          </p:nvPr>
        </p:nvGrpSpPr>
        <p:grpSpPr>
          <a:xfrm>
            <a:off x="4007796" y="4469125"/>
            <a:ext cx="3307404" cy="1511490"/>
            <a:chOff x="3992282" y="2832776"/>
            <a:chExt cx="3307404" cy="1511490"/>
          </a:xfrm>
        </p:grpSpPr>
        <p:sp>
          <p:nvSpPr>
            <p:cNvPr id="60" name="TextBox 59"/>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Quelle est ta plus grande fierté ? Pourquoi ?</a:t>
              </a:r>
            </a:p>
            <a:p>
              <a:pPr marL="171450" indent="-171450" algn="l" rtl="0">
                <a:buFont typeface="Lucida Grande"/>
                <a:buChar char="+"/>
              </a:pPr>
              <a:r>
                <a:rPr lang="fr-FR" sz="1200" b="0" i="0" u="none" dirty="0">
                  <a:latin typeface="Futura Std Condensed" pitchFamily="34" charset="0"/>
                  <a:cs typeface="Futura Condensed"/>
                </a:rPr>
                <a:t>Sur quoi as-tu buté ? Comment </a:t>
              </a:r>
              <a:r>
                <a:rPr lang="fr-FR" sz="1200" b="0" i="0" u="none" dirty="0" smtClean="0">
                  <a:latin typeface="Futura Std Condensed" pitchFamily="34" charset="0"/>
                  <a:cs typeface="Futura Condensed"/>
                </a:rPr>
                <a:t>t’es-tu </a:t>
              </a:r>
              <a:r>
                <a:rPr lang="fr-FR" sz="1200" b="0" i="0" u="none" dirty="0">
                  <a:latin typeface="Futura Std Condensed" pitchFamily="34" charset="0"/>
                  <a:cs typeface="Futura Condensed"/>
                </a:rPr>
                <a:t>tiré(e) </a:t>
              </a:r>
              <a:r>
                <a:rPr lang="fr-FR" sz="1200" b="0" i="0" u="none" dirty="0" smtClean="0">
                  <a:latin typeface="Futura Std Condensed" pitchFamily="34" charset="0"/>
                  <a:cs typeface="Futura Condensed"/>
                </a:rPr>
                <a:t>d’affaire</a:t>
              </a:r>
              <a:r>
                <a:rPr lang="fr-FR" sz="1200" b="0" i="0" u="none" dirty="0">
                  <a:latin typeface="Futura Std Condensed" pitchFamily="34" charset="0"/>
                  <a:cs typeface="Futura Condensed"/>
                </a:rPr>
                <a:t> ?</a:t>
              </a:r>
            </a:p>
            <a:p>
              <a:pPr marL="171450" indent="-171450" algn="l" rtl="0">
                <a:buFont typeface="Lucida Grande"/>
                <a:buChar char="+"/>
              </a:pPr>
              <a:r>
                <a:rPr lang="fr-FR" sz="1200" b="0" i="0" u="none" dirty="0">
                  <a:latin typeface="Futura Std Condensed" pitchFamily="34" charset="0"/>
                  <a:cs typeface="Futura Condensed"/>
                </a:rPr>
                <a:t>Que voudrais-tu faire ensuite ?</a:t>
              </a:r>
            </a:p>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appris grâce aux projets « Je me présente</a:t>
              </a:r>
              <a:r>
                <a:rPr lang="fr-FR" sz="1200" b="0" i="1" u="none" dirty="0">
                  <a:latin typeface="Futura Std Condensed" pitchFamily="34" charset="0"/>
                  <a:cs typeface="Futura Condensed"/>
                </a:rPr>
                <a:t> </a:t>
              </a:r>
              <a:r>
                <a:rPr lang="fr-FR" sz="1200" b="0" i="0" u="none" dirty="0">
                  <a:latin typeface="Futura Std Condensed" pitchFamily="34" charset="0"/>
                  <a:cs typeface="Futura Condensed"/>
                </a:rPr>
                <a:t>» des autres ?</a:t>
              </a:r>
              <a:endParaRPr lang="fr-FR" sz="1200" dirty="0">
                <a:latin typeface="Futura Std Condensed" pitchFamily="34" charset="0"/>
                <a:cs typeface="Futura Condensed"/>
              </a:endParaRP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4"/>
            </p:custDataLst>
          </p:nvPr>
        </p:nvGrpSpPr>
        <p:grpSpPr>
          <a:xfrm>
            <a:off x="4007796" y="6094723"/>
            <a:ext cx="3307404" cy="1503826"/>
            <a:chOff x="3992282" y="2832776"/>
            <a:chExt cx="3307404" cy="1503826"/>
          </a:xfrm>
        </p:grpSpPr>
        <p:sp>
          <p:nvSpPr>
            <p:cNvPr id="64" name="TextBox 63"/>
            <p:cNvSpPr txBox="1"/>
            <p:nvPr/>
          </p:nvSpPr>
          <p:spPr>
            <a:xfrm>
              <a:off x="4089400" y="3328602"/>
              <a:ext cx="3117152" cy="100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projets utilisent-ils les lutins, les costumes, les blocs </a:t>
              </a:r>
              <a:r>
                <a:rPr lang="fr-FR" sz="1200" b="0" i="0" u="none" dirty="0" smtClean="0">
                  <a:latin typeface="Futura Std Condensed" pitchFamily="34" charset="0"/>
                  <a:cs typeface="Futura Condensed"/>
                </a:rPr>
                <a:t>d’apparence</a:t>
              </a:r>
              <a:r>
                <a:rPr lang="fr-FR" sz="1200" b="0" i="0" u="none" dirty="0">
                  <a:latin typeface="Futura Std Condensed" pitchFamily="34" charset="0"/>
                  <a:cs typeface="Futura Condensed"/>
                </a:rPr>
                <a:t>, les arrière-plans et les sons de façon créative ?</a:t>
              </a:r>
            </a:p>
            <a:p>
              <a:pPr marL="171450" indent="-171450" algn="l" rtl="0">
                <a:buFont typeface="Lucida Grande"/>
                <a:buChar char="+"/>
              </a:pPr>
              <a:r>
                <a:rPr lang="fr-FR" sz="1200" b="0" i="0" u="none" dirty="0">
                  <a:latin typeface="Futura Std Condensed" pitchFamily="34" charset="0"/>
                  <a:cs typeface="Futura Condensed"/>
                </a:rPr>
                <a:t>Les projets sont-ils interactifs ? Les utilisateurs peuvent-ils interagir avec différents éléments du projet ?</a:t>
              </a: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custDataLst>
              <p:tags r:id="rId5"/>
            </p:custDataLst>
          </p:nvPr>
        </p:nvGrpSpPr>
        <p:grpSpPr>
          <a:xfrm>
            <a:off x="1300032" y="595840"/>
            <a:ext cx="5914441" cy="2063895"/>
            <a:chOff x="457200" y="595840"/>
            <a:chExt cx="5914441" cy="2063895"/>
          </a:xfrm>
        </p:grpSpPr>
        <p:sp>
          <p:nvSpPr>
            <p:cNvPr id="9" name="TextBox 8"/>
            <p:cNvSpPr txBox="1"/>
            <p:nvPr/>
          </p:nvSpPr>
          <p:spPr>
            <a:xfrm>
              <a:off x="457200" y="595840"/>
              <a:ext cx="2815942" cy="1723549"/>
            </a:xfrm>
            <a:prstGeom prst="rect">
              <a:avLst/>
            </a:prstGeom>
            <a:noFill/>
          </p:spPr>
          <p:txBody>
            <a:bodyPr wrap="square" rtlCol="0">
              <a:spAutoFit/>
            </a:bodyPr>
            <a:lstStyle/>
            <a:p>
              <a:pPr algn="l" rtl="0"/>
              <a:r>
                <a:rPr lang="fr-FR" sz="5300" b="0" i="0" u="none" dirty="0">
                  <a:latin typeface="Futura Std Condensed" pitchFamily="34" charset="0"/>
                  <a:cs typeface="Futura Condensed"/>
                </a:rPr>
                <a:t>JE ME PRÉSENTE</a:t>
              </a:r>
            </a:p>
          </p:txBody>
        </p:sp>
        <p:sp>
          <p:nvSpPr>
            <p:cNvPr id="10" name="TextBox 9"/>
            <p:cNvSpPr txBox="1"/>
            <p:nvPr/>
          </p:nvSpPr>
          <p:spPr>
            <a:xfrm>
              <a:off x="3371794" y="795405"/>
              <a:ext cx="2999847" cy="1231106"/>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se seront familiarisés avec plus de blocs Scratch</a:t>
              </a:r>
            </a:p>
            <a:p>
              <a:pPr marL="171450" indent="-171450" algn="l" rtl="0">
                <a:buFont typeface="Lucida Grande"/>
                <a:buChar char="+"/>
              </a:pPr>
              <a:r>
                <a:rPr lang="fr-FR" sz="1200" b="0" i="0" u="none" dirty="0">
                  <a:latin typeface="Futura Std Condensed" pitchFamily="34" charset="0"/>
                  <a:cs typeface="Futura Condensed"/>
                </a:rPr>
                <a:t>auront créé un projet ouvert avec Scratch : une représentation numérique et interactive de leurs centres </a:t>
              </a:r>
              <a:r>
                <a:rPr lang="fr-FR" sz="1200" b="0" i="0" u="none" dirty="0" smtClean="0">
                  <a:latin typeface="Futura Std Condensed" pitchFamily="34" charset="0"/>
                  <a:cs typeface="Futura Condensed"/>
                </a:rPr>
                <a:t>d’intérêt</a:t>
              </a:r>
              <a:endParaRPr lang="fr-FR" sz="1200" dirty="0">
                <a:latin typeface="Futura Std Condensed" pitchFamily="34" charset="0"/>
                <a:cs typeface="Futura Condensed"/>
              </a:endParaRPr>
            </a:p>
          </p:txBody>
        </p:sp>
        <p:sp>
          <p:nvSpPr>
            <p:cNvPr id="42" name="TextBox 41"/>
            <p:cNvSpPr txBox="1"/>
            <p:nvPr/>
          </p:nvSpPr>
          <p:spPr>
            <a:xfrm>
              <a:off x="1685092" y="2213459"/>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45–60 MINUTES</a:t>
              </a:r>
            </a:p>
          </p:txBody>
        </p:sp>
        <p:pic>
          <p:nvPicPr>
            <p:cNvPr id="43" name="Picture 42" descr="clock1.png"/>
            <p:cNvPicPr>
              <a:picLocks noChangeAspect="1"/>
            </p:cNvPicPr>
            <p:nvPr/>
          </p:nvPicPr>
          <p:blipFill rotWithShape="1">
            <a:blip r:embed="rId15">
              <a:extLst>
                <a:ext uri="{28A0092B-C50C-407E-A947-70E740481C1C}">
                  <a14:useLocalDpi xmlns:a14="http://schemas.microsoft.com/office/drawing/2010/main" val="0"/>
                </a:ext>
              </a:extLst>
            </a:blip>
            <a:srcRect t="17500"/>
            <a:stretch/>
          </p:blipFill>
          <p:spPr>
            <a:xfrm>
              <a:off x="1428082" y="2318909"/>
              <a:ext cx="324746" cy="267915"/>
            </a:xfrm>
            <a:prstGeom prst="rect">
              <a:avLst/>
            </a:prstGeom>
          </p:spPr>
        </p:pic>
        <p:grpSp>
          <p:nvGrpSpPr>
            <p:cNvPr id="52" name="Group 51"/>
            <p:cNvGrpSpPr/>
            <p:nvPr/>
          </p:nvGrpSpPr>
          <p:grpSpPr>
            <a:xfrm>
              <a:off x="2819113" y="794340"/>
              <a:ext cx="442062" cy="1640847"/>
              <a:chOff x="2853673" y="794340"/>
              <a:chExt cx="442062" cy="1640847"/>
            </a:xfrm>
          </p:grpSpPr>
          <p:cxnSp>
            <p:nvCxnSpPr>
              <p:cNvPr id="53" name="Straight Connector 52"/>
              <p:cNvCxnSpPr/>
              <p:nvPr/>
            </p:nvCxnSpPr>
            <p:spPr>
              <a:xfrm>
                <a:off x="3074704" y="794340"/>
                <a:ext cx="3621" cy="1640845"/>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2853673" y="24351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2" name="Group 1"/>
          <p:cNvGrpSpPr/>
          <p:nvPr>
            <p:custDataLst>
              <p:tags r:id="rId6"/>
            </p:custDataLst>
          </p:nvPr>
        </p:nvGrpSpPr>
        <p:grpSpPr>
          <a:xfrm>
            <a:off x="457995" y="2830659"/>
            <a:ext cx="3323543" cy="4846802"/>
            <a:chOff x="457995" y="2830659"/>
            <a:chExt cx="3323543" cy="4846802"/>
          </a:xfrm>
        </p:grpSpPr>
        <p:sp>
          <p:nvSpPr>
            <p:cNvPr id="14" name="TextBox 13"/>
            <p:cNvSpPr txBox="1"/>
            <p:nvPr/>
          </p:nvSpPr>
          <p:spPr>
            <a:xfrm>
              <a:off x="550334" y="3245478"/>
              <a:ext cx="3231204" cy="443198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Introduisez le concept du collage interactif, un projet Scratch permettant aux élèves de représenter des aspects </a:t>
              </a:r>
              <a:r>
                <a:rPr lang="fr-FR" sz="1200" b="0" i="0" u="none" spc="-20" dirty="0" smtClean="0">
                  <a:latin typeface="Futura Std Condensed" pitchFamily="34" charset="0"/>
                  <a:cs typeface="Futura Condensed"/>
                </a:rPr>
                <a:t>d’eux-mêmes </a:t>
              </a:r>
              <a:r>
                <a:rPr lang="fr-FR" sz="1200" b="0" i="0" u="none" spc="-20" dirty="0">
                  <a:latin typeface="Futura Std Condensed" pitchFamily="34" charset="0"/>
                  <a:cs typeface="Futura Condensed"/>
                </a:rPr>
                <a:t>par le biais de lutins cliquables. Éventuellement, montrez aux élèves des exemples de projets interactifs disponibles dans le studio de </a:t>
              </a:r>
              <a:r>
                <a:rPr lang="fr-FR" sz="1200" b="0" i="0" u="none" spc="-20" dirty="0" smtClean="0">
                  <a:latin typeface="Futura Std Condensed" pitchFamily="34" charset="0"/>
                  <a:cs typeface="Futura Condensed"/>
                </a:rPr>
                <a:t>l’activité </a:t>
              </a:r>
              <a:r>
                <a:rPr lang="fr-FR" sz="1200" b="0" i="0" u="none" spc="-20" dirty="0">
                  <a:latin typeface="Futura Std Condensed" pitchFamily="34" charset="0"/>
                  <a:cs typeface="Futura Condensed"/>
                </a:rPr>
                <a:t>« Je me présente ».</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se connecter à leurs comptes Scratch et à ouvrir un nouveau projet. Éventuellement, mettez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 Je me présente » et les cartes Scratch à disposition des élèves pour les guider. Donnez aux élèves le temps de créer un projet Scratch de collage interactif à travers lequel ils se présenteront. Encouragez-les à développer leurs programmes en </a:t>
              </a:r>
              <a:r>
                <a:rPr lang="fr-FR" sz="1200" b="0" i="0" u="none" dirty="0" smtClean="0">
                  <a:latin typeface="Futura Std Condensed" pitchFamily="34" charset="0"/>
                  <a:cs typeface="Futura Condensed"/>
                </a:rPr>
                <a:t>s’appuyant </a:t>
              </a:r>
              <a:r>
                <a:rPr lang="fr-FR" sz="1200" b="0" i="0" u="none" dirty="0">
                  <a:latin typeface="Futura Std Condensed" pitchFamily="34" charset="0"/>
                  <a:cs typeface="Futura Condensed"/>
                </a:rPr>
                <a:t>sur </a:t>
              </a:r>
              <a:r>
                <a:rPr lang="fr-FR" sz="1200" b="0" i="0" u="none" dirty="0" smtClean="0">
                  <a:latin typeface="Futura Std Condensed" pitchFamily="34" charset="0"/>
                  <a:cs typeface="Futura Condensed"/>
                </a:rPr>
                <a:t>l’expérimentation </a:t>
              </a:r>
              <a:r>
                <a:rPr lang="fr-FR" sz="1200" b="0" i="0" u="none" dirty="0">
                  <a:latin typeface="Futura Std Condensed" pitchFamily="34" charset="0"/>
                  <a:cs typeface="Futura Condensed"/>
                </a:rPr>
                <a:t>et </a:t>
              </a:r>
              <a:r>
                <a:rPr lang="fr-FR" sz="1200" b="0" i="0" u="none" dirty="0" smtClean="0">
                  <a:latin typeface="Futura Std Condensed" pitchFamily="34" charset="0"/>
                  <a:cs typeface="Futura Condensed"/>
                </a:rPr>
                <a:t>l’itération</a:t>
              </a:r>
              <a:r>
                <a:rPr lang="fr-FR" sz="1200" b="0" i="0" u="none" dirty="0">
                  <a:latin typeface="Futura Std Condensed" pitchFamily="34" charset="0"/>
                  <a:cs typeface="Futura Condensed"/>
                </a:rPr>
                <a:t>.</a:t>
              </a:r>
              <a:endParaRPr lang="fr-FR" sz="1200" dirty="0">
                <a:latin typeface="Futura Std Condensed" pitchFamily="34" charset="0"/>
                <a:cs typeface="Futura Condensed"/>
              </a:endParaRP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Laissez les élèves partager leurs travaux en cours avec les autres. Nous suggérons le partage en binôme : divisez la classe en équipes de deux pour que chaque élève puisse partager et discuter de son projet avec son équipier. Éventuellement, invitez les élèves à ajouter leurs projets au studio de </a:t>
              </a:r>
              <a:r>
                <a:rPr lang="fr-FR" sz="1200" b="0" i="0" u="none" spc="-10" dirty="0" smtClean="0">
                  <a:latin typeface="Futura Std Condensed" pitchFamily="34" charset="0"/>
                  <a:cs typeface="Futura Condensed"/>
                </a:rPr>
                <a:t>l’activité </a:t>
              </a:r>
              <a:r>
                <a:rPr lang="fr-FR" sz="1200" b="0" i="0" u="none" spc="-10" dirty="0">
                  <a:latin typeface="Futura Std Condensed" pitchFamily="34" charset="0"/>
                  <a:cs typeface="Futura Condensed"/>
                </a:rPr>
                <a:t>« Je me présente » ou à un studio créé pour la classe.</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p>
          </p:txBody>
        </p:sp>
        <p:sp>
          <p:nvSpPr>
            <p:cNvPr id="68" name="TextBox 67"/>
            <p:cNvSpPr txBox="1"/>
            <p:nvPr/>
          </p:nvSpPr>
          <p:spPr>
            <a:xfrm>
              <a:off x="457995"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grpSp>
      <p:grpSp>
        <p:nvGrpSpPr>
          <p:cNvPr id="75" name="Group 74"/>
          <p:cNvGrpSpPr/>
          <p:nvPr>
            <p:custDataLst>
              <p:tags r:id="rId7"/>
            </p:custDataLst>
          </p:nvPr>
        </p:nvGrpSpPr>
        <p:grpSpPr>
          <a:xfrm>
            <a:off x="457995" y="7630731"/>
            <a:ext cx="6857205" cy="352518"/>
            <a:chOff x="457995" y="7630731"/>
            <a:chExt cx="6857205" cy="352518"/>
          </a:xfrm>
        </p:grpSpPr>
        <p:sp>
          <p:nvSpPr>
            <p:cNvPr id="76" name="TextBox 75"/>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7" name="Straight Connector 76"/>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79" name="Straight Connector 78"/>
          <p:cNvCxnSpPr/>
          <p:nvPr>
            <p:custDataLst>
              <p:tags r:id="rId8"/>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custDataLst>
              <p:tags r:id="rId9"/>
            </p:custDataLst>
          </p:nvPr>
        </p:nvGrpSpPr>
        <p:grpSpPr>
          <a:xfrm>
            <a:off x="4104914" y="8217641"/>
            <a:ext cx="3117152" cy="1158779"/>
            <a:chOff x="3746748" y="8217641"/>
            <a:chExt cx="3475318" cy="1158779"/>
          </a:xfrm>
        </p:grpSpPr>
        <p:sp>
          <p:nvSpPr>
            <p:cNvPr id="81" name="TextBox 80"/>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2" name="Group 81"/>
            <p:cNvGrpSpPr/>
            <p:nvPr/>
          </p:nvGrpSpPr>
          <p:grpSpPr>
            <a:xfrm>
              <a:off x="4076948" y="8385986"/>
              <a:ext cx="3145118" cy="883399"/>
              <a:chOff x="3891832" y="8385983"/>
              <a:chExt cx="3321768" cy="883398"/>
            </a:xfrm>
          </p:grpSpPr>
          <p:cxnSp>
            <p:nvCxnSpPr>
              <p:cNvPr id="83" name="Straight Connector 82"/>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2" name="TextBox 91"/>
          <p:cNvSpPr txBox="1"/>
          <p:nvPr>
            <p:custDataLst>
              <p:tags r:id="rId10"/>
            </p:custDataLst>
          </p:nvPr>
        </p:nvSpPr>
        <p:spPr>
          <a:xfrm>
            <a:off x="551129" y="8142739"/>
            <a:ext cx="3231204" cy="1384995"/>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projets pris comme exemples peuvent à la fois inspirer et intimider, ouvrir </a:t>
            </a:r>
            <a:r>
              <a:rPr lang="fr-FR" sz="1200" b="0" i="0" u="none" dirty="0" smtClean="0">
                <a:latin typeface="Futura Std Condensed" pitchFamily="34" charset="0"/>
                <a:cs typeface="Futura Condensed"/>
              </a:rPr>
              <a:t>l’espace </a:t>
            </a:r>
            <a:r>
              <a:rPr lang="fr-FR" sz="1200" b="0" i="0" u="none" dirty="0">
                <a:latin typeface="Futura Std Condensed" pitchFamily="34" charset="0"/>
                <a:cs typeface="Futura Condensed"/>
              </a:rPr>
              <a:t>de création et le restreindre. Encouragez un large éventail de créations ; la diversité </a:t>
            </a:r>
            <a:r>
              <a:rPr lang="fr-FR" sz="1200" b="0" i="0" u="none" dirty="0" smtClean="0">
                <a:latin typeface="Futura Std Condensed" pitchFamily="34" charset="0"/>
                <a:cs typeface="Futura Condensed"/>
              </a:rPr>
              <a:t>n’a </a:t>
            </a:r>
            <a:r>
              <a:rPr lang="fr-FR" sz="1200" b="0" i="0" u="none" dirty="0">
                <a:latin typeface="Futura Std Condensed" pitchFamily="34" charset="0"/>
                <a:cs typeface="Futura Condensed"/>
              </a:rPr>
              <a:t>que du bon !</a:t>
            </a:r>
          </a:p>
          <a:p>
            <a:pPr marL="171450" indent="-171450" algn="l" rtl="0">
              <a:buFont typeface="Lucida Grande"/>
              <a:buChar char="+"/>
            </a:pPr>
            <a:r>
              <a:rPr lang="fr-FR" sz="1200" b="0" i="0" u="none" dirty="0">
                <a:latin typeface="Futura Std Condensed" pitchFamily="34" charset="0"/>
                <a:cs typeface="Futura Condensed"/>
              </a:rPr>
              <a:t>Une façon pour les élèves de personnaliser leurs projets davantage pourrait être </a:t>
            </a:r>
            <a:r>
              <a:rPr lang="fr-FR" sz="1200" b="0" i="0" u="none" dirty="0" smtClean="0">
                <a:latin typeface="Futura Std Condensed" pitchFamily="34" charset="0"/>
                <a:cs typeface="Futura Condensed"/>
              </a:rPr>
              <a:t>d’utiliser </a:t>
            </a:r>
            <a:r>
              <a:rPr lang="fr-FR" sz="1200" b="0" i="0" u="none" dirty="0">
                <a:latin typeface="Futura Std Condensed" pitchFamily="34" charset="0"/>
                <a:cs typeface="Futura Condensed"/>
              </a:rPr>
              <a:t>un appareil photo ou une webcam afin </a:t>
            </a:r>
            <a:r>
              <a:rPr lang="fr-FR" sz="1200" b="0" i="0" u="none" dirty="0" smtClean="0">
                <a:latin typeface="Futura Std Condensed" pitchFamily="34" charset="0"/>
                <a:cs typeface="Futura Condensed"/>
              </a:rPr>
              <a:t>d’ajouter </a:t>
            </a:r>
            <a:r>
              <a:rPr lang="fr-FR" sz="1200" b="0" i="0" u="none" dirty="0">
                <a:latin typeface="Futura Std Condensed" pitchFamily="34" charset="0"/>
                <a:cs typeface="Futura Condensed"/>
              </a:rPr>
              <a:t>des images.</a:t>
            </a:r>
            <a:endParaRPr lang="fr-FR" sz="1200" dirty="0">
              <a:solidFill>
                <a:srgbClr val="FF0000"/>
              </a:solidFill>
              <a:latin typeface="Futura Std Condensed" pitchFamily="34" charset="0"/>
              <a:cs typeface="Futura Condensed"/>
            </a:endParaRPr>
          </a:p>
        </p:txBody>
      </p:sp>
      <p:sp>
        <p:nvSpPr>
          <p:cNvPr id="5" name="Slide Number Placeholder 4"/>
          <p:cNvSpPr>
            <a:spLocks noGrp="1"/>
          </p:cNvSpPr>
          <p:nvPr>
            <p:ph type="sldNum" sz="quarter" idx="12"/>
            <p:custDataLst>
              <p:tags r:id="rId11"/>
            </p:custDataLst>
          </p:nvPr>
        </p:nvSpPr>
        <p:spPr>
          <a:xfrm>
            <a:off x="142398" y="9519711"/>
            <a:ext cx="1813560" cy="535517"/>
          </a:xfrm>
        </p:spPr>
        <p:txBody>
          <a:bodyPr/>
          <a:lstStyle/>
          <a:p>
            <a:pPr algn="l" rtl="0"/>
            <a:r>
              <a:rPr lang="fr-FR" b="0" i="0" u="none">
                <a:latin typeface="Futura Std Condensed" pitchFamily="34" charset="0"/>
              </a:rPr>
              <a:t>36</a:t>
            </a:r>
            <a:endParaRPr lang="fr-FR" dirty="0">
              <a:latin typeface="Futura Std Condensed" pitchFamily="34" charset="0"/>
            </a:endParaRPr>
          </a:p>
        </p:txBody>
      </p:sp>
      <p:grpSp>
        <p:nvGrpSpPr>
          <p:cNvPr id="50" name="Group 49"/>
          <p:cNvGrpSpPr/>
          <p:nvPr>
            <p:custDataLst>
              <p:tags r:id="rId12"/>
            </p:custDataLst>
          </p:nvPr>
        </p:nvGrpSpPr>
        <p:grpSpPr>
          <a:xfrm>
            <a:off x="551129" y="-1"/>
            <a:ext cx="493776" cy="2791969"/>
            <a:chOff x="551129" y="-1"/>
            <a:chExt cx="493776" cy="2791969"/>
          </a:xfrm>
        </p:grpSpPr>
        <p:pic>
          <p:nvPicPr>
            <p:cNvPr id="51" name="Picture 50" descr="Unit1activity.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1129" y="0"/>
              <a:ext cx="493776" cy="2791968"/>
            </a:xfrm>
            <a:prstGeom prst="rect">
              <a:avLst/>
            </a:prstGeom>
            <a:ln>
              <a:solidFill>
                <a:srgbClr val="FFFFFF"/>
              </a:solidFill>
            </a:ln>
          </p:spPr>
        </p:pic>
        <p:sp>
          <p:nvSpPr>
            <p:cNvPr id="55" name="TextBox 54"/>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1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502956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Screen Shot 2014-06-03 at 12.09.47 PM.png"/>
          <p:cNvPicPr>
            <a:picLocks noChangeAspect="1"/>
          </p:cNvPicPr>
          <p:nvPr>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3648124" y="795714"/>
            <a:ext cx="3676562" cy="2761300"/>
          </a:xfrm>
          <a:prstGeom prst="rect">
            <a:avLst/>
          </a:prstGeom>
        </p:spPr>
      </p:pic>
      <p:grpSp>
        <p:nvGrpSpPr>
          <p:cNvPr id="12" name="Group 11"/>
          <p:cNvGrpSpPr/>
          <p:nvPr>
            <p:custDataLst>
              <p:tags r:id="rId2"/>
            </p:custDataLst>
          </p:nvPr>
        </p:nvGrpSpPr>
        <p:grpSpPr>
          <a:xfrm>
            <a:off x="444500" y="5192600"/>
            <a:ext cx="1665671" cy="2001796"/>
            <a:chOff x="323949" y="2958496"/>
            <a:chExt cx="4927600" cy="5921968"/>
          </a:xfrm>
        </p:grpSpPr>
        <p:pic>
          <p:nvPicPr>
            <p:cNvPr id="9" name="Picture 8" descr="Screen Shot 2014-05-21 at 6.30.53 PM.png"/>
            <p:cNvPicPr>
              <a:picLocks noChangeAspect="1"/>
            </p:cNvPicPr>
            <p:nvPr/>
          </p:nvPicPr>
          <p:blipFill rotWithShape="1">
            <a:blip r:embed="rId21">
              <a:extLst>
                <a:ext uri="{BEBA8EAE-BF5A-486C-A8C5-ECC9F3942E4B}">
                  <a14:imgProps xmlns:a14="http://schemas.microsoft.com/office/drawing/2010/main">
                    <a14:imgLayer r:embed="rId22">
                      <a14:imgEffect>
                        <a14:backgroundRemoval t="28657" b="100000" l="0" r="100000"/>
                      </a14:imgEffect>
                    </a14:imgLayer>
                  </a14:imgProps>
                </a:ext>
                <a:ext uri="{28A0092B-C50C-407E-A947-70E740481C1C}">
                  <a14:useLocalDpi xmlns:a14="http://schemas.microsoft.com/office/drawing/2010/main" val="0"/>
                </a:ext>
              </a:extLst>
            </a:blip>
            <a:srcRect t="33217"/>
            <a:stretch/>
          </p:blipFill>
          <p:spPr>
            <a:xfrm>
              <a:off x="323949" y="4648200"/>
              <a:ext cx="4927600" cy="4232264"/>
            </a:xfrm>
            <a:prstGeom prst="rect">
              <a:avLst/>
            </a:prstGeom>
          </p:spPr>
        </p:pic>
        <p:pic>
          <p:nvPicPr>
            <p:cNvPr id="35" name="Picture 34" descr="Screen Shot 2014-05-21 at 6.30.53 PM.png"/>
            <p:cNvPicPr>
              <a:picLocks noChangeAspect="1"/>
            </p:cNvPicPr>
            <p:nvPr/>
          </p:nvPicPr>
          <p:blipFill rotWithShape="1">
            <a:blip r:embed="rId23">
              <a:extLst>
                <a:ext uri="{BEBA8EAE-BF5A-486C-A8C5-ECC9F3942E4B}">
                  <a14:imgProps xmlns:a14="http://schemas.microsoft.com/office/drawing/2010/main">
                    <a14:imgLayer r:embed="rId22">
                      <a14:imgEffect>
                        <a14:backgroundRemoval t="0" b="29259" l="0" r="100000"/>
                      </a14:imgEffect>
                    </a14:imgLayer>
                  </a14:imgProps>
                </a:ext>
                <a:ext uri="{28A0092B-C50C-407E-A947-70E740481C1C}">
                  <a14:useLocalDpi xmlns:a14="http://schemas.microsoft.com/office/drawing/2010/main" val="0"/>
                </a:ext>
              </a:extLst>
            </a:blip>
            <a:srcRect b="73337"/>
            <a:stretch/>
          </p:blipFill>
          <p:spPr>
            <a:xfrm>
              <a:off x="323949" y="2958496"/>
              <a:ext cx="4927600" cy="1689704"/>
            </a:xfrm>
            <a:prstGeom prst="rect">
              <a:avLst/>
            </a:prstGeom>
          </p:spPr>
        </p:pic>
      </p:grpSp>
      <p:sp>
        <p:nvSpPr>
          <p:cNvPr id="11" name="TextBox 10"/>
          <p:cNvSpPr txBox="1"/>
          <p:nvPr>
            <p:custDataLst>
              <p:tags r:id="rId3"/>
            </p:custDataLst>
          </p:nvPr>
        </p:nvSpPr>
        <p:spPr>
          <a:xfrm>
            <a:off x="515544" y="7556500"/>
            <a:ext cx="2874286" cy="523220"/>
          </a:xfrm>
          <a:prstGeom prst="rect">
            <a:avLst/>
          </a:prstGeom>
          <a:noFill/>
        </p:spPr>
        <p:txBody>
          <a:bodyPr wrap="square" rtlCol="0">
            <a:spAutoFit/>
          </a:bodyPr>
          <a:lstStyle/>
          <a:p>
            <a:pPr algn="l" rtl="0"/>
            <a:r>
              <a:rPr lang="fr-FR" sz="2800" b="0" i="0" u="none">
                <a:solidFill>
                  <a:schemeClr val="bg1"/>
                </a:solidFill>
                <a:latin typeface="Futura Std Condensed" pitchFamily="34" charset="0"/>
                <a:cs typeface="Futura Condensed"/>
              </a:rPr>
              <a:t>CONSEILS &amp; ASTUCES</a:t>
            </a:r>
            <a:endParaRPr lang="fr-FR" sz="2800" dirty="0">
              <a:solidFill>
                <a:schemeClr val="bg1"/>
              </a:solidFill>
              <a:latin typeface="Futura Std Condensed" pitchFamily="34" charset="0"/>
              <a:cs typeface="Futura Condensed"/>
            </a:endParaRPr>
          </a:p>
        </p:txBody>
      </p:sp>
      <p:pic>
        <p:nvPicPr>
          <p:cNvPr id="53" name="Picture 52"/>
          <p:cNvPicPr>
            <a:picLocks noChangeAspect="1"/>
          </p:cNvPicPr>
          <p:nvPr>
            <p:custDataLst>
              <p:tags r:id="rId4"/>
            </p:custDataLst>
          </p:nvPr>
        </p:nvPicPr>
        <p:blipFill rotWithShape="1">
          <a:blip r:embed="rId24"/>
          <a:srcRect l="601" t="2726" r="755" b="10951"/>
          <a:stretch/>
        </p:blipFill>
        <p:spPr>
          <a:xfrm>
            <a:off x="3584292" y="4171950"/>
            <a:ext cx="3695700" cy="1863725"/>
          </a:xfrm>
          <a:prstGeom prst="rect">
            <a:avLst/>
          </a:prstGeom>
        </p:spPr>
      </p:pic>
      <p:sp>
        <p:nvSpPr>
          <p:cNvPr id="60" name="TextBox 59"/>
          <p:cNvSpPr txBox="1"/>
          <p:nvPr>
            <p:custDataLst>
              <p:tags r:id="rId5"/>
            </p:custDataLst>
          </p:nvPr>
        </p:nvSpPr>
        <p:spPr>
          <a:xfrm>
            <a:off x="444500" y="7276100"/>
            <a:ext cx="2802653" cy="600164"/>
          </a:xfrm>
          <a:prstGeom prst="rect">
            <a:avLst/>
          </a:prstGeom>
          <a:noFill/>
        </p:spPr>
        <p:txBody>
          <a:bodyPr wrap="square" rtlCol="0">
            <a:spAutoFit/>
          </a:bodyPr>
          <a:lstStyle/>
          <a:p>
            <a:pPr algn="l" rtl="0"/>
            <a:r>
              <a:rPr lang="fr-FR" sz="1100" b="0" i="0" u="none" dirty="0">
                <a:latin typeface="Futura Std Condensed" pitchFamily="34" charset="0"/>
                <a:cs typeface="Futura Condensed"/>
              </a:rPr>
              <a:t>Rends ton lutin interactif en ajoutant des scripts qui le font </a:t>
            </a:r>
            <a:endParaRPr lang="fr-FR" sz="1100" dirty="0" smtClean="0">
              <a:latin typeface="Futura Std Condensed" pitchFamily="34" charset="0"/>
              <a:cs typeface="Futura Condensed"/>
            </a:endParaRPr>
          </a:p>
          <a:p>
            <a:pPr algn="l" rtl="0"/>
            <a:r>
              <a:rPr lang="fr-FR" sz="1100" b="0" i="0" u="none" dirty="0">
                <a:latin typeface="Futura Std Condensed" pitchFamily="34" charset="0"/>
                <a:cs typeface="Futura Condensed"/>
              </a:rPr>
              <a:t>réagir à des événements, comme lorsque </a:t>
            </a:r>
            <a:r>
              <a:rPr lang="fr-FR" sz="1100" b="0" i="0" u="none" dirty="0" smtClean="0">
                <a:latin typeface="Futura Std Condensed" pitchFamily="34" charset="0"/>
                <a:cs typeface="Futura Condensed"/>
              </a:rPr>
              <a:t>l’utilisateur </a:t>
            </a:r>
            <a:r>
              <a:rPr lang="fr-FR" sz="1100" b="0" i="0" u="none" dirty="0">
                <a:latin typeface="Futura Std Condensed" pitchFamily="34" charset="0"/>
                <a:cs typeface="Futura Condensed"/>
              </a:rPr>
              <a:t>clique sur lui ou appuie sur une touche !</a:t>
            </a:r>
            <a:endParaRPr lang="fr-FR" sz="1100" dirty="0">
              <a:latin typeface="Futura Std Condensed" pitchFamily="34" charset="0"/>
              <a:cs typeface="Futura Condensed"/>
            </a:endParaRPr>
          </a:p>
        </p:txBody>
      </p:sp>
      <p:grpSp>
        <p:nvGrpSpPr>
          <p:cNvPr id="31" name="Group 30"/>
          <p:cNvGrpSpPr/>
          <p:nvPr>
            <p:custDataLst>
              <p:tags r:id="rId6"/>
            </p:custDataLst>
          </p:nvPr>
        </p:nvGrpSpPr>
        <p:grpSpPr>
          <a:xfrm>
            <a:off x="482408" y="8485883"/>
            <a:ext cx="4911191" cy="1364081"/>
            <a:chOff x="301745" y="8485883"/>
            <a:chExt cx="4911191" cy="1364081"/>
          </a:xfrm>
        </p:grpSpPr>
        <p:pic>
          <p:nvPicPr>
            <p:cNvPr id="2" name="Picture 1" descr="Screen Shot 2014-05-21 at 4.41.11 PM.png"/>
            <p:cNvPicPr>
              <a:picLocks noChangeAspect="1"/>
            </p:cNvPicPr>
            <p:nvPr/>
          </p:nvPicPr>
          <p:blipFill>
            <a:blip r:embed="rId25">
              <a:extLst>
                <a:ext uri="{BEBA8EAE-BF5A-486C-A8C5-ECC9F3942E4B}">
                  <a14:imgProps xmlns:a14="http://schemas.microsoft.com/office/drawing/2010/main">
                    <a14:imgLayer r:embed="rId26">
                      <a14:imgEffect>
                        <a14:backgroundRemoval t="2759" b="98966" l="880" r="98827">
                          <a14:foregroundMark x1="35777" y1="51724" x2="35777" y2="51724"/>
                          <a14:foregroundMark x1="31965" y1="14483" x2="31965" y2="14483"/>
                          <a14:foregroundMark x1="34897" y1="21379" x2="34897" y2="21379"/>
                        </a14:backgroundRemoval>
                      </a14:imgEffect>
                    </a14:imgLayer>
                  </a14:imgProps>
                </a:ext>
                <a:ext uri="{28A0092B-C50C-407E-A947-70E740481C1C}">
                  <a14:useLocalDpi xmlns:a14="http://schemas.microsoft.com/office/drawing/2010/main" val="0"/>
                </a:ext>
              </a:extLst>
            </a:blip>
            <a:stretch>
              <a:fillRect/>
            </a:stretch>
          </p:blipFill>
          <p:spPr>
            <a:xfrm>
              <a:off x="301745" y="8587483"/>
              <a:ext cx="1324635" cy="1126522"/>
            </a:xfrm>
            <a:prstGeom prst="rect">
              <a:avLst/>
            </a:prstGeom>
          </p:spPr>
        </p:pic>
        <p:pic>
          <p:nvPicPr>
            <p:cNvPr id="3" name="Picture 2" descr="Screen Shot 2014-05-21 at 4.42.19 PM.png"/>
            <p:cNvPicPr>
              <a:picLocks noChangeAspect="1"/>
            </p:cNvPicPr>
            <p:nvPr/>
          </p:nvPicPr>
          <p:blipFill>
            <a:blip r:embed="rId27">
              <a:extLst>
                <a:ext uri="{BEBA8EAE-BF5A-486C-A8C5-ECC9F3942E4B}">
                  <a14:imgProps xmlns:a14="http://schemas.microsoft.com/office/drawing/2010/main">
                    <a14:imgLayer r:embed="rId28">
                      <a14:imgEffect>
                        <a14:backgroundRemoval t="0" b="98462" l="0" r="100000">
                          <a14:foregroundMark x1="47578" y1="15385" x2="47578" y2="15385"/>
                          <a14:foregroundMark x1="45869" y1="35385" x2="45869" y2="35385"/>
                          <a14:foregroundMark x1="45869" y1="83077" x2="45869" y2="83077"/>
                        </a14:backgroundRemoval>
                      </a14:imgEffect>
                    </a14:imgLayer>
                  </a14:imgProps>
                </a:ext>
                <a:ext uri="{28A0092B-C50C-407E-A947-70E740481C1C}">
                  <a14:useLocalDpi xmlns:a14="http://schemas.microsoft.com/office/drawing/2010/main" val="0"/>
                </a:ext>
              </a:extLst>
            </a:blip>
            <a:stretch>
              <a:fillRect/>
            </a:stretch>
          </p:blipFill>
          <p:spPr>
            <a:xfrm>
              <a:off x="1626380" y="8485883"/>
              <a:ext cx="1363481" cy="1262482"/>
            </a:xfrm>
            <a:prstGeom prst="rect">
              <a:avLst/>
            </a:prstGeom>
          </p:spPr>
        </p:pic>
        <p:pic>
          <p:nvPicPr>
            <p:cNvPr id="5" name="Picture 4" descr="Screen Shot 2014-05-21 at 4.44.24 PM.png"/>
            <p:cNvPicPr>
              <a:picLocks noChangeAspect="1"/>
            </p:cNvPicPr>
            <p:nvPr/>
          </p:nvPicPr>
          <p:blipFill>
            <a:blip r:embed="rId29">
              <a:extLst>
                <a:ext uri="{BEBA8EAE-BF5A-486C-A8C5-ECC9F3942E4B}">
                  <a14:imgProps xmlns:a14="http://schemas.microsoft.com/office/drawing/2010/main">
                    <a14:imgLayer r:embed="rId30">
                      <a14:imgEffect>
                        <a14:backgroundRemoval t="0" b="100000" l="0" r="99457">
                          <a14:foregroundMark x1="79348" y1="15210" x2="79348" y2="15210"/>
                          <a14:foregroundMark x1="81522" y1="74434" x2="81522" y2="74434"/>
                        </a14:backgroundRemoval>
                      </a14:imgEffect>
                    </a14:imgLayer>
                  </a14:imgProps>
                </a:ext>
                <a:ext uri="{28A0092B-C50C-407E-A947-70E740481C1C}">
                  <a14:useLocalDpi xmlns:a14="http://schemas.microsoft.com/office/drawing/2010/main" val="0"/>
                </a:ext>
              </a:extLst>
            </a:blip>
            <a:stretch>
              <a:fillRect/>
            </a:stretch>
          </p:blipFill>
          <p:spPr>
            <a:xfrm>
              <a:off x="4498177" y="8548036"/>
              <a:ext cx="714759" cy="1200329"/>
            </a:xfrm>
            <a:prstGeom prst="rect">
              <a:avLst/>
            </a:prstGeom>
          </p:spPr>
        </p:pic>
        <p:grpSp>
          <p:nvGrpSpPr>
            <p:cNvPr id="6" name="Group 5"/>
            <p:cNvGrpSpPr/>
            <p:nvPr/>
          </p:nvGrpSpPr>
          <p:grpSpPr>
            <a:xfrm>
              <a:off x="2989861" y="8587483"/>
              <a:ext cx="1456710" cy="1262481"/>
              <a:chOff x="3605008" y="8587483"/>
              <a:chExt cx="1456710" cy="1262481"/>
            </a:xfrm>
          </p:grpSpPr>
          <p:pic>
            <p:nvPicPr>
              <p:cNvPr id="4" name="Picture 3" descr="Screen Shot 2014-05-21 at 4.43.35 PM.png"/>
              <p:cNvPicPr>
                <a:picLocks noChangeAspect="1"/>
              </p:cNvPicPr>
              <p:nvPr/>
            </p:nvPicPr>
            <p:blipFill rotWithShape="1">
              <a:blip r:embed="rId31">
                <a:extLst>
                  <a:ext uri="{BEBA8EAE-BF5A-486C-A8C5-ECC9F3942E4B}">
                    <a14:imgProps xmlns:a14="http://schemas.microsoft.com/office/drawing/2010/main">
                      <a14:imgLayer r:embed="rId32">
                        <a14:imgEffect>
                          <a14:backgroundRemoval t="308" b="100000" l="0" r="100000">
                            <a14:foregroundMark x1="48533" y1="60000" x2="48533" y2="60000"/>
                            <a14:foregroundMark x1="41333" y1="56615" x2="41333" y2="56615"/>
                            <a14:foregroundMark x1="35733" y1="60000" x2="35733" y2="60000"/>
                            <a14:foregroundMark x1="39733" y1="62154" x2="39733" y2="62154"/>
                            <a14:foregroundMark x1="41867" y1="64923" x2="41867" y2="64923"/>
                          </a14:backgroundRemoval>
                        </a14:imgEffect>
                      </a14:imgLayer>
                    </a14:imgProps>
                  </a:ext>
                  <a:ext uri="{28A0092B-C50C-407E-A947-70E740481C1C}">
                    <a14:useLocalDpi xmlns:a14="http://schemas.microsoft.com/office/drawing/2010/main" val="0"/>
                  </a:ext>
                </a:extLst>
              </a:blip>
              <a:srcRect t="69601"/>
              <a:stretch/>
            </p:blipFill>
            <p:spPr>
              <a:xfrm>
                <a:off x="3605008" y="9466177"/>
                <a:ext cx="1456710" cy="383787"/>
              </a:xfrm>
              <a:prstGeom prst="rect">
                <a:avLst/>
              </a:prstGeom>
            </p:spPr>
          </p:pic>
          <p:pic>
            <p:nvPicPr>
              <p:cNvPr id="32" name="Picture 31" descr="Screen Shot 2014-05-21 at 4.43.35 PM.png"/>
              <p:cNvPicPr>
                <a:picLocks noChangeAspect="1"/>
              </p:cNvPicPr>
              <p:nvPr/>
            </p:nvPicPr>
            <p:blipFill rotWithShape="1">
              <a:blip r:embed="rId33">
                <a:extLst>
                  <a:ext uri="{BEBA8EAE-BF5A-486C-A8C5-ECC9F3942E4B}">
                    <a14:imgProps xmlns:a14="http://schemas.microsoft.com/office/drawing/2010/main">
                      <a14:imgLayer r:embed="rId34">
                        <a14:imgEffect>
                          <a14:backgroundRemoval t="308" b="71077" l="0" r="100000">
                            <a14:foregroundMark x1="49867" y1="38154" x2="49867" y2="38154"/>
                            <a14:foregroundMark x1="22400" y1="54769" x2="22400" y2="54769"/>
                            <a14:foregroundMark x1="48800" y1="60000" x2="48800" y2="60000"/>
                          </a14:backgroundRemoval>
                        </a14:imgEffect>
                      </a14:imgLayer>
                    </a14:imgProps>
                  </a:ext>
                  <a:ext uri="{28A0092B-C50C-407E-A947-70E740481C1C}">
                    <a14:useLocalDpi xmlns:a14="http://schemas.microsoft.com/office/drawing/2010/main" val="0"/>
                  </a:ext>
                </a:extLst>
              </a:blip>
              <a:srcRect b="30400"/>
              <a:stretch/>
            </p:blipFill>
            <p:spPr>
              <a:xfrm>
                <a:off x="3605008" y="8587483"/>
                <a:ext cx="1456710" cy="878694"/>
              </a:xfrm>
              <a:prstGeom prst="rect">
                <a:avLst/>
              </a:prstGeom>
            </p:spPr>
          </p:pic>
        </p:grpSp>
      </p:grpSp>
      <p:grpSp>
        <p:nvGrpSpPr>
          <p:cNvPr id="15" name="Group 14"/>
          <p:cNvGrpSpPr/>
          <p:nvPr>
            <p:custDataLst>
              <p:tags r:id="rId7"/>
            </p:custDataLst>
          </p:nvPr>
        </p:nvGrpSpPr>
        <p:grpSpPr>
          <a:xfrm>
            <a:off x="-1" y="7871074"/>
            <a:ext cx="7772400" cy="532604"/>
            <a:chOff x="-1" y="7871074"/>
            <a:chExt cx="7772400" cy="532604"/>
          </a:xfrm>
        </p:grpSpPr>
        <p:sp>
          <p:nvSpPr>
            <p:cNvPr id="39" name="Rectangle 38"/>
            <p:cNvSpPr/>
            <p:nvPr/>
          </p:nvSpPr>
          <p:spPr>
            <a:xfrm>
              <a:off x="0" y="7871074"/>
              <a:ext cx="7772399" cy="410457"/>
            </a:xfrm>
            <a:prstGeom prst="rect">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Diamond 39"/>
            <p:cNvSpPr/>
            <p:nvPr/>
          </p:nvSpPr>
          <p:spPr>
            <a:xfrm>
              <a:off x="2499857" y="8077594"/>
              <a:ext cx="381000" cy="326084"/>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2" name="Diamond 41"/>
            <p:cNvSpPr/>
            <p:nvPr/>
          </p:nvSpPr>
          <p:spPr>
            <a:xfrm>
              <a:off x="6386056" y="8066025"/>
              <a:ext cx="381000" cy="326084"/>
            </a:xfrm>
            <a:prstGeom prst="diamond">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3" name="TextBox 42"/>
            <p:cNvSpPr txBox="1"/>
            <p:nvPr/>
          </p:nvSpPr>
          <p:spPr>
            <a:xfrm>
              <a:off x="-1" y="7879206"/>
              <a:ext cx="5486405" cy="369332"/>
            </a:xfrm>
            <a:prstGeom prst="rect">
              <a:avLst/>
            </a:prstGeom>
            <a:noFill/>
          </p:spPr>
          <p:txBody>
            <a:bodyPr wrap="square" rtlCol="0">
              <a:spAutoFit/>
            </a:bodyPr>
            <a:lstStyle/>
            <a:p>
              <a:pPr algn="ctr" rtl="0"/>
              <a:r>
                <a:rPr lang="fr-FR" b="0" i="0" u="none" dirty="0">
                  <a:solidFill>
                    <a:schemeClr val="bg1"/>
                  </a:solidFill>
                  <a:latin typeface="Futura Std Condensed" pitchFamily="34" charset="0"/>
                  <a:cs typeface="Futura Condensed"/>
                </a:rPr>
                <a:t>DES BLOCS AVEC LESQUELS </a:t>
              </a:r>
              <a:r>
                <a:rPr lang="fr-FR" b="0" i="0" u="none" dirty="0" smtClean="0">
                  <a:solidFill>
                    <a:schemeClr val="bg1"/>
                  </a:solidFill>
                  <a:latin typeface="Futura Std Condensed" pitchFamily="34" charset="0"/>
                  <a:cs typeface="Futura Condensed"/>
                </a:rPr>
                <a:t>T’AMUSER</a:t>
              </a:r>
              <a:endParaRPr lang="fr-FR" dirty="0">
                <a:solidFill>
                  <a:schemeClr val="bg1"/>
                </a:solidFill>
                <a:latin typeface="Futura Std Condensed" pitchFamily="34" charset="0"/>
                <a:cs typeface="Futura Condensed"/>
              </a:endParaRPr>
            </a:p>
          </p:txBody>
        </p:sp>
        <p:sp>
          <p:nvSpPr>
            <p:cNvPr id="44" name="TextBox 43"/>
            <p:cNvSpPr txBox="1"/>
            <p:nvPr/>
          </p:nvSpPr>
          <p:spPr>
            <a:xfrm>
              <a:off x="5486405" y="7884634"/>
              <a:ext cx="2285994"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grpSp>
        <p:nvGrpSpPr>
          <p:cNvPr id="45" name="Group 44"/>
          <p:cNvGrpSpPr/>
          <p:nvPr>
            <p:custDataLst>
              <p:tags r:id="rId8"/>
            </p:custDataLst>
          </p:nvPr>
        </p:nvGrpSpPr>
        <p:grpSpPr>
          <a:xfrm>
            <a:off x="4581432" y="6219228"/>
            <a:ext cx="2698560" cy="1507090"/>
            <a:chOff x="3992282" y="2830659"/>
            <a:chExt cx="3307404" cy="1503628"/>
          </a:xfrm>
        </p:grpSpPr>
        <p:sp>
          <p:nvSpPr>
            <p:cNvPr id="46" name="TextBox 45"/>
            <p:cNvSpPr txBox="1"/>
            <p:nvPr/>
          </p:nvSpPr>
          <p:spPr>
            <a:xfrm>
              <a:off x="4089400" y="3328602"/>
              <a:ext cx="3210286" cy="100568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Utilise des costumes pour modifier </a:t>
              </a:r>
              <a:r>
                <a:rPr lang="fr-FR" sz="1200" b="0" i="0" u="none" dirty="0" smtClean="0">
                  <a:latin typeface="Futura Std Condensed" pitchFamily="34" charset="0"/>
                  <a:cs typeface="Futura Condensed"/>
                </a:rPr>
                <a:t>l’apparence </a:t>
              </a:r>
              <a:r>
                <a:rPr lang="fr-FR" sz="1200" b="0" i="0" u="none" dirty="0">
                  <a:latin typeface="Futura Std Condensed" pitchFamily="34" charset="0"/>
                  <a:cs typeface="Futura Condensed"/>
                </a:rPr>
                <a:t>de ton lutin. </a:t>
              </a:r>
            </a:p>
            <a:p>
              <a:pPr marL="171450" indent="-171450" algn="l" rtl="0">
                <a:buFont typeface="Wingdings" charset="2"/>
                <a:buChar char="q"/>
              </a:pPr>
              <a:r>
                <a:rPr lang="fr-FR" sz="1200" b="0" i="0" u="none" dirty="0">
                  <a:latin typeface="Futura Std Condensed" pitchFamily="34" charset="0"/>
                  <a:cs typeface="Futura Condensed"/>
                </a:rPr>
                <a:t>Crée différents arrière-plans.</a:t>
              </a:r>
            </a:p>
            <a:p>
              <a:pPr marL="171450" indent="-171450" algn="l" rtl="0">
                <a:buFont typeface="Wingdings" charset="2"/>
                <a:buChar char="q"/>
              </a:pPr>
              <a:r>
                <a:rPr lang="fr-FR" sz="1200" b="0" i="0" u="none" dirty="0">
                  <a:latin typeface="Futura Std Condensed" pitchFamily="34" charset="0"/>
                  <a:cs typeface="Futura Condensed"/>
                </a:rPr>
                <a:t>Essaie </a:t>
              </a:r>
              <a:r>
                <a:rPr lang="fr-FR" sz="1200" b="0" i="0" u="none" dirty="0" smtClean="0">
                  <a:latin typeface="Futura Std Condensed" pitchFamily="34" charset="0"/>
                  <a:cs typeface="Futura Condensed"/>
                </a:rPr>
                <a:t>d’ajouter </a:t>
              </a:r>
              <a:r>
                <a:rPr lang="fr-FR" sz="1200" b="0" i="0" u="none" dirty="0">
                  <a:latin typeface="Futura Std Condensed" pitchFamily="34" charset="0"/>
                  <a:cs typeface="Futura Condensed"/>
                </a:rPr>
                <a:t>du son à ton projet.</a:t>
              </a:r>
            </a:p>
            <a:p>
              <a:pPr marL="171450" indent="-171450" algn="l" rtl="0">
                <a:buFont typeface="Wingdings" charset="2"/>
                <a:buChar char="q"/>
              </a:pPr>
              <a:r>
                <a:rPr lang="fr-FR" sz="1200" b="0" i="0" u="none" dirty="0">
                  <a:latin typeface="Futura Std Condensed" pitchFamily="34" charset="0"/>
                  <a:cs typeface="Futura Condensed"/>
                </a:rPr>
                <a:t>Essaie de mettre ton collage en mouvement.</a:t>
              </a:r>
            </a:p>
          </p:txBody>
        </p:sp>
        <p:sp>
          <p:nvSpPr>
            <p:cNvPr id="47" name="TextBox 46"/>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ESSAIE ÇA</a:t>
              </a:r>
              <a:endParaRPr lang="fr-FR" sz="1600" dirty="0">
                <a:latin typeface="Futura Std Condensed" pitchFamily="34" charset="0"/>
                <a:cs typeface="Futura Condensed"/>
              </a:endParaRPr>
            </a:p>
          </p:txBody>
        </p:sp>
        <p:cxnSp>
          <p:nvCxnSpPr>
            <p:cNvPr id="48" name="Straight Connector 47"/>
            <p:cNvCxnSpPr/>
            <p:nvPr/>
          </p:nvCxnSpPr>
          <p:spPr>
            <a:xfrm flipV="1">
              <a:off x="4089400" y="3169213"/>
              <a:ext cx="3210286" cy="293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 name="TextBox 51"/>
          <p:cNvSpPr txBox="1"/>
          <p:nvPr>
            <p:custDataLst>
              <p:tags r:id="rId9"/>
            </p:custDataLst>
          </p:nvPr>
        </p:nvSpPr>
        <p:spPr>
          <a:xfrm>
            <a:off x="5634065" y="8403046"/>
            <a:ext cx="2006812" cy="1354217"/>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Je me présente » : </a:t>
            </a:r>
            <a:r>
              <a:rPr lang="fr-FR" sz="1000" b="0" i="0" u="none" dirty="0">
                <a:latin typeface="Futura Std Condensed" pitchFamily="34" charset="0"/>
                <a:cs typeface="Futura Condensed"/>
              </a:rPr>
              <a:t>http://scratch.mit.edu/studios/475470 </a:t>
            </a:r>
            <a:endParaRPr lang="fr-FR" sz="10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Amuse-toi à ajouter de nouveaux blocs, du son ou du mouvement !</a:t>
            </a:r>
          </a:p>
          <a:p>
            <a:pPr marL="171450" indent="-171450" algn="l" rtl="0">
              <a:buFont typeface="Lucida Grande"/>
              <a:buChar char="+"/>
            </a:pPr>
            <a:r>
              <a:rPr lang="fr-FR" sz="1200" b="0" i="0" u="none" kern="1100" spc="-20" dirty="0">
                <a:latin typeface="Futura Std Condensed" pitchFamily="34" charset="0"/>
                <a:cs typeface="Futura Condensed"/>
              </a:rPr>
              <a:t>Aide un voisin !</a:t>
            </a:r>
          </a:p>
        </p:txBody>
      </p:sp>
      <p:cxnSp>
        <p:nvCxnSpPr>
          <p:cNvPr id="61" name="Straight Connector 60"/>
          <p:cNvCxnSpPr/>
          <p:nvPr>
            <p:custDataLst>
              <p:tags r:id="rId10"/>
            </p:custDataLst>
          </p:nvPr>
        </p:nvCxnSpPr>
        <p:spPr>
          <a:xfrm>
            <a:off x="548640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6" name="Group 15"/>
          <p:cNvGrpSpPr/>
          <p:nvPr>
            <p:custDataLst>
              <p:tags r:id="rId11"/>
            </p:custDataLst>
          </p:nvPr>
        </p:nvGrpSpPr>
        <p:grpSpPr>
          <a:xfrm>
            <a:off x="444500" y="2142124"/>
            <a:ext cx="2348507" cy="1786501"/>
            <a:chOff x="519774" y="1484836"/>
            <a:chExt cx="2348507" cy="1786501"/>
          </a:xfrm>
        </p:grpSpPr>
        <p:sp>
          <p:nvSpPr>
            <p:cNvPr id="10" name="TextBox 9"/>
            <p:cNvSpPr txBox="1"/>
            <p:nvPr/>
          </p:nvSpPr>
          <p:spPr>
            <a:xfrm>
              <a:off x="613831" y="1484836"/>
              <a:ext cx="2159001" cy="828000"/>
            </a:xfrm>
            <a:prstGeom prst="rect">
              <a:avLst/>
            </a:prstGeom>
            <a:noFill/>
            <a:ln w="6350" cmpd="sng">
              <a:solidFill>
                <a:schemeClr val="tx1"/>
              </a:solidFill>
              <a:prstDash val="dash"/>
            </a:ln>
          </p:spPr>
          <p:txBody>
            <a:bodyPr wrap="square" lIns="54000" tIns="54000" rIns="54000" bIns="54000" rtlCol="0" anchor="ctr" anchorCtr="0">
              <a:spAutoFit/>
            </a:bodyPr>
            <a:lstStyle/>
            <a:p>
              <a:pPr algn="just" rtl="0"/>
              <a:r>
                <a:rPr lang="fr-FR" sz="1200" b="0" i="0" u="none" dirty="0">
                  <a:latin typeface="Futura Std Condensed" pitchFamily="34" charset="0"/>
                  <a:cs typeface="Futura Condensed"/>
                </a:rPr>
                <a:t>DE QUELLE FAÇON POURRAIS-TU ASSOCIER DES IMAGES ET DES SONS INTÉRESSANTS POUR OBTENIR UN COLLAGE INTERACTIF DE TOI-MÊME ?</a:t>
              </a:r>
              <a:endParaRPr lang="fr-FR" sz="1200" dirty="0">
                <a:latin typeface="Futura Std Condensed" pitchFamily="34" charset="0"/>
                <a:cs typeface="Futura Condensed"/>
              </a:endParaRPr>
            </a:p>
          </p:txBody>
        </p:sp>
        <p:sp>
          <p:nvSpPr>
            <p:cNvPr id="13" name="TextBox 12"/>
            <p:cNvSpPr txBox="1"/>
            <p:nvPr/>
          </p:nvSpPr>
          <p:spPr>
            <a:xfrm>
              <a:off x="519774" y="2358267"/>
              <a:ext cx="2348507" cy="913070"/>
            </a:xfrm>
            <a:prstGeom prst="rect">
              <a:avLst/>
            </a:prstGeom>
            <a:noFill/>
            <a:ln>
              <a:noFill/>
            </a:ln>
          </p:spPr>
          <p:txBody>
            <a:bodyPr wrap="square" rtlCol="0">
              <a:spAutoFit/>
            </a:bodyPr>
            <a:lstStyle/>
            <a:p>
              <a:pPr algn="just" rtl="0"/>
              <a:r>
                <a:rPr lang="fr-FR" sz="1600" b="0" i="0" u="none" baseline="30000" dirty="0">
                  <a:latin typeface="Futura Std Condensed" pitchFamily="34" charset="0"/>
                  <a:cs typeface="Futura Condensed"/>
                </a:rPr>
                <a:t>Expérimente : manipule les lutins, les costumes, les arrière-plans, </a:t>
              </a:r>
              <a:r>
                <a:rPr lang="fr-FR" sz="1600" b="0" i="0" u="none" baseline="30000" dirty="0" smtClean="0">
                  <a:latin typeface="Futura Std Condensed" pitchFamily="34" charset="0"/>
                  <a:cs typeface="Futura Condensed"/>
                </a:rPr>
                <a:t>l’apparence </a:t>
              </a:r>
              <a:r>
                <a:rPr lang="fr-FR" sz="1600" b="0" i="0" u="none" baseline="30000" dirty="0">
                  <a:latin typeface="Futura Std Condensed" pitchFamily="34" charset="0"/>
                  <a:cs typeface="Futura Condensed"/>
                </a:rPr>
                <a:t>et les sons pour créer un projet Scratch interactif qui permette aux gens </a:t>
              </a:r>
              <a:r>
                <a:rPr lang="fr-FR" sz="1600" b="0" i="0" u="none" baseline="30000" dirty="0" smtClean="0">
                  <a:latin typeface="Futura Std Condensed" pitchFamily="34" charset="0"/>
                  <a:cs typeface="Futura Condensed"/>
                </a:rPr>
                <a:t>d’en </a:t>
              </a:r>
              <a:r>
                <a:rPr lang="fr-FR" sz="1600" b="0" i="0" u="none" baseline="30000" dirty="0">
                  <a:latin typeface="Futura Std Condensed" pitchFamily="34" charset="0"/>
                  <a:cs typeface="Futura Condensed"/>
                </a:rPr>
                <a:t>apprendre plus sur TOI et sur les idées, les activités et les personnes qui comptent pour toi.</a:t>
              </a:r>
              <a:endParaRPr lang="fr-FR" sz="1600" baseline="30000" dirty="0">
                <a:latin typeface="Futura Std Condensed" pitchFamily="34" charset="0"/>
                <a:cs typeface="Futura Condensed"/>
              </a:endParaRPr>
            </a:p>
          </p:txBody>
        </p:sp>
      </p:grpSp>
      <p:grpSp>
        <p:nvGrpSpPr>
          <p:cNvPr id="18" name="Group 17"/>
          <p:cNvGrpSpPr/>
          <p:nvPr>
            <p:custDataLst>
              <p:tags r:id="rId12"/>
            </p:custDataLst>
          </p:nvPr>
        </p:nvGrpSpPr>
        <p:grpSpPr>
          <a:xfrm>
            <a:off x="428357" y="3857808"/>
            <a:ext cx="2969349" cy="1187590"/>
            <a:chOff x="441661" y="3857808"/>
            <a:chExt cx="2969349" cy="1187590"/>
          </a:xfrm>
        </p:grpSpPr>
        <p:sp>
          <p:nvSpPr>
            <p:cNvPr id="50" name="TextBox 49"/>
            <p:cNvSpPr txBox="1"/>
            <p:nvPr/>
          </p:nvSpPr>
          <p:spPr>
            <a:xfrm>
              <a:off x="457804"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nvGrpSpPr>
            <p:cNvPr id="22" name="Group 21"/>
            <p:cNvGrpSpPr/>
            <p:nvPr/>
          </p:nvGrpSpPr>
          <p:grpSpPr>
            <a:xfrm>
              <a:off x="441661" y="4194252"/>
              <a:ext cx="2885167" cy="851146"/>
              <a:chOff x="499401" y="4194252"/>
              <a:chExt cx="2885167" cy="851146"/>
            </a:xfrm>
          </p:grpSpPr>
          <p:sp>
            <p:nvSpPr>
              <p:cNvPr id="14" name="TextBox 13"/>
              <p:cNvSpPr txBox="1"/>
              <p:nvPr/>
            </p:nvSpPr>
            <p:spPr>
              <a:xfrm>
                <a:off x="499401" y="4232868"/>
                <a:ext cx="2885167" cy="812530"/>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Crée un lutin.</a:t>
                </a:r>
              </a:p>
              <a:p>
                <a:pPr marL="171450" indent="-171450" algn="l" rtl="0">
                  <a:lnSpc>
                    <a:spcPct val="130000"/>
                  </a:lnSpc>
                  <a:buFont typeface="Wingdings" charset="2"/>
                  <a:buChar char="q"/>
                </a:pPr>
                <a:r>
                  <a:rPr lang="fr-FR" sz="1200" b="0" i="0" u="none" dirty="0">
                    <a:latin typeface="Futura Std Condensed" pitchFamily="34" charset="0"/>
                    <a:cs typeface="Futura Condensed"/>
                  </a:rPr>
                  <a:t>Rends-le interactif.</a:t>
                </a:r>
              </a:p>
              <a:p>
                <a:pPr marL="171450" indent="-171450" algn="l" rtl="0">
                  <a:lnSpc>
                    <a:spcPct val="130000"/>
                  </a:lnSpc>
                  <a:buFont typeface="Wingdings" charset="2"/>
                  <a:buChar char="q"/>
                </a:pPr>
                <a:r>
                  <a:rPr lang="fr-FR" sz="1200" b="0" i="0" u="none" dirty="0">
                    <a:latin typeface="Futura Std Condensed" pitchFamily="34" charset="0"/>
                    <a:cs typeface="Futura Condensed"/>
                  </a:rPr>
                  <a:t>Recommence le processus ! </a:t>
                </a:r>
              </a:p>
            </p:txBody>
          </p:sp>
          <p:cxnSp>
            <p:nvCxnSpPr>
              <p:cNvPr id="17" name="Straight Connector 16"/>
              <p:cNvCxnSpPr/>
              <p:nvPr/>
            </p:nvCxnSpPr>
            <p:spPr>
              <a:xfrm flipV="1">
                <a:off x="606263"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9" name="Straight Arrow Connector 48"/>
          <p:cNvCxnSpPr/>
          <p:nvPr>
            <p:custDataLst>
              <p:tags r:id="rId13"/>
            </p:custDataLst>
          </p:nvPr>
        </p:nvCxnSpPr>
        <p:spPr>
          <a:xfrm>
            <a:off x="2880857" y="3146503"/>
            <a:ext cx="703435"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custDataLst>
              <p:tags r:id="rId14"/>
            </p:custDataLst>
          </p:nvPr>
        </p:nvCxnSpPr>
        <p:spPr>
          <a:xfrm>
            <a:off x="1501541" y="4439498"/>
            <a:ext cx="2854362"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54" name="Group 53"/>
          <p:cNvGrpSpPr/>
          <p:nvPr>
            <p:custDataLst>
              <p:tags r:id="rId15"/>
            </p:custDataLst>
          </p:nvPr>
        </p:nvGrpSpPr>
        <p:grpSpPr>
          <a:xfrm>
            <a:off x="1727922" y="4643960"/>
            <a:ext cx="422176" cy="711202"/>
            <a:chOff x="2150098" y="4643960"/>
            <a:chExt cx="422176" cy="711202"/>
          </a:xfrm>
        </p:grpSpPr>
        <p:cxnSp>
          <p:nvCxnSpPr>
            <p:cNvPr id="55" name="Straight Arrow Connector 54"/>
            <p:cNvCxnSpPr/>
            <p:nvPr/>
          </p:nvCxnSpPr>
          <p:spPr>
            <a:xfrm>
              <a:off x="2150098" y="4649428"/>
              <a:ext cx="42217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2563136" y="4643960"/>
              <a:ext cx="1" cy="711202"/>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56" name="TextBox 55"/>
          <p:cNvSpPr txBox="1"/>
          <p:nvPr>
            <p:custDataLst>
              <p:tags r:id="rId16"/>
            </p:custDataLst>
          </p:nvPr>
        </p:nvSpPr>
        <p:spPr>
          <a:xfrm>
            <a:off x="457200" y="595840"/>
            <a:ext cx="2815942" cy="1723549"/>
          </a:xfrm>
          <a:prstGeom prst="rect">
            <a:avLst/>
          </a:prstGeom>
          <a:noFill/>
        </p:spPr>
        <p:txBody>
          <a:bodyPr wrap="square" rtlCol="0">
            <a:spAutoFit/>
          </a:bodyPr>
          <a:lstStyle/>
          <a:p>
            <a:pPr algn="l" rtl="0"/>
            <a:r>
              <a:rPr lang="fr-FR" sz="5300" b="0" i="0" u="none">
                <a:latin typeface="Futura Std Condensed" pitchFamily="34" charset="0"/>
                <a:cs typeface="Futura Condensed"/>
              </a:rPr>
              <a:t>JE ME PRÉSENTE</a:t>
            </a:r>
          </a:p>
        </p:txBody>
      </p:sp>
      <p:grpSp>
        <p:nvGrpSpPr>
          <p:cNvPr id="57" name="Group 56"/>
          <p:cNvGrpSpPr/>
          <p:nvPr>
            <p:custDataLst>
              <p:tags r:id="rId17"/>
            </p:custDataLst>
          </p:nvPr>
        </p:nvGrpSpPr>
        <p:grpSpPr>
          <a:xfrm>
            <a:off x="1365662" y="443435"/>
            <a:ext cx="1856678" cy="2014757"/>
            <a:chOff x="2571138" y="443435"/>
            <a:chExt cx="651202" cy="1336089"/>
          </a:xfrm>
        </p:grpSpPr>
        <p:grpSp>
          <p:nvGrpSpPr>
            <p:cNvPr id="58" name="Group 57"/>
            <p:cNvGrpSpPr/>
            <p:nvPr/>
          </p:nvGrpSpPr>
          <p:grpSpPr>
            <a:xfrm>
              <a:off x="2571138" y="443435"/>
              <a:ext cx="651202" cy="1336089"/>
              <a:chOff x="2169548" y="4643960"/>
              <a:chExt cx="393589" cy="656327"/>
            </a:xfrm>
          </p:grpSpPr>
          <p:cxnSp>
            <p:nvCxnSpPr>
              <p:cNvPr id="64" name="Straight Arrow Connector 63"/>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2" name="Straight Arrow Connector 61"/>
            <p:cNvCxnSpPr/>
            <p:nvPr/>
          </p:nvCxnSpPr>
          <p:spPr>
            <a:xfrm>
              <a:off x="2576323" y="444075"/>
              <a:ext cx="0" cy="15588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071758" y="1766295"/>
              <a:ext cx="150582"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069906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38</a:t>
            </a:r>
            <a:endParaRPr lang="fr-FR" dirty="0">
              <a:latin typeface="Futura Std Condensed" pitchFamily="34" charset="0"/>
            </a:endParaRPr>
          </a:p>
        </p:txBody>
      </p:sp>
    </p:spTree>
    <p:extLst>
      <p:ext uri="{BB962C8B-B14F-4D97-AF65-F5344CB8AC3E}">
        <p14:creationId xmlns:p14="http://schemas.microsoft.com/office/powerpoint/2010/main" val="914854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2splash.png"/>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4536" y="0"/>
            <a:ext cx="7776935" cy="10058400"/>
          </a:xfrm>
          <a:prstGeom prst="rect">
            <a:avLst/>
          </a:prstGeom>
        </p:spPr>
      </p:pic>
      <p:sp>
        <p:nvSpPr>
          <p:cNvPr id="34" name="Slide Number Placeholder 2"/>
          <p:cNvSpPr txBox="1">
            <a:spLocks/>
          </p:cNvSpPr>
          <p:nvPr>
            <p:custDataLst>
              <p:tags r:id="rId2"/>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solidFill>
                  <a:srgbClr val="FFFFFF"/>
                </a:solidFill>
                <a:latin typeface="Futura Std Condensed" pitchFamily="34" charset="0"/>
              </a:rPr>
              <a:t>39</a:t>
            </a:r>
            <a:endParaRPr lang="fr-FR" dirty="0">
              <a:solidFill>
                <a:srgbClr val="FFFFFF"/>
              </a:solidFill>
              <a:latin typeface="Futura Std Condensed" pitchFamily="34" charset="0"/>
            </a:endParaRPr>
          </a:p>
        </p:txBody>
      </p:sp>
      <p:sp>
        <p:nvSpPr>
          <p:cNvPr id="35" name="TextBox 34"/>
          <p:cNvSpPr txBox="1"/>
          <p:nvPr>
            <p:custDataLst>
              <p:tags r:id="rId3"/>
            </p:custDataLst>
          </p:nvPr>
        </p:nvSpPr>
        <p:spPr>
          <a:xfrm>
            <a:off x="609599" y="616406"/>
            <a:ext cx="3063655"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2</a:t>
            </a:r>
            <a:endParaRPr lang="fr-FR" sz="5300" b="0" i="0" u="none" dirty="0">
              <a:latin typeface="Futura Std Condensed" pitchFamily="34" charset="0"/>
              <a:cs typeface="Futura Condensed"/>
            </a:endParaRPr>
          </a:p>
          <a:p>
            <a:pPr algn="l" rtl="0"/>
            <a:r>
              <a:rPr lang="fr-FR" sz="5300" b="0" i="0" u="none" dirty="0">
                <a:latin typeface="Futura Std Condensed" pitchFamily="34" charset="0"/>
                <a:cs typeface="Futura Condensed"/>
              </a:rPr>
              <a:t>ANIMATIONS</a:t>
            </a:r>
            <a:endParaRPr lang="fr-FR" sz="5300" dirty="0">
              <a:latin typeface="Futura Std Condensed" pitchFamily="34" charset="0"/>
              <a:cs typeface="Futura Condensed"/>
            </a:endParaRPr>
          </a:p>
        </p:txBody>
      </p:sp>
      <p:sp>
        <p:nvSpPr>
          <p:cNvPr id="37" name="TextBox 36"/>
          <p:cNvSpPr txBox="1"/>
          <p:nvPr>
            <p:custDataLst>
              <p:tags r:id="rId4"/>
            </p:custDataLst>
          </p:nvPr>
        </p:nvSpPr>
        <p:spPr>
          <a:xfrm>
            <a:off x="4885267" y="8344653"/>
            <a:ext cx="2514173" cy="1200329"/>
          </a:xfrm>
          <a:prstGeom prst="rect">
            <a:avLst/>
          </a:prstGeom>
          <a:noFill/>
          <a:ln>
            <a:noFill/>
            <a:prstDash val="dash"/>
          </a:ln>
        </p:spPr>
        <p:txBody>
          <a:bodyPr wrap="square" rtlCol="0">
            <a:spAutoFit/>
          </a:bodyPr>
          <a:lstStyle/>
          <a:p>
            <a:pPr algn="l" rtl="0"/>
            <a:r>
              <a:rPr lang="fr-FR" sz="1200" b="0" i="0" u="none" dirty="0" smtClean="0">
                <a:latin typeface="Futura Std Condensed" pitchFamily="34" charset="0"/>
                <a:cs typeface="Futura Condensed"/>
              </a:rPr>
              <a:t>J’EXÉCUTE </a:t>
            </a:r>
            <a:r>
              <a:rPr lang="fr-FR" sz="1200" b="0" i="0" u="none" dirty="0">
                <a:latin typeface="Futura Std Condensed" pitchFamily="34" charset="0"/>
                <a:cs typeface="Futura Condensed"/>
              </a:rPr>
              <a:t>LES SCRIPTS     		   42</a:t>
            </a:r>
          </a:p>
          <a:p>
            <a:pPr algn="l" rtl="0"/>
            <a:r>
              <a:rPr lang="fr-FR" sz="1200" b="0" i="0" u="none" dirty="0">
                <a:latin typeface="Futura Std Condensed" pitchFamily="34" charset="0"/>
                <a:cs typeface="Futura Condensed"/>
              </a:rPr>
              <a:t>JE MONTE UN </a:t>
            </a:r>
            <a:r>
              <a:rPr lang="fr-FR" sz="1200" b="0" i="0" u="none" dirty="0" smtClean="0">
                <a:latin typeface="Futura Std Condensed" pitchFamily="34" charset="0"/>
                <a:cs typeface="Futura Condensed"/>
              </a:rPr>
              <a:t>GROUPE</a:t>
            </a:r>
            <a:r>
              <a:rPr lang="fr-FR" sz="1200" b="0" i="0" u="none" dirty="0">
                <a:latin typeface="Futura Std Condensed" pitchFamily="34" charset="0"/>
                <a:cs typeface="Futura Condensed"/>
              </a:rPr>
              <a:t>		   44</a:t>
            </a:r>
          </a:p>
          <a:p>
            <a:pPr algn="l" rtl="0"/>
            <a:r>
              <a:rPr lang="fr-FR" sz="1200" b="0" i="0" u="none" dirty="0">
                <a:latin typeface="Futura Std Condensed" pitchFamily="34" charset="0"/>
                <a:cs typeface="Futura Condensed"/>
              </a:rPr>
              <a:t>CARRÉ ORANGE, CERCLE VIOLET	   46</a:t>
            </a:r>
          </a:p>
          <a:p>
            <a:pPr algn="l" rtl="0"/>
            <a:r>
              <a:rPr lang="fr-FR" sz="1200" b="0" i="0" u="none" dirty="0">
                <a:latin typeface="Futura Std Condensed" pitchFamily="34" charset="0"/>
                <a:cs typeface="Futura Condensed"/>
              </a:rPr>
              <a:t>IL EST VIVANT !			   48</a:t>
            </a:r>
          </a:p>
          <a:p>
            <a:pPr algn="l" rtl="0"/>
            <a:r>
              <a:rPr lang="fr-FR" sz="1200" b="0" i="0" u="none" dirty="0">
                <a:latin typeface="Futura Std Condensed" pitchFamily="34" charset="0"/>
                <a:cs typeface="Futura Condensed"/>
              </a:rPr>
              <a:t>DÉBOGAGE	      		   50</a:t>
            </a:r>
          </a:p>
          <a:p>
            <a:pPr algn="l" rtl="0"/>
            <a:r>
              <a:rPr lang="fr-FR" sz="1200" b="0" i="0" u="none" dirty="0">
                <a:latin typeface="Futura Std Condensed" pitchFamily="34" charset="0"/>
                <a:cs typeface="Futura Condensed"/>
              </a:rPr>
              <a:t>CLIP VIDÉO			   52</a:t>
            </a:r>
          </a:p>
        </p:txBody>
      </p:sp>
      <p:grpSp>
        <p:nvGrpSpPr>
          <p:cNvPr id="44" name="Group 43"/>
          <p:cNvGrpSpPr/>
          <p:nvPr>
            <p:custDataLst>
              <p:tags r:id="rId5"/>
            </p:custDataLst>
          </p:nvPr>
        </p:nvGrpSpPr>
        <p:grpSpPr>
          <a:xfrm>
            <a:off x="757728" y="8757570"/>
            <a:ext cx="3674608" cy="604225"/>
            <a:chOff x="634075" y="8600753"/>
            <a:chExt cx="3674608" cy="604225"/>
          </a:xfrm>
        </p:grpSpPr>
        <p:grpSp>
          <p:nvGrpSpPr>
            <p:cNvPr id="45" name="Group 44"/>
            <p:cNvGrpSpPr/>
            <p:nvPr/>
          </p:nvGrpSpPr>
          <p:grpSpPr>
            <a:xfrm>
              <a:off x="853841" y="8748598"/>
              <a:ext cx="3218710" cy="456380"/>
              <a:chOff x="1699218" y="4842934"/>
              <a:chExt cx="3218710" cy="456380"/>
            </a:xfrm>
            <a:effectLst/>
          </p:grpSpPr>
          <p:cxnSp>
            <p:nvCxnSpPr>
              <p:cNvPr id="53" name="Straight Connector 52"/>
              <p:cNvCxnSpPr/>
              <p:nvPr/>
            </p:nvCxnSpPr>
            <p:spPr>
              <a:xfrm>
                <a:off x="1699218" y="4849283"/>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699218" y="5292964"/>
                <a:ext cx="3218710" cy="0"/>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248625"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777846"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328397"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850843"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394979"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917928" y="4846108"/>
                <a:ext cx="0" cy="452556"/>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634075" y="8600753"/>
              <a:ext cx="3674608" cy="470399"/>
              <a:chOff x="1998752" y="6567823"/>
              <a:chExt cx="3674608" cy="470399"/>
            </a:xfrm>
          </p:grpSpPr>
          <p:sp>
            <p:nvSpPr>
              <p:cNvPr id="47" name="Oval 46"/>
              <p:cNvSpPr/>
              <p:nvPr/>
            </p:nvSpPr>
            <p:spPr>
              <a:xfrm>
                <a:off x="1998752"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rtl="0"/>
                <a:r>
                  <a:rPr lang="fr-FR" sz="1100" b="0" i="0" u="none">
                    <a:solidFill>
                      <a:schemeClr val="bg1">
                        <a:lumMod val="95000"/>
                      </a:schemeClr>
                    </a:solidFill>
                    <a:latin typeface="Futura Std Condensed" pitchFamily="34" charset="0"/>
                    <a:cs typeface="Futura Condensed"/>
                  </a:rPr>
                  <a:t>0</a:t>
                </a:r>
              </a:p>
            </p:txBody>
          </p:sp>
          <p:sp>
            <p:nvSpPr>
              <p:cNvPr id="48" name="Oval 47"/>
              <p:cNvSpPr/>
              <p:nvPr/>
            </p:nvSpPr>
            <p:spPr>
              <a:xfrm>
                <a:off x="2532725"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1</a:t>
                </a:r>
              </a:p>
            </p:txBody>
          </p:sp>
          <p:sp>
            <p:nvSpPr>
              <p:cNvPr id="49" name="Oval 48"/>
              <p:cNvSpPr/>
              <p:nvPr/>
            </p:nvSpPr>
            <p:spPr>
              <a:xfrm>
                <a:off x="3596453"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3</a:t>
                </a:r>
              </a:p>
            </p:txBody>
          </p:sp>
          <p:sp>
            <p:nvSpPr>
              <p:cNvPr id="50" name="Oval 49"/>
              <p:cNvSpPr/>
              <p:nvPr/>
            </p:nvSpPr>
            <p:spPr>
              <a:xfrm>
                <a:off x="4131784"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4</a:t>
                </a:r>
              </a:p>
            </p:txBody>
          </p:sp>
          <p:sp>
            <p:nvSpPr>
              <p:cNvPr id="51" name="Oval 50"/>
              <p:cNvSpPr/>
              <p:nvPr/>
            </p:nvSpPr>
            <p:spPr>
              <a:xfrm>
                <a:off x="4666729"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5</a:t>
                </a:r>
                <a:endParaRPr lang="fr-FR" sz="1100" dirty="0">
                  <a:solidFill>
                    <a:schemeClr val="bg1">
                      <a:lumMod val="95000"/>
                    </a:schemeClr>
                  </a:solidFill>
                  <a:latin typeface="Futura Std Condensed" pitchFamily="34" charset="0"/>
                  <a:cs typeface="Futura Condensed"/>
                </a:endParaRPr>
              </a:p>
            </p:txBody>
          </p:sp>
          <p:sp>
            <p:nvSpPr>
              <p:cNvPr id="52" name="Oval 51"/>
              <p:cNvSpPr/>
              <p:nvPr/>
            </p:nvSpPr>
            <p:spPr>
              <a:xfrm>
                <a:off x="5202961"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6</a:t>
                </a:r>
                <a:endParaRPr lang="fr-FR" sz="1100" dirty="0">
                  <a:solidFill>
                    <a:schemeClr val="bg1">
                      <a:lumMod val="95000"/>
                    </a:schemeClr>
                  </a:solidFill>
                  <a:latin typeface="Futura Std Condensed" pitchFamily="34" charset="0"/>
                  <a:cs typeface="Futura Condensed"/>
                </a:endParaRPr>
              </a:p>
            </p:txBody>
          </p:sp>
        </p:grpSp>
      </p:grpSp>
      <p:grpSp>
        <p:nvGrpSpPr>
          <p:cNvPr id="61" name="Group 60"/>
          <p:cNvGrpSpPr/>
          <p:nvPr>
            <p:custDataLst>
              <p:tags r:id="rId6"/>
            </p:custDataLst>
          </p:nvPr>
        </p:nvGrpSpPr>
        <p:grpSpPr>
          <a:xfrm>
            <a:off x="1798010" y="8605043"/>
            <a:ext cx="516223" cy="516223"/>
            <a:chOff x="1267298" y="8604842"/>
            <a:chExt cx="516223" cy="516223"/>
          </a:xfrm>
        </p:grpSpPr>
        <p:sp>
          <p:nvSpPr>
            <p:cNvPr id="62" name="Teardrop 61"/>
            <p:cNvSpPr/>
            <p:nvPr/>
          </p:nvSpPr>
          <p:spPr>
            <a:xfrm rot="8075815">
              <a:off x="1267298" y="8604842"/>
              <a:ext cx="516223" cy="516223"/>
            </a:xfrm>
            <a:prstGeom prst="teardrop">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63" name="Rectangle 62"/>
            <p:cNvSpPr/>
            <p:nvPr/>
          </p:nvSpPr>
          <p:spPr>
            <a:xfrm>
              <a:off x="1336401" y="8662999"/>
              <a:ext cx="381002" cy="400110"/>
            </a:xfrm>
            <a:prstGeom prst="rect">
              <a:avLst/>
            </a:prstGeom>
          </p:spPr>
          <p:txBody>
            <a:bodyPr wrap="square">
              <a:spAutoFit/>
            </a:bodyPr>
            <a:lstStyle/>
            <a:p>
              <a:pPr algn="ctr" rtl="0"/>
              <a:r>
                <a:rPr lang="fr-FR" sz="2000" b="0" i="0" u="none">
                  <a:solidFill>
                    <a:schemeClr val="bg1"/>
                  </a:solidFill>
                  <a:latin typeface="Futura Std Condensed" pitchFamily="34" charset="0"/>
                  <a:cs typeface="Futura Condensed"/>
                </a:rPr>
                <a:t>2</a:t>
              </a:r>
              <a:endParaRPr lang="fr-FR" sz="4400" dirty="0">
                <a:solidFill>
                  <a:schemeClr val="bg1"/>
                </a:solidFill>
                <a:latin typeface="Futura Std Condensed" pitchFamily="34" charset="0"/>
                <a:cs typeface="Futura Condensed"/>
              </a:endParaRPr>
            </a:p>
          </p:txBody>
        </p:sp>
      </p:grpSp>
      <p:grpSp>
        <p:nvGrpSpPr>
          <p:cNvPr id="71" name="Group 70"/>
          <p:cNvGrpSpPr/>
          <p:nvPr>
            <p:custDataLst>
              <p:tags r:id="rId7"/>
            </p:custDataLst>
          </p:nvPr>
        </p:nvGrpSpPr>
        <p:grpSpPr>
          <a:xfrm>
            <a:off x="-1" y="7559351"/>
            <a:ext cx="7772401" cy="666231"/>
            <a:chOff x="-1" y="7378700"/>
            <a:chExt cx="7772401" cy="666231"/>
          </a:xfrm>
        </p:grpSpPr>
        <p:sp>
          <p:nvSpPr>
            <p:cNvPr id="72" name="Rectangle 71"/>
            <p:cNvSpPr/>
            <p:nvPr/>
          </p:nvSpPr>
          <p:spPr>
            <a:xfrm>
              <a:off x="-1" y="7406951"/>
              <a:ext cx="7772401" cy="479582"/>
            </a:xfrm>
            <a:prstGeom prst="rect">
              <a:avLst/>
            </a:prstGeom>
            <a:solidFill>
              <a:srgbClr val="713CD1"/>
            </a:solidFill>
            <a:ln>
              <a:solidFill>
                <a:srgbClr val="713C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3" name="Diamond 72"/>
            <p:cNvSpPr/>
            <p:nvPr/>
          </p:nvSpPr>
          <p:spPr>
            <a:xfrm>
              <a:off x="2108219" y="7648251"/>
              <a:ext cx="381000" cy="381000"/>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4" name="Diamond 73"/>
            <p:cNvSpPr/>
            <p:nvPr/>
          </p:nvSpPr>
          <p:spPr>
            <a:xfrm>
              <a:off x="5681688" y="7663931"/>
              <a:ext cx="384162" cy="381000"/>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5" name="TextBox 74"/>
            <p:cNvSpPr txBox="1"/>
            <p:nvPr/>
          </p:nvSpPr>
          <p:spPr>
            <a:xfrm>
              <a:off x="4279937" y="7378700"/>
              <a:ext cx="3187664"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SOMMAIRE</a:t>
              </a:r>
              <a:endParaRPr lang="fr-FR" sz="2800" dirty="0">
                <a:solidFill>
                  <a:schemeClr val="bg1"/>
                </a:solidFill>
                <a:latin typeface="Futura Std Condensed" pitchFamily="34" charset="0"/>
                <a:cs typeface="Futura Condensed"/>
              </a:endParaRPr>
            </a:p>
          </p:txBody>
        </p:sp>
        <p:sp>
          <p:nvSpPr>
            <p:cNvPr id="76" name="TextBox 75"/>
            <p:cNvSpPr txBox="1"/>
            <p:nvPr/>
          </p:nvSpPr>
          <p:spPr>
            <a:xfrm>
              <a:off x="317500" y="7378700"/>
              <a:ext cx="3962438"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VOUS ÊTES ICI</a:t>
              </a:r>
              <a:endParaRPr lang="fr-FR" sz="28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8750572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custDataLst>
              <p:tags r:id="rId1"/>
            </p:custDataLst>
          </p:nvPr>
        </p:nvGrpSpPr>
        <p:grpSpPr>
          <a:xfrm>
            <a:off x="176378" y="2285710"/>
            <a:ext cx="7596022" cy="479582"/>
            <a:chOff x="176378" y="2285710"/>
            <a:chExt cx="7596022" cy="479582"/>
          </a:xfrm>
        </p:grpSpPr>
        <p:sp>
          <p:nvSpPr>
            <p:cNvPr id="30" name="Rectangle 13"/>
            <p:cNvSpPr/>
            <p:nvPr/>
          </p:nvSpPr>
          <p:spPr>
            <a:xfrm flipH="1">
              <a:off x="176378" y="2285710"/>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31" name="TextBox 30"/>
            <p:cNvSpPr txBox="1"/>
            <p:nvPr/>
          </p:nvSpPr>
          <p:spPr>
            <a:xfrm flipH="1">
              <a:off x="452118" y="2285710"/>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LA « GRANDE IDÉE »</a:t>
              </a:r>
              <a:endParaRPr lang="fr-FR" sz="2400" dirty="0">
                <a:solidFill>
                  <a:schemeClr val="bg1"/>
                </a:solidFill>
                <a:latin typeface="Futura Std Condensed" pitchFamily="34" charset="0"/>
                <a:cs typeface="Futura Condensed"/>
              </a:endParaRPr>
            </a:p>
          </p:txBody>
        </p:sp>
      </p:grpSp>
      <p:sp>
        <p:nvSpPr>
          <p:cNvPr id="39" name="Oval Callout 38"/>
          <p:cNvSpPr/>
          <p:nvPr>
            <p:custDataLst>
              <p:tags r:id="rId2"/>
            </p:custDataLst>
          </p:nvPr>
        </p:nvSpPr>
        <p:spPr>
          <a:xfrm rot="631125">
            <a:off x="2105490" y="6066591"/>
            <a:ext cx="1974826" cy="1903112"/>
          </a:xfrm>
          <a:prstGeom prst="wedgeEllipseCallout">
            <a:avLst>
              <a:gd name="adj1" fmla="val -33746"/>
              <a:gd name="adj2" fmla="val -55066"/>
            </a:avLst>
          </a:prstGeom>
          <a:solidFill>
            <a:srgbClr val="FFFFFF"/>
          </a:solidFill>
          <a:ln w="9525" cmpd="sng">
            <a:solidFill>
              <a:srgbClr val="713CD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marL="0" lvl="1" algn="just" rtl="0"/>
            <a:r>
              <a:rPr lang="fr-FR" sz="1200" b="0" i="0" u="none" dirty="0" smtClean="0">
                <a:solidFill>
                  <a:schemeClr val="tx1"/>
                </a:solidFill>
                <a:latin typeface="Futura Std Condensed" pitchFamily="34" charset="0"/>
                <a:cs typeface="Futura Condensed"/>
              </a:rPr>
              <a:t>C’est </a:t>
            </a:r>
            <a:r>
              <a:rPr lang="fr-FR" sz="1200" b="0" i="0" u="none" dirty="0">
                <a:solidFill>
                  <a:schemeClr val="tx1"/>
                </a:solidFill>
                <a:latin typeface="Futura Std Condensed" pitchFamily="34" charset="0"/>
                <a:cs typeface="Futura Condensed"/>
              </a:rPr>
              <a:t>vraiment une façon géniale </a:t>
            </a:r>
            <a:r>
              <a:rPr lang="fr-FR" sz="1200" b="0" i="0" u="none" dirty="0" smtClean="0">
                <a:solidFill>
                  <a:schemeClr val="tx1"/>
                </a:solidFill>
                <a:latin typeface="Futura Std Condensed" pitchFamily="34" charset="0"/>
                <a:cs typeface="Futura Condensed"/>
              </a:rPr>
              <a:t>d’exprimer </a:t>
            </a:r>
            <a:r>
              <a:rPr lang="fr-FR" sz="1200" b="0" i="0" u="none" dirty="0">
                <a:solidFill>
                  <a:schemeClr val="tx1"/>
                </a:solidFill>
                <a:latin typeface="Futura Std Condensed" pitchFamily="34" charset="0"/>
                <a:cs typeface="Futura Condensed"/>
              </a:rPr>
              <a:t>sa créativité. Tu peux faire ce que tu veux avec. Tu peux créer des jeux vidéo, de la musique, de </a:t>
            </a:r>
            <a:r>
              <a:rPr lang="fr-FR" sz="1200" b="0" i="0" u="none" dirty="0" smtClean="0">
                <a:solidFill>
                  <a:schemeClr val="tx1"/>
                </a:solidFill>
                <a:latin typeface="Futura Std Condensed" pitchFamily="34" charset="0"/>
                <a:cs typeface="Futura Condensed"/>
              </a:rPr>
              <a:t>l’art</a:t>
            </a:r>
            <a:r>
              <a:rPr lang="fr-FR" sz="1200" b="0" i="0" u="none" dirty="0">
                <a:solidFill>
                  <a:schemeClr val="tx1"/>
                </a:solidFill>
                <a:latin typeface="Futura Std Condensed" pitchFamily="34" charset="0"/>
                <a:cs typeface="Futura Condensed"/>
              </a:rPr>
              <a:t>, des vidéos, </a:t>
            </a:r>
            <a:r>
              <a:rPr lang="fr-FR" sz="1200" b="0" i="0" u="none" dirty="0" smtClean="0">
                <a:solidFill>
                  <a:schemeClr val="tx1"/>
                </a:solidFill>
                <a:latin typeface="Futura Std Condensed" pitchFamily="34" charset="0"/>
                <a:cs typeface="Futura Condensed"/>
              </a:rPr>
              <a:t>n’importe </a:t>
            </a:r>
            <a:r>
              <a:rPr lang="fr-FR" sz="1200" b="0" i="0" u="none" dirty="0">
                <a:solidFill>
                  <a:schemeClr val="tx1"/>
                </a:solidFill>
                <a:latin typeface="Futura Std Condensed" pitchFamily="34" charset="0"/>
                <a:cs typeface="Futura Condensed"/>
              </a:rPr>
              <a:t>quoi. Les possibilités sont infinies. Il </a:t>
            </a:r>
            <a:r>
              <a:rPr lang="fr-FR" sz="1200" b="0" i="0" u="none" dirty="0" smtClean="0">
                <a:solidFill>
                  <a:schemeClr val="tx1"/>
                </a:solidFill>
                <a:latin typeface="Futura Std Condensed" pitchFamily="34" charset="0"/>
                <a:cs typeface="Futura Condensed"/>
              </a:rPr>
              <a:t>n’y </a:t>
            </a:r>
            <a:r>
              <a:rPr lang="fr-FR" sz="1200" b="0" i="0" u="none" dirty="0">
                <a:solidFill>
                  <a:schemeClr val="tx1"/>
                </a:solidFill>
                <a:latin typeface="Futura Std Condensed" pitchFamily="34" charset="0"/>
                <a:cs typeface="Futura Condensed"/>
              </a:rPr>
              <a:t>a vraiment aucune limite.</a:t>
            </a:r>
          </a:p>
          <a:p>
            <a:pPr marL="0" lvl="1" algn="r" rtl="0"/>
            <a:r>
              <a:rPr lang="fr-FR" sz="1200" b="0" i="0" u="none" dirty="0">
                <a:solidFill>
                  <a:schemeClr val="tx1"/>
                </a:solidFill>
                <a:latin typeface="Futura Std Condensed" pitchFamily="34" charset="0"/>
                <a:cs typeface="Futura Condensed"/>
              </a:rPr>
              <a:t>Lindsey, 12 ans</a:t>
            </a:r>
          </a:p>
        </p:txBody>
      </p:sp>
      <p:sp>
        <p:nvSpPr>
          <p:cNvPr id="34" name="Oval Callout 33"/>
          <p:cNvSpPr/>
          <p:nvPr>
            <p:custDataLst>
              <p:tags r:id="rId3"/>
            </p:custDataLst>
          </p:nvPr>
        </p:nvSpPr>
        <p:spPr>
          <a:xfrm rot="631125">
            <a:off x="542726" y="6137523"/>
            <a:ext cx="1813372" cy="1747524"/>
          </a:xfrm>
          <a:prstGeom prst="wedgeEllipseCallout">
            <a:avLst>
              <a:gd name="adj1" fmla="val 1773"/>
              <a:gd name="adj2" fmla="val -65656"/>
            </a:avLst>
          </a:prstGeom>
          <a:solidFill>
            <a:schemeClr val="bg1"/>
          </a:solidFill>
          <a:ln w="9525" cmpd="sng">
            <a:solidFill>
              <a:srgbClr val="713CD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marL="0" lvl="1" algn="just" rtl="0"/>
            <a:r>
              <a:rPr lang="fr-FR" sz="1200" b="0" i="0" u="none" dirty="0" smtClean="0">
                <a:solidFill>
                  <a:schemeClr val="tx1"/>
                </a:solidFill>
                <a:latin typeface="Futura Std Condensed" pitchFamily="34" charset="0"/>
                <a:cs typeface="Futura Condensed"/>
              </a:rPr>
              <a:t>C’est </a:t>
            </a:r>
            <a:r>
              <a:rPr lang="fr-FR" sz="1200" b="0" i="0" u="none" dirty="0">
                <a:solidFill>
                  <a:schemeClr val="tx1"/>
                </a:solidFill>
                <a:latin typeface="Futura Std Condensed" pitchFamily="34" charset="0"/>
                <a:cs typeface="Futura Condensed"/>
              </a:rPr>
              <a:t>juste </a:t>
            </a:r>
            <a:r>
              <a:rPr lang="fr-FR" sz="1200" b="0" i="0" u="none" dirty="0" smtClean="0">
                <a:solidFill>
                  <a:schemeClr val="tx1"/>
                </a:solidFill>
                <a:latin typeface="Futura Std Condensed" pitchFamily="34" charset="0"/>
                <a:cs typeface="Futura Condensed"/>
              </a:rPr>
              <a:t>qu’il </a:t>
            </a:r>
            <a:r>
              <a:rPr lang="fr-FR" sz="1200" b="0" i="0" u="none" dirty="0">
                <a:solidFill>
                  <a:schemeClr val="tx1"/>
                </a:solidFill>
                <a:latin typeface="Futura Std Condensed" pitchFamily="34" charset="0"/>
                <a:cs typeface="Futura Condensed"/>
              </a:rPr>
              <a:t>y a une infinité de possibilités. Ce </a:t>
            </a:r>
            <a:r>
              <a:rPr lang="fr-FR" sz="1200" b="0" i="0" u="none" dirty="0" smtClean="0">
                <a:solidFill>
                  <a:schemeClr val="tx1"/>
                </a:solidFill>
                <a:latin typeface="Futura Std Condensed" pitchFamily="34" charset="0"/>
                <a:cs typeface="Futura Condensed"/>
              </a:rPr>
              <a:t>n’est </a:t>
            </a:r>
            <a:r>
              <a:rPr lang="fr-FR" sz="1200" b="0" i="0" u="none" dirty="0">
                <a:solidFill>
                  <a:schemeClr val="tx1"/>
                </a:solidFill>
                <a:latin typeface="Futura Std Condensed" pitchFamily="34" charset="0"/>
                <a:cs typeface="Futura Condensed"/>
              </a:rPr>
              <a:t>pas comme si tu ne pouvais faire que ce projet-ci ou celui-là et </a:t>
            </a:r>
            <a:r>
              <a:rPr lang="fr-FR" sz="1200" b="0" i="0" u="none" dirty="0" smtClean="0">
                <a:solidFill>
                  <a:schemeClr val="tx1"/>
                </a:solidFill>
                <a:latin typeface="Futura Std Condensed" pitchFamily="34" charset="0"/>
                <a:cs typeface="Futura Condensed"/>
              </a:rPr>
              <a:t>c’est </a:t>
            </a:r>
            <a:r>
              <a:rPr lang="fr-FR" sz="1200" b="0" i="0" u="none" dirty="0">
                <a:solidFill>
                  <a:schemeClr val="tx1"/>
                </a:solidFill>
                <a:latin typeface="Futura Std Condensed" pitchFamily="34" charset="0"/>
                <a:cs typeface="Futura Condensed"/>
              </a:rPr>
              <a:t>tout.</a:t>
            </a:r>
          </a:p>
          <a:p>
            <a:pPr marL="0" lvl="1" algn="r" rtl="0"/>
            <a:r>
              <a:rPr lang="fr-FR" sz="1200" b="0" i="0" u="none" dirty="0" err="1">
                <a:solidFill>
                  <a:schemeClr val="tx1"/>
                </a:solidFill>
                <a:latin typeface="Futura Std Condensed" pitchFamily="34" charset="0"/>
                <a:cs typeface="Futura Condensed"/>
              </a:rPr>
              <a:t>Nevin</a:t>
            </a:r>
            <a:r>
              <a:rPr lang="fr-FR" sz="1200" b="0" i="0" u="none" dirty="0">
                <a:solidFill>
                  <a:schemeClr val="tx1"/>
                </a:solidFill>
                <a:latin typeface="Futura Std Condensed" pitchFamily="34" charset="0"/>
                <a:cs typeface="Futura Condensed"/>
              </a:rPr>
              <a:t>, 9 ans</a:t>
            </a:r>
          </a:p>
        </p:txBody>
      </p:sp>
      <p:sp>
        <p:nvSpPr>
          <p:cNvPr id="41" name="Oval Callout 40"/>
          <p:cNvSpPr/>
          <p:nvPr>
            <p:custDataLst>
              <p:tags r:id="rId4"/>
            </p:custDataLst>
          </p:nvPr>
        </p:nvSpPr>
        <p:spPr>
          <a:xfrm rot="631125">
            <a:off x="3857067" y="2876577"/>
            <a:ext cx="3314570" cy="3194205"/>
          </a:xfrm>
          <a:prstGeom prst="wedgeEllipseCallout">
            <a:avLst>
              <a:gd name="adj1" fmla="val -49672"/>
              <a:gd name="adj2" fmla="val 33350"/>
            </a:avLst>
          </a:prstGeom>
          <a:solidFill>
            <a:srgbClr val="FFFFFF"/>
          </a:solidFill>
          <a:ln w="9525" cmpd="sng">
            <a:solidFill>
              <a:srgbClr val="713CD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lvl="1" algn="just" rtl="0"/>
            <a:r>
              <a:rPr lang="fr-FR" sz="1200" b="0" i="0" u="none" dirty="0" smtClean="0">
                <a:solidFill>
                  <a:schemeClr val="tx1"/>
                </a:solidFill>
                <a:latin typeface="Futura Std Condensed" pitchFamily="34" charset="0"/>
                <a:cs typeface="Futura Condensed"/>
              </a:rPr>
              <a:t>C’est </a:t>
            </a:r>
            <a:r>
              <a:rPr lang="fr-FR" sz="1200" b="0" i="0" u="none" dirty="0">
                <a:solidFill>
                  <a:schemeClr val="tx1"/>
                </a:solidFill>
                <a:latin typeface="Futura Std Condensed" pitchFamily="34" charset="0"/>
                <a:cs typeface="Futura Condensed"/>
              </a:rPr>
              <a:t>un programme qui te permet </a:t>
            </a:r>
            <a:r>
              <a:rPr lang="fr-FR" sz="1200" b="0" i="0" u="none" dirty="0" smtClean="0">
                <a:solidFill>
                  <a:schemeClr val="tx1"/>
                </a:solidFill>
                <a:latin typeface="Futura Std Condensed" pitchFamily="34" charset="0"/>
                <a:cs typeface="Futura Condensed"/>
              </a:rPr>
              <a:t>d’explorer </a:t>
            </a:r>
            <a:r>
              <a:rPr lang="fr-FR" sz="1200" b="0" i="0" u="none" dirty="0">
                <a:solidFill>
                  <a:schemeClr val="tx1"/>
                </a:solidFill>
                <a:latin typeface="Futura Std Condensed" pitchFamily="34" charset="0"/>
                <a:cs typeface="Futura Condensed"/>
              </a:rPr>
              <a:t>ton imagination. Tu peux faire tout ce que tu veux avec. Tu peux créer </a:t>
            </a:r>
            <a:r>
              <a:rPr lang="fr-FR" sz="1200" b="0" i="0" u="none" dirty="0" smtClean="0">
                <a:solidFill>
                  <a:schemeClr val="tx1"/>
                </a:solidFill>
                <a:latin typeface="Futura Std Condensed" pitchFamily="34" charset="0"/>
                <a:cs typeface="Futura Condensed"/>
              </a:rPr>
              <a:t>n’importe </a:t>
            </a:r>
            <a:r>
              <a:rPr lang="fr-FR" sz="1200" b="0" i="0" u="none" dirty="0">
                <a:solidFill>
                  <a:schemeClr val="tx1"/>
                </a:solidFill>
                <a:latin typeface="Futura Std Condensed" pitchFamily="34" charset="0"/>
                <a:cs typeface="Futura Condensed"/>
              </a:rPr>
              <a:t>quoi. Il </a:t>
            </a:r>
            <a:r>
              <a:rPr lang="fr-FR" sz="1200" b="0" i="0" u="none" dirty="0" smtClean="0">
                <a:solidFill>
                  <a:schemeClr val="tx1"/>
                </a:solidFill>
                <a:latin typeface="Futura Std Condensed" pitchFamily="34" charset="0"/>
                <a:cs typeface="Futura Condensed"/>
              </a:rPr>
              <a:t>n’y </a:t>
            </a:r>
            <a:r>
              <a:rPr lang="fr-FR" sz="1200" b="0" i="0" u="none" dirty="0">
                <a:solidFill>
                  <a:schemeClr val="tx1"/>
                </a:solidFill>
                <a:latin typeface="Futura Std Condensed" pitchFamily="34" charset="0"/>
                <a:cs typeface="Futura Condensed"/>
              </a:rPr>
              <a:t>a vraiment aucune limite à ce que tu peux créer. Tu conçois tes propres projets et une fois que tu es lancé, tu ne veux pas </a:t>
            </a:r>
            <a:r>
              <a:rPr lang="fr-FR" sz="1200" b="0" i="0" u="none" dirty="0" smtClean="0">
                <a:solidFill>
                  <a:schemeClr val="tx1"/>
                </a:solidFill>
                <a:latin typeface="Futura Std Condensed" pitchFamily="34" charset="0"/>
                <a:cs typeface="Futura Condensed"/>
              </a:rPr>
              <a:t>t’arrêter</a:t>
            </a:r>
            <a:r>
              <a:rPr lang="fr-FR" sz="1200" b="0" i="0" u="none" dirty="0">
                <a:solidFill>
                  <a:schemeClr val="tx1"/>
                </a:solidFill>
                <a:latin typeface="Futura Std Condensed" pitchFamily="34" charset="0"/>
                <a:cs typeface="Futura Condensed"/>
              </a:rPr>
              <a:t>, parce </a:t>
            </a:r>
            <a:r>
              <a:rPr lang="fr-FR" sz="1200" b="0" i="0" u="none" dirty="0" smtClean="0">
                <a:solidFill>
                  <a:schemeClr val="tx1"/>
                </a:solidFill>
                <a:latin typeface="Futura Std Condensed" pitchFamily="34" charset="0"/>
                <a:cs typeface="Futura Condensed"/>
              </a:rPr>
              <a:t>qu’au </a:t>
            </a:r>
            <a:r>
              <a:rPr lang="fr-FR" sz="1200" b="0" i="0" u="none" dirty="0">
                <a:solidFill>
                  <a:schemeClr val="tx1"/>
                </a:solidFill>
                <a:latin typeface="Futura Std Condensed" pitchFamily="34" charset="0"/>
                <a:cs typeface="Futura Condensed"/>
              </a:rPr>
              <a:t>fur et à mesure que tu apprends, tu découvres de nouvelles possibilités, et plus il y a de possibilités, plus tu veux approfondir ce que tu viens </a:t>
            </a:r>
            <a:r>
              <a:rPr lang="fr-FR" sz="1200" b="0" i="0" u="none" dirty="0" smtClean="0">
                <a:solidFill>
                  <a:schemeClr val="tx1"/>
                </a:solidFill>
                <a:latin typeface="Futura Std Condensed" pitchFamily="34" charset="0"/>
                <a:cs typeface="Futura Condensed"/>
              </a:rPr>
              <a:t>d’apprendre</a:t>
            </a:r>
            <a:r>
              <a:rPr lang="fr-FR" sz="1200" b="0" i="0" u="none" dirty="0">
                <a:solidFill>
                  <a:schemeClr val="tx1"/>
                </a:solidFill>
                <a:latin typeface="Futura Std Condensed" pitchFamily="34" charset="0"/>
                <a:cs typeface="Futura Condensed"/>
              </a:rPr>
              <a:t>.</a:t>
            </a:r>
          </a:p>
          <a:p>
            <a:pPr marL="0" lvl="1" algn="just" rtl="0"/>
            <a:r>
              <a:rPr lang="fr-FR" sz="1200" b="0" i="0" u="none" dirty="0">
                <a:solidFill>
                  <a:schemeClr val="tx1"/>
                </a:solidFill>
                <a:latin typeface="Futura Std Condensed" pitchFamily="34" charset="0"/>
                <a:cs typeface="Futura Condensed"/>
              </a:rPr>
              <a:t>	Bradley, 12 ans</a:t>
            </a:r>
          </a:p>
        </p:txBody>
      </p:sp>
      <p:sp>
        <p:nvSpPr>
          <p:cNvPr id="46" name="TextBox 45"/>
          <p:cNvSpPr txBox="1"/>
          <p:nvPr>
            <p:custDataLst>
              <p:tags r:id="rId5"/>
            </p:custDataLst>
          </p:nvPr>
        </p:nvSpPr>
        <p:spPr>
          <a:xfrm>
            <a:off x="457199" y="464006"/>
            <a:ext cx="3517189"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2</a:t>
            </a:r>
            <a:endParaRPr lang="fr-FR" sz="5300" b="0" i="0" u="none" dirty="0">
              <a:latin typeface="Futura Std Condensed" pitchFamily="34" charset="0"/>
              <a:cs typeface="Futura Condensed"/>
            </a:endParaRPr>
          </a:p>
          <a:p>
            <a:pPr algn="l" rtl="0"/>
            <a:r>
              <a:rPr lang="fr-FR" sz="5300" b="0" i="0" u="none" dirty="0">
                <a:latin typeface="Futura Std Condensed" pitchFamily="34" charset="0"/>
                <a:cs typeface="Futura Condensed"/>
              </a:rPr>
              <a:t>PRÉSENTATION</a:t>
            </a:r>
            <a:endParaRPr lang="fr-FR" sz="5300" dirty="0">
              <a:latin typeface="Futura Std Condensed" pitchFamily="34" charset="0"/>
              <a:cs typeface="Futura Condensed"/>
            </a:endParaRPr>
          </a:p>
        </p:txBody>
      </p:sp>
      <p:sp>
        <p:nvSpPr>
          <p:cNvPr id="28" name="TextBox 27"/>
          <p:cNvSpPr txBox="1"/>
          <p:nvPr>
            <p:custDataLst>
              <p:tags r:id="rId6"/>
            </p:custDataLst>
          </p:nvPr>
        </p:nvSpPr>
        <p:spPr>
          <a:xfrm>
            <a:off x="474134" y="2884274"/>
            <a:ext cx="3130069" cy="3231654"/>
          </a:xfrm>
          <a:prstGeom prst="rect">
            <a:avLst/>
          </a:prstGeom>
          <a:noFill/>
          <a:ln w="6350" cmpd="sng">
            <a:noFill/>
            <a:prstDash val="dash"/>
          </a:ln>
        </p:spPr>
        <p:txBody>
          <a:bodyPr wrap="square" rtlCol="0">
            <a:spAutoFit/>
          </a:bodyPr>
          <a:lstStyle/>
          <a:p>
            <a:pPr algn="just" rtl="0"/>
            <a:r>
              <a:rPr lang="fr-FR" sz="1200" b="0" i="0" u="none" dirty="0">
                <a:latin typeface="Futura Std Condensed" pitchFamily="34" charset="0"/>
                <a:cs typeface="Futura Condensed"/>
              </a:rPr>
              <a:t>Sur le site communautaire de Scratch, plus de six millions de projets – animations, histoires, jeux, et bien plus encore – ont déjà été partagés par des enfants. Avec ce guide, un de nos objectifs est de faire ressortir </a:t>
            </a:r>
            <a:r>
              <a:rPr lang="fr-FR" sz="1200" b="0" i="0" u="none" dirty="0" smtClean="0">
                <a:latin typeface="Futura Std Condensed" pitchFamily="34" charset="0"/>
                <a:cs typeface="Futura Condensed"/>
              </a:rPr>
              <a:t>l’immense </a:t>
            </a:r>
            <a:r>
              <a:rPr lang="fr-FR" sz="1200" b="0" i="0" u="none" dirty="0">
                <a:latin typeface="Futura Std Condensed" pitchFamily="34" charset="0"/>
                <a:cs typeface="Futura Condensed"/>
              </a:rPr>
              <a:t>diversité de ces </a:t>
            </a:r>
            <a:r>
              <a:rPr lang="fr-FR" sz="1200" b="0" i="0" u="none" dirty="0" smtClean="0">
                <a:latin typeface="Futura Std Condensed" pitchFamily="34" charset="0"/>
                <a:cs typeface="Futura Condensed"/>
              </a:rPr>
              <a:t>créations. Dans </a:t>
            </a:r>
            <a:r>
              <a:rPr lang="fr-FR" sz="1200" b="0" i="0" u="none" dirty="0">
                <a:latin typeface="Futura Std Condensed" pitchFamily="34" charset="0"/>
                <a:cs typeface="Futura Condensed"/>
              </a:rPr>
              <a:t>le cadre des activités proposées, nous encourageons la personnalisation des projets et avons évité de proposer des défis qui </a:t>
            </a:r>
            <a:r>
              <a:rPr lang="fr-FR" sz="1200" b="0" i="0" u="none" dirty="0" smtClean="0">
                <a:latin typeface="Futura Std Condensed" pitchFamily="34" charset="0"/>
                <a:cs typeface="Futura Condensed"/>
              </a:rPr>
              <a:t>n’auraient qu’une </a:t>
            </a:r>
            <a:r>
              <a:rPr lang="fr-FR" sz="1200" b="0" i="0" u="none" dirty="0">
                <a:latin typeface="Futura Std Condensed" pitchFamily="34" charset="0"/>
                <a:cs typeface="Futura Condensed"/>
              </a:rPr>
              <a:t>seule « bonne » réponse ;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activité à </a:t>
            </a:r>
            <a:r>
              <a:rPr lang="fr-FR" sz="1200" b="0" i="0" u="none" dirty="0" smtClean="0">
                <a:latin typeface="Futura Std Condensed" pitchFamily="34" charset="0"/>
                <a:cs typeface="Futura Condensed"/>
              </a:rPr>
              <a:t>l’autre</a:t>
            </a:r>
            <a:r>
              <a:rPr lang="fr-FR" sz="1200" b="0" i="0" u="none" dirty="0">
                <a:latin typeface="Futura Std Condensed" pitchFamily="34" charset="0"/>
                <a:cs typeface="Futura Condensed"/>
              </a:rPr>
              <a:t>, nous amenons les élèves à découvrir tout un éventail de genres. Dans ce chapitre, nous entamons notre exploration de cette diversité créative en plongeant au cœur de </a:t>
            </a:r>
            <a:r>
              <a:rPr lang="fr-FR" sz="1200" b="0" i="0" u="none" dirty="0" smtClean="0">
                <a:latin typeface="Futura Std Condensed" pitchFamily="34" charset="0"/>
                <a:cs typeface="Futura Condensed"/>
              </a:rPr>
              <a:t>l’animation</a:t>
            </a:r>
            <a:r>
              <a:rPr lang="fr-FR" sz="1200" b="0" i="0" u="none" dirty="0">
                <a:latin typeface="Futura Std Condensed" pitchFamily="34" charset="0"/>
                <a:cs typeface="Futura Condensed"/>
              </a:rPr>
              <a:t>, de </a:t>
            </a:r>
            <a:r>
              <a:rPr lang="fr-FR" sz="1200" b="0" i="0" u="none" dirty="0" smtClean="0">
                <a:latin typeface="Futura Std Condensed" pitchFamily="34" charset="0"/>
                <a:cs typeface="Futura Condensed"/>
              </a:rPr>
              <a:t>l’art </a:t>
            </a:r>
            <a:r>
              <a:rPr lang="fr-FR" sz="1200" b="0" i="0" u="none" dirty="0">
                <a:latin typeface="Futura Std Condensed" pitchFamily="34" charset="0"/>
                <a:cs typeface="Futura Condensed"/>
              </a:rPr>
              <a:t>et de la musique.</a:t>
            </a:r>
          </a:p>
          <a:p>
            <a:pPr algn="just" rtl="0"/>
            <a:endParaRPr lang="fr-FR" sz="1200" dirty="0">
              <a:latin typeface="Futura Std Condensed" pitchFamily="34" charset="0"/>
              <a:cs typeface="Futura Condensed"/>
            </a:endParaRPr>
          </a:p>
          <a:p>
            <a:pPr algn="just" rtl="0"/>
            <a:r>
              <a:rPr lang="fr-FR" sz="1200" b="0" i="0" u="none" dirty="0">
                <a:latin typeface="Futura Std Condensed" pitchFamily="34" charset="0"/>
                <a:cs typeface="Futura Condensed"/>
              </a:rPr>
              <a:t>La diversité créative que permet Scratch a souvent été mise en lumière par les élèves. Voici les réponses de quelques élèves à la question « Si tu devais expliquer ce </a:t>
            </a:r>
            <a:r>
              <a:rPr lang="fr-FR" sz="1200" b="0" i="0" u="none" dirty="0" smtClean="0">
                <a:latin typeface="Futura Std Condensed" pitchFamily="34" charset="0"/>
                <a:cs typeface="Futura Condensed"/>
              </a:rPr>
              <a:t>qu’est </a:t>
            </a:r>
            <a:r>
              <a:rPr lang="fr-FR" sz="1200" b="0" i="0" u="none" dirty="0">
                <a:latin typeface="Futura Std Condensed" pitchFamily="34" charset="0"/>
                <a:cs typeface="Futura Condensed"/>
              </a:rPr>
              <a:t>Scratch à </a:t>
            </a:r>
            <a:r>
              <a:rPr lang="fr-FR" sz="1200" b="0" i="0" u="none" dirty="0" smtClean="0">
                <a:latin typeface="Futura Std Condensed" pitchFamily="34" charset="0"/>
                <a:cs typeface="Futura Condensed"/>
              </a:rPr>
              <a:t>l’un </a:t>
            </a:r>
            <a:r>
              <a:rPr lang="fr-FR" sz="1200" b="0" i="0" u="none" dirty="0">
                <a:latin typeface="Futura Std Condensed" pitchFamily="34" charset="0"/>
                <a:cs typeface="Futura Condensed"/>
              </a:rPr>
              <a:t>de tes amis, comme le décrirais-tu ? »</a:t>
            </a:r>
          </a:p>
          <a:p>
            <a:pPr algn="just" rtl="0"/>
            <a:endParaRPr lang="fr-FR" sz="1200" dirty="0">
              <a:latin typeface="Futura Std Condensed" pitchFamily="34" charset="0"/>
              <a:cs typeface="Futura Condensed"/>
            </a:endParaRPr>
          </a:p>
        </p:txBody>
      </p:sp>
      <p:grpSp>
        <p:nvGrpSpPr>
          <p:cNvPr id="79" name="Group 78"/>
          <p:cNvGrpSpPr/>
          <p:nvPr>
            <p:custDataLst>
              <p:tags r:id="rId7"/>
            </p:custDataLst>
          </p:nvPr>
        </p:nvGrpSpPr>
        <p:grpSpPr>
          <a:xfrm>
            <a:off x="457200" y="7958391"/>
            <a:ext cx="3307404" cy="1863298"/>
            <a:chOff x="375350" y="7667820"/>
            <a:chExt cx="3307404" cy="1863298"/>
          </a:xfrm>
        </p:grpSpPr>
        <p:sp>
          <p:nvSpPr>
            <p:cNvPr id="90" name="TextBox 89"/>
            <p:cNvSpPr txBox="1"/>
            <p:nvPr/>
          </p:nvSpPr>
          <p:spPr>
            <a:xfrm>
              <a:off x="375350" y="7667820"/>
              <a:ext cx="3307404" cy="307777"/>
            </a:xfrm>
            <a:prstGeom prst="rect">
              <a:avLst/>
            </a:prstGeom>
            <a:noFill/>
          </p:spPr>
          <p:txBody>
            <a:bodyPr wrap="square" rtlCol="0">
              <a:spAutoFit/>
            </a:bodyPr>
            <a:lstStyle/>
            <a:p>
              <a:pPr algn="l" rtl="0"/>
              <a:r>
                <a:rPr lang="fr-FR" sz="1400" b="0" i="0" u="none">
                  <a:latin typeface="Futura Std Condensed" pitchFamily="34" charset="0"/>
                  <a:cs typeface="Futura Condensed"/>
                </a:rPr>
                <a:t>OBJECTIFS PÉDAGOGIQUES</a:t>
              </a:r>
              <a:endParaRPr lang="fr-FR" sz="1400" dirty="0">
                <a:latin typeface="Futura Std Condensed" pitchFamily="34" charset="0"/>
                <a:cs typeface="Futura Condensed"/>
              </a:endParaRPr>
            </a:p>
          </p:txBody>
        </p:sp>
        <p:sp>
          <p:nvSpPr>
            <p:cNvPr id="91" name="TextBox 90"/>
            <p:cNvSpPr txBox="1"/>
            <p:nvPr/>
          </p:nvSpPr>
          <p:spPr>
            <a:xfrm>
              <a:off x="375350" y="7915291"/>
              <a:ext cx="3231204" cy="1615827"/>
            </a:xfrm>
            <a:prstGeom prst="rect">
              <a:avLst/>
            </a:prstGeom>
            <a:noFill/>
            <a:ln w="6350" cmpd="sng">
              <a:noFill/>
              <a:prstDash val="dash"/>
            </a:ln>
          </p:spPr>
          <p:txBody>
            <a:bodyPr wrap="square" rtlCol="0" anchor="b">
              <a:spAutoFit/>
            </a:bodyPr>
            <a:lstStyle/>
            <a:p>
              <a:pPr algn="l" rtl="0"/>
              <a:r>
                <a:rPr lang="fr-FR" sz="1100" b="0" i="0" u="none" dirty="0">
                  <a:latin typeface="Futura Std Condensed" pitchFamily="34" charset="0"/>
                  <a:cs typeface="Futura Condensed"/>
                </a:rPr>
                <a:t>Les élèves :</a:t>
              </a:r>
            </a:p>
            <a:p>
              <a:pPr marL="171450" indent="-171450" algn="l" rtl="0">
                <a:buFont typeface="Lucida Grande"/>
                <a:buChar char="+"/>
              </a:pPr>
              <a:r>
                <a:rPr lang="fr-FR" sz="1100" b="0" i="0" u="none" dirty="0">
                  <a:latin typeface="Futura Std Condensed" pitchFamily="34" charset="0"/>
                  <a:cs typeface="Futura Condensed"/>
                </a:rPr>
                <a:t>seront initiés aux concepts de la pensée informatique que sont les boucles, les événements et le parallélisme</a:t>
              </a:r>
            </a:p>
            <a:p>
              <a:pPr marL="171450" indent="-171450" algn="l" rtl="0">
                <a:buFont typeface="Lucida Grande"/>
                <a:buChar char="+"/>
              </a:pPr>
              <a:r>
                <a:rPr lang="fr-FR" sz="1100" b="0" i="0" u="none" dirty="0">
                  <a:latin typeface="Futura Std Condensed" pitchFamily="34" charset="0"/>
                  <a:cs typeface="Futura Condensed"/>
                </a:rPr>
                <a:t>se familiariseront avec le concept de la séquence</a:t>
              </a:r>
            </a:p>
            <a:p>
              <a:pPr marL="171450" indent="-171450" algn="l" rtl="0">
                <a:buFont typeface="Lucida Grande"/>
                <a:buChar char="+"/>
              </a:pPr>
              <a:r>
                <a:rPr lang="fr-FR" sz="1100" b="0" i="0" u="none" dirty="0">
                  <a:latin typeface="Futura Std Condensed" pitchFamily="34" charset="0"/>
                  <a:cs typeface="Futura Condensed"/>
                </a:rPr>
                <a:t>manipuleront de nouveaux blocs des catégories « Événements », « Contrôle », « Son » et « Apparence »</a:t>
              </a:r>
            </a:p>
            <a:p>
              <a:pPr marL="171450" indent="-171450" algn="l" rtl="0">
                <a:buFont typeface="Lucida Grande"/>
                <a:buChar char="+"/>
              </a:pPr>
              <a:r>
                <a:rPr lang="fr-FR" sz="1100" b="0" i="0" u="none" dirty="0">
                  <a:latin typeface="Futura Std Condensed" pitchFamily="34" charset="0"/>
                  <a:cs typeface="Futura Condensed"/>
                </a:rPr>
                <a:t>exploreront divers programmes Scratch ayant une thématique artistique</a:t>
              </a:r>
            </a:p>
            <a:p>
              <a:pPr marL="171450" indent="-171450" algn="l" rtl="0">
                <a:buFont typeface="Lucida Grande"/>
                <a:buChar char="+"/>
              </a:pPr>
              <a:r>
                <a:rPr lang="fr-FR" sz="1100" b="0" i="0" u="none" dirty="0">
                  <a:latin typeface="Futura Std Condensed" pitchFamily="34" charset="0"/>
                  <a:cs typeface="Futura Condensed"/>
                </a:rPr>
                <a:t>créeront un projet de clip vidéo animé</a:t>
              </a:r>
            </a:p>
          </p:txBody>
        </p:sp>
        <p:cxnSp>
          <p:nvCxnSpPr>
            <p:cNvPr id="92" name="Straight Connector 91"/>
            <p:cNvCxnSpPr/>
            <p:nvPr/>
          </p:nvCxnSpPr>
          <p:spPr>
            <a:xfrm>
              <a:off x="474134" y="7969285"/>
              <a:ext cx="311037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custDataLst>
              <p:tags r:id="rId8"/>
            </p:custDataLst>
          </p:nvPr>
        </p:nvGrpSpPr>
        <p:grpSpPr>
          <a:xfrm>
            <a:off x="4127947" y="8835332"/>
            <a:ext cx="3307404" cy="950732"/>
            <a:chOff x="4023935" y="8555725"/>
            <a:chExt cx="3307404" cy="950732"/>
          </a:xfrm>
        </p:grpSpPr>
        <p:grpSp>
          <p:nvGrpSpPr>
            <p:cNvPr id="86" name="Group 85"/>
            <p:cNvGrpSpPr/>
            <p:nvPr/>
          </p:nvGrpSpPr>
          <p:grpSpPr>
            <a:xfrm>
              <a:off x="4023935" y="8555725"/>
              <a:ext cx="3307404" cy="950732"/>
              <a:chOff x="11663738" y="7649002"/>
              <a:chExt cx="3307404" cy="950732"/>
            </a:xfrm>
          </p:grpSpPr>
          <p:sp>
            <p:nvSpPr>
              <p:cNvPr id="88" name="TextBox 87"/>
              <p:cNvSpPr txBox="1"/>
              <p:nvPr/>
            </p:nvSpPr>
            <p:spPr>
              <a:xfrm>
                <a:off x="11663738" y="7999570"/>
                <a:ext cx="3117153" cy="600164"/>
              </a:xfrm>
              <a:prstGeom prst="rect">
                <a:avLst/>
              </a:prstGeom>
              <a:noFill/>
              <a:ln w="6350" cmpd="sng">
                <a:noFill/>
                <a:prstDash val="dash"/>
              </a:ln>
            </p:spPr>
            <p:txBody>
              <a:bodyPr wrap="square" numCol="1" rtlCol="0" anchor="b">
                <a:spAutoFit/>
              </a:bodyPr>
              <a:lstStyle/>
              <a:p>
                <a:pPr marL="171450" indent="-171450" algn="l" rtl="0">
                  <a:buFont typeface="Lucida Grande"/>
                  <a:buChar char="+"/>
                </a:pPr>
                <a:r>
                  <a:rPr lang="fr-FR" sz="1100" b="0" i="0" u="none">
                    <a:latin typeface="Futura Std Condensed" pitchFamily="34" charset="0"/>
                    <a:cs typeface="Futura Condensed"/>
                  </a:rPr>
                  <a:t>Plusieurs des activités de ce chapitre incluent des éléments sonores et de la musique. Nous recommandons de mettre des écouteurs à la disposition des élèves.</a:t>
                </a:r>
              </a:p>
            </p:txBody>
          </p:sp>
          <p:sp>
            <p:nvSpPr>
              <p:cNvPr id="89" name="TextBox 88"/>
              <p:cNvSpPr txBox="1"/>
              <p:nvPr/>
            </p:nvSpPr>
            <p:spPr>
              <a:xfrm>
                <a:off x="11663738" y="7649002"/>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REMARQUES</a:t>
                </a:r>
                <a:endParaRPr lang="fr-FR" sz="1400" dirty="0">
                  <a:latin typeface="Futura Std Condensed" pitchFamily="34" charset="0"/>
                  <a:cs typeface="Futura Condensed"/>
                </a:endParaRPr>
              </a:p>
            </p:txBody>
          </p:sp>
        </p:grpSp>
        <p:cxnSp>
          <p:nvCxnSpPr>
            <p:cNvPr id="87" name="Straight Connector 86"/>
            <p:cNvCxnSpPr/>
            <p:nvPr/>
          </p:nvCxnSpPr>
          <p:spPr>
            <a:xfrm>
              <a:off x="4100135" y="8858151"/>
              <a:ext cx="311037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9"/>
            </p:custDataLst>
          </p:nvPr>
        </p:nvGrpSpPr>
        <p:grpSpPr>
          <a:xfrm>
            <a:off x="4127947" y="7542334"/>
            <a:ext cx="3307404" cy="1247799"/>
            <a:chOff x="4127947" y="7437357"/>
            <a:chExt cx="3307404" cy="1247799"/>
          </a:xfrm>
        </p:grpSpPr>
        <p:grpSp>
          <p:nvGrpSpPr>
            <p:cNvPr id="82" name="Group 81"/>
            <p:cNvGrpSpPr/>
            <p:nvPr/>
          </p:nvGrpSpPr>
          <p:grpSpPr>
            <a:xfrm>
              <a:off x="4127947" y="7437357"/>
              <a:ext cx="3307404" cy="1247799"/>
              <a:chOff x="4127947" y="7666859"/>
              <a:chExt cx="3307404" cy="1247799"/>
            </a:xfrm>
          </p:grpSpPr>
          <p:sp>
            <p:nvSpPr>
              <p:cNvPr id="84" name="TextBox 83"/>
              <p:cNvSpPr txBox="1"/>
              <p:nvPr/>
            </p:nvSpPr>
            <p:spPr>
              <a:xfrm>
                <a:off x="4127947" y="8017427"/>
                <a:ext cx="3117153" cy="897231"/>
              </a:xfrm>
              <a:prstGeom prst="rect">
                <a:avLst/>
              </a:prstGeom>
              <a:noFill/>
              <a:ln w="6350" cmpd="sng">
                <a:noFill/>
                <a:prstDash val="dash"/>
              </a:ln>
            </p:spPr>
            <p:txBody>
              <a:bodyPr wrap="square" numCol="3" rtlCol="0" anchor="t">
                <a:noAutofit/>
              </a:bodyPr>
              <a:lstStyle/>
              <a:p>
                <a:pPr marL="171450" indent="-171450" algn="l" rtl="0">
                  <a:buFont typeface="Lucida Grande"/>
                  <a:buChar char="+"/>
                </a:pPr>
                <a:r>
                  <a:rPr lang="fr-FR" sz="1100" b="0" i="0" u="none" dirty="0">
                    <a:latin typeface="Futura Std Condensed" pitchFamily="34" charset="0"/>
                    <a:cs typeface="Futura Condensed"/>
                  </a:rPr>
                  <a:t>boucles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événements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parallélisme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contrôle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envoyer à tous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scripts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mode de présentation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bitmap</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vecteur</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animation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galerie des projets</a:t>
                </a:r>
                <a:endParaRPr lang="fr-FR" sz="1100" dirty="0">
                  <a:latin typeface="Futura Std Condensed" pitchFamily="34" charset="0"/>
                  <a:cs typeface="Futura Condensed"/>
                </a:endParaRPr>
              </a:p>
            </p:txBody>
          </p:sp>
          <p:sp>
            <p:nvSpPr>
              <p:cNvPr id="85" name="TextBox 84"/>
              <p:cNvSpPr txBox="1"/>
              <p:nvPr/>
            </p:nvSpPr>
            <p:spPr>
              <a:xfrm>
                <a:off x="4127947" y="7666859"/>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MOTS-CLÉS, CONCEPTS ET PRATIQUES</a:t>
                </a:r>
                <a:endParaRPr lang="fr-FR" sz="1400" dirty="0">
                  <a:latin typeface="Futura Std Condensed" pitchFamily="34" charset="0"/>
                  <a:cs typeface="Futura Condensed"/>
                </a:endParaRPr>
              </a:p>
            </p:txBody>
          </p:sp>
        </p:grpSp>
        <p:cxnSp>
          <p:nvCxnSpPr>
            <p:cNvPr id="83" name="Straight Connector 82"/>
            <p:cNvCxnSpPr/>
            <p:nvPr/>
          </p:nvCxnSpPr>
          <p:spPr>
            <a:xfrm>
              <a:off x="4204147" y="7738841"/>
              <a:ext cx="310861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5" name="Oval Callout 34"/>
          <p:cNvSpPr/>
          <p:nvPr>
            <p:custDataLst>
              <p:tags r:id="rId10"/>
            </p:custDataLst>
          </p:nvPr>
        </p:nvSpPr>
        <p:spPr>
          <a:xfrm rot="631125">
            <a:off x="5413166" y="5542825"/>
            <a:ext cx="2020194" cy="1946834"/>
          </a:xfrm>
          <a:prstGeom prst="wedgeEllipseCallout">
            <a:avLst>
              <a:gd name="adj1" fmla="val -64729"/>
              <a:gd name="adj2" fmla="val 3595"/>
            </a:avLst>
          </a:prstGeom>
          <a:solidFill>
            <a:srgbClr val="FFFFFF"/>
          </a:solidFill>
          <a:ln w="9525" cmpd="sng">
            <a:solidFill>
              <a:srgbClr val="713CD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lvl="1" algn="just" rtl="0"/>
            <a:r>
              <a:rPr lang="fr-FR" sz="1200" b="0" i="0" u="none" dirty="0">
                <a:solidFill>
                  <a:schemeClr val="tx1"/>
                </a:solidFill>
                <a:latin typeface="Futura Std Condensed" pitchFamily="34" charset="0"/>
                <a:cs typeface="Futura Condensed"/>
              </a:rPr>
              <a:t>Ce que </a:t>
            </a:r>
            <a:r>
              <a:rPr lang="fr-FR" sz="1200" b="0" i="0" u="none" dirty="0" smtClean="0">
                <a:solidFill>
                  <a:schemeClr val="tx1"/>
                </a:solidFill>
                <a:latin typeface="Futura Std Condensed" pitchFamily="34" charset="0"/>
                <a:cs typeface="Futura Condensed"/>
              </a:rPr>
              <a:t>j’aime</a:t>
            </a:r>
            <a:r>
              <a:rPr lang="fr-FR" sz="1200" b="0" i="0" u="none" dirty="0">
                <a:solidFill>
                  <a:schemeClr val="tx1"/>
                </a:solidFill>
                <a:latin typeface="Futura Std Condensed" pitchFamily="34" charset="0"/>
                <a:cs typeface="Futura Condensed"/>
              </a:rPr>
              <a:t>, </a:t>
            </a:r>
            <a:r>
              <a:rPr lang="fr-FR" sz="1200" b="0" i="0" u="none" dirty="0" smtClean="0">
                <a:solidFill>
                  <a:schemeClr val="tx1"/>
                </a:solidFill>
                <a:latin typeface="Futura Std Condensed" pitchFamily="34" charset="0"/>
                <a:cs typeface="Futura Condensed"/>
              </a:rPr>
              <a:t>c’est qu’on </a:t>
            </a:r>
            <a:r>
              <a:rPr lang="fr-FR" sz="1200" b="0" i="0" u="none" dirty="0">
                <a:solidFill>
                  <a:schemeClr val="tx1"/>
                </a:solidFill>
                <a:latin typeface="Futura Std Condensed" pitchFamily="34" charset="0"/>
                <a:cs typeface="Futura Condensed"/>
              </a:rPr>
              <a:t>peut tout faire avec. </a:t>
            </a:r>
            <a:r>
              <a:rPr lang="fr-FR" sz="1200" b="0" i="0" u="none" dirty="0" smtClean="0">
                <a:solidFill>
                  <a:schemeClr val="tx1"/>
                </a:solidFill>
                <a:latin typeface="Futura Std Condensed" pitchFamily="34" charset="0"/>
                <a:cs typeface="Futura Condensed"/>
              </a:rPr>
              <a:t>C’est </a:t>
            </a:r>
            <a:r>
              <a:rPr lang="fr-FR" sz="1200" b="0" i="0" u="none" dirty="0">
                <a:solidFill>
                  <a:schemeClr val="tx1"/>
                </a:solidFill>
                <a:latin typeface="Futura Std Condensed" pitchFamily="34" charset="0"/>
                <a:cs typeface="Futura Condensed"/>
              </a:rPr>
              <a:t>comme si tu pouvais vraiment faire tout ce que tu veux. Tu peux donner libre cours à ta créativité.</a:t>
            </a:r>
          </a:p>
          <a:p>
            <a:pPr marL="0" lvl="1" algn="r" rtl="0"/>
            <a:r>
              <a:rPr lang="fr-FR" sz="1200" b="0" i="0" u="none" dirty="0">
                <a:solidFill>
                  <a:schemeClr val="tx1"/>
                </a:solidFill>
                <a:latin typeface="Futura Std Condensed" pitchFamily="34" charset="0"/>
                <a:cs typeface="Futura Condensed"/>
              </a:rPr>
              <a:t>Aaron, 10 ans</a:t>
            </a:r>
          </a:p>
        </p:txBody>
      </p:sp>
      <p:sp>
        <p:nvSpPr>
          <p:cNvPr id="3" name="Slide Number Placeholder 2"/>
          <p:cNvSpPr>
            <a:spLocks noGrp="1"/>
          </p:cNvSpPr>
          <p:nvPr>
            <p:ph type="sldNum" sz="quarter" idx="12"/>
            <p:custDataLst>
              <p:tags r:id="rId11"/>
            </p:custDataLst>
          </p:nvPr>
        </p:nvSpPr>
        <p:spPr>
          <a:xfrm>
            <a:off x="142398" y="9519711"/>
            <a:ext cx="1813560" cy="535517"/>
          </a:xfrm>
        </p:spPr>
        <p:txBody>
          <a:bodyPr/>
          <a:lstStyle/>
          <a:p>
            <a:pPr algn="l" rtl="0"/>
            <a:r>
              <a:rPr lang="fr-FR" b="0" i="0" u="none" dirty="0">
                <a:latin typeface="Futura Std Condensed" pitchFamily="34" charset="0"/>
              </a:rPr>
              <a:t>40</a:t>
            </a:r>
            <a:endParaRPr lang="fr-FR" dirty="0">
              <a:latin typeface="Futura Std Condensed" pitchFamily="34" charset="0"/>
            </a:endParaRPr>
          </a:p>
        </p:txBody>
      </p:sp>
    </p:spTree>
    <p:extLst>
      <p:ext uri="{BB962C8B-B14F-4D97-AF65-F5344CB8AC3E}">
        <p14:creationId xmlns:p14="http://schemas.microsoft.com/office/powerpoint/2010/main" val="70849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4060679" y="1621971"/>
            <a:ext cx="3273767" cy="3046988"/>
          </a:xfrm>
          <a:prstGeom prst="rect">
            <a:avLst/>
          </a:prstGeom>
          <a:noFill/>
          <a:ln w="6350" cmpd="sng">
            <a:noFill/>
            <a:prstDash val="dash"/>
          </a:ln>
        </p:spPr>
        <p:txBody>
          <a:bodyPr wrap="square" rtlCol="0">
            <a:spAutoFit/>
          </a:bodyPr>
          <a:lstStyle/>
          <a:p>
            <a:pPr algn="just" rtl="0"/>
            <a:r>
              <a:rPr lang="fr-FR" sz="1200" b="0" i="0" u="none" dirty="0">
                <a:latin typeface="Futura Std Condensed" pitchFamily="34" charset="0"/>
                <a:cs typeface="Futura Condensed"/>
              </a:rPr>
              <a:t>Programmer avec Scratch </a:t>
            </a:r>
            <a:r>
              <a:rPr lang="fr-FR" sz="1200" b="0" i="0" u="none" dirty="0" smtClean="0">
                <a:latin typeface="Futura Std Condensed" pitchFamily="34" charset="0"/>
                <a:cs typeface="Futura Condensed"/>
              </a:rPr>
              <a:t>c’est </a:t>
            </a:r>
            <a:r>
              <a:rPr lang="fr-FR" sz="1200" b="0" i="0" u="none" dirty="0">
                <a:latin typeface="Futura Std Condensed" pitchFamily="34" charset="0"/>
                <a:cs typeface="Futura Condensed"/>
              </a:rPr>
              <a:t>comme faire de la mise en scène. Au théâtre, tout comme dans Scratch, il y a des personnages (des « lutins » dans le jargon de Scratch), des costumes, des décors (ou « arrière-plans »), des scripts et une scène. La programmation avec Scratch utilise des actes, appelés « événements », qui signalent le moment où quelque chose devrait se passer dans un projet. On peut, par exemple, cliquer sur le drapeau vert pour activer un projet, cliquer sur un lutin pour déclencher ses actions ou faire passer un signal entre lutins ou arrière-plans (bloc « envoyer à tous »).</a:t>
            </a:r>
          </a:p>
          <a:p>
            <a:pPr algn="just" rtl="0"/>
            <a:endParaRPr lang="fr-FR" sz="1200" dirty="0">
              <a:latin typeface="Futura Std Condensed" pitchFamily="34" charset="0"/>
              <a:cs typeface="Futura Condensed"/>
            </a:endParaRPr>
          </a:p>
          <a:p>
            <a:pPr algn="just" rtl="0"/>
            <a:r>
              <a:rPr lang="fr-FR" sz="1200" b="0" i="0" u="none" dirty="0">
                <a:latin typeface="Futura Std Condensed" pitchFamily="34" charset="0"/>
                <a:cs typeface="Futura Condensed"/>
              </a:rPr>
              <a:t>Inspirées par la métaphore du théâtre, les activités de ce chapitre ont toutes une thématique artistique. Elles ont été conçues pour aider les élèves à explorer les concepts informatiques que sont les boucles, les événements et le parallélisme, et aboutissent à </a:t>
            </a:r>
            <a:r>
              <a:rPr lang="fr-FR" sz="1200" b="0" i="0" u="none" dirty="0" smtClean="0">
                <a:latin typeface="Futura Std Condensed" pitchFamily="34" charset="0"/>
                <a:cs typeface="Futura Condensed"/>
              </a:rPr>
              <a:t>l’élaboration </a:t>
            </a:r>
            <a:r>
              <a:rPr lang="fr-FR" sz="1200" b="0" i="0" u="none" dirty="0">
                <a:latin typeface="Futura Std Condensed" pitchFamily="34" charset="0"/>
                <a:cs typeface="Futura Condensed"/>
              </a:rPr>
              <a:t>de clips vidéo personnalisés.</a:t>
            </a:r>
            <a:endParaRPr lang="fr-FR" sz="1200" dirty="0">
              <a:latin typeface="Futura Std Condensed" pitchFamily="34" charset="0"/>
              <a:cs typeface="Futura Condensed"/>
            </a:endParaRPr>
          </a:p>
        </p:txBody>
      </p:sp>
      <p:grpSp>
        <p:nvGrpSpPr>
          <p:cNvPr id="12" name="Group 11"/>
          <p:cNvGrpSpPr/>
          <p:nvPr>
            <p:custDataLst>
              <p:tags r:id="rId2"/>
            </p:custDataLst>
          </p:nvPr>
        </p:nvGrpSpPr>
        <p:grpSpPr>
          <a:xfrm>
            <a:off x="535217" y="6771302"/>
            <a:ext cx="6806429" cy="2303845"/>
            <a:chOff x="535217" y="7306475"/>
            <a:chExt cx="6806429" cy="2303845"/>
          </a:xfrm>
        </p:grpSpPr>
        <p:grpSp>
          <p:nvGrpSpPr>
            <p:cNvPr id="19" name="Group 18"/>
            <p:cNvGrpSpPr/>
            <p:nvPr/>
          </p:nvGrpSpPr>
          <p:grpSpPr>
            <a:xfrm>
              <a:off x="535217" y="7309276"/>
              <a:ext cx="5628892" cy="2301044"/>
              <a:chOff x="535217" y="6847710"/>
              <a:chExt cx="5628892" cy="2301044"/>
            </a:xfrm>
          </p:grpSpPr>
          <p:grpSp>
            <p:nvGrpSpPr>
              <p:cNvPr id="20" name="Group 19"/>
              <p:cNvGrpSpPr/>
              <p:nvPr/>
            </p:nvGrpSpPr>
            <p:grpSpPr>
              <a:xfrm>
                <a:off x="535217" y="6847721"/>
                <a:ext cx="927787" cy="2147156"/>
                <a:chOff x="535217" y="6847713"/>
                <a:chExt cx="1030874" cy="2385725"/>
              </a:xfrm>
            </p:grpSpPr>
            <p:sp>
              <p:nvSpPr>
                <p:cNvPr id="45" name="Rectangle 44"/>
                <p:cNvSpPr/>
                <p:nvPr/>
              </p:nvSpPr>
              <p:spPr>
                <a:xfrm>
                  <a:off x="535217" y="8104925"/>
                  <a:ext cx="1030874" cy="1128513"/>
                </a:xfrm>
                <a:prstGeom prst="rect">
                  <a:avLst/>
                </a:prstGeom>
              </p:spPr>
              <p:txBody>
                <a:bodyPr wrap="square">
                  <a:spAutoFit/>
                </a:bodyPr>
                <a:lstStyle/>
                <a:p>
                  <a:pPr algn="ctr" rtl="0"/>
                  <a:r>
                    <a:rPr lang="fr-FR" sz="1000" b="0" i="0" u="none" dirty="0">
                      <a:latin typeface="Futura Std Condensed" pitchFamily="34" charset="0"/>
                      <a:cs typeface="Futura Condensed"/>
                    </a:rPr>
                    <a:t>Joue le rôle </a:t>
                  </a:r>
                  <a:r>
                    <a:rPr lang="fr-FR" sz="1000" b="0" i="0" u="none" dirty="0" smtClean="0">
                      <a:latin typeface="Futura Std Condensed" pitchFamily="34" charset="0"/>
                      <a:cs typeface="Futura Condensed"/>
                    </a:rPr>
                    <a:t>d’un </a:t>
                  </a:r>
                  <a:r>
                    <a:rPr lang="fr-FR" sz="1000" b="0" i="0" u="none" dirty="0">
                      <a:latin typeface="Futura Std Condensed" pitchFamily="34" charset="0"/>
                      <a:cs typeface="Futura Condensed"/>
                    </a:rPr>
                    <a:t>lutin en appliquant des instructions correspondant à différents scripts et blocs Scratch.</a:t>
                  </a:r>
                </a:p>
              </p:txBody>
            </p:sp>
            <p:grpSp>
              <p:nvGrpSpPr>
                <p:cNvPr id="42" name="Group 41"/>
                <p:cNvGrpSpPr/>
                <p:nvPr/>
              </p:nvGrpSpPr>
              <p:grpSpPr>
                <a:xfrm>
                  <a:off x="535218" y="6847713"/>
                  <a:ext cx="1030873" cy="975086"/>
                  <a:chOff x="535218" y="6847713"/>
                  <a:chExt cx="1030873" cy="975086"/>
                </a:xfrm>
              </p:grpSpPr>
              <p:sp>
                <p:nvSpPr>
                  <p:cNvPr id="43" name="Teardrop 42"/>
                  <p:cNvSpPr/>
                  <p:nvPr/>
                </p:nvSpPr>
                <p:spPr>
                  <a:xfrm rot="8075815">
                    <a:off x="563111" y="6847712"/>
                    <a:ext cx="975086" cy="975087"/>
                  </a:xfrm>
                  <a:prstGeom prst="teardrop">
                    <a:avLst/>
                  </a:prstGeom>
                  <a:solidFill>
                    <a:srgbClr val="713CD1"/>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4" name="TextBox 43"/>
                  <p:cNvSpPr txBox="1"/>
                  <p:nvPr/>
                </p:nvSpPr>
                <p:spPr>
                  <a:xfrm>
                    <a:off x="535218" y="7112421"/>
                    <a:ext cx="1030873" cy="512960"/>
                  </a:xfrm>
                  <a:prstGeom prst="rect">
                    <a:avLst/>
                  </a:prstGeom>
                  <a:noFill/>
                  <a:ln w="6350" cmpd="sng">
                    <a:noFill/>
                    <a:prstDash val="dash"/>
                  </a:ln>
                </p:spPr>
                <p:txBody>
                  <a:bodyPr wrap="square" numCol="1" rtlCol="0">
                    <a:spAutoFit/>
                  </a:bodyPr>
                  <a:lstStyle/>
                  <a:p>
                    <a:pPr algn="ctr" rtl="0"/>
                    <a:r>
                      <a:rPr lang="fr-FR" sz="1200" b="0" i="0" u="none" dirty="0" smtClean="0">
                        <a:solidFill>
                          <a:srgbClr val="FFFFFF"/>
                        </a:solidFill>
                        <a:latin typeface="Futura Std Condensed" pitchFamily="34" charset="0"/>
                        <a:cs typeface="Futura Condensed"/>
                      </a:rPr>
                      <a:t>J’EXÉCUTE </a:t>
                    </a:r>
                    <a:r>
                      <a:rPr lang="fr-FR" sz="1200" b="0" i="0" u="none" dirty="0">
                        <a:solidFill>
                          <a:srgbClr val="FFFFFF"/>
                        </a:solidFill>
                        <a:latin typeface="Futura Std Condensed" pitchFamily="34" charset="0"/>
                        <a:cs typeface="Futura Condensed"/>
                      </a:rPr>
                      <a:t>LES SCRIPTS</a:t>
                    </a:r>
                  </a:p>
                </p:txBody>
              </p:sp>
            </p:grpSp>
          </p:grpSp>
          <p:grpSp>
            <p:nvGrpSpPr>
              <p:cNvPr id="21" name="Group 20"/>
              <p:cNvGrpSpPr/>
              <p:nvPr/>
            </p:nvGrpSpPr>
            <p:grpSpPr>
              <a:xfrm>
                <a:off x="1711987" y="6847710"/>
                <a:ext cx="927786" cy="1993266"/>
                <a:chOff x="1777121" y="6847712"/>
                <a:chExt cx="1030873" cy="2214740"/>
              </a:xfrm>
            </p:grpSpPr>
            <p:sp>
              <p:nvSpPr>
                <p:cNvPr id="37" name="Rectangle 36"/>
                <p:cNvSpPr/>
                <p:nvPr/>
              </p:nvSpPr>
              <p:spPr>
                <a:xfrm>
                  <a:off x="1777121" y="8104925"/>
                  <a:ext cx="1030873" cy="957527"/>
                </a:xfrm>
                <a:prstGeom prst="rect">
                  <a:avLst/>
                </a:prstGeom>
                <a:noFill/>
              </p:spPr>
              <p:txBody>
                <a:bodyPr wrap="square">
                  <a:spAutoFit/>
                </a:bodyPr>
                <a:lstStyle/>
                <a:p>
                  <a:pPr algn="ctr" rtl="0"/>
                  <a:r>
                    <a:rPr lang="fr-FR" sz="1000" b="0" i="0" u="none">
                      <a:latin typeface="Futura Std Condensed" pitchFamily="34" charset="0"/>
                      <a:cs typeface="Futura Condensed"/>
                    </a:rPr>
                    <a:t>Monte ton propre groupe de musique en créant des instruments interactifs.</a:t>
                  </a:r>
                </a:p>
              </p:txBody>
            </p:sp>
            <p:grpSp>
              <p:nvGrpSpPr>
                <p:cNvPr id="38" name="Group 37"/>
                <p:cNvGrpSpPr/>
                <p:nvPr/>
              </p:nvGrpSpPr>
              <p:grpSpPr>
                <a:xfrm>
                  <a:off x="1777121" y="6847712"/>
                  <a:ext cx="1030873" cy="975086"/>
                  <a:chOff x="1777121" y="6847712"/>
                  <a:chExt cx="1030873" cy="975086"/>
                </a:xfrm>
              </p:grpSpPr>
              <p:sp>
                <p:nvSpPr>
                  <p:cNvPr id="39" name="Teardrop 38"/>
                  <p:cNvSpPr/>
                  <p:nvPr/>
                </p:nvSpPr>
                <p:spPr>
                  <a:xfrm rot="8075815">
                    <a:off x="1805013" y="6847711"/>
                    <a:ext cx="975086" cy="975087"/>
                  </a:xfrm>
                  <a:prstGeom prst="teardrop">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TextBox 39"/>
                  <p:cNvSpPr txBox="1"/>
                  <p:nvPr/>
                </p:nvSpPr>
                <p:spPr>
                  <a:xfrm>
                    <a:off x="1777121" y="7175323"/>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JE MONTE UN GROUPE</a:t>
                    </a:r>
                  </a:p>
                </p:txBody>
              </p:sp>
            </p:grpSp>
          </p:grpSp>
          <p:grpSp>
            <p:nvGrpSpPr>
              <p:cNvPr id="22" name="Group 21"/>
              <p:cNvGrpSpPr/>
              <p:nvPr/>
            </p:nvGrpSpPr>
            <p:grpSpPr>
              <a:xfrm>
                <a:off x="2884866" y="6847713"/>
                <a:ext cx="927786" cy="1993265"/>
                <a:chOff x="3026723" y="6847714"/>
                <a:chExt cx="1030873" cy="2214739"/>
              </a:xfrm>
            </p:grpSpPr>
            <p:sp>
              <p:nvSpPr>
                <p:cNvPr id="33" name="Rectangle 32"/>
                <p:cNvSpPr/>
                <p:nvPr/>
              </p:nvSpPr>
              <p:spPr>
                <a:xfrm>
                  <a:off x="3026723" y="8104926"/>
                  <a:ext cx="1030873" cy="957527"/>
                </a:xfrm>
                <a:prstGeom prst="rect">
                  <a:avLst/>
                </a:prstGeom>
              </p:spPr>
              <p:txBody>
                <a:bodyPr wrap="square">
                  <a:spAutoFit/>
                </a:bodyPr>
                <a:lstStyle/>
                <a:p>
                  <a:pPr algn="ctr" rtl="0"/>
                  <a:r>
                    <a:rPr lang="fr-FR" sz="1000" b="0" i="0" u="none">
                      <a:latin typeface="Futura Std Condensed" pitchFamily="34" charset="0"/>
                      <a:cs typeface="Futura Condensed"/>
                    </a:rPr>
                    <a:t>Quel projet pourrais-tu créer avec un carré orange et un cercle violet ?</a:t>
                  </a:r>
                </a:p>
              </p:txBody>
            </p:sp>
            <p:grpSp>
              <p:nvGrpSpPr>
                <p:cNvPr id="34" name="Group 33"/>
                <p:cNvGrpSpPr/>
                <p:nvPr/>
              </p:nvGrpSpPr>
              <p:grpSpPr>
                <a:xfrm>
                  <a:off x="3026723" y="6847714"/>
                  <a:ext cx="1030873" cy="975086"/>
                  <a:chOff x="3026723" y="6847714"/>
                  <a:chExt cx="1030873" cy="975086"/>
                </a:xfrm>
              </p:grpSpPr>
              <p:sp>
                <p:nvSpPr>
                  <p:cNvPr id="35" name="Teardrop 34"/>
                  <p:cNvSpPr/>
                  <p:nvPr/>
                </p:nvSpPr>
                <p:spPr>
                  <a:xfrm rot="8075815">
                    <a:off x="3054616" y="6847713"/>
                    <a:ext cx="975086" cy="975087"/>
                  </a:xfrm>
                  <a:prstGeom prst="teardrop">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6" name="TextBox 35"/>
                  <p:cNvSpPr txBox="1"/>
                  <p:nvPr/>
                </p:nvSpPr>
                <p:spPr>
                  <a:xfrm>
                    <a:off x="3026723" y="6973993"/>
                    <a:ext cx="1030873" cy="666849"/>
                  </a:xfrm>
                  <a:prstGeom prst="rect">
                    <a:avLst/>
                  </a:prstGeom>
                  <a:noFill/>
                  <a:ln w="6350" cmpd="sng">
                    <a:noFill/>
                    <a:prstDash val="dash"/>
                  </a:ln>
                </p:spPr>
                <p:txBody>
                  <a:bodyPr wrap="square" numCol="1" rtlCol="0">
                    <a:spAutoFit/>
                  </a:bodyPr>
                  <a:lstStyle/>
                  <a:p>
                    <a:pPr algn="ctr" rtl="0"/>
                    <a:r>
                      <a:rPr lang="fr-FR" sz="1100" b="0" i="0" u="none">
                        <a:solidFill>
                          <a:srgbClr val="FFFFFF"/>
                        </a:solidFill>
                        <a:latin typeface="Futura Std Condensed" pitchFamily="34" charset="0"/>
                        <a:cs typeface="Futura Condensed"/>
                      </a:rPr>
                      <a:t>CARRÉ ORANGE, </a:t>
                    </a:r>
                    <a:r>
                      <a:rPr lang="fr-FR" sz="1100">
                        <a:solidFill>
                          <a:srgbClr val="FFFFFF"/>
                        </a:solidFill>
                        <a:latin typeface="Futura Std Condensed" pitchFamily="34" charset="0"/>
                        <a:cs typeface="Futura Condensed"/>
                      </a:rPr>
                      <a:t/>
                    </a:r>
                    <a:br>
                      <a:rPr lang="fr-FR" sz="1100">
                        <a:solidFill>
                          <a:srgbClr val="FFFFFF"/>
                        </a:solidFill>
                        <a:latin typeface="Futura Std Condensed" pitchFamily="34" charset="0"/>
                        <a:cs typeface="Futura Condensed"/>
                      </a:rPr>
                    </a:br>
                    <a:r>
                      <a:rPr lang="fr-FR" sz="1100" b="0" i="0" u="none">
                        <a:solidFill>
                          <a:srgbClr val="FFFFFF"/>
                        </a:solidFill>
                        <a:latin typeface="Futura Std Condensed" pitchFamily="34" charset="0"/>
                        <a:cs typeface="Futura Condensed"/>
                      </a:rPr>
                      <a:t>CERCLE </a:t>
                    </a:r>
                    <a:r>
                      <a:rPr lang="fr-FR" sz="1100">
                        <a:solidFill>
                          <a:srgbClr val="FFFFFF"/>
                        </a:solidFill>
                        <a:latin typeface="Futura Std Condensed" pitchFamily="34" charset="0"/>
                        <a:cs typeface="Futura Condensed"/>
                      </a:rPr>
                      <a:t/>
                    </a:r>
                    <a:br>
                      <a:rPr lang="fr-FR" sz="1100">
                        <a:solidFill>
                          <a:srgbClr val="FFFFFF"/>
                        </a:solidFill>
                        <a:latin typeface="Futura Std Condensed" pitchFamily="34" charset="0"/>
                        <a:cs typeface="Futura Condensed"/>
                      </a:rPr>
                    </a:br>
                    <a:r>
                      <a:rPr lang="fr-FR" sz="1100" b="0" i="0" u="none">
                        <a:solidFill>
                          <a:srgbClr val="FFFFFF"/>
                        </a:solidFill>
                        <a:latin typeface="Futura Std Condensed" pitchFamily="34" charset="0"/>
                        <a:cs typeface="Futura Condensed"/>
                      </a:rPr>
                      <a:t>VIOLET</a:t>
                    </a:r>
                  </a:p>
                </p:txBody>
              </p:sp>
            </p:grpSp>
          </p:grpSp>
          <p:grpSp>
            <p:nvGrpSpPr>
              <p:cNvPr id="23" name="Group 22"/>
              <p:cNvGrpSpPr/>
              <p:nvPr/>
            </p:nvGrpSpPr>
            <p:grpSpPr>
              <a:xfrm>
                <a:off x="5236322" y="6847712"/>
                <a:ext cx="927787" cy="1993265"/>
                <a:chOff x="5465106" y="6847713"/>
                <a:chExt cx="1030874" cy="2214739"/>
              </a:xfrm>
            </p:grpSpPr>
            <p:sp>
              <p:nvSpPr>
                <p:cNvPr id="29" name="Rectangle 28"/>
                <p:cNvSpPr/>
                <p:nvPr/>
              </p:nvSpPr>
              <p:spPr>
                <a:xfrm>
                  <a:off x="5465106" y="8104925"/>
                  <a:ext cx="1030873" cy="957527"/>
                </a:xfrm>
                <a:prstGeom prst="rect">
                  <a:avLst/>
                </a:prstGeom>
              </p:spPr>
              <p:txBody>
                <a:bodyPr wrap="square">
                  <a:spAutoFit/>
                </a:bodyPr>
                <a:lstStyle/>
                <a:p>
                  <a:pPr algn="ctr" rtl="0"/>
                  <a:r>
                    <a:rPr lang="fr-FR" sz="1000" b="0" i="0" u="none" dirty="0">
                      <a:latin typeface="Futura Std Condensed" pitchFamily="34" charset="0"/>
                      <a:cs typeface="Futura Condensed"/>
                    </a:rPr>
                    <a:t>À </a:t>
                  </a:r>
                  <a:r>
                    <a:rPr lang="fr-FR" sz="1000" b="0" i="0" u="none" dirty="0" smtClean="0">
                      <a:latin typeface="Futura Std Condensed" pitchFamily="34" charset="0"/>
                      <a:cs typeface="Futura Condensed"/>
                    </a:rPr>
                    <a:t>l’aide</a:t>
                  </a:r>
                  <a:r>
                    <a:rPr lang="fr-FR" sz="1000" b="0" i="0" u="none" dirty="0">
                      <a:latin typeface="Futura Std Condensed" pitchFamily="34" charset="0"/>
                      <a:cs typeface="Futura Condensed"/>
                    </a:rPr>
                    <a:t> !</a:t>
                  </a:r>
                  <a:r>
                    <a:rPr lang="fr-FR" sz="1000" dirty="0">
                      <a:latin typeface="Futura Std Condensed" pitchFamily="34" charset="0"/>
                      <a:cs typeface="Futura Condensed"/>
                    </a:rPr>
                    <a:t/>
                  </a:r>
                  <a:br>
                    <a:rPr lang="fr-FR" sz="1000" dirty="0">
                      <a:latin typeface="Futura Std Condensed" pitchFamily="34" charset="0"/>
                      <a:cs typeface="Futura Condensed"/>
                    </a:rPr>
                  </a:br>
                  <a:r>
                    <a:rPr lang="fr-FR" sz="1000" b="0" i="0" u="none" dirty="0">
                      <a:latin typeface="Futura Std Condensed" pitchFamily="34" charset="0"/>
                      <a:cs typeface="Futura Condensed"/>
                    </a:rPr>
                    <a:t>Peux-tu corriger ces cinq programmes en Scratch ?</a:t>
                  </a:r>
                </a:p>
              </p:txBody>
            </p:sp>
            <p:grpSp>
              <p:nvGrpSpPr>
                <p:cNvPr id="30" name="Group 29"/>
                <p:cNvGrpSpPr/>
                <p:nvPr/>
              </p:nvGrpSpPr>
              <p:grpSpPr>
                <a:xfrm>
                  <a:off x="5465107" y="6847713"/>
                  <a:ext cx="1030873" cy="975086"/>
                  <a:chOff x="5465107" y="6847713"/>
                  <a:chExt cx="1030873" cy="975086"/>
                </a:xfrm>
              </p:grpSpPr>
              <p:sp>
                <p:nvSpPr>
                  <p:cNvPr id="31" name="Teardrop 30"/>
                  <p:cNvSpPr/>
                  <p:nvPr/>
                </p:nvSpPr>
                <p:spPr>
                  <a:xfrm rot="8075815">
                    <a:off x="5493000" y="6847712"/>
                    <a:ext cx="975086" cy="975087"/>
                  </a:xfrm>
                  <a:prstGeom prst="teardrop">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2" name="TextBox 31"/>
                  <p:cNvSpPr txBox="1"/>
                  <p:nvPr/>
                </p:nvSpPr>
                <p:spPr>
                  <a:xfrm>
                    <a:off x="5465107" y="7175324"/>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DÉBOGAGE</a:t>
                    </a:r>
                  </a:p>
                </p:txBody>
              </p:sp>
            </p:grpSp>
          </p:grpSp>
          <p:grpSp>
            <p:nvGrpSpPr>
              <p:cNvPr id="24" name="Group 23"/>
              <p:cNvGrpSpPr/>
              <p:nvPr/>
            </p:nvGrpSpPr>
            <p:grpSpPr>
              <a:xfrm>
                <a:off x="4060679" y="6847712"/>
                <a:ext cx="927787" cy="2301042"/>
                <a:chOff x="4253209" y="6847713"/>
                <a:chExt cx="1030874" cy="2556713"/>
              </a:xfrm>
            </p:grpSpPr>
            <p:grpSp>
              <p:nvGrpSpPr>
                <p:cNvPr id="25" name="Group 24"/>
                <p:cNvGrpSpPr/>
                <p:nvPr/>
              </p:nvGrpSpPr>
              <p:grpSpPr>
                <a:xfrm>
                  <a:off x="4253210" y="6847713"/>
                  <a:ext cx="1030873" cy="975087"/>
                  <a:chOff x="4253210" y="6847713"/>
                  <a:chExt cx="1030873" cy="975087"/>
                </a:xfrm>
              </p:grpSpPr>
              <p:sp>
                <p:nvSpPr>
                  <p:cNvPr id="27" name="Teardrop 26"/>
                  <p:cNvSpPr/>
                  <p:nvPr/>
                </p:nvSpPr>
                <p:spPr>
                  <a:xfrm rot="8075815">
                    <a:off x="4281103" y="6847713"/>
                    <a:ext cx="975087" cy="975088"/>
                  </a:xfrm>
                  <a:prstGeom prst="teardrop">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28" name="TextBox 27"/>
                  <p:cNvSpPr txBox="1"/>
                  <p:nvPr/>
                </p:nvSpPr>
                <p:spPr>
                  <a:xfrm>
                    <a:off x="4253210" y="7175323"/>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IL EST VIVANT !</a:t>
                    </a:r>
                  </a:p>
                </p:txBody>
              </p:sp>
            </p:grpSp>
            <p:sp>
              <p:nvSpPr>
                <p:cNvPr id="26" name="Rectangle 25"/>
                <p:cNvSpPr/>
                <p:nvPr/>
              </p:nvSpPr>
              <p:spPr>
                <a:xfrm>
                  <a:off x="4253209" y="8104925"/>
                  <a:ext cx="1030873" cy="1299501"/>
                </a:xfrm>
                <a:prstGeom prst="rect">
                  <a:avLst/>
                </a:prstGeom>
              </p:spPr>
              <p:txBody>
                <a:bodyPr wrap="square">
                  <a:spAutoFit/>
                </a:bodyPr>
                <a:lstStyle/>
                <a:p>
                  <a:pPr algn="ctr" rtl="0"/>
                  <a:r>
                    <a:rPr lang="fr-FR" sz="1000" b="0" i="0" u="none" dirty="0">
                      <a:latin typeface="Futura Std Condensed" pitchFamily="34" charset="0"/>
                      <a:cs typeface="Futura Condensed"/>
                    </a:rPr>
                    <a:t>Peux-tu </a:t>
                  </a:r>
                  <a:r>
                    <a:rPr lang="fr-FR" sz="1000" dirty="0">
                      <a:latin typeface="Futura Std Condensed" pitchFamily="34" charset="0"/>
                      <a:cs typeface="Futura Condensed"/>
                    </a:rPr>
                    <a:t/>
                  </a:r>
                  <a:br>
                    <a:rPr lang="fr-FR" sz="1000" dirty="0">
                      <a:latin typeface="Futura Std Condensed" pitchFamily="34" charset="0"/>
                      <a:cs typeface="Futura Condensed"/>
                    </a:rPr>
                  </a:br>
                  <a:r>
                    <a:rPr lang="fr-FR" sz="1000" b="0" i="0" u="none" dirty="0" smtClean="0">
                      <a:latin typeface="Futura Std Condensed" pitchFamily="34" charset="0"/>
                      <a:cs typeface="Futura Condensed"/>
                    </a:rPr>
                    <a:t>l’animer</a:t>
                  </a:r>
                  <a:r>
                    <a:rPr lang="fr-FR" sz="1000" b="0" i="0" u="none" dirty="0">
                      <a:latin typeface="Futura Std Condensed" pitchFamily="34" charset="0"/>
                      <a:cs typeface="Futura Condensed"/>
                    </a:rPr>
                    <a:t> ? Teste </a:t>
                  </a:r>
                  <a:r>
                    <a:rPr lang="fr-FR" sz="1000" b="0" i="0" u="none" dirty="0" smtClean="0">
                      <a:latin typeface="Futura Std Condensed" pitchFamily="34" charset="0"/>
                      <a:cs typeface="Futura Condensed"/>
                    </a:rPr>
                    <a:t>l’utilisation </a:t>
                  </a:r>
                  <a:r>
                    <a:rPr lang="fr-FR" sz="1000" b="0" i="0" u="none" dirty="0">
                      <a:latin typeface="Futura Std Condensed" pitchFamily="34" charset="0"/>
                      <a:cs typeface="Futura Condensed"/>
                    </a:rPr>
                    <a:t>de différents costumes pour donner vie à une image.</a:t>
                  </a:r>
                </a:p>
              </p:txBody>
            </p:sp>
          </p:grpSp>
        </p:grpSp>
        <p:grpSp>
          <p:nvGrpSpPr>
            <p:cNvPr id="14" name="Group 13"/>
            <p:cNvGrpSpPr/>
            <p:nvPr/>
          </p:nvGrpSpPr>
          <p:grpSpPr>
            <a:xfrm>
              <a:off x="6413859" y="7306475"/>
              <a:ext cx="927787" cy="2301042"/>
              <a:chOff x="6413859" y="7333121"/>
              <a:chExt cx="927787" cy="2301042"/>
            </a:xfrm>
          </p:grpSpPr>
          <p:sp>
            <p:nvSpPr>
              <p:cNvPr id="15" name="Rectangle 14"/>
              <p:cNvSpPr/>
              <p:nvPr/>
            </p:nvSpPr>
            <p:spPr>
              <a:xfrm>
                <a:off x="6413859" y="8464612"/>
                <a:ext cx="927786" cy="1169551"/>
              </a:xfrm>
              <a:prstGeom prst="rect">
                <a:avLst/>
              </a:prstGeom>
            </p:spPr>
            <p:txBody>
              <a:bodyPr wrap="square">
                <a:spAutoFit/>
              </a:bodyPr>
              <a:lstStyle/>
              <a:p>
                <a:pPr algn="ctr" rtl="0"/>
                <a:r>
                  <a:rPr lang="fr-FR" sz="1000" b="0" i="0" u="none">
                    <a:latin typeface="Futura Std Condensed" pitchFamily="34" charset="0"/>
                    <a:cs typeface="Futura Condensed"/>
                  </a:rPr>
                  <a:t>Comment pourrais-tu associer animation et musique pour créer ton propre </a:t>
                </a:r>
                <a:r>
                  <a:rPr lang="fr-FR" sz="1000">
                    <a:latin typeface="Futura Std Condensed" pitchFamily="34" charset="0"/>
                    <a:cs typeface="Futura Condensed"/>
                  </a:rPr>
                  <a:t/>
                </a:r>
                <a:br>
                  <a:rPr lang="fr-FR" sz="1000">
                    <a:latin typeface="Futura Std Condensed" pitchFamily="34" charset="0"/>
                    <a:cs typeface="Futura Condensed"/>
                  </a:rPr>
                </a:br>
                <a:r>
                  <a:rPr lang="fr-FR" sz="1000" b="0" i="0" u="none">
                    <a:latin typeface="Futura Std Condensed" pitchFamily="34" charset="0"/>
                    <a:cs typeface="Futura Condensed"/>
                  </a:rPr>
                  <a:t>clip vidéo avec Scratch ?</a:t>
                </a:r>
                <a:endParaRPr lang="fr-FR" sz="1000" dirty="0">
                  <a:latin typeface="Futura Std Condensed" pitchFamily="34" charset="0"/>
                  <a:cs typeface="Futura Condensed"/>
                </a:endParaRPr>
              </a:p>
            </p:txBody>
          </p:sp>
          <p:sp>
            <p:nvSpPr>
              <p:cNvPr id="16" name="Teardrop 15"/>
              <p:cNvSpPr/>
              <p:nvPr/>
            </p:nvSpPr>
            <p:spPr>
              <a:xfrm rot="8075815">
                <a:off x="6438964" y="7333120"/>
                <a:ext cx="877577" cy="877579"/>
              </a:xfrm>
              <a:prstGeom prst="teardrop">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7" name="TextBox 16"/>
              <p:cNvSpPr txBox="1"/>
              <p:nvPr/>
            </p:nvSpPr>
            <p:spPr>
              <a:xfrm>
                <a:off x="6413860" y="7627971"/>
                <a:ext cx="927786" cy="276999"/>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CLIP VIDÉO</a:t>
                </a:r>
              </a:p>
            </p:txBody>
          </p:sp>
        </p:grpSp>
      </p:grpSp>
      <p:grpSp>
        <p:nvGrpSpPr>
          <p:cNvPr id="185" name="Group 184"/>
          <p:cNvGrpSpPr/>
          <p:nvPr>
            <p:custDataLst>
              <p:tags r:id="rId3"/>
            </p:custDataLst>
          </p:nvPr>
        </p:nvGrpSpPr>
        <p:grpSpPr>
          <a:xfrm>
            <a:off x="994173" y="6310986"/>
            <a:ext cx="6358910" cy="403903"/>
            <a:chOff x="994173" y="6310986"/>
            <a:chExt cx="6358910" cy="403903"/>
          </a:xfrm>
        </p:grpSpPr>
        <p:grpSp>
          <p:nvGrpSpPr>
            <p:cNvPr id="181" name="Group 180"/>
            <p:cNvGrpSpPr/>
            <p:nvPr/>
          </p:nvGrpSpPr>
          <p:grpSpPr>
            <a:xfrm>
              <a:off x="5347042" y="6310986"/>
              <a:ext cx="710451" cy="403903"/>
              <a:chOff x="5347042" y="6310986"/>
              <a:chExt cx="710451" cy="403903"/>
            </a:xfrm>
          </p:grpSpPr>
          <p:cxnSp>
            <p:nvCxnSpPr>
              <p:cNvPr id="149" name="Straight Connector 148"/>
              <p:cNvCxnSpPr/>
              <p:nvPr/>
            </p:nvCxnSpPr>
            <p:spPr>
              <a:xfrm flipH="1" flipV="1">
                <a:off x="5705561" y="6533141"/>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50" name="Rectangle 149"/>
              <p:cNvSpPr/>
              <p:nvPr/>
            </p:nvSpPr>
            <p:spPr>
              <a:xfrm>
                <a:off x="5347042" y="6310986"/>
                <a:ext cx="710451" cy="253916"/>
              </a:xfrm>
              <a:prstGeom prst="rect">
                <a:avLst/>
              </a:prstGeom>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4</a:t>
                </a:r>
                <a:endParaRPr lang="fr-FR" sz="1050" dirty="0">
                  <a:latin typeface="Futura Std Condensed" pitchFamily="34" charset="0"/>
                </a:endParaRPr>
              </a:p>
            </p:txBody>
          </p:sp>
        </p:grpSp>
        <p:grpSp>
          <p:nvGrpSpPr>
            <p:cNvPr id="11" name="Group 10"/>
            <p:cNvGrpSpPr/>
            <p:nvPr/>
          </p:nvGrpSpPr>
          <p:grpSpPr>
            <a:xfrm>
              <a:off x="994173" y="6310986"/>
              <a:ext cx="1186386" cy="403903"/>
              <a:chOff x="3490350" y="7023818"/>
              <a:chExt cx="1186386" cy="403903"/>
            </a:xfrm>
          </p:grpSpPr>
          <p:cxnSp>
            <p:nvCxnSpPr>
              <p:cNvPr id="61" name="Straight Connector 60"/>
              <p:cNvCxnSpPr/>
              <p:nvPr/>
            </p:nvCxnSpPr>
            <p:spPr>
              <a:xfrm flipH="1" flipV="1">
                <a:off x="3490350" y="7146674"/>
                <a:ext cx="3775" cy="281047"/>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flipH="1" flipV="1">
                <a:off x="4672961" y="7146675"/>
                <a:ext cx="3775" cy="281046"/>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3490350" y="7154071"/>
                <a:ext cx="1186386" cy="0"/>
              </a:xfrm>
              <a:prstGeom prst="line">
                <a:avLst/>
              </a:prstGeom>
              <a:ln w="12700" cmpd="sng">
                <a:solidFill>
                  <a:schemeClr val="tx1"/>
                </a:solidFill>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731523" y="7023818"/>
                <a:ext cx="704040" cy="253916"/>
              </a:xfrm>
              <a:prstGeom prst="rect">
                <a:avLst/>
              </a:prstGeom>
              <a:solidFill>
                <a:srgbClr val="FFFFFF"/>
              </a:solid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1</a:t>
                </a:r>
                <a:endParaRPr lang="fr-FR" sz="1050" dirty="0">
                  <a:latin typeface="Futura Std Condensed" pitchFamily="34" charset="0"/>
                </a:endParaRPr>
              </a:p>
            </p:txBody>
          </p:sp>
        </p:grpSp>
        <p:grpSp>
          <p:nvGrpSpPr>
            <p:cNvPr id="179" name="Group 178"/>
            <p:cNvGrpSpPr/>
            <p:nvPr/>
          </p:nvGrpSpPr>
          <p:grpSpPr>
            <a:xfrm>
              <a:off x="3006470" y="6310986"/>
              <a:ext cx="704040" cy="403903"/>
              <a:chOff x="3006470" y="6310986"/>
              <a:chExt cx="704040" cy="403903"/>
            </a:xfrm>
          </p:grpSpPr>
          <p:cxnSp>
            <p:nvCxnSpPr>
              <p:cNvPr id="153" name="Straight Connector 152"/>
              <p:cNvCxnSpPr/>
              <p:nvPr/>
            </p:nvCxnSpPr>
            <p:spPr>
              <a:xfrm flipH="1" flipV="1">
                <a:off x="3354715" y="6533141"/>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54" name="Rectangle 153"/>
              <p:cNvSpPr/>
              <p:nvPr/>
            </p:nvSpPr>
            <p:spPr>
              <a:xfrm>
                <a:off x="3006470" y="6310986"/>
                <a:ext cx="704040" cy="253916"/>
              </a:xfrm>
              <a:prstGeom prst="rect">
                <a:avLst/>
              </a:prstGeom>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2</a:t>
                </a:r>
                <a:endParaRPr lang="fr-FR" sz="1050" dirty="0">
                  <a:latin typeface="Futura Std Condensed" pitchFamily="34" charset="0"/>
                </a:endParaRPr>
              </a:p>
            </p:txBody>
          </p:sp>
        </p:grpSp>
        <p:grpSp>
          <p:nvGrpSpPr>
            <p:cNvPr id="180" name="Group 179"/>
            <p:cNvGrpSpPr/>
            <p:nvPr/>
          </p:nvGrpSpPr>
          <p:grpSpPr>
            <a:xfrm>
              <a:off x="4180290" y="6310986"/>
              <a:ext cx="710452" cy="403903"/>
              <a:chOff x="4180290" y="6310986"/>
              <a:chExt cx="710452" cy="403903"/>
            </a:xfrm>
          </p:grpSpPr>
          <p:cxnSp>
            <p:nvCxnSpPr>
              <p:cNvPr id="155" name="Straight Connector 154"/>
              <p:cNvCxnSpPr/>
              <p:nvPr/>
            </p:nvCxnSpPr>
            <p:spPr>
              <a:xfrm flipH="1" flipV="1">
                <a:off x="4531741" y="6533141"/>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56" name="Rectangle 155"/>
              <p:cNvSpPr/>
              <p:nvPr/>
            </p:nvSpPr>
            <p:spPr>
              <a:xfrm>
                <a:off x="4180290" y="6310986"/>
                <a:ext cx="710452" cy="253916"/>
              </a:xfrm>
              <a:prstGeom prst="rect">
                <a:avLst/>
              </a:prstGeom>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3</a:t>
                </a:r>
                <a:endParaRPr lang="fr-FR" sz="1050" dirty="0">
                  <a:latin typeface="Futura Std Condensed" pitchFamily="34" charset="0"/>
                </a:endParaRPr>
              </a:p>
            </p:txBody>
          </p:sp>
        </p:grpSp>
        <p:grpSp>
          <p:nvGrpSpPr>
            <p:cNvPr id="184" name="Group 183"/>
            <p:cNvGrpSpPr/>
            <p:nvPr/>
          </p:nvGrpSpPr>
          <p:grpSpPr>
            <a:xfrm>
              <a:off x="6398976" y="6310986"/>
              <a:ext cx="954107" cy="403903"/>
              <a:chOff x="6398976" y="6310986"/>
              <a:chExt cx="954107" cy="403903"/>
            </a:xfrm>
          </p:grpSpPr>
          <p:cxnSp>
            <p:nvCxnSpPr>
              <p:cNvPr id="182" name="Straight Connector 181"/>
              <p:cNvCxnSpPr/>
              <p:nvPr/>
            </p:nvCxnSpPr>
            <p:spPr>
              <a:xfrm flipH="1" flipV="1">
                <a:off x="6889692" y="6533141"/>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83" name="Rectangle 182"/>
              <p:cNvSpPr/>
              <p:nvPr/>
            </p:nvSpPr>
            <p:spPr>
              <a:xfrm>
                <a:off x="6398976" y="6310986"/>
                <a:ext cx="954107" cy="253916"/>
              </a:xfrm>
              <a:prstGeom prst="rect">
                <a:avLst/>
              </a:prstGeom>
            </p:spPr>
            <p:txBody>
              <a:bodyPr wrap="none">
                <a:spAutoFit/>
              </a:bodyPr>
              <a:lstStyle/>
              <a:p>
                <a:pPr algn="ctr" rtl="0"/>
                <a:r>
                  <a:rPr lang="fr-FR" sz="1050" b="0" i="0" u="none" dirty="0">
                    <a:latin typeface="Futura Std Condensed" pitchFamily="34" charset="0"/>
                    <a:cs typeface="Futura Condensed"/>
                  </a:rPr>
                  <a:t>SÉANCES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4 </a:t>
                </a:r>
                <a:r>
                  <a:rPr lang="fr-FR" sz="1050" b="0" i="0" u="none" dirty="0">
                    <a:latin typeface="Futura Std Condensed" pitchFamily="34" charset="0"/>
                    <a:cs typeface="Futura Condensed"/>
                  </a:rPr>
                  <a:t>ET 5</a:t>
                </a:r>
                <a:endParaRPr lang="fr-FR" sz="1050" dirty="0">
                  <a:latin typeface="Futura Std Condensed" pitchFamily="34" charset="0"/>
                </a:endParaRPr>
              </a:p>
            </p:txBody>
          </p:sp>
        </p:grpSp>
      </p:grpSp>
      <p:pic>
        <p:nvPicPr>
          <p:cNvPr id="70" name="Picture 69" descr="Screen Shot 2014-06-02 at 7.09.00 PM.png"/>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t="9707" b="184"/>
          <a:stretch/>
        </p:blipFill>
        <p:spPr>
          <a:xfrm>
            <a:off x="455105" y="1704631"/>
            <a:ext cx="3344847" cy="2486868"/>
          </a:xfrm>
          <a:prstGeom prst="rect">
            <a:avLst/>
          </a:prstGeom>
        </p:spPr>
      </p:pic>
      <p:sp>
        <p:nvSpPr>
          <p:cNvPr id="60" name="Slide Number Placeholder 2"/>
          <p:cNvSpPr txBox="1">
            <a:spLocks/>
          </p:cNvSpPr>
          <p:nvPr>
            <p:custDataLst>
              <p:tags r:id="rId5"/>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41</a:t>
            </a:r>
            <a:endParaRPr lang="fr-FR" dirty="0">
              <a:latin typeface="Futura Std Condensed" pitchFamily="34" charset="0"/>
            </a:endParaRPr>
          </a:p>
        </p:txBody>
      </p:sp>
      <p:grpSp>
        <p:nvGrpSpPr>
          <p:cNvPr id="3" name="Group 2"/>
          <p:cNvGrpSpPr/>
          <p:nvPr>
            <p:custDataLst>
              <p:tags r:id="rId6"/>
            </p:custDataLst>
          </p:nvPr>
        </p:nvGrpSpPr>
        <p:grpSpPr>
          <a:xfrm>
            <a:off x="-1" y="5259237"/>
            <a:ext cx="7582143" cy="479582"/>
            <a:chOff x="-1" y="5259237"/>
            <a:chExt cx="7582143" cy="479582"/>
          </a:xfrm>
        </p:grpSpPr>
        <p:sp>
          <p:nvSpPr>
            <p:cNvPr id="66" name="Rectangle 13"/>
            <p:cNvSpPr/>
            <p:nvPr/>
          </p:nvSpPr>
          <p:spPr>
            <a:xfrm>
              <a:off x="-1" y="5259237"/>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7" name="TextBox 66"/>
            <p:cNvSpPr txBox="1"/>
            <p:nvPr/>
          </p:nvSpPr>
          <p:spPr>
            <a:xfrm>
              <a:off x="4535516" y="5259237"/>
              <a:ext cx="2798930"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DÉROULEMENT SUGGÉRÉ</a:t>
              </a:r>
              <a:endParaRPr lang="fr-FR" sz="2400" dirty="0">
                <a:solidFill>
                  <a:schemeClr val="bg1"/>
                </a:solidFill>
                <a:latin typeface="Futura Std Condensed" pitchFamily="34" charset="0"/>
                <a:cs typeface="Futura Condensed"/>
              </a:endParaRPr>
            </a:p>
          </p:txBody>
        </p:sp>
      </p:grpSp>
      <p:grpSp>
        <p:nvGrpSpPr>
          <p:cNvPr id="2" name="Group 1"/>
          <p:cNvGrpSpPr/>
          <p:nvPr>
            <p:custDataLst>
              <p:tags r:id="rId7"/>
            </p:custDataLst>
          </p:nvPr>
        </p:nvGrpSpPr>
        <p:grpSpPr>
          <a:xfrm>
            <a:off x="-1" y="672989"/>
            <a:ext cx="7582143" cy="479582"/>
            <a:chOff x="-1" y="672989"/>
            <a:chExt cx="7582143" cy="479582"/>
          </a:xfrm>
        </p:grpSpPr>
        <p:sp>
          <p:nvSpPr>
            <p:cNvPr id="69" name="Rectangle 13"/>
            <p:cNvSpPr/>
            <p:nvPr/>
          </p:nvSpPr>
          <p:spPr>
            <a:xfrm>
              <a:off x="-1" y="672989"/>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7" name="TextBox 76"/>
            <p:cNvSpPr txBox="1"/>
            <p:nvPr/>
          </p:nvSpPr>
          <p:spPr>
            <a:xfrm>
              <a:off x="3046196" y="672989"/>
              <a:ext cx="4288250"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CHOISISSEZ VOTRE PROPRE AVENTURE</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9748889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709943"/>
            <a:chOff x="422410" y="2830659"/>
            <a:chExt cx="3324338" cy="4709943"/>
          </a:xfrm>
        </p:grpSpPr>
        <p:sp>
          <p:nvSpPr>
            <p:cNvPr id="14" name="TextBox 13"/>
            <p:cNvSpPr txBox="1"/>
            <p:nvPr/>
          </p:nvSpPr>
          <p:spPr>
            <a:xfrm>
              <a:off x="515544" y="3328602"/>
              <a:ext cx="3231204" cy="421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branchez un vidéoprojecteur à un ordinateur avec accès à Scratch pour afficher les blocs et les scripts que les élèves auront à exécuter.</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Trouve deux volontaires</a:t>
              </a:r>
              <a:r>
                <a:rPr lang="fr-FR" sz="1200" b="0" i="0" u="none" spc="-10" dirty="0">
                  <a:latin typeface="Futura Std Condensed" pitchFamily="34" charset="0"/>
                  <a:cs typeface="Futura Condensed"/>
                </a:rPr>
                <a:t>.</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deux volontaires à exécuter une série </a:t>
              </a:r>
              <a:r>
                <a:rPr lang="fr-FR" sz="1200" b="0" i="0" u="none" dirty="0" smtClean="0">
                  <a:latin typeface="Futura Std Condensed" pitchFamily="34" charset="0"/>
                  <a:cs typeface="Futura Condensed"/>
                </a:rPr>
                <a:t>d’instructions </a:t>
              </a:r>
              <a:r>
                <a:rPr lang="fr-FR" sz="1200" b="0" i="0" u="none" dirty="0">
                  <a:latin typeface="Futura Std Condensed" pitchFamily="34" charset="0"/>
                  <a:cs typeface="Futura Condensed"/>
                </a:rPr>
                <a:t>(en « programmant » les volontaires via </a:t>
              </a:r>
              <a:r>
                <a:rPr lang="fr-FR" sz="1200" b="0" i="0" u="none" dirty="0" smtClean="0">
                  <a:latin typeface="Futura Std Condensed" pitchFamily="34" charset="0"/>
                  <a:cs typeface="Futura Condensed"/>
                </a:rPr>
                <a:t>l’interface </a:t>
              </a:r>
              <a:r>
                <a:rPr lang="fr-FR" sz="1200" b="0" i="0" u="none" dirty="0">
                  <a:latin typeface="Futura Std Condensed" pitchFamily="34" charset="0"/>
                  <a:cs typeface="Futura Condensed"/>
                </a:rPr>
                <a:t>Scratch ou grâce à des versions imprimées des blocs Scratch utilisés).</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 Faites faire quelque chose à un élève (comme marcher </a:t>
              </a:r>
              <a:r>
                <a:rPr lang="fr-FR" sz="1200" b="0" i="0" u="none" dirty="0" smtClean="0">
                  <a:latin typeface="Futura Std Condensed" pitchFamily="34" charset="0"/>
                  <a:cs typeface="Futura Condensed"/>
                </a:rPr>
                <a:t>d’un bout à l’autre </a:t>
              </a:r>
              <a:r>
                <a:rPr lang="fr-FR" sz="1200" b="0" i="0" u="none" dirty="0">
                  <a:latin typeface="Futura Std Condensed" pitchFamily="34" charset="0"/>
                  <a:cs typeface="Futura Condensed"/>
                </a:rPr>
                <a:t>de la salle).</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 </a:t>
              </a:r>
              <a:r>
                <a:rPr lang="fr-FR" sz="1200" b="0" i="0" u="none" spc="-10" dirty="0">
                  <a:latin typeface="Futura Std Condensed" pitchFamily="34" charset="0"/>
                  <a:cs typeface="Futura Condensed"/>
                </a:rPr>
                <a:t>Faites en sorte que cet élève se « réinitialise ».</a:t>
              </a:r>
              <a:r>
                <a:rPr lang="fr-FR" sz="1200" spc="-10" dirty="0">
                  <a:latin typeface="Futura Std Condensed" pitchFamily="34" charset="0"/>
                  <a:cs typeface="Futura Condensed"/>
                </a:rPr>
                <a:t/>
              </a:r>
              <a:br>
                <a:rPr lang="fr-FR" sz="1200" spc="-10" dirty="0">
                  <a:latin typeface="Futura Std Condensed" pitchFamily="34" charset="0"/>
                  <a:cs typeface="Futura Condensed"/>
                </a:rPr>
              </a:br>
              <a:r>
                <a:rPr lang="fr-FR" sz="1200" b="0" i="0" u="none" spc="-10" dirty="0">
                  <a:latin typeface="Futura Std Condensed" pitchFamily="34" charset="0"/>
                  <a:cs typeface="Futura Condensed"/>
                </a:rPr>
                <a:t>- Faites faire deux choses à cet élève simultanément (comme marcher </a:t>
              </a:r>
              <a:r>
                <a:rPr lang="fr-FR" sz="1200" b="0" i="0" u="none" spc="-10" dirty="0" smtClean="0">
                  <a:latin typeface="Futura Std Condensed" pitchFamily="34" charset="0"/>
                  <a:cs typeface="Futura Condensed"/>
                </a:rPr>
                <a:t>d’un bout à l’autre </a:t>
              </a:r>
              <a:r>
                <a:rPr lang="fr-FR" sz="1200" b="0" i="0" u="none" spc="-10" dirty="0">
                  <a:latin typeface="Futura Std Condensed" pitchFamily="34" charset="0"/>
                  <a:cs typeface="Futura Condensed"/>
                </a:rPr>
                <a:t>de la salle tout en parlant).</a:t>
              </a:r>
              <a:r>
                <a:rPr lang="fr-FR" sz="1200" spc="-10" dirty="0">
                  <a:latin typeface="Futura Std Condensed" pitchFamily="34" charset="0"/>
                  <a:cs typeface="Futura Condensed"/>
                </a:rPr>
                <a:t/>
              </a:r>
              <a:br>
                <a:rPr lang="fr-FR" sz="1200" spc="-10" dirty="0">
                  <a:latin typeface="Futura Std Condensed" pitchFamily="34" charset="0"/>
                  <a:cs typeface="Futura Condensed"/>
                </a:rPr>
              </a:br>
              <a:r>
                <a:rPr lang="fr-FR" sz="1200" b="0" i="0" u="none" spc="-10" dirty="0">
                  <a:latin typeface="Futura Std Condensed" pitchFamily="34" charset="0"/>
                  <a:cs typeface="Futura Condensed"/>
                </a:rPr>
                <a:t>- Faites entrer </a:t>
              </a:r>
              <a:r>
                <a:rPr lang="fr-FR" sz="1200" b="0" i="0" u="none" spc="-10" dirty="0" smtClean="0">
                  <a:latin typeface="Futura Std Condensed" pitchFamily="34" charset="0"/>
                  <a:cs typeface="Futura Condensed"/>
                </a:rPr>
                <a:t>l’autre </a:t>
              </a:r>
              <a:r>
                <a:rPr lang="fr-FR" sz="1200" b="0" i="0" u="none" spc="-10" dirty="0">
                  <a:latin typeface="Futura Std Condensed" pitchFamily="34" charset="0"/>
                  <a:cs typeface="Futura Condensed"/>
                </a:rPr>
                <a:t>élève en scène, en lui faisant réaliser une tâche (parler, par exemple) simultanément, mais indépendamment.</a:t>
              </a:r>
              <a:r>
                <a:rPr lang="fr-FR" sz="1200" spc="-10" dirty="0">
                  <a:latin typeface="Futura Std Condensed" pitchFamily="34" charset="0"/>
                  <a:cs typeface="Futura Condensed"/>
                </a:rPr>
                <a:t/>
              </a:r>
              <a:br>
                <a:rPr lang="fr-FR" sz="1200" spc="-10" dirty="0">
                  <a:latin typeface="Futura Std Condensed" pitchFamily="34" charset="0"/>
                  <a:cs typeface="Futura Condensed"/>
                </a:rPr>
              </a:br>
              <a:r>
                <a:rPr lang="fr-FR" sz="1200" b="0" i="0" u="none" spc="-10" dirty="0">
                  <a:latin typeface="Futura Std Condensed" pitchFamily="34" charset="0"/>
                  <a:cs typeface="Futura Condensed"/>
                </a:rPr>
                <a:t>- Faites faire une tâche dépendante du premier élève au second élève, comme répondre au premier élève plutôt que de parler en même temps que lui</a:t>
              </a:r>
              <a:r>
                <a:rPr lang="fr-FR" sz="1200" b="0" i="0" u="none" spc="-20" dirty="0">
                  <a:latin typeface="Futura Std Condensed" pitchFamily="34" charset="0"/>
                  <a:cs typeface="Futura Condensed"/>
                </a:rPr>
                <a:t>.</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En groupe, revenez sur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pour discuter des concepts que sont les événements et le parallélisme en vous aidant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ci-contre.</a:t>
              </a:r>
              <a:endParaRPr lang="fr-FR" sz="1200" spc="-1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custDataLst>
              <p:tags r:id="rId2"/>
            </p:custDataLst>
          </p:nvPr>
        </p:nvGrpSpPr>
        <p:grpSpPr>
          <a:xfrm>
            <a:off x="4007796" y="2830659"/>
            <a:ext cx="3307404" cy="959609"/>
            <a:chOff x="4007796" y="2830659"/>
            <a:chExt cx="3307404" cy="959609"/>
          </a:xfrm>
        </p:grpSpPr>
        <p:sp>
          <p:nvSpPr>
            <p:cNvPr id="18" name="TextBox 17"/>
            <p:cNvSpPr txBox="1"/>
            <p:nvPr/>
          </p:nvSpPr>
          <p:spPr>
            <a:xfrm>
              <a:off x="4104914"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vidéoprojecteur (facultatif)</a:t>
              </a:r>
            </a:p>
            <a:p>
              <a:pPr marL="171450" indent="-171450" algn="l" rtl="0">
                <a:buFont typeface="Wingdings" charset="2"/>
                <a:buChar char="q"/>
              </a:pPr>
              <a:r>
                <a:rPr lang="fr-FR" sz="1200" b="0" i="0" u="none" dirty="0">
                  <a:solidFill>
                    <a:srgbClr val="000000"/>
                  </a:solidFill>
                  <a:latin typeface="Futura Std Condensed" pitchFamily="34" charset="0"/>
                  <a:cs typeface="Futura Condensed"/>
                </a:rPr>
                <a:t>blocs Scratch imprimés (facultatif)</a:t>
              </a: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3"/>
            </p:custDataLst>
          </p:nvPr>
        </p:nvGrpSpPr>
        <p:grpSpPr>
          <a:xfrm>
            <a:off x="4007796" y="3899567"/>
            <a:ext cx="3307404" cy="1696156"/>
            <a:chOff x="3992282" y="2832776"/>
            <a:chExt cx="3307404" cy="1696156"/>
          </a:xfrm>
        </p:grpSpPr>
        <p:sp>
          <p:nvSpPr>
            <p:cNvPr id="84" name="TextBox 83"/>
            <p:cNvSpPr txBox="1"/>
            <p:nvPr/>
          </p:nvSpPr>
          <p:spPr>
            <a:xfrm>
              <a:off x="4089400" y="3328603"/>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De quelles façons les actions ont-elles été déclenchées ?</a:t>
              </a:r>
            </a:p>
            <a:p>
              <a:pPr marL="171450" indent="-171450" algn="l" rtl="0">
                <a:buFont typeface="Lucida Grande"/>
                <a:buChar char="+"/>
              </a:pPr>
              <a:r>
                <a:rPr lang="fr-FR" sz="1200" b="0" i="0" u="none" dirty="0">
                  <a:latin typeface="Futura Std Condensed" pitchFamily="34" charset="0"/>
                  <a:cs typeface="Futura Condensed"/>
                </a:rPr>
                <a:t>Quels sont les mécanismes </a:t>
              </a:r>
              <a:r>
                <a:rPr lang="fr-FR" sz="1200" b="0" i="0" u="none" dirty="0" smtClean="0">
                  <a:latin typeface="Futura Std Condensed" pitchFamily="34" charset="0"/>
                  <a:cs typeface="Futura Condensed"/>
                </a:rPr>
                <a:t>d’événements </a:t>
              </a:r>
              <a:r>
                <a:rPr lang="fr-FR" sz="1200" b="0" i="0" u="none" dirty="0">
                  <a:latin typeface="Futura Std Condensed" pitchFamily="34" charset="0"/>
                  <a:cs typeface="Futura Condensed"/>
                </a:rPr>
                <a:t>dans Scratch ?</a:t>
              </a:r>
            </a:p>
            <a:p>
              <a:pPr marL="171450" indent="-171450" algn="l" rtl="0">
                <a:buFont typeface="Lucida Grande"/>
                <a:buChar char="+"/>
              </a:pPr>
              <a:r>
                <a:rPr lang="fr-FR" sz="1200" b="0" i="0" u="none" dirty="0">
                  <a:latin typeface="Futura Std Condensed" pitchFamily="34" charset="0"/>
                  <a:cs typeface="Futura Condensed"/>
                </a:rPr>
                <a:t>Par quels moyens les choses ont-elles pu se passer simultanément ?</a:t>
              </a:r>
            </a:p>
            <a:p>
              <a:pPr marL="171450" indent="-171450" algn="l" rtl="0">
                <a:buFont typeface="Lucida Grande"/>
                <a:buChar char="+"/>
              </a:pPr>
              <a:r>
                <a:rPr lang="fr-FR" sz="1200" b="0" i="0" u="none" dirty="0">
                  <a:latin typeface="Futura Std Condensed" pitchFamily="34" charset="0"/>
                  <a:cs typeface="Futura Condensed"/>
                </a:rPr>
                <a:t>Quels sont les mécanismes permettant le parallélisme dans Scratch ?</a:t>
              </a:r>
              <a:endParaRPr lang="fr-FR" sz="1200" dirty="0">
                <a:latin typeface="Futura Std Condensed" pitchFamily="34" charset="0"/>
                <a:cs typeface="Futura Condensed"/>
              </a:endParaRP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4"/>
            </p:custDataLst>
          </p:nvPr>
        </p:nvGrpSpPr>
        <p:grpSpPr>
          <a:xfrm>
            <a:off x="4007796" y="5709126"/>
            <a:ext cx="3307404" cy="1143826"/>
            <a:chOff x="3992282" y="2832776"/>
            <a:chExt cx="3307404" cy="1143826"/>
          </a:xfrm>
        </p:grpSpPr>
        <p:sp>
          <p:nvSpPr>
            <p:cNvPr id="88" name="TextBox 87"/>
            <p:cNvSpPr txBox="1"/>
            <p:nvPr/>
          </p:nvSpPr>
          <p:spPr>
            <a:xfrm>
              <a:off x="4089400"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peuvent-ils expliquer ce que sont les événements et le parallélisme et leur fonctionnement dans Scratch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custDataLst>
              <p:tags r:id="rId5"/>
            </p:custDataLst>
          </p:nvPr>
        </p:nvGrpSpPr>
        <p:grpSpPr>
          <a:xfrm>
            <a:off x="457995" y="7630731"/>
            <a:ext cx="6857205" cy="352518"/>
            <a:chOff x="457995" y="7630731"/>
            <a:chExt cx="6857205" cy="352518"/>
          </a:xfrm>
        </p:grpSpPr>
        <p:sp>
          <p:nvSpPr>
            <p:cNvPr id="44" name="TextBox 43"/>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46" name="Straight Connector 45"/>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48" name="Straight Connector 47"/>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custDataLst>
              <p:tags r:id="rId7"/>
            </p:custDataLst>
          </p:nvPr>
        </p:nvGrpSpPr>
        <p:grpSpPr>
          <a:xfrm>
            <a:off x="4104914" y="8217641"/>
            <a:ext cx="3117152" cy="1158779"/>
            <a:chOff x="3746748" y="8217641"/>
            <a:chExt cx="3475318" cy="1158779"/>
          </a:xfrm>
        </p:grpSpPr>
        <p:sp>
          <p:nvSpPr>
            <p:cNvPr id="51" name="TextBox 50"/>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53" name="Group 52"/>
            <p:cNvGrpSpPr/>
            <p:nvPr/>
          </p:nvGrpSpPr>
          <p:grpSpPr>
            <a:xfrm>
              <a:off x="4076948" y="8385986"/>
              <a:ext cx="3145118" cy="883399"/>
              <a:chOff x="3891832" y="8385983"/>
              <a:chExt cx="3321768" cy="883398"/>
            </a:xfrm>
          </p:grpSpPr>
          <p:cxnSp>
            <p:nvCxnSpPr>
              <p:cNvPr id="59" name="Straight Connector 5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63" name="TextBox 62"/>
          <p:cNvSpPr txBox="1"/>
          <p:nvPr>
            <p:custDataLst>
              <p:tags r:id="rId8"/>
            </p:custDataLst>
          </p:nvPr>
        </p:nvSpPr>
        <p:spPr>
          <a:xfrm>
            <a:off x="551129" y="8142739"/>
            <a:ext cx="3231204" cy="1569660"/>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Cette activité met </a:t>
            </a:r>
            <a:r>
              <a:rPr lang="fr-FR" sz="1200" b="0" i="0" u="none" dirty="0" smtClean="0">
                <a:latin typeface="Futura Std Condensed" pitchFamily="34" charset="0"/>
                <a:cs typeface="Futura Condensed"/>
              </a:rPr>
              <a:t>l’accent </a:t>
            </a:r>
            <a:r>
              <a:rPr lang="fr-FR" sz="1200" b="0" i="0" u="none" dirty="0">
                <a:latin typeface="Futura Std Condensed" pitchFamily="34" charset="0"/>
                <a:cs typeface="Futura Condensed"/>
              </a:rPr>
              <a:t>sur la notion de « réinitialisation » avec laquelle les </a:t>
            </a:r>
            <a:r>
              <a:rPr lang="fr-FR" sz="1200" b="0" i="0" u="none" dirty="0" err="1">
                <a:latin typeface="Futura Std Condensed" pitchFamily="34" charset="0"/>
                <a:cs typeface="Futura Condensed"/>
              </a:rPr>
              <a:t>Scratchers</a:t>
            </a:r>
            <a:r>
              <a:rPr lang="fr-FR" sz="1200" b="0" i="0" u="none" dirty="0">
                <a:latin typeface="Futura Std Condensed" pitchFamily="34" charset="0"/>
                <a:cs typeface="Futura Condensed"/>
              </a:rPr>
              <a:t> ont souvent du mal </a:t>
            </a:r>
            <a:r>
              <a:rPr lang="fr-FR" sz="1200" b="0" i="0" u="none" dirty="0" smtClean="0">
                <a:latin typeface="Futura Std Condensed" pitchFamily="34" charset="0"/>
                <a:cs typeface="Futura Condensed"/>
              </a:rPr>
              <a:t>lorsqu’ils </a:t>
            </a:r>
            <a:r>
              <a:rPr lang="fr-FR" sz="1200" b="0" i="0" u="none" dirty="0">
                <a:latin typeface="Futura Std Condensed" pitchFamily="34" charset="0"/>
                <a:cs typeface="Futura Condensed"/>
              </a:rPr>
              <a:t>débutent. </a:t>
            </a:r>
            <a:r>
              <a:rPr lang="fr-FR" sz="1200" b="0" i="0" u="none" dirty="0" smtClean="0">
                <a:latin typeface="Futura Std Condensed" pitchFamily="34" charset="0"/>
                <a:cs typeface="Futura Condensed"/>
              </a:rPr>
              <a:t>S’ils </a:t>
            </a:r>
            <a:r>
              <a:rPr lang="fr-FR" sz="1200" b="0" i="0" u="none" dirty="0">
                <a:latin typeface="Futura Std Condensed" pitchFamily="34" charset="0"/>
                <a:cs typeface="Futura Condensed"/>
              </a:rPr>
              <a:t>veulent que les choses commencent à un endroit particulier, avec une apparence particulière, etc., les élèves doivent comprendre que </a:t>
            </a:r>
            <a:r>
              <a:rPr lang="fr-FR" sz="1200" b="0" i="0" u="none" dirty="0" smtClean="0">
                <a:latin typeface="Futura Std Condensed" pitchFamily="34" charset="0"/>
                <a:cs typeface="Futura Condensed"/>
              </a:rPr>
              <a:t>c’est </a:t>
            </a:r>
            <a:r>
              <a:rPr lang="fr-FR" sz="1200" b="0" i="0" u="none" dirty="0">
                <a:latin typeface="Futura Std Condensed" pitchFamily="34" charset="0"/>
                <a:cs typeface="Futura Condensed"/>
              </a:rPr>
              <a:t>à eux de programmer cette mise en scène.</a:t>
            </a:r>
          </a:p>
          <a:p>
            <a:pPr marL="171450" indent="-171450" algn="l" rtl="0">
              <a:buFont typeface="Lucida Grande"/>
              <a:buChar char="+"/>
            </a:pPr>
            <a:r>
              <a:rPr lang="fr-FR" sz="1200" b="0" i="0" u="none" dirty="0">
                <a:latin typeface="Futura Std Condensed" pitchFamily="34" charset="0"/>
                <a:cs typeface="Futura Condensed"/>
              </a:rPr>
              <a:t>Cette activité peut aider à montrer comment utiliser les blocs « envoyer à tous » et « quand je reçois ».</a:t>
            </a:r>
            <a:endParaRPr lang="fr-FR" sz="1200" dirty="0">
              <a:latin typeface="Futura Std Condensed" pitchFamily="34" charset="0"/>
              <a:cs typeface="Futura Condensed"/>
            </a:endParaRPr>
          </a:p>
        </p:txBody>
      </p:sp>
      <p:grpSp>
        <p:nvGrpSpPr>
          <p:cNvPr id="3" name="Group 2"/>
          <p:cNvGrpSpPr/>
          <p:nvPr>
            <p:custDataLst>
              <p:tags r:id="rId9"/>
            </p:custDataLst>
          </p:nvPr>
        </p:nvGrpSpPr>
        <p:grpSpPr>
          <a:xfrm>
            <a:off x="1300826" y="647673"/>
            <a:ext cx="5913647" cy="2117502"/>
            <a:chOff x="457995" y="647673"/>
            <a:chExt cx="5913647" cy="2117502"/>
          </a:xfrm>
        </p:grpSpPr>
        <p:sp>
          <p:nvSpPr>
            <p:cNvPr id="10" name="TextBox 9"/>
            <p:cNvSpPr txBox="1"/>
            <p:nvPr/>
          </p:nvSpPr>
          <p:spPr>
            <a:xfrm>
              <a:off x="3371794" y="795405"/>
              <a:ext cx="2999848" cy="196977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découvert, grâce à </a:t>
              </a:r>
              <a:r>
                <a:rPr lang="fr-FR" sz="1200" b="0" i="0" u="none" dirty="0" smtClean="0">
                  <a:latin typeface="Futura Std Condensed" pitchFamily="34" charset="0"/>
                  <a:cs typeface="Futura Condensed"/>
                </a:rPr>
                <a:t>l’exécution </a:t>
              </a:r>
              <a:r>
                <a:rPr lang="fr-FR" sz="1200" b="0" i="0" u="none" dirty="0">
                  <a:latin typeface="Futura Std Condensed" pitchFamily="34" charset="0"/>
                  <a:cs typeface="Futura Condensed"/>
                </a:rPr>
                <a:t>de scripts, les concepts que sont les événements (une chose entraînant la réalisation </a:t>
              </a:r>
              <a:r>
                <a:rPr lang="fr-FR" sz="1200" b="0" i="0" u="none" dirty="0" smtClean="0">
                  <a:latin typeface="Futura Std Condensed" pitchFamily="34" charset="0"/>
                  <a:cs typeface="Futura Condensed"/>
                </a:rPr>
                <a:t>d’autre </a:t>
              </a:r>
              <a:r>
                <a:rPr lang="fr-FR" sz="1200" b="0" i="0" u="none" dirty="0">
                  <a:latin typeface="Futura Std Condensed" pitchFamily="34" charset="0"/>
                  <a:cs typeface="Futura Condensed"/>
                </a:rPr>
                <a:t>chose) et le parallélisme (la réalisation simultanée de plusieurs choses)</a:t>
              </a:r>
            </a:p>
            <a:p>
              <a:pPr marL="171450" indent="-171450" algn="l" rtl="0">
                <a:buFont typeface="Lucida Grande"/>
                <a:buChar char="+"/>
              </a:pPr>
              <a:r>
                <a:rPr lang="fr-FR" sz="1200" b="0" i="0" u="none" dirty="0">
                  <a:latin typeface="Futura Std Condensed" pitchFamily="34" charset="0"/>
                  <a:cs typeface="Futura Condensed"/>
                </a:rPr>
                <a:t>seront capables </a:t>
              </a:r>
              <a:r>
                <a:rPr lang="fr-FR" sz="1200" b="0" i="0" u="none" dirty="0" smtClean="0">
                  <a:latin typeface="Futura Std Condensed" pitchFamily="34" charset="0"/>
                  <a:cs typeface="Futura Condensed"/>
                </a:rPr>
                <a:t>d’expliquer </a:t>
              </a:r>
              <a:r>
                <a:rPr lang="fr-FR" sz="1200" b="0" i="0" u="none" dirty="0">
                  <a:latin typeface="Futura Std Condensed" pitchFamily="34" charset="0"/>
                  <a:cs typeface="Futura Condensed"/>
                </a:rPr>
                <a:t>ce que sont les événements et comment ils fonctionnent dans Scratch</a:t>
              </a:r>
            </a:p>
            <a:p>
              <a:pPr marL="171450" indent="-171450" algn="l" rtl="0">
                <a:buFont typeface="Lucida Grande"/>
                <a:buChar char="+"/>
              </a:pPr>
              <a:r>
                <a:rPr lang="fr-FR" sz="1200" b="0" i="0" u="none" dirty="0">
                  <a:latin typeface="Futura Std Condensed" pitchFamily="34" charset="0"/>
                  <a:cs typeface="Futura Condensed"/>
                </a:rPr>
                <a:t>seront capables </a:t>
              </a:r>
              <a:r>
                <a:rPr lang="fr-FR" sz="1200" b="0" i="0" u="none" dirty="0" smtClean="0">
                  <a:latin typeface="Futura Std Condensed" pitchFamily="34" charset="0"/>
                  <a:cs typeface="Futura Condensed"/>
                </a:rPr>
                <a:t>d’expliquer </a:t>
              </a:r>
              <a:r>
                <a:rPr lang="fr-FR" sz="1200" b="0" i="0" u="none" dirty="0">
                  <a:latin typeface="Futura Std Condensed" pitchFamily="34" charset="0"/>
                  <a:cs typeface="Futura Condensed"/>
                </a:rPr>
                <a:t>le concept de parallélisme et son fonctionnement dans Scratch</a:t>
              </a:r>
            </a:p>
          </p:txBody>
        </p:sp>
        <p:sp>
          <p:nvSpPr>
            <p:cNvPr id="42" name="TextBox 41"/>
            <p:cNvSpPr txBox="1"/>
            <p:nvPr/>
          </p:nvSpPr>
          <p:spPr>
            <a:xfrm>
              <a:off x="457995" y="647673"/>
              <a:ext cx="2815942" cy="1077218"/>
            </a:xfrm>
            <a:prstGeom prst="rect">
              <a:avLst/>
            </a:prstGeom>
            <a:noFill/>
          </p:spPr>
          <p:txBody>
            <a:bodyPr wrap="square" rtlCol="0">
              <a:spAutoFit/>
            </a:bodyPr>
            <a:lstStyle/>
            <a:p>
              <a:pPr algn="l" rtl="0"/>
              <a:r>
                <a:rPr lang="fr-FR" sz="3200" b="0" i="0" u="none" dirty="0" smtClean="0">
                  <a:latin typeface="Futura Std Condensed" pitchFamily="34" charset="0"/>
                  <a:cs typeface="Futura Condensed"/>
                </a:rPr>
                <a:t>J’EXÉCUTE </a:t>
              </a:r>
              <a:r>
                <a:rPr lang="fr-FR" sz="3200" b="0" i="0" u="none" dirty="0">
                  <a:latin typeface="Futura Std Condensed" pitchFamily="34" charset="0"/>
                  <a:cs typeface="Futura Condensed"/>
                </a:rPr>
                <a:t>LES SCRIPTS</a:t>
              </a:r>
            </a:p>
          </p:txBody>
        </p:sp>
        <p:sp>
          <p:nvSpPr>
            <p:cNvPr id="45" name="TextBox 44"/>
            <p:cNvSpPr txBox="1"/>
            <p:nvPr/>
          </p:nvSpPr>
          <p:spPr>
            <a:xfrm>
              <a:off x="1685092"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4" name="Picture 3" descr="30mi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3644" y="1752620"/>
              <a:ext cx="329184" cy="329184"/>
            </a:xfrm>
            <a:prstGeom prst="rect">
              <a:avLst/>
            </a:prstGeom>
          </p:spPr>
        </p:pic>
        <p:grpSp>
          <p:nvGrpSpPr>
            <p:cNvPr id="64" name="Group 63"/>
            <p:cNvGrpSpPr/>
            <p:nvPr/>
          </p:nvGrpSpPr>
          <p:grpSpPr>
            <a:xfrm>
              <a:off x="2819113" y="794340"/>
              <a:ext cx="442062" cy="1123360"/>
              <a:chOff x="2853673" y="794340"/>
              <a:chExt cx="442062" cy="1123360"/>
            </a:xfrm>
          </p:grpSpPr>
          <p:cxnSp>
            <p:nvCxnSpPr>
              <p:cNvPr id="65" name="Straight Connector 64"/>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8" name="Group 7"/>
          <p:cNvGrpSpPr/>
          <p:nvPr>
            <p:custDataLst>
              <p:tags r:id="rId10"/>
            </p:custDataLst>
          </p:nvPr>
        </p:nvGrpSpPr>
        <p:grpSpPr>
          <a:xfrm>
            <a:off x="551129" y="-7273"/>
            <a:ext cx="493776" cy="2791968"/>
            <a:chOff x="551129" y="-7273"/>
            <a:chExt cx="493776" cy="2791968"/>
          </a:xfrm>
        </p:grpSpPr>
        <p:pic>
          <p:nvPicPr>
            <p:cNvPr id="7" name="Picture 6" descr="Unit3activity.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1129" y="-7273"/>
              <a:ext cx="493776" cy="2791968"/>
            </a:xfrm>
            <a:prstGeom prst="rect">
              <a:avLst/>
            </a:prstGeom>
          </p:spPr>
        </p:pic>
        <p:sp>
          <p:nvSpPr>
            <p:cNvPr id="54" name="TextBox 53"/>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2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
        <p:nvSpPr>
          <p:cNvPr id="55" name="Isosceles Triangle 54"/>
          <p:cNvSpPr/>
          <p:nvPr>
            <p:custDataLst>
              <p:tags r:id="rId11"/>
            </p:custDataLst>
          </p:nvPr>
        </p:nvSpPr>
        <p:spPr>
          <a:xfrm>
            <a:off x="551130" y="254215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6" name="Slide Number Placeholder 5"/>
          <p:cNvSpPr>
            <a:spLocks noGrp="1"/>
          </p:cNvSpPr>
          <p:nvPr>
            <p:ph type="sldNum" sz="quarter" idx="12"/>
            <p:custDataLst>
              <p:tags r:id="rId12"/>
            </p:custDataLst>
          </p:nvPr>
        </p:nvSpPr>
        <p:spPr>
          <a:xfrm>
            <a:off x="142398" y="9519711"/>
            <a:ext cx="1813560" cy="535517"/>
          </a:xfrm>
        </p:spPr>
        <p:txBody>
          <a:bodyPr/>
          <a:lstStyle/>
          <a:p>
            <a:pPr algn="l" rtl="0"/>
            <a:r>
              <a:rPr lang="fr-FR" b="0" i="0" u="none">
                <a:latin typeface="Futura Std Condensed" pitchFamily="34" charset="0"/>
              </a:rPr>
              <a:t>42</a:t>
            </a:r>
            <a:endParaRPr lang="fr-FR" dirty="0">
              <a:latin typeface="Futura Std Condensed" pitchFamily="34" charset="0"/>
            </a:endParaRPr>
          </a:p>
        </p:txBody>
      </p:sp>
    </p:spTree>
    <p:extLst>
      <p:ext uri="{BB962C8B-B14F-4D97-AF65-F5344CB8AC3E}">
        <p14:creationId xmlns:p14="http://schemas.microsoft.com/office/powerpoint/2010/main" val="902997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2performingscripts.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6605982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858676"/>
            <a:chOff x="422410" y="2830659"/>
            <a:chExt cx="3324338" cy="4858676"/>
          </a:xfrm>
        </p:grpSpPr>
        <p:sp>
          <p:nvSpPr>
            <p:cNvPr id="14" name="TextBox 13"/>
            <p:cNvSpPr txBox="1"/>
            <p:nvPr/>
          </p:nvSpPr>
          <p:spPr>
            <a:xfrm>
              <a:off x="515544" y="3257352"/>
              <a:ext cx="3231204" cy="443198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montrez aux élèves des exemples de projets issus du studio de </a:t>
              </a:r>
              <a:r>
                <a:rPr lang="fr-FR" sz="1200" b="0" i="0" u="none" spc="-20" dirty="0" smtClean="0">
                  <a:latin typeface="Futura Std Condensed" pitchFamily="34" charset="0"/>
                  <a:cs typeface="Futura Condensed"/>
                </a:rPr>
                <a:t>l’activité </a:t>
              </a:r>
              <a:r>
                <a:rPr lang="fr-FR" sz="1200" b="0" i="0" u="none" dirty="0">
                  <a:latin typeface="Futura Std Condensed" pitchFamily="34" charset="0"/>
                  <a:cs typeface="Futura Condensed"/>
                </a:rPr>
                <a:t>« Je monte un groupe » et</a:t>
              </a:r>
              <a:r>
                <a:rPr lang="fr-FR" sz="1200" b="0" i="0" u="none" spc="-20" dirty="0">
                  <a:latin typeface="Futura Std Condensed" pitchFamily="34" charset="0"/>
                  <a:cs typeface="Futura Condensed"/>
                </a:rPr>
                <a: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correspondant à leur disposition pour les guider.</a:t>
              </a:r>
              <a:endParaRPr lang="fr-FR" sz="1200" spc="-2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Accordez du temps aux élèves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créent des instruments interactifs en associant des lutins et des sons. Encouragez-les à tester différentes façons de travailler avec les sons dans Scratch en se penchant sur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blocs de la catégorie « Son » ou en utilisant les outils </a:t>
              </a:r>
              <a:r>
                <a:rPr lang="fr-FR" sz="1200" b="0" i="0" u="none" dirty="0" smtClean="0">
                  <a:latin typeface="Futura Std Condensed" pitchFamily="34" charset="0"/>
                  <a:cs typeface="Futura Condensed"/>
                </a:rPr>
                <a:t>d’édition </a:t>
              </a:r>
              <a:r>
                <a:rPr lang="fr-FR" sz="1200" b="0" i="0" u="none" dirty="0">
                  <a:latin typeface="Futura Std Condensed" pitchFamily="34" charset="0"/>
                  <a:cs typeface="Futura Condensed"/>
                </a:rPr>
                <a:t>de </a:t>
              </a:r>
              <a:r>
                <a:rPr lang="fr-FR" sz="1200" b="0" i="0" u="none" dirty="0" smtClean="0">
                  <a:latin typeface="Futura Std Condensed" pitchFamily="34" charset="0"/>
                  <a:cs typeface="Futura Condensed"/>
                </a:rPr>
                <a:t>l’onglet </a:t>
              </a:r>
              <a:r>
                <a:rPr lang="fr-FR" sz="1200" b="0" i="0" u="none" dirty="0">
                  <a:latin typeface="Futura Std Condensed" pitchFamily="34" charset="0"/>
                  <a:cs typeface="Futura Condensed"/>
                </a:rPr>
                <a:t>« Sons ».</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Laissez les élèves faire écouter leurs groupes de musique à leurs camarades ou faire le tour de la classe pour interagir avec les instruments créés par </a:t>
              </a:r>
              <a:r>
                <a:rPr lang="fr-FR" sz="1200" b="0" i="0" u="none" dirty="0" smtClean="0">
                  <a:latin typeface="Futura Std Condensed" pitchFamily="34" charset="0"/>
                  <a:cs typeface="Futura Condensed"/>
                </a:rPr>
                <a:t>d’autres</a:t>
              </a:r>
              <a:r>
                <a:rPr lang="fr-FR" sz="1200" b="0" i="0" u="none" dirty="0">
                  <a:latin typeface="Futura Std Condensed" pitchFamily="34" charset="0"/>
                  <a:cs typeface="Futura Condensed"/>
                </a:rPr>
                <a:t>. Nous recommandons une séance « galerie des projets » : demandez aux élèves de mettre leurs projets en mode de présentation, puis invitez-les à faire le tour de la classe et à explorer les projets des uns et des autres. </a:t>
              </a:r>
              <a:r>
                <a:rPr lang="fr-FR" sz="1200" b="0" i="0" u="none" spc="-10" dirty="0">
                  <a:latin typeface="Futura Std Condensed" pitchFamily="34" charset="0"/>
                  <a:cs typeface="Futura Condensed"/>
                </a:rPr>
                <a:t>Éventuellement, invitez les élèves à ajouter leurs projets au studio de </a:t>
              </a:r>
              <a:r>
                <a:rPr lang="fr-FR" sz="1200" b="0" i="0" u="none" spc="-10" dirty="0" smtClean="0">
                  <a:latin typeface="Futura Std Condensed" pitchFamily="34" charset="0"/>
                  <a:cs typeface="Futura Condensed"/>
                </a:rPr>
                <a:t>l’activité </a:t>
              </a:r>
              <a:r>
                <a:rPr lang="fr-FR" sz="1200" b="0" i="0" u="none" spc="-10" dirty="0">
                  <a:latin typeface="Futura Std Condensed" pitchFamily="34" charset="0"/>
                  <a:cs typeface="Futura Condensed"/>
                </a:rPr>
                <a:t>« Je monte un groupe » ou à un studio créé pour la classe.</a:t>
              </a:r>
              <a:endParaRPr lang="fr-FR" sz="1200" dirty="0" smtClean="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custDataLst>
              <p:tags r:id="rId2"/>
            </p:custDataLst>
          </p:nvPr>
        </p:nvGrpSpPr>
        <p:grpSpPr>
          <a:xfrm>
            <a:off x="4007796" y="2832776"/>
            <a:ext cx="3307404" cy="1142158"/>
            <a:chOff x="3992282" y="2832776"/>
            <a:chExt cx="3307404" cy="1142158"/>
          </a:xfrm>
        </p:grpSpPr>
        <p:sp>
          <p:nvSpPr>
            <p:cNvPr id="52" name="TextBox 51"/>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Je monte un groupe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Je monte un groupe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http://scratch.mit.edu/studios/475523</a:t>
              </a:r>
            </a:p>
          </p:txBody>
        </p:sp>
        <p:sp>
          <p:nvSpPr>
            <p:cNvPr id="54" name="TextBox 53"/>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55" name="Straight Connector 5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custDataLst>
              <p:tags r:id="rId3"/>
            </p:custDataLst>
          </p:nvPr>
        </p:nvGrpSpPr>
        <p:grpSpPr>
          <a:xfrm>
            <a:off x="4007796" y="4085846"/>
            <a:ext cx="3307404" cy="1142158"/>
            <a:chOff x="3992282" y="2832776"/>
            <a:chExt cx="3307404" cy="1142158"/>
          </a:xfrm>
        </p:grpSpPr>
        <p:sp>
          <p:nvSpPr>
            <p:cNvPr id="57" name="TextBox 56"/>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Par quoi as-tu commencé ? </a:t>
              </a:r>
            </a:p>
            <a:p>
              <a:pPr marL="171450" indent="-171450" algn="l" rtl="0">
                <a:buFont typeface="Lucida Grande"/>
                <a:buChar char="+"/>
              </a:pPr>
              <a:r>
                <a:rPr lang="fr-FR" sz="1200" b="0" i="0" u="none" dirty="0" smtClean="0">
                  <a:latin typeface="Futura Std Condensed" pitchFamily="34" charset="0"/>
                  <a:cs typeface="Futura Condensed"/>
                </a:rPr>
                <a:t>Qu’as-tu fait </a:t>
              </a:r>
              <a:r>
                <a:rPr lang="fr-FR" sz="1200" b="0" i="0" u="none" dirty="0">
                  <a:latin typeface="Futura Std Condensed" pitchFamily="34" charset="0"/>
                  <a:cs typeface="Futura Condensed"/>
                </a:rPr>
                <a:t>ensuite ? </a:t>
              </a:r>
            </a:p>
            <a:p>
              <a:pPr marL="171450" indent="-171450" algn="l" rtl="0">
                <a:buFont typeface="Lucida Grande"/>
                <a:buChar char="+"/>
              </a:pPr>
              <a:r>
                <a:rPr lang="fr-FR" sz="1200" b="0" i="0" u="none" dirty="0">
                  <a:latin typeface="Futura Std Condensed" pitchFamily="34" charset="0"/>
                  <a:cs typeface="Futura Condensed"/>
                </a:rPr>
                <a:t>Par quoi as-tu fini ?</a:t>
              </a:r>
            </a:p>
          </p:txBody>
        </p:sp>
        <p:sp>
          <p:nvSpPr>
            <p:cNvPr id="58" name="TextBox 57"/>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3" name="Straight Connector 62"/>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custDataLst>
              <p:tags r:id="rId4"/>
            </p:custDataLst>
          </p:nvPr>
        </p:nvGrpSpPr>
        <p:grpSpPr>
          <a:xfrm>
            <a:off x="4007796" y="5348606"/>
            <a:ext cx="3307404" cy="957492"/>
            <a:chOff x="3992282" y="2832776"/>
            <a:chExt cx="3307404" cy="957492"/>
          </a:xfrm>
        </p:grpSpPr>
        <p:sp>
          <p:nvSpPr>
            <p:cNvPr id="65" name="TextBox 64"/>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projets utilisent-ils les sons de façon créative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Les lutins des projets sont-ils interactifs ?</a:t>
              </a:r>
            </a:p>
          </p:txBody>
        </p:sp>
        <p:sp>
          <p:nvSpPr>
            <p:cNvPr id="69" name="TextBox 6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75" name="Straight Connector 7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custDataLst>
              <p:tags r:id="rId5"/>
            </p:custDataLst>
          </p:nvPr>
        </p:nvGrpSpPr>
        <p:grpSpPr>
          <a:xfrm>
            <a:off x="457995" y="7630731"/>
            <a:ext cx="6857205" cy="352518"/>
            <a:chOff x="457995" y="7630731"/>
            <a:chExt cx="6857205" cy="352518"/>
          </a:xfrm>
        </p:grpSpPr>
        <p:sp>
          <p:nvSpPr>
            <p:cNvPr id="44" name="TextBox 43"/>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45" name="Straight Connector 44"/>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47" name="Straight Connector 46"/>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custDataLst>
              <p:tags r:id="rId7"/>
            </p:custDataLst>
          </p:nvPr>
        </p:nvGrpSpPr>
        <p:grpSpPr>
          <a:xfrm>
            <a:off x="4104914" y="8217641"/>
            <a:ext cx="3117152" cy="1158779"/>
            <a:chOff x="3746748" y="8217641"/>
            <a:chExt cx="3475318" cy="1158779"/>
          </a:xfrm>
        </p:grpSpPr>
        <p:sp>
          <p:nvSpPr>
            <p:cNvPr id="49" name="TextBox 48"/>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51" name="Group 50"/>
            <p:cNvGrpSpPr/>
            <p:nvPr/>
          </p:nvGrpSpPr>
          <p:grpSpPr>
            <a:xfrm>
              <a:off x="4076948" y="8385986"/>
              <a:ext cx="3145118" cy="883399"/>
              <a:chOff x="3891832" y="8385983"/>
              <a:chExt cx="3321768" cy="883398"/>
            </a:xfrm>
          </p:grpSpPr>
          <p:cxnSp>
            <p:nvCxnSpPr>
              <p:cNvPr id="53" name="Straight Connector 52"/>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62" name="TextBox 61"/>
          <p:cNvSpPr txBox="1"/>
          <p:nvPr>
            <p:custDataLst>
              <p:tags r:id="rId8"/>
            </p:custDataLst>
          </p:nvPr>
        </p:nvSpPr>
        <p:spPr>
          <a:xfrm>
            <a:off x="551129" y="8142739"/>
            <a:ext cx="3231204" cy="646331"/>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Pour réunir toute la classe, montez un groupe de musique où les élèves pourront jouer ensemble des instruments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auront créés avec Scratch !</a:t>
            </a:r>
            <a:endParaRPr lang="fr-FR" sz="1200" dirty="0">
              <a:latin typeface="Futura Std Condensed" pitchFamily="34" charset="0"/>
              <a:cs typeface="Futura Condensed"/>
            </a:endParaRPr>
          </a:p>
        </p:txBody>
      </p:sp>
      <p:grpSp>
        <p:nvGrpSpPr>
          <p:cNvPr id="2" name="Group 1"/>
          <p:cNvGrpSpPr/>
          <p:nvPr>
            <p:custDataLst>
              <p:tags r:id="rId9"/>
            </p:custDataLst>
          </p:nvPr>
        </p:nvGrpSpPr>
        <p:grpSpPr>
          <a:xfrm>
            <a:off x="1308420" y="647673"/>
            <a:ext cx="5913646" cy="1748170"/>
            <a:chOff x="1288972" y="647673"/>
            <a:chExt cx="5913646" cy="1748170"/>
          </a:xfrm>
        </p:grpSpPr>
        <p:sp>
          <p:nvSpPr>
            <p:cNvPr id="10" name="TextBox 9"/>
            <p:cNvSpPr txBox="1"/>
            <p:nvPr/>
          </p:nvSpPr>
          <p:spPr>
            <a:xfrm>
              <a:off x="4202771" y="795405"/>
              <a:ext cx="2999847"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créé un programme associant des lutins interactifs à des sons intéressants</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seront plus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avec les séquences, les boucles, les événements et le parallélisme</a:t>
              </a:r>
            </a:p>
            <a:p>
              <a:pPr marL="171450" indent="-171450" algn="l" rtl="0">
                <a:buFont typeface="Lucida Grande"/>
                <a:buChar char="+"/>
              </a:pPr>
              <a:r>
                <a:rPr lang="fr-FR" sz="1200" b="0" i="0" u="none" dirty="0">
                  <a:latin typeface="Futura Std Condensed" pitchFamily="34" charset="0"/>
                  <a:cs typeface="Futura Condensed"/>
                </a:rPr>
                <a:t>auront mis en pratique </a:t>
              </a:r>
              <a:r>
                <a:rPr lang="fr-FR" sz="1200" b="0" i="0" u="none" dirty="0" smtClean="0">
                  <a:latin typeface="Futura Std Condensed" pitchFamily="34" charset="0"/>
                  <a:cs typeface="Futura Condensed"/>
                </a:rPr>
                <a:t>l’expérimentation </a:t>
              </a:r>
              <a:r>
                <a:rPr lang="fr-FR" sz="1200" b="0" i="0" u="none" dirty="0">
                  <a:latin typeface="Futura Std Condensed" pitchFamily="34" charset="0"/>
                  <a:cs typeface="Futura Condensed"/>
                </a:rPr>
                <a:t>et </a:t>
              </a:r>
              <a:r>
                <a:rPr lang="fr-FR" sz="1200" b="0" i="0" u="none" dirty="0" smtClean="0">
                  <a:latin typeface="Futura Std Condensed" pitchFamily="34" charset="0"/>
                  <a:cs typeface="Futura Condensed"/>
                </a:rPr>
                <a:t>l’itération </a:t>
              </a:r>
              <a:r>
                <a:rPr lang="fr-FR" sz="1200" b="0" i="0" u="none" dirty="0">
                  <a:latin typeface="Futura Std Condensed" pitchFamily="34" charset="0"/>
                  <a:cs typeface="Futura Condensed"/>
                </a:rPr>
                <a:t>en développant des créations</a:t>
              </a:r>
            </a:p>
          </p:txBody>
        </p:sp>
        <p:sp>
          <p:nvSpPr>
            <p:cNvPr id="42" name="TextBox 41"/>
            <p:cNvSpPr txBox="1"/>
            <p:nvPr/>
          </p:nvSpPr>
          <p:spPr>
            <a:xfrm>
              <a:off x="1288972" y="647673"/>
              <a:ext cx="2815942" cy="1323439"/>
            </a:xfrm>
            <a:prstGeom prst="rect">
              <a:avLst/>
            </a:prstGeom>
            <a:noFill/>
          </p:spPr>
          <p:txBody>
            <a:bodyPr wrap="square" rtlCol="0">
              <a:spAutoFit/>
            </a:bodyPr>
            <a:lstStyle/>
            <a:p>
              <a:pPr algn="l" rtl="0"/>
              <a:r>
                <a:rPr lang="fr-FR" sz="4000" b="0" i="0" u="none">
                  <a:latin typeface="Futura Std Condensed" pitchFamily="34" charset="0"/>
                  <a:cs typeface="Futura Condensed"/>
                </a:rPr>
                <a:t>JE MONTE UN GROUPE</a:t>
              </a:r>
            </a:p>
          </p:txBody>
        </p:sp>
        <p:sp>
          <p:nvSpPr>
            <p:cNvPr id="66" name="TextBox 65"/>
            <p:cNvSpPr txBox="1"/>
            <p:nvPr/>
          </p:nvSpPr>
          <p:spPr>
            <a:xfrm>
              <a:off x="2516069" y="1884474"/>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30–45 MINUTES</a:t>
              </a:r>
            </a:p>
          </p:txBody>
        </p:sp>
        <p:pic>
          <p:nvPicPr>
            <p:cNvPr id="67" name="Picture 66" descr="30mi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4621" y="1918870"/>
              <a:ext cx="329184" cy="329184"/>
            </a:xfrm>
            <a:prstGeom prst="rect">
              <a:avLst/>
            </a:prstGeom>
          </p:spPr>
        </p:pic>
        <p:grpSp>
          <p:nvGrpSpPr>
            <p:cNvPr id="68" name="Group 67"/>
            <p:cNvGrpSpPr/>
            <p:nvPr/>
          </p:nvGrpSpPr>
          <p:grpSpPr>
            <a:xfrm>
              <a:off x="3650090" y="794340"/>
              <a:ext cx="442062" cy="1332097"/>
              <a:chOff x="2853673" y="794340"/>
              <a:chExt cx="442062" cy="1332097"/>
            </a:xfrm>
          </p:grpSpPr>
          <p:cxnSp>
            <p:nvCxnSpPr>
              <p:cNvPr id="85" name="Straight Connector 84"/>
              <p:cNvCxnSpPr/>
              <p:nvPr/>
            </p:nvCxnSpPr>
            <p:spPr>
              <a:xfrm>
                <a:off x="3074704" y="794340"/>
                <a:ext cx="1" cy="131327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2853673" y="212643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4" name="Slide Number Placeholder 3"/>
          <p:cNvSpPr>
            <a:spLocks noGrp="1"/>
          </p:cNvSpPr>
          <p:nvPr>
            <p:ph type="sldNum" sz="quarter" idx="12"/>
            <p:custDataLst>
              <p:tags r:id="rId10"/>
            </p:custDataLst>
          </p:nvPr>
        </p:nvSpPr>
        <p:spPr>
          <a:xfrm>
            <a:off x="142398" y="9519711"/>
            <a:ext cx="1813560" cy="535517"/>
          </a:xfrm>
        </p:spPr>
        <p:txBody>
          <a:bodyPr/>
          <a:lstStyle/>
          <a:p>
            <a:pPr algn="l" rtl="0"/>
            <a:r>
              <a:rPr lang="fr-FR" b="0" i="0" u="none">
                <a:latin typeface="Futura Std Condensed" pitchFamily="34" charset="0"/>
              </a:rPr>
              <a:t>44</a:t>
            </a:r>
            <a:endParaRPr lang="fr-FR" dirty="0">
              <a:latin typeface="Futura Std Condensed" pitchFamily="34" charset="0"/>
            </a:endParaRPr>
          </a:p>
        </p:txBody>
      </p:sp>
      <p:grpSp>
        <p:nvGrpSpPr>
          <p:cNvPr id="73" name="Group 72"/>
          <p:cNvGrpSpPr/>
          <p:nvPr>
            <p:custDataLst>
              <p:tags r:id="rId11"/>
            </p:custDataLst>
          </p:nvPr>
        </p:nvGrpSpPr>
        <p:grpSpPr>
          <a:xfrm>
            <a:off x="551129" y="-7273"/>
            <a:ext cx="493776" cy="2791968"/>
            <a:chOff x="551129" y="-7273"/>
            <a:chExt cx="493776" cy="2791968"/>
          </a:xfrm>
        </p:grpSpPr>
        <p:pic>
          <p:nvPicPr>
            <p:cNvPr id="74" name="Picture 73" descr="Unit3activit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29" y="-7273"/>
              <a:ext cx="493776" cy="2791968"/>
            </a:xfrm>
            <a:prstGeom prst="rect">
              <a:avLst/>
            </a:prstGeom>
          </p:spPr>
        </p:pic>
        <p:sp>
          <p:nvSpPr>
            <p:cNvPr id="76" name="TextBox 75"/>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2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0984603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4-07-28 at 1.31.57 PM.png"/>
          <p:cNvPicPr>
            <a:picLocks noChangeAspect="1"/>
          </p:cNvPicPr>
          <p:nvPr>
            <p:custDataLst>
              <p:tags r:id="rId1"/>
            </p:custDataLst>
          </p:nvPr>
        </p:nvPicPr>
        <p:blipFill>
          <a:blip r:embed="rId16">
            <a:extLst>
              <a:ext uri="{28A0092B-C50C-407E-A947-70E740481C1C}">
                <a14:useLocalDpi xmlns:a14="http://schemas.microsoft.com/office/drawing/2010/main" val="0"/>
              </a:ext>
            </a:extLst>
          </a:blip>
          <a:stretch>
            <a:fillRect/>
          </a:stretch>
        </p:blipFill>
        <p:spPr>
          <a:xfrm>
            <a:off x="3589758" y="820391"/>
            <a:ext cx="3645653" cy="2736151"/>
          </a:xfrm>
          <a:prstGeom prst="rect">
            <a:avLst/>
          </a:prstGeom>
        </p:spPr>
      </p:pic>
      <p:sp>
        <p:nvSpPr>
          <p:cNvPr id="26" name="TextBox 25"/>
          <p:cNvSpPr txBox="1"/>
          <p:nvPr>
            <p:custDataLst>
              <p:tags r:id="rId2"/>
            </p:custDataLst>
          </p:nvPr>
        </p:nvSpPr>
        <p:spPr>
          <a:xfrm>
            <a:off x="457994" y="8629372"/>
            <a:ext cx="3571312" cy="1015663"/>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Utilise des blocs « Répéter » pour jouer un son plus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fois. </a:t>
            </a:r>
          </a:p>
          <a:p>
            <a:pPr marL="171450" indent="-171450" algn="l" rtl="0">
              <a:buFont typeface="Wingdings" charset="2"/>
              <a:buChar char="q"/>
            </a:pPr>
            <a:r>
              <a:rPr lang="fr-FR" sz="1200" b="0" i="0" u="none" dirty="0">
                <a:latin typeface="Futura Std Condensed" pitchFamily="34" charset="0"/>
                <a:cs typeface="Futura Condensed"/>
              </a:rPr>
              <a:t>Importe ou enregistre tes propres sons ou fais des tests avec </a:t>
            </a:r>
            <a:r>
              <a:rPr lang="fr-FR" sz="1200" b="0" i="0" u="none" dirty="0" smtClean="0">
                <a:latin typeface="Futura Std Condensed" pitchFamily="34" charset="0"/>
                <a:cs typeface="Futura Condensed"/>
              </a:rPr>
              <a:t>l’éditeur </a:t>
            </a:r>
            <a:r>
              <a:rPr lang="fr-FR" sz="1200" b="0" i="0" u="none" dirty="0">
                <a:latin typeface="Futura Std Condensed" pitchFamily="34" charset="0"/>
                <a:cs typeface="Futura Condensed"/>
              </a:rPr>
              <a:t>de sons.</a:t>
            </a:r>
            <a:endParaRPr lang="fr-FR" sz="12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Expérimente : utilise les blocs de tempo pour accélérer ou ralentir le rythme.</a:t>
            </a:r>
          </a:p>
        </p:txBody>
      </p:sp>
      <p:sp>
        <p:nvSpPr>
          <p:cNvPr id="38" name="TextBox 37"/>
          <p:cNvSpPr txBox="1"/>
          <p:nvPr>
            <p:custDataLst>
              <p:tags r:id="rId3"/>
            </p:custDataLst>
          </p:nvPr>
        </p:nvSpPr>
        <p:spPr>
          <a:xfrm>
            <a:off x="4808853" y="8629372"/>
            <a:ext cx="2619081" cy="1200329"/>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Je monte un groupe » : </a:t>
            </a:r>
            <a:r>
              <a:rPr lang="fr-FR" sz="1200" b="0" i="0" u="none" dirty="0">
                <a:latin typeface="Futura Std Condensed" pitchFamily="34" charset="0"/>
                <a:cs typeface="Futura Condensed"/>
              </a:rPr>
              <a:t>http://scratch.mit.edu/studios/475523</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Invente un nouvel instrument ou enregistre tes propres sons.</a:t>
            </a:r>
          </a:p>
          <a:p>
            <a:pPr marL="171450" indent="-171450" algn="l" rtl="0">
              <a:buFont typeface="Lucida Grande"/>
              <a:buChar char="+"/>
            </a:pPr>
            <a:r>
              <a:rPr lang="fr-FR" sz="1200" b="0" i="0" u="none" kern="1100" spc="-20" dirty="0">
                <a:latin typeface="Futura Std Condensed" pitchFamily="34" charset="0"/>
                <a:cs typeface="Futura Condensed"/>
              </a:rPr>
              <a:t>Aide un voisin !</a:t>
            </a:r>
          </a:p>
        </p:txBody>
      </p:sp>
      <p:grpSp>
        <p:nvGrpSpPr>
          <p:cNvPr id="128" name="Group 127"/>
          <p:cNvGrpSpPr/>
          <p:nvPr>
            <p:custDataLst>
              <p:tags r:id="rId4"/>
            </p:custDataLst>
          </p:nvPr>
        </p:nvGrpSpPr>
        <p:grpSpPr>
          <a:xfrm>
            <a:off x="428968" y="1845613"/>
            <a:ext cx="2970138" cy="3454361"/>
            <a:chOff x="428968" y="1821863"/>
            <a:chExt cx="2970138" cy="3454361"/>
          </a:xfrm>
        </p:grpSpPr>
        <p:grpSp>
          <p:nvGrpSpPr>
            <p:cNvPr id="6" name="Group 5"/>
            <p:cNvGrpSpPr/>
            <p:nvPr/>
          </p:nvGrpSpPr>
          <p:grpSpPr>
            <a:xfrm>
              <a:off x="442738" y="1821863"/>
              <a:ext cx="2350269" cy="1940110"/>
              <a:chOff x="413944" y="1489055"/>
              <a:chExt cx="2350269" cy="1940110"/>
            </a:xfrm>
          </p:grpSpPr>
          <p:sp>
            <p:nvSpPr>
              <p:cNvPr id="10" name="TextBox 9"/>
              <p:cNvSpPr txBox="1"/>
              <p:nvPr/>
            </p:nvSpPr>
            <p:spPr>
              <a:xfrm>
                <a:off x="507079" y="1489055"/>
                <a:ext cx="2160358" cy="1107996"/>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COMMENT POURRAIS-TU UTILISER SCRATCH POUR CRÉER DES SONS, DES INSTRUMENTS, DES GROUPES OU DES STYLES DE MUSIQUE REPRÉSENTATIFS DE LA MUSIQUE QUE TU PRÉFÈRES ?</a:t>
                </a:r>
                <a:endParaRPr lang="fr-FR" sz="1200" dirty="0">
                  <a:latin typeface="Futura Std Condensed" pitchFamily="34" charset="0"/>
                  <a:cs typeface="Futura Condensed"/>
                </a:endParaRPr>
              </a:p>
            </p:txBody>
          </p:sp>
          <p:sp>
            <p:nvSpPr>
              <p:cNvPr id="13" name="TextBox 12"/>
              <p:cNvSpPr txBox="1"/>
              <p:nvPr/>
            </p:nvSpPr>
            <p:spPr>
              <a:xfrm>
                <a:off x="413944" y="2598168"/>
                <a:ext cx="2350269" cy="830997"/>
              </a:xfrm>
              <a:prstGeom prst="rect">
                <a:avLst/>
              </a:prstGeom>
              <a:noFill/>
            </p:spPr>
            <p:txBody>
              <a:bodyPr wrap="square" rtlCol="0">
                <a:spAutoFit/>
              </a:bodyPr>
              <a:lstStyle/>
              <a:p>
                <a:pPr algn="just" rtl="0"/>
                <a:r>
                  <a:rPr lang="fr-FR" sz="1200" b="0" i="0" u="none" dirty="0">
                    <a:solidFill>
                      <a:srgbClr val="000000"/>
                    </a:solidFill>
                    <a:latin typeface="Futura Std Condensed" pitchFamily="34" charset="0"/>
                    <a:cs typeface="Futura Condensed"/>
                  </a:rPr>
                  <a:t>Dans cette activité, tu vas réaliser ton propre projet Scratch </a:t>
                </a:r>
                <a:r>
                  <a:rPr lang="fr-FR" sz="1200" b="0" i="0" u="none" dirty="0" smtClean="0">
                    <a:solidFill>
                      <a:srgbClr val="000000"/>
                    </a:solidFill>
                    <a:latin typeface="Futura Std Condensed" pitchFamily="34" charset="0"/>
                    <a:cs typeface="Futura Condensed"/>
                  </a:rPr>
                  <a:t>d’inspiration </a:t>
                </a:r>
                <a:r>
                  <a:rPr lang="fr-FR" sz="1200" b="0" i="0" u="none" dirty="0">
                    <a:solidFill>
                      <a:srgbClr val="000000"/>
                    </a:solidFill>
                    <a:latin typeface="Futura Std Condensed" pitchFamily="34" charset="0"/>
                    <a:cs typeface="Futura Condensed"/>
                  </a:rPr>
                  <a:t>musicale en associant des lutins et des sons pour créer des instruments interactifs.</a:t>
                </a:r>
              </a:p>
            </p:txBody>
          </p:sp>
        </p:grpSp>
        <p:grpSp>
          <p:nvGrpSpPr>
            <p:cNvPr id="54" name="Group 53"/>
            <p:cNvGrpSpPr/>
            <p:nvPr/>
          </p:nvGrpSpPr>
          <p:grpSpPr>
            <a:xfrm>
              <a:off x="428968" y="3857808"/>
              <a:ext cx="2970138" cy="1418416"/>
              <a:chOff x="416269" y="3857808"/>
              <a:chExt cx="2970138" cy="1418416"/>
            </a:xfrm>
          </p:grpSpPr>
          <p:cxnSp>
            <p:nvCxnSpPr>
              <p:cNvPr id="86" name="Straight Connector 85"/>
              <p:cNvCxnSpPr/>
              <p:nvPr/>
            </p:nvCxnSpPr>
            <p:spPr>
              <a:xfrm flipV="1">
                <a:off x="525548" y="4194252"/>
                <a:ext cx="2717679" cy="2"/>
              </a:xfrm>
              <a:prstGeom prst="line">
                <a:avLst/>
              </a:prstGeom>
              <a:solidFill>
                <a:srgbClr val="FF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6269" y="4232861"/>
                <a:ext cx="2885167" cy="1043363"/>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a:latin typeface="Futura Std Condensed" pitchFamily="34" charset="0"/>
                    <a:cs typeface="Futura Condensed"/>
                  </a:rPr>
                  <a:t>Crée un lutin.</a:t>
                </a:r>
              </a:p>
              <a:p>
                <a:pPr marL="171450" indent="-171450" algn="l" rtl="0">
                  <a:lnSpc>
                    <a:spcPct val="130000"/>
                  </a:lnSpc>
                  <a:buFont typeface="Wingdings" charset="2"/>
                  <a:buChar char="q"/>
                </a:pPr>
                <a:r>
                  <a:rPr lang="fr-FR" sz="1200" b="0" i="0" u="none">
                    <a:latin typeface="Futura Std Condensed" pitchFamily="34" charset="0"/>
                    <a:cs typeface="Futura Condensed"/>
                  </a:rPr>
                  <a:t>Ajoute des blocs de son.</a:t>
                </a:r>
              </a:p>
              <a:p>
                <a:pPr marL="171450" indent="-171450" algn="l" rtl="0">
                  <a:lnSpc>
                    <a:spcPct val="130000"/>
                  </a:lnSpc>
                  <a:buFont typeface="Wingdings" charset="2"/>
                  <a:buChar char="q"/>
                </a:pPr>
                <a:r>
                  <a:rPr lang="fr-FR" sz="1200" b="0" i="0" u="none">
                    <a:latin typeface="Futura Std Condensed" pitchFamily="34" charset="0"/>
                    <a:cs typeface="Futura Condensed"/>
                  </a:rPr>
                  <a:t>Essaie diverses façons de rendre tes instruments interactifs.</a:t>
                </a:r>
              </a:p>
            </p:txBody>
          </p:sp>
          <p:sp>
            <p:nvSpPr>
              <p:cNvPr id="15" name="TextBox 14"/>
              <p:cNvSpPr txBox="1"/>
              <p:nvPr/>
            </p:nvSpPr>
            <p:spPr>
              <a:xfrm>
                <a:off x="43320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grpSp>
      <p:cxnSp>
        <p:nvCxnSpPr>
          <p:cNvPr id="9" name="Straight Arrow Connector 8"/>
          <p:cNvCxnSpPr>
            <a:stCxn id="13" idx="3"/>
          </p:cNvCxnSpPr>
          <p:nvPr>
            <p:custDataLst>
              <p:tags r:id="rId5"/>
            </p:custDataLst>
          </p:nvPr>
        </p:nvCxnSpPr>
        <p:spPr>
          <a:xfrm flipV="1">
            <a:off x="2793007" y="3269396"/>
            <a:ext cx="467640" cy="100829"/>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custDataLst>
              <p:tags r:id="rId6"/>
            </p:custDataLst>
          </p:nvPr>
        </p:nvGrpSpPr>
        <p:grpSpPr>
          <a:xfrm>
            <a:off x="1873174" y="4643960"/>
            <a:ext cx="1686765" cy="1339571"/>
            <a:chOff x="1759635" y="4643960"/>
            <a:chExt cx="803502" cy="1339571"/>
          </a:xfrm>
        </p:grpSpPr>
        <p:cxnSp>
          <p:nvCxnSpPr>
            <p:cNvPr id="36" name="Straight Arrow Connector 35"/>
            <p:cNvCxnSpPr/>
            <p:nvPr/>
          </p:nvCxnSpPr>
          <p:spPr>
            <a:xfrm flipV="1">
              <a:off x="1759635" y="4643960"/>
              <a:ext cx="803502" cy="5468"/>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2563136" y="4643960"/>
              <a:ext cx="1" cy="1339571"/>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18" name="Group 117"/>
          <p:cNvGrpSpPr/>
          <p:nvPr>
            <p:custDataLst>
              <p:tags r:id="rId7"/>
            </p:custDataLst>
          </p:nvPr>
        </p:nvGrpSpPr>
        <p:grpSpPr>
          <a:xfrm>
            <a:off x="4150516" y="3727578"/>
            <a:ext cx="3009158" cy="1580841"/>
            <a:chOff x="4354174" y="4132651"/>
            <a:chExt cx="2232847" cy="1173017"/>
          </a:xfrm>
        </p:grpSpPr>
        <p:grpSp>
          <p:nvGrpSpPr>
            <p:cNvPr id="29" name="Group 28"/>
            <p:cNvGrpSpPr/>
            <p:nvPr/>
          </p:nvGrpSpPr>
          <p:grpSpPr>
            <a:xfrm>
              <a:off x="4406572" y="4132651"/>
              <a:ext cx="2169634" cy="1173017"/>
              <a:chOff x="4594869" y="4052627"/>
              <a:chExt cx="2169634" cy="1173017"/>
            </a:xfrm>
          </p:grpSpPr>
          <p:pic>
            <p:nvPicPr>
              <p:cNvPr id="27" name="Picture 26" descr="Screen Shot 2014-06-03 at 10.00.17 AM.png"/>
              <p:cNvPicPr>
                <a:picLocks noChangeAspect="1"/>
              </p:cNvPicPr>
              <p:nvPr/>
            </p:nvPicPr>
            <p:blipFill rotWithShape="1">
              <a:blip r:embed="rId17">
                <a:extLst>
                  <a:ext uri="{BEBA8EAE-BF5A-486C-A8C5-ECC9F3942E4B}">
                    <a14:imgProps xmlns:a14="http://schemas.microsoft.com/office/drawing/2010/main">
                      <a14:imgLayer r:embed="rId18">
                        <a14:imgEffect>
                          <a14:backgroundRemoval t="6098" b="69512" l="2796" r="27527"/>
                        </a14:imgEffect>
                      </a14:imgLayer>
                    </a14:imgProps>
                  </a:ext>
                  <a:ext uri="{28A0092B-C50C-407E-A947-70E740481C1C}">
                    <a14:useLocalDpi xmlns:a14="http://schemas.microsoft.com/office/drawing/2010/main" val="0"/>
                  </a:ext>
                </a:extLst>
              </a:blip>
              <a:srcRect r="70995" b="30755"/>
              <a:stretch/>
            </p:blipFill>
            <p:spPr>
              <a:xfrm>
                <a:off x="4933590" y="4262723"/>
                <a:ext cx="899553" cy="757428"/>
              </a:xfrm>
              <a:prstGeom prst="rect">
                <a:avLst/>
              </a:prstGeom>
            </p:spPr>
          </p:pic>
          <p:pic>
            <p:nvPicPr>
              <p:cNvPr id="51" name="Picture 50" descr="Screen Shot 2014-06-03 at 10.00.17 AM.png"/>
              <p:cNvPicPr>
                <a:picLocks noChangeAspect="1"/>
              </p:cNvPicPr>
              <p:nvPr/>
            </p:nvPicPr>
            <p:blipFill rotWithShape="1">
              <a:blip r:embed="rId19">
                <a:extLst>
                  <a:ext uri="{BEBA8EAE-BF5A-486C-A8C5-ECC9F3942E4B}">
                    <a14:imgProps xmlns:a14="http://schemas.microsoft.com/office/drawing/2010/main">
                      <a14:imgLayer r:embed="rId20">
                        <a14:imgEffect>
                          <a14:backgroundRemoval t="6098" b="67683" l="38495" r="64731"/>
                        </a14:imgEffect>
                      </a14:imgLayer>
                    </a14:imgProps>
                  </a:ext>
                  <a:ext uri="{28A0092B-C50C-407E-A947-70E740481C1C}">
                    <a14:useLocalDpi xmlns:a14="http://schemas.microsoft.com/office/drawing/2010/main" val="0"/>
                  </a:ext>
                </a:extLst>
              </a:blip>
              <a:srcRect l="36685" r="34337" b="30755"/>
              <a:stretch/>
            </p:blipFill>
            <p:spPr>
              <a:xfrm>
                <a:off x="5865792" y="4260422"/>
                <a:ext cx="898711" cy="757428"/>
              </a:xfrm>
              <a:prstGeom prst="rect">
                <a:avLst/>
              </a:prstGeom>
            </p:spPr>
          </p:pic>
          <p:pic>
            <p:nvPicPr>
              <p:cNvPr id="52" name="Picture 51" descr="Screen Shot 2014-06-03 at 10.00.17 AM.png"/>
              <p:cNvPicPr>
                <a:picLocks noChangeAspect="1"/>
              </p:cNvPicPr>
              <p:nvPr/>
            </p:nvPicPr>
            <p:blipFill rotWithShape="1">
              <a:blip r:embed="rId21">
                <a:extLst>
                  <a:ext uri="{BEBA8EAE-BF5A-486C-A8C5-ECC9F3942E4B}">
                    <a14:imgProps xmlns:a14="http://schemas.microsoft.com/office/drawing/2010/main">
                      <a14:imgLayer r:embed="rId22">
                        <a14:imgEffect>
                          <a14:backgroundRemoval t="6925" b="62321" l="82431" r="93075"/>
                        </a14:imgEffect>
                      </a14:imgLayer>
                    </a14:imgProps>
                  </a:ext>
                  <a:ext uri="{28A0092B-C50C-407E-A947-70E740481C1C}">
                    <a14:useLocalDpi xmlns:a14="http://schemas.microsoft.com/office/drawing/2010/main" val="0"/>
                  </a:ext>
                </a:extLst>
              </a:blip>
              <a:srcRect l="84594" r="9033" b="30755"/>
              <a:stretch/>
            </p:blipFill>
            <p:spPr>
              <a:xfrm>
                <a:off x="4594869" y="4052627"/>
                <a:ext cx="306074" cy="1173017"/>
              </a:xfrm>
              <a:prstGeom prst="rect">
                <a:avLst/>
              </a:prstGeom>
            </p:spPr>
          </p:pic>
        </p:grpSp>
        <p:sp>
          <p:nvSpPr>
            <p:cNvPr id="32" name="TextBox 31"/>
            <p:cNvSpPr txBox="1"/>
            <p:nvPr/>
          </p:nvSpPr>
          <p:spPr>
            <a:xfrm>
              <a:off x="4354174" y="5073706"/>
              <a:ext cx="2232847" cy="194120"/>
            </a:xfrm>
            <a:prstGeom prst="rect">
              <a:avLst/>
            </a:prstGeom>
            <a:noFill/>
          </p:spPr>
          <p:txBody>
            <a:bodyPr wrap="none" rtlCol="0">
              <a:spAutoFit/>
            </a:bodyPr>
            <a:lstStyle/>
            <a:p>
              <a:pPr algn="ctr" rtl="0"/>
              <a:r>
                <a:rPr lang="fr-FR" sz="1100" b="0" i="0" u="none">
                  <a:latin typeface="Futura Std Condensed" pitchFamily="34" charset="0"/>
                  <a:cs typeface="Futura Condensed"/>
                </a:rPr>
                <a:t>Choisis des instruments dans la bibliothèque de lutins ou crées-en.</a:t>
              </a:r>
              <a:endParaRPr lang="fr-FR" sz="1100" dirty="0">
                <a:latin typeface="Futura Std Condensed" pitchFamily="34" charset="0"/>
              </a:endParaRPr>
            </a:p>
          </p:txBody>
        </p:sp>
      </p:grpSp>
      <p:grpSp>
        <p:nvGrpSpPr>
          <p:cNvPr id="11" name="Group 10"/>
          <p:cNvGrpSpPr/>
          <p:nvPr>
            <p:custDataLst>
              <p:tags r:id="rId8"/>
            </p:custDataLst>
          </p:nvPr>
        </p:nvGrpSpPr>
        <p:grpSpPr>
          <a:xfrm>
            <a:off x="0" y="7871074"/>
            <a:ext cx="7772401" cy="532604"/>
            <a:chOff x="0" y="7871074"/>
            <a:chExt cx="7772401" cy="532604"/>
          </a:xfrm>
        </p:grpSpPr>
        <p:sp>
          <p:nvSpPr>
            <p:cNvPr id="33" name="Rectangle 32"/>
            <p:cNvSpPr/>
            <p:nvPr/>
          </p:nvSpPr>
          <p:spPr>
            <a:xfrm>
              <a:off x="0" y="7871074"/>
              <a:ext cx="7772400" cy="410457"/>
            </a:xfrm>
            <a:prstGeom prst="rect">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4" name="Diamond 33"/>
            <p:cNvSpPr/>
            <p:nvPr/>
          </p:nvSpPr>
          <p:spPr>
            <a:xfrm>
              <a:off x="2031256" y="8077594"/>
              <a:ext cx="381000" cy="326084"/>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TextBox 65"/>
            <p:cNvSpPr txBox="1"/>
            <p:nvPr/>
          </p:nvSpPr>
          <p:spPr>
            <a:xfrm>
              <a:off x="16139" y="7879206"/>
              <a:ext cx="4411234" cy="368281"/>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64" name="Diamond 63"/>
            <p:cNvSpPr/>
            <p:nvPr/>
          </p:nvSpPr>
          <p:spPr>
            <a:xfrm>
              <a:off x="5909387" y="8077594"/>
              <a:ext cx="381000" cy="326084"/>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5" name="TextBox 64"/>
            <p:cNvSpPr txBox="1"/>
            <p:nvPr/>
          </p:nvSpPr>
          <p:spPr>
            <a:xfrm>
              <a:off x="4427373" y="7878155"/>
              <a:ext cx="3345028"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cxnSp>
        <p:nvCxnSpPr>
          <p:cNvPr id="69" name="Straight Connector 68"/>
          <p:cNvCxnSpPr/>
          <p:nvPr>
            <p:custDataLst>
              <p:tags r:id="rId9"/>
            </p:custDataLst>
          </p:nvPr>
        </p:nvCxnSpPr>
        <p:spPr>
          <a:xfrm>
            <a:off x="4427373"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custDataLst>
              <p:tags r:id="rId10"/>
            </p:custDataLst>
          </p:nvPr>
        </p:nvCxnSpPr>
        <p:spPr>
          <a:xfrm>
            <a:off x="1577348" y="4434908"/>
            <a:ext cx="2345574"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custDataLst>
              <p:tags r:id="rId11"/>
            </p:custDataLst>
          </p:nvPr>
        </p:nvGrpSpPr>
        <p:grpSpPr>
          <a:xfrm>
            <a:off x="458599" y="6043562"/>
            <a:ext cx="6862449" cy="1438265"/>
            <a:chOff x="458599" y="6043562"/>
            <a:chExt cx="6862449" cy="1438265"/>
          </a:xfrm>
        </p:grpSpPr>
        <p:pic>
          <p:nvPicPr>
            <p:cNvPr id="5" name="Picture 4" descr="Screen Shot 2014-06-05 at 2.21.02 PM.png"/>
            <p:cNvPicPr>
              <a:picLocks noChangeAspect="1"/>
            </p:cNvPicPr>
            <p:nvPr/>
          </p:nvPicPr>
          <p:blipFill>
            <a:blip r:embed="rId23">
              <a:extLst>
                <a:ext uri="{BEBA8EAE-BF5A-486C-A8C5-ECC9F3942E4B}">
                  <a14:imgProps xmlns:a14="http://schemas.microsoft.com/office/drawing/2010/main">
                    <a14:imgLayer r:embed="rId24">
                      <a14:imgEffect>
                        <a14:backgroundRemoval t="0" b="99598" l="0" r="100000"/>
                      </a14:imgEffect>
                    </a14:imgLayer>
                  </a14:imgProps>
                </a:ext>
                <a:ext uri="{28A0092B-C50C-407E-A947-70E740481C1C}">
                  <a14:useLocalDpi xmlns:a14="http://schemas.microsoft.com/office/drawing/2010/main" val="0"/>
                </a:ext>
              </a:extLst>
            </a:blip>
            <a:stretch>
              <a:fillRect/>
            </a:stretch>
          </p:blipFill>
          <p:spPr>
            <a:xfrm>
              <a:off x="458599" y="6075201"/>
              <a:ext cx="2163605" cy="1406626"/>
            </a:xfrm>
            <a:prstGeom prst="rect">
              <a:avLst/>
            </a:prstGeom>
          </p:spPr>
        </p:pic>
        <p:pic>
          <p:nvPicPr>
            <p:cNvPr id="2" name="Picture 1" descr="Screen Shot 2014-06-05 at 2.20.07 PM.png"/>
            <p:cNvPicPr>
              <a:picLocks noChangeAspect="1"/>
            </p:cNvPicPr>
            <p:nvPr/>
          </p:nvPicPr>
          <p:blipFill>
            <a:blip r:embed="rId25">
              <a:extLst>
                <a:ext uri="{BEBA8EAE-BF5A-486C-A8C5-ECC9F3942E4B}">
                  <a14:imgProps xmlns:a14="http://schemas.microsoft.com/office/drawing/2010/main">
                    <a14:imgLayer r:embed="rId26">
                      <a14:imgEffect>
                        <a14:backgroundRemoval t="0" b="99592" l="0" r="100000"/>
                      </a14:imgEffect>
                    </a14:imgLayer>
                  </a14:imgProps>
                </a:ext>
                <a:ext uri="{28A0092B-C50C-407E-A947-70E740481C1C}">
                  <a14:useLocalDpi xmlns:a14="http://schemas.microsoft.com/office/drawing/2010/main" val="0"/>
                </a:ext>
              </a:extLst>
            </a:blip>
            <a:stretch>
              <a:fillRect/>
            </a:stretch>
          </p:blipFill>
          <p:spPr>
            <a:xfrm>
              <a:off x="5168740" y="6090662"/>
              <a:ext cx="2152308" cy="1384030"/>
            </a:xfrm>
            <a:prstGeom prst="rect">
              <a:avLst/>
            </a:prstGeom>
          </p:spPr>
        </p:pic>
        <p:pic>
          <p:nvPicPr>
            <p:cNvPr id="3" name="Picture 2" descr="Screen Shot 2014-06-05 at 2.21.38 PM.png"/>
            <p:cNvPicPr>
              <a:picLocks noChangeAspect="1"/>
            </p:cNvPicPr>
            <p:nvPr/>
          </p:nvPicPr>
          <p:blipFill>
            <a:blip r:embed="rId27">
              <a:extLst>
                <a:ext uri="{BEBA8EAE-BF5A-486C-A8C5-ECC9F3942E4B}">
                  <a14:imgProps xmlns:a14="http://schemas.microsoft.com/office/drawing/2010/main">
                    <a14:imgLayer r:embed="rId28">
                      <a14:imgEffect>
                        <a14:backgroundRemoval t="0" b="100000" l="0" r="100000">
                          <a14:foregroundMark x1="5277" y1="28049" x2="73879" y2="28049"/>
                          <a14:foregroundMark x1="4485" y1="19919" x2="75989" y2="19106"/>
                          <a14:foregroundMark x1="20317" y1="12195" x2="20317" y2="12195"/>
                          <a14:foregroundMark x1="4485" y1="15447" x2="47757" y2="15854"/>
                        </a14:backgroundRemoval>
                      </a14:imgEffect>
                    </a14:imgLayer>
                  </a14:imgProps>
                </a:ext>
                <a:ext uri="{28A0092B-C50C-407E-A947-70E740481C1C}">
                  <a14:useLocalDpi xmlns:a14="http://schemas.microsoft.com/office/drawing/2010/main" val="0"/>
                </a:ext>
              </a:extLst>
            </a:blip>
            <a:stretch>
              <a:fillRect/>
            </a:stretch>
          </p:blipFill>
          <p:spPr>
            <a:xfrm>
              <a:off x="2824968" y="6043562"/>
              <a:ext cx="2141008" cy="1389678"/>
            </a:xfrm>
            <a:prstGeom prst="rect">
              <a:avLst/>
            </a:prstGeom>
          </p:spPr>
        </p:pic>
      </p:grpSp>
      <p:grpSp>
        <p:nvGrpSpPr>
          <p:cNvPr id="43" name="Group 42"/>
          <p:cNvGrpSpPr/>
          <p:nvPr>
            <p:custDataLst>
              <p:tags r:id="rId12"/>
            </p:custDataLst>
          </p:nvPr>
        </p:nvGrpSpPr>
        <p:grpSpPr>
          <a:xfrm>
            <a:off x="2571138" y="443435"/>
            <a:ext cx="651202" cy="1918598"/>
            <a:chOff x="2571138" y="443435"/>
            <a:chExt cx="651202" cy="1336089"/>
          </a:xfrm>
        </p:grpSpPr>
        <p:grpSp>
          <p:nvGrpSpPr>
            <p:cNvPr id="44" name="Group 43"/>
            <p:cNvGrpSpPr/>
            <p:nvPr/>
          </p:nvGrpSpPr>
          <p:grpSpPr>
            <a:xfrm>
              <a:off x="2571138" y="443435"/>
              <a:ext cx="651202" cy="1336089"/>
              <a:chOff x="2169548" y="4643960"/>
              <a:chExt cx="393589" cy="656327"/>
            </a:xfrm>
          </p:grpSpPr>
          <p:cxnSp>
            <p:nvCxnSpPr>
              <p:cNvPr id="48" name="Straight Arrow Connector 47"/>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5" name="Straight Arrow Connector 44"/>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0" name="TextBox 49"/>
          <p:cNvSpPr txBox="1"/>
          <p:nvPr>
            <p:custDataLst>
              <p:tags r:id="rId13"/>
            </p:custDataLst>
          </p:nvPr>
        </p:nvSpPr>
        <p:spPr>
          <a:xfrm>
            <a:off x="457995" y="647673"/>
            <a:ext cx="2815942" cy="1323439"/>
          </a:xfrm>
          <a:prstGeom prst="rect">
            <a:avLst/>
          </a:prstGeom>
          <a:noFill/>
        </p:spPr>
        <p:txBody>
          <a:bodyPr wrap="square" rtlCol="0">
            <a:spAutoFit/>
          </a:bodyPr>
          <a:lstStyle/>
          <a:p>
            <a:pPr algn="l" rtl="0"/>
            <a:r>
              <a:rPr lang="fr-FR" sz="4000" b="0" i="0" u="none" dirty="0">
                <a:latin typeface="Futura Std Condensed" pitchFamily="34" charset="0"/>
                <a:cs typeface="Futura Condensed"/>
              </a:rPr>
              <a:t>JE MONTE UN GROUPE</a:t>
            </a:r>
          </a:p>
        </p:txBody>
      </p:sp>
    </p:spTree>
    <p:extLst>
      <p:ext uri="{BB962C8B-B14F-4D97-AF65-F5344CB8AC3E}">
        <p14:creationId xmlns:p14="http://schemas.microsoft.com/office/powerpoint/2010/main" val="2670687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custDataLst>
              <p:tags r:id="rId1"/>
            </p:custDataLst>
          </p:nvPr>
        </p:nvSpPr>
        <p:spPr>
          <a:xfrm>
            <a:off x="0" y="1669302"/>
            <a:ext cx="7839859" cy="47958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Condensed-Normal" pitchFamily="2" charset="0"/>
            </a:endParaRPr>
          </a:p>
        </p:txBody>
      </p:sp>
      <p:sp>
        <p:nvSpPr>
          <p:cNvPr id="75" name="TextBox 74"/>
          <p:cNvSpPr txBox="1"/>
          <p:nvPr>
            <p:custDataLst>
              <p:tags r:id="rId2"/>
            </p:custDataLst>
          </p:nvPr>
        </p:nvSpPr>
        <p:spPr>
          <a:xfrm>
            <a:off x="457199" y="2387616"/>
            <a:ext cx="3247603" cy="2585323"/>
          </a:xfrm>
          <a:prstGeom prst="rect">
            <a:avLst/>
          </a:prstGeom>
          <a:noFill/>
        </p:spPr>
        <p:txBody>
          <a:bodyPr wrap="square" rtlCol="0">
            <a:spAutoFit/>
          </a:bodyPr>
          <a:lstStyle/>
          <a:p>
            <a:pPr algn="l" rtl="0"/>
            <a:r>
              <a:rPr lang="fr-FR" sz="1400" b="0" i="0" u="none" dirty="0">
                <a:latin typeface="Futura Std Condensed" pitchFamily="34" charset="0"/>
                <a:cs typeface="Futura Condensed"/>
              </a:rPr>
              <a:t>Afin de vous aider à plonger le plus rapidement possible au cœur de </a:t>
            </a:r>
            <a:r>
              <a:rPr lang="fr-FR" sz="1400" b="0" i="0" u="none" dirty="0" smtClean="0">
                <a:latin typeface="Futura Std Condensed" pitchFamily="34" charset="0"/>
                <a:cs typeface="Futura Condensed"/>
              </a:rPr>
              <a:t>l’informatique </a:t>
            </a:r>
            <a:r>
              <a:rPr lang="fr-FR" sz="1400" b="0" i="0" u="none" dirty="0">
                <a:latin typeface="Futura Std Condensed" pitchFamily="34" charset="0"/>
                <a:cs typeface="Futura Condensed"/>
              </a:rPr>
              <a:t>créative, nous avons rassemblé les réponses à huit questions courantes :</a:t>
            </a:r>
          </a:p>
          <a:p>
            <a:endParaRPr lang="fr-FR" sz="700" dirty="0">
              <a:latin typeface="Futura Std Condensed" pitchFamily="34" charset="0"/>
              <a:cs typeface="Futura Condensed"/>
            </a:endParaRPr>
          </a:p>
          <a:p>
            <a:pPr lvl="0" algn="l" rtl="0"/>
            <a:r>
              <a:rPr lang="fr-FR" sz="1400" b="0" i="0" u="none" dirty="0">
                <a:latin typeface="Futura Std Condensed" pitchFamily="34" charset="0"/>
                <a:cs typeface="Futura Condensed"/>
              </a:rPr>
              <a:t>1. </a:t>
            </a:r>
            <a:r>
              <a:rPr lang="fr-FR" sz="1400" b="0" i="0" u="none" dirty="0" smtClean="0">
                <a:latin typeface="Futura Std Condensed" pitchFamily="34" charset="0"/>
                <a:cs typeface="Futura Condensed"/>
              </a:rPr>
              <a:t>Qu’est-ce </a:t>
            </a:r>
            <a:r>
              <a:rPr lang="fr-FR" sz="1400" b="0" i="0" u="none" dirty="0">
                <a:latin typeface="Futura Std Condensed" pitchFamily="34" charset="0"/>
                <a:cs typeface="Futura Condensed"/>
              </a:rPr>
              <a:t>que </a:t>
            </a:r>
            <a:r>
              <a:rPr lang="fr-FR" sz="1400" b="0" i="0" u="none" dirty="0" smtClean="0">
                <a:latin typeface="Futura Std Condensed" pitchFamily="34" charset="0"/>
                <a:cs typeface="Futura Condensed"/>
              </a:rPr>
              <a:t>l’informatique </a:t>
            </a:r>
            <a:r>
              <a:rPr lang="fr-FR" sz="1400" b="0" i="0" u="none" dirty="0">
                <a:latin typeface="Futura Std Condensed" pitchFamily="34" charset="0"/>
                <a:cs typeface="Futura Condensed"/>
              </a:rPr>
              <a:t>créative ?</a:t>
            </a:r>
          </a:p>
          <a:p>
            <a:pPr lvl="0" algn="l" rtl="0"/>
            <a:r>
              <a:rPr lang="fr-FR" sz="1400" b="0" i="0" u="none" dirty="0">
                <a:latin typeface="Futura Std Condensed" pitchFamily="34" charset="0"/>
                <a:cs typeface="Futura Condensed"/>
              </a:rPr>
              <a:t>2. </a:t>
            </a:r>
            <a:r>
              <a:rPr lang="fr-FR" sz="1400" b="0" i="0" u="none" dirty="0" smtClean="0">
                <a:latin typeface="Futura Std Condensed" pitchFamily="34" charset="0"/>
                <a:cs typeface="Futura Condensed"/>
              </a:rPr>
              <a:t>Qu’est-ce </a:t>
            </a:r>
            <a:r>
              <a:rPr lang="fr-FR" sz="1400" b="0" i="0" u="none" dirty="0">
                <a:latin typeface="Futura Std Condensed" pitchFamily="34" charset="0"/>
                <a:cs typeface="Futura Condensed"/>
              </a:rPr>
              <a:t>que Scratch ?</a:t>
            </a:r>
          </a:p>
          <a:p>
            <a:pPr lvl="0" algn="l" rtl="0"/>
            <a:r>
              <a:rPr lang="fr-FR" sz="1400" b="0" i="0" u="none" dirty="0">
                <a:latin typeface="Futura Std Condensed" pitchFamily="34" charset="0"/>
                <a:cs typeface="Futura Condensed"/>
              </a:rPr>
              <a:t>3. </a:t>
            </a:r>
            <a:r>
              <a:rPr lang="fr-FR" sz="1400" b="0" i="0" u="none" dirty="0" smtClean="0">
                <a:latin typeface="Futura Std Condensed" pitchFamily="34" charset="0"/>
                <a:cs typeface="Futura Condensed"/>
              </a:rPr>
              <a:t>Qu’est-ce </a:t>
            </a:r>
            <a:r>
              <a:rPr lang="fr-FR" sz="1400" b="0" i="0" u="none" dirty="0">
                <a:latin typeface="Futura Std Condensed" pitchFamily="34" charset="0"/>
                <a:cs typeface="Futura Condensed"/>
              </a:rPr>
              <a:t>que ce guide ?</a:t>
            </a:r>
          </a:p>
          <a:p>
            <a:pPr lvl="0" algn="l" rtl="0"/>
            <a:r>
              <a:rPr lang="fr-FR" sz="1400" b="0" i="0" u="none" dirty="0">
                <a:latin typeface="Futura Std Condensed" pitchFamily="34" charset="0"/>
                <a:cs typeface="Futura Condensed"/>
              </a:rPr>
              <a:t>4. </a:t>
            </a:r>
            <a:r>
              <a:rPr lang="fr-FR" sz="1400" b="0" i="0" u="none" dirty="0" smtClean="0">
                <a:latin typeface="Futura Std Condensed" pitchFamily="34" charset="0"/>
                <a:cs typeface="Futura Condensed"/>
              </a:rPr>
              <a:t>À </a:t>
            </a:r>
            <a:r>
              <a:rPr lang="fr-FR" sz="1400" b="0" i="0" u="none" dirty="0">
                <a:latin typeface="Futura Std Condensed" pitchFamily="34" charset="0"/>
                <a:cs typeface="Futura Condensed"/>
              </a:rPr>
              <a:t>qui est destiné ce guide ?</a:t>
            </a:r>
          </a:p>
          <a:p>
            <a:pPr lvl="0" algn="l" rtl="0"/>
            <a:r>
              <a:rPr lang="fr-FR" sz="1400" b="0" i="0" u="none" dirty="0">
                <a:latin typeface="Futura Std Condensed" pitchFamily="34" charset="0"/>
                <a:cs typeface="Futura Condensed"/>
              </a:rPr>
              <a:t>5. </a:t>
            </a:r>
            <a:r>
              <a:rPr lang="fr-FR" sz="1400" b="0" i="0" u="none" dirty="0" smtClean="0">
                <a:latin typeface="Futura Std Condensed" pitchFamily="34" charset="0"/>
                <a:cs typeface="Futura Condensed"/>
              </a:rPr>
              <a:t>De </a:t>
            </a:r>
            <a:r>
              <a:rPr lang="fr-FR" sz="1400" b="0" i="0" u="none" dirty="0">
                <a:latin typeface="Futura Std Condensed" pitchFamily="34" charset="0"/>
                <a:cs typeface="Futura Condensed"/>
              </a:rPr>
              <a:t>quoi ai-je besoin pour utiliser ce guide ?</a:t>
            </a:r>
          </a:p>
          <a:p>
            <a:pPr lvl="0" algn="l" rtl="0"/>
            <a:r>
              <a:rPr lang="fr-FR" sz="1400" b="0" i="0" u="none" dirty="0">
                <a:latin typeface="Futura Std Condensed" pitchFamily="34" charset="0"/>
                <a:cs typeface="Futura Condensed"/>
              </a:rPr>
              <a:t>6. </a:t>
            </a:r>
            <a:r>
              <a:rPr lang="fr-FR" sz="1400" b="0" i="0" u="none" dirty="0" smtClean="0">
                <a:latin typeface="Futura Std Condensed" pitchFamily="34" charset="0"/>
                <a:cs typeface="Futura Condensed"/>
              </a:rPr>
              <a:t>Que </a:t>
            </a:r>
            <a:r>
              <a:rPr lang="fr-FR" sz="1400" b="0" i="0" u="none" dirty="0">
                <a:latin typeface="Futura Std Condensed" pitchFamily="34" charset="0"/>
                <a:cs typeface="Futura Condensed"/>
              </a:rPr>
              <a:t>contient ce guide ?</a:t>
            </a:r>
          </a:p>
          <a:p>
            <a:pPr lvl="0" algn="l" rtl="0"/>
            <a:r>
              <a:rPr lang="fr-FR" sz="1400" b="0" i="0" u="none" dirty="0">
                <a:latin typeface="Futura Std Condensed" pitchFamily="34" charset="0"/>
                <a:cs typeface="Futura Condensed"/>
              </a:rPr>
              <a:t>7. </a:t>
            </a:r>
            <a:r>
              <a:rPr lang="fr-FR" sz="1400" b="0" i="0" u="none" dirty="0" smtClean="0">
                <a:latin typeface="Futura Std Condensed" pitchFamily="34" charset="0"/>
                <a:cs typeface="Futura Condensed"/>
              </a:rPr>
              <a:t>Comment </a:t>
            </a:r>
            <a:r>
              <a:rPr lang="fr-FR" sz="1400" b="0" i="0" u="none" dirty="0">
                <a:latin typeface="Futura Std Condensed" pitchFamily="34" charset="0"/>
                <a:cs typeface="Futura Condensed"/>
              </a:rPr>
              <a:t>utiliser ce guide ? </a:t>
            </a:r>
          </a:p>
          <a:p>
            <a:pPr lvl="0" algn="l" rtl="0"/>
            <a:r>
              <a:rPr lang="fr-FR" sz="1400" b="0" i="0" u="none" dirty="0">
                <a:latin typeface="Futura Std Condensed" pitchFamily="34" charset="0"/>
                <a:cs typeface="Futura Condensed"/>
              </a:rPr>
              <a:t>8. </a:t>
            </a:r>
            <a:r>
              <a:rPr lang="fr-FR" sz="1400" b="0" i="0" u="none" dirty="0" smtClean="0">
                <a:latin typeface="Futura Std Condensed" pitchFamily="34" charset="0"/>
                <a:cs typeface="Futura Condensed"/>
              </a:rPr>
              <a:t>D’où </a:t>
            </a:r>
            <a:r>
              <a:rPr lang="fr-FR" sz="1400" b="0" i="0" u="none" dirty="0">
                <a:latin typeface="Futura Std Condensed" pitchFamily="34" charset="0"/>
                <a:cs typeface="Futura Condensed"/>
              </a:rPr>
              <a:t>provient ce guide ?</a:t>
            </a:r>
            <a:endParaRPr lang="fr-FR" sz="1400" dirty="0">
              <a:latin typeface="Futura Std Condensed" pitchFamily="34" charset="0"/>
              <a:cs typeface="Futura Condensed"/>
            </a:endParaRPr>
          </a:p>
        </p:txBody>
      </p:sp>
      <p:sp>
        <p:nvSpPr>
          <p:cNvPr id="76" name="TextBox 75"/>
          <p:cNvSpPr txBox="1"/>
          <p:nvPr>
            <p:custDataLst>
              <p:tags r:id="rId3"/>
            </p:custDataLst>
          </p:nvPr>
        </p:nvSpPr>
        <p:spPr>
          <a:xfrm>
            <a:off x="457199" y="464006"/>
            <a:ext cx="3245964" cy="907941"/>
          </a:xfrm>
          <a:prstGeom prst="rect">
            <a:avLst/>
          </a:prstGeom>
          <a:noFill/>
        </p:spPr>
        <p:txBody>
          <a:bodyPr wrap="square" rtlCol="0">
            <a:spAutoFit/>
          </a:bodyPr>
          <a:lstStyle/>
          <a:p>
            <a:pPr algn="l" rtl="0"/>
            <a:r>
              <a:rPr lang="fr-FR" sz="5300" b="0" i="0" u="none" dirty="0">
                <a:latin typeface="Futura Std Condensed" pitchFamily="34" charset="0"/>
                <a:cs typeface="Futura Condensed"/>
              </a:rPr>
              <a:t>CONTEXTE</a:t>
            </a:r>
          </a:p>
        </p:txBody>
      </p:sp>
      <p:sp>
        <p:nvSpPr>
          <p:cNvPr id="80" name="Oval Callout 79"/>
          <p:cNvSpPr/>
          <p:nvPr>
            <p:custDataLst>
              <p:tags r:id="rId4"/>
            </p:custDataLst>
          </p:nvPr>
        </p:nvSpPr>
        <p:spPr>
          <a:xfrm rot="20968875" flipH="1">
            <a:off x="3816921" y="1090562"/>
            <a:ext cx="3726456" cy="3591135"/>
          </a:xfrm>
          <a:prstGeom prst="wedgeEllipseCallout">
            <a:avLst>
              <a:gd name="adj1" fmla="val -41492"/>
              <a:gd name="adj2" fmla="val 52914"/>
            </a:avLst>
          </a:prstGeom>
          <a:solidFill>
            <a:srgbClr val="D9D9D9"/>
          </a:solidFill>
          <a:ln w="1143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rtl="0"/>
            <a:r>
              <a:rPr lang="fr-FR" sz="3150" b="0" i="0" u="none" kern="1300" dirty="0">
                <a:solidFill>
                  <a:schemeClr val="tx1"/>
                </a:solidFill>
                <a:latin typeface="Futura Std Condensed" pitchFamily="34" charset="0"/>
                <a:cs typeface="Futura Condensed"/>
              </a:rPr>
              <a:t>Bienvenue dans le guide pédagogique pour </a:t>
            </a:r>
            <a:r>
              <a:rPr lang="fr-FR" sz="3150" b="0" i="0" u="none" kern="1300" dirty="0" smtClean="0">
                <a:solidFill>
                  <a:schemeClr val="tx1"/>
                </a:solidFill>
                <a:latin typeface="Futura Std Condensed" pitchFamily="34" charset="0"/>
                <a:cs typeface="Futura Condensed"/>
              </a:rPr>
              <a:t>l’enseignement </a:t>
            </a:r>
            <a:r>
              <a:rPr lang="fr-FR" sz="3150" b="0" i="0" u="none" kern="1300" dirty="0">
                <a:solidFill>
                  <a:schemeClr val="tx1"/>
                </a:solidFill>
                <a:latin typeface="Futura Std Condensed" pitchFamily="34" charset="0"/>
                <a:cs typeface="Futura Condensed"/>
              </a:rPr>
              <a:t>de </a:t>
            </a:r>
            <a:r>
              <a:rPr lang="fr-FR" sz="3150" b="0" i="0" u="none" kern="1300" dirty="0" smtClean="0">
                <a:solidFill>
                  <a:schemeClr val="tx1"/>
                </a:solidFill>
                <a:latin typeface="Futura Std Condensed" pitchFamily="34" charset="0"/>
                <a:cs typeface="Futura Condensed"/>
              </a:rPr>
              <a:t>l’informatique </a:t>
            </a:r>
            <a:r>
              <a:rPr lang="fr-FR" sz="3150" b="0" i="0" u="none" kern="1300" dirty="0">
                <a:solidFill>
                  <a:schemeClr val="tx1"/>
                </a:solidFill>
                <a:latin typeface="Futura Std Condensed" pitchFamily="34" charset="0"/>
                <a:cs typeface="Futura Condensed"/>
              </a:rPr>
              <a:t>créative !</a:t>
            </a:r>
            <a:endParaRPr lang="fr-FR" sz="3150" kern="1300" dirty="0">
              <a:solidFill>
                <a:schemeClr val="tx1"/>
              </a:solidFill>
              <a:latin typeface="Futura Std Condensed" pitchFamily="34" charset="0"/>
              <a:cs typeface="Futura Condensed"/>
            </a:endParaRPr>
          </a:p>
        </p:txBody>
      </p:sp>
      <p:grpSp>
        <p:nvGrpSpPr>
          <p:cNvPr id="81" name="Group 80"/>
          <p:cNvGrpSpPr/>
          <p:nvPr>
            <p:custDataLst>
              <p:tags r:id="rId5"/>
            </p:custDataLst>
          </p:nvPr>
        </p:nvGrpSpPr>
        <p:grpSpPr>
          <a:xfrm>
            <a:off x="454289" y="6086703"/>
            <a:ext cx="6859707" cy="3912641"/>
            <a:chOff x="-7635890" y="6081959"/>
            <a:chExt cx="6859707" cy="3912641"/>
          </a:xfrm>
        </p:grpSpPr>
        <p:grpSp>
          <p:nvGrpSpPr>
            <p:cNvPr id="82" name="Group 81"/>
            <p:cNvGrpSpPr/>
            <p:nvPr/>
          </p:nvGrpSpPr>
          <p:grpSpPr>
            <a:xfrm>
              <a:off x="-7635890" y="6081959"/>
              <a:ext cx="2083134" cy="1385948"/>
              <a:chOff x="-5136318" y="464008"/>
              <a:chExt cx="3051033" cy="2246945"/>
            </a:xfrm>
          </p:grpSpPr>
          <p:pic>
            <p:nvPicPr>
              <p:cNvPr id="91" name="Picture 90" descr="Screen Shot 2014-07-30 at 4.28.12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9841" y="1951063"/>
                <a:ext cx="993315" cy="759057"/>
              </a:xfrm>
              <a:prstGeom prst="rect">
                <a:avLst/>
              </a:prstGeom>
              <a:ln w="19050" cmpd="sng">
                <a:solidFill>
                  <a:schemeClr val="bg1"/>
                </a:solidFill>
              </a:ln>
            </p:spPr>
          </p:pic>
          <p:pic>
            <p:nvPicPr>
              <p:cNvPr id="92" name="Picture 91" descr="Screen Shot 2014-07-30 at 4.33.2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7009" y="464008"/>
                <a:ext cx="1012781" cy="707993"/>
              </a:xfrm>
              <a:prstGeom prst="rect">
                <a:avLst/>
              </a:prstGeom>
              <a:ln w="19050" cmpd="sng">
                <a:solidFill>
                  <a:schemeClr val="bg1"/>
                </a:solidFill>
              </a:ln>
            </p:spPr>
          </p:pic>
          <p:pic>
            <p:nvPicPr>
              <p:cNvPr id="93" name="Picture 92" descr="Screen Shot 2014-07-30 at 4.33.47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6317" y="1198318"/>
                <a:ext cx="993315" cy="709966"/>
              </a:xfrm>
              <a:prstGeom prst="rect">
                <a:avLst/>
              </a:prstGeom>
              <a:ln w="19050" cmpd="sng">
                <a:solidFill>
                  <a:schemeClr val="bg1"/>
                </a:solidFill>
              </a:ln>
            </p:spPr>
          </p:pic>
          <p:pic>
            <p:nvPicPr>
              <p:cNvPr id="94" name="Picture 93" descr="Screen Shot 2014-07-30 at 4.36.01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6318" y="464008"/>
                <a:ext cx="993315" cy="706021"/>
              </a:xfrm>
              <a:prstGeom prst="rect">
                <a:avLst/>
              </a:prstGeom>
              <a:ln w="19050" cmpd="sng">
                <a:solidFill>
                  <a:schemeClr val="bg1"/>
                </a:solidFill>
              </a:ln>
            </p:spPr>
          </p:pic>
          <p:pic>
            <p:nvPicPr>
              <p:cNvPr id="95" name="Picture 94" descr="Screen Shot 2014-07-30 at 4.34.38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6486" y="464008"/>
                <a:ext cx="991201" cy="706021"/>
              </a:xfrm>
              <a:prstGeom prst="rect">
                <a:avLst/>
              </a:prstGeom>
              <a:ln w="19050" cmpd="sng">
                <a:solidFill>
                  <a:schemeClr val="bg1"/>
                </a:solidFill>
              </a:ln>
            </p:spPr>
          </p:pic>
          <p:pic>
            <p:nvPicPr>
              <p:cNvPr id="96" name="Picture 95" descr="Screen Shot 2014-07-30 at 4.39.06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6486" y="1940519"/>
                <a:ext cx="984856" cy="763286"/>
              </a:xfrm>
              <a:prstGeom prst="rect">
                <a:avLst/>
              </a:prstGeom>
              <a:ln w="19050" cmpd="sng">
                <a:solidFill>
                  <a:schemeClr val="bg1"/>
                </a:solidFill>
              </a:ln>
            </p:spPr>
          </p:pic>
          <p:pic>
            <p:nvPicPr>
              <p:cNvPr id="97" name="Picture 96" descr="Screen Shot 2014-07-30 at 4.38.01 P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76486" y="1202263"/>
                <a:ext cx="984854" cy="706021"/>
              </a:xfrm>
              <a:prstGeom prst="rect">
                <a:avLst/>
              </a:prstGeom>
              <a:ln w="19050" cmpd="sng">
                <a:solidFill>
                  <a:schemeClr val="bg1"/>
                </a:solidFill>
              </a:ln>
            </p:spPr>
          </p:pic>
          <p:pic>
            <p:nvPicPr>
              <p:cNvPr id="98" name="Picture 97" descr="Screen Shot 2014-07-30 at 4.37.29 P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99841" y="1198318"/>
                <a:ext cx="993315" cy="709966"/>
              </a:xfrm>
              <a:prstGeom prst="rect">
                <a:avLst/>
              </a:prstGeom>
              <a:ln w="19050" cmpd="sng">
                <a:solidFill>
                  <a:schemeClr val="bg1"/>
                </a:solidFill>
              </a:ln>
            </p:spPr>
          </p:pic>
          <p:pic>
            <p:nvPicPr>
              <p:cNvPr id="99" name="Picture 98" descr="Screen Shot 2014-07-30 at 4.43.16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317" y="1951063"/>
                <a:ext cx="993315" cy="759890"/>
              </a:xfrm>
              <a:prstGeom prst="rect">
                <a:avLst/>
              </a:prstGeom>
              <a:ln w="19050" cmpd="sng">
                <a:solidFill>
                  <a:schemeClr val="bg1"/>
                </a:solidFill>
              </a:ln>
            </p:spPr>
          </p:pic>
        </p:grpSp>
        <p:grpSp>
          <p:nvGrpSpPr>
            <p:cNvPr id="83" name="Group 82"/>
            <p:cNvGrpSpPr/>
            <p:nvPr/>
          </p:nvGrpSpPr>
          <p:grpSpPr>
            <a:xfrm>
              <a:off x="-7632980" y="6081959"/>
              <a:ext cx="6856797" cy="3912641"/>
              <a:chOff x="-7632980" y="6081959"/>
              <a:chExt cx="6856797" cy="3912641"/>
            </a:xfrm>
          </p:grpSpPr>
          <p:sp>
            <p:nvSpPr>
              <p:cNvPr id="84" name="TextBox 83"/>
              <p:cNvSpPr txBox="1"/>
              <p:nvPr/>
            </p:nvSpPr>
            <p:spPr>
              <a:xfrm>
                <a:off x="-7632980" y="7501610"/>
                <a:ext cx="2085341" cy="2492990"/>
              </a:xfrm>
              <a:prstGeom prst="rect">
                <a:avLst/>
              </a:prstGeom>
              <a:noFill/>
            </p:spPr>
            <p:txBody>
              <a:bodyPr wrap="square" lIns="0" rIns="0" rtlCol="0">
                <a:spAutoFit/>
              </a:bodyPr>
              <a:lstStyle/>
              <a:p>
                <a:pPr algn="just"/>
                <a:r>
                  <a:rPr lang="fr-FR" sz="1200" b="1" i="0" u="none" dirty="0" smtClean="0">
                    <a:latin typeface="Futura Std Condensed" pitchFamily="34" charset="0"/>
                    <a:cs typeface="Futura Condensed"/>
                  </a:rPr>
                  <a:t>L’informatique </a:t>
                </a:r>
                <a:r>
                  <a:rPr lang="fr-FR" sz="1200" b="1" i="0" u="none" dirty="0">
                    <a:latin typeface="Futura Std Condensed" pitchFamily="34" charset="0"/>
                    <a:cs typeface="Futura Condensed"/>
                  </a:rPr>
                  <a:t>créative est axée sur la créativité.</a:t>
                </a:r>
                <a:r>
                  <a:rPr lang="fr-FR" sz="1200" b="0" i="0" u="none" dirty="0">
                    <a:latin typeface="Futura Std Condensed" pitchFamily="34" charset="0"/>
                    <a:cs typeface="Futura Condensed"/>
                  </a:rPr>
                  <a:t> Les méthodes employées pour </a:t>
                </a:r>
                <a:r>
                  <a:rPr lang="fr-FR" sz="1200" b="0" i="0" u="none" dirty="0" smtClean="0">
                    <a:latin typeface="Futura Std Condensed" pitchFamily="34" charset="0"/>
                    <a:cs typeface="Futura Condensed"/>
                  </a:rPr>
                  <a:t>faire </a:t>
                </a:r>
                <a:r>
                  <a:rPr lang="fr-FR" sz="1200" dirty="0">
                    <a:latin typeface="Futura Std Condensed" pitchFamily="34" charset="0"/>
                    <a:cs typeface="Futura Condensed"/>
                  </a:rPr>
                  <a:t>découvrir aux jeunes l’informatique </a:t>
                </a:r>
                <a:r>
                  <a:rPr lang="fr-FR" sz="1200" b="0" i="0" u="none" dirty="0">
                    <a:latin typeface="Futura Std Condensed" pitchFamily="34" charset="0"/>
                    <a:cs typeface="Futura Condensed"/>
                  </a:rPr>
                  <a:t>et les domaines associés </a:t>
                </a:r>
                <a:r>
                  <a:rPr lang="fr-FR" sz="1200" b="0" i="0" u="none" dirty="0" smtClean="0">
                    <a:latin typeface="Futura Std Condensed" pitchFamily="34" charset="0"/>
                    <a:cs typeface="Futura Condensed"/>
                  </a:rPr>
                  <a:t>ont </a:t>
                </a:r>
                <a:r>
                  <a:rPr lang="fr-FR" sz="1200" b="0" i="0" u="none" dirty="0">
                    <a:latin typeface="Futura Std Condensed" pitchFamily="34" charset="0"/>
                    <a:cs typeface="Futura Condensed"/>
                  </a:rPr>
                  <a:t>pendant longtemps été déconnectées des centres </a:t>
                </a:r>
                <a:r>
                  <a:rPr lang="fr-FR" sz="1200" b="0" i="0" u="none" dirty="0" smtClean="0">
                    <a:latin typeface="Futura Std Condensed" pitchFamily="34" charset="0"/>
                    <a:cs typeface="Futura Condensed"/>
                  </a:rPr>
                  <a:t>d’intérêt </a:t>
                </a:r>
                <a:r>
                  <a:rPr lang="fr-FR" sz="1200" b="0" i="0" u="none" dirty="0">
                    <a:latin typeface="Futura Std Condensed" pitchFamily="34" charset="0"/>
                    <a:cs typeface="Futura Condensed"/>
                  </a:rPr>
                  <a:t>et des valeurs </a:t>
                </a:r>
                <a:r>
                  <a:rPr lang="fr-FR" sz="1200" b="0" i="0" u="none" dirty="0" smtClean="0">
                    <a:latin typeface="Futura Std Condensed" pitchFamily="34" charset="0"/>
                    <a:cs typeface="Futura Condensed"/>
                  </a:rPr>
                  <a:t>des élèves, </a:t>
                </a:r>
                <a:r>
                  <a:rPr lang="fr-FR" sz="1200" b="0" i="0" u="none" dirty="0">
                    <a:latin typeface="Futura Std Condensed" pitchFamily="34" charset="0"/>
                    <a:cs typeface="Futura Condensed"/>
                  </a:rPr>
                  <a:t>mettant </a:t>
                </a:r>
                <a:r>
                  <a:rPr lang="fr-FR" sz="1200" b="0" i="0" u="none" dirty="0" smtClean="0">
                    <a:latin typeface="Futura Std Condensed" pitchFamily="34" charset="0"/>
                    <a:cs typeface="Futura Condensed"/>
                  </a:rPr>
                  <a:t>l’accent </a:t>
                </a:r>
                <a:r>
                  <a:rPr lang="fr-FR" sz="1200" b="0" i="0" u="none" dirty="0">
                    <a:latin typeface="Futura Std Condensed" pitchFamily="34" charset="0"/>
                    <a:cs typeface="Futura Condensed"/>
                  </a:rPr>
                  <a:t>sur le détail technique plutôt que sur le potentiel créatif.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a:t>
                </a:r>
                <a:r>
                  <a:rPr lang="fr-FR" sz="1200" b="0" i="0" u="none" dirty="0" smtClean="0">
                    <a:latin typeface="Futura Std Condensed" pitchFamily="34" charset="0"/>
                    <a:cs typeface="Futura Condensed"/>
                  </a:rPr>
                  <a:t>s’appuie </a:t>
                </a:r>
                <a:r>
                  <a:rPr lang="fr-FR" sz="1200" b="0" i="0" u="none" dirty="0">
                    <a:latin typeface="Futura Std Condensed" pitchFamily="34" charset="0"/>
                    <a:cs typeface="Futura Condensed"/>
                  </a:rPr>
                  <a:t>sur la créativité, </a:t>
                </a:r>
                <a:r>
                  <a:rPr lang="fr-FR" sz="1200" b="0" i="0" u="none" dirty="0" smtClean="0">
                    <a:latin typeface="Futura Std Condensed" pitchFamily="34" charset="0"/>
                    <a:cs typeface="Futura Condensed"/>
                  </a:rPr>
                  <a:t>l’imagination </a:t>
                </a:r>
                <a:r>
                  <a:rPr lang="fr-FR" sz="1200" b="0" i="0" u="none" dirty="0">
                    <a:latin typeface="Futura Std Condensed" pitchFamily="34" charset="0"/>
                    <a:cs typeface="Futura Condensed"/>
                  </a:rPr>
                  <a:t>et les centres </a:t>
                </a:r>
                <a:r>
                  <a:rPr lang="fr-FR" sz="1200" b="0" i="0" u="none" dirty="0" smtClean="0">
                    <a:latin typeface="Futura Std Condensed" pitchFamily="34" charset="0"/>
                    <a:cs typeface="Futura Condensed"/>
                  </a:rPr>
                  <a:t>d’intérêt </a:t>
                </a:r>
                <a:r>
                  <a:rPr lang="fr-FR" sz="1200" b="0" i="0" u="none" dirty="0">
                    <a:latin typeface="Futura Std Condensed" pitchFamily="34" charset="0"/>
                    <a:cs typeface="Futura Condensed"/>
                  </a:rPr>
                  <a:t>de </a:t>
                </a:r>
                <a:r>
                  <a:rPr lang="fr-FR" sz="1200" b="0" i="0" u="none" dirty="0" smtClean="0">
                    <a:latin typeface="Futura Std Condensed" pitchFamily="34" charset="0"/>
                    <a:cs typeface="Futura Condensed"/>
                  </a:rPr>
                  <a:t>l’apprenant </a:t>
                </a:r>
                <a:r>
                  <a:rPr lang="fr-FR" sz="1200" b="0" i="0" u="none" dirty="0">
                    <a:latin typeface="Futura Std Condensed" pitchFamily="34" charset="0"/>
                    <a:cs typeface="Futura Condensed"/>
                  </a:rPr>
                  <a:t>pour aider ce dernier à développer un lien personnel avec </a:t>
                </a:r>
                <a:r>
                  <a:rPr lang="fr-FR" sz="1200" b="0" i="0" u="none" dirty="0" smtClean="0">
                    <a:latin typeface="Futura Std Condensed" pitchFamily="34" charset="0"/>
                    <a:cs typeface="Futura Condensed"/>
                  </a:rPr>
                  <a:t>l’informatique</a:t>
                </a:r>
                <a:r>
                  <a:rPr lang="fr-FR" sz="1200" b="0" i="0" u="none" dirty="0">
                    <a:latin typeface="Futura Std Condensed" pitchFamily="34" charset="0"/>
                    <a:cs typeface="Futura Condensed"/>
                  </a:rPr>
                  <a:t>.</a:t>
                </a:r>
              </a:p>
            </p:txBody>
          </p:sp>
          <p:grpSp>
            <p:nvGrpSpPr>
              <p:cNvPr id="85" name="Group 84"/>
              <p:cNvGrpSpPr/>
              <p:nvPr/>
            </p:nvGrpSpPr>
            <p:grpSpPr>
              <a:xfrm>
                <a:off x="-5240629" y="6081959"/>
                <a:ext cx="2086571" cy="3727978"/>
                <a:chOff x="2849551" y="6008696"/>
                <a:chExt cx="2086571" cy="3727978"/>
              </a:xfrm>
            </p:grpSpPr>
            <p:pic>
              <p:nvPicPr>
                <p:cNvPr id="89" name="Picture 88"/>
                <p:cNvPicPr>
                  <a:picLocks noChangeAspect="1"/>
                </p:cNvPicPr>
                <p:nvPr/>
              </p:nvPicPr>
              <p:blipFill>
                <a:blip r:embed="rId19">
                  <a:extLst>
                    <a:ext uri="{BEBA8EAE-BF5A-486C-A8C5-ECC9F3942E4B}">
                      <a14:imgProps xmlns:a14="http://schemas.microsoft.com/office/drawing/2010/main">
                        <a14:imgLayer r:embed="rId20">
                          <a14:imgEffect>
                            <a14:brightnessContrast bright="40000"/>
                          </a14:imgEffect>
                        </a14:imgLayer>
                      </a14:imgProps>
                    </a:ext>
                  </a:extLst>
                </a:blip>
                <a:stretch>
                  <a:fillRect/>
                </a:stretch>
              </p:blipFill>
              <p:spPr>
                <a:xfrm>
                  <a:off x="2849551" y="6008696"/>
                  <a:ext cx="2086571" cy="1381538"/>
                </a:xfrm>
                <a:prstGeom prst="rect">
                  <a:avLst/>
                </a:prstGeom>
              </p:spPr>
            </p:pic>
            <p:sp>
              <p:nvSpPr>
                <p:cNvPr id="90" name="TextBox 89"/>
                <p:cNvSpPr txBox="1"/>
                <p:nvPr/>
              </p:nvSpPr>
              <p:spPr>
                <a:xfrm>
                  <a:off x="2850781" y="7428350"/>
                  <a:ext cx="2085341" cy="2308324"/>
                </a:xfrm>
                <a:prstGeom prst="rect">
                  <a:avLst/>
                </a:prstGeom>
                <a:noFill/>
              </p:spPr>
              <p:txBody>
                <a:bodyPr wrap="square" lIns="0" rIns="0" rtlCol="0">
                  <a:spAutoFit/>
                </a:bodyPr>
                <a:lstStyle/>
                <a:p>
                  <a:pPr algn="just" rtl="0"/>
                  <a:r>
                    <a:rPr lang="fr-FR" sz="1200" b="1" i="0" u="none" dirty="0" smtClean="0">
                      <a:latin typeface="Futura Std Condensed" pitchFamily="34" charset="0"/>
                      <a:cs typeface="Futura Condensed"/>
                    </a:rPr>
                    <a:t>L’informatique </a:t>
                  </a:r>
                  <a:r>
                    <a:rPr lang="fr-FR" sz="1200" b="1" i="0" u="none" dirty="0">
                      <a:latin typeface="Futura Std Condensed" pitchFamily="34" charset="0"/>
                      <a:cs typeface="Futura Condensed"/>
                    </a:rPr>
                    <a:t>créative est axée sur </a:t>
                  </a:r>
                  <a:r>
                    <a:rPr lang="fr-FR" sz="1200" b="1" i="0" u="none" dirty="0" smtClean="0">
                      <a:latin typeface="Futura Std Condensed" pitchFamily="34" charset="0"/>
                      <a:cs typeface="Futura Condensed"/>
                    </a:rPr>
                    <a:t>l’autonomisation </a:t>
                  </a:r>
                  <a:r>
                    <a:rPr lang="fr-FR" sz="1200" b="1" i="0" u="none" dirty="0">
                      <a:latin typeface="Futura Std Condensed" pitchFamily="34" charset="0"/>
                      <a:cs typeface="Futura Condensed"/>
                    </a:rPr>
                    <a:t>de </a:t>
                  </a:r>
                  <a:r>
                    <a:rPr lang="fr-FR" sz="1200" b="1" i="0" u="none" dirty="0" smtClean="0">
                      <a:latin typeface="Futura Std Condensed" pitchFamily="34" charset="0"/>
                      <a:cs typeface="Futura Condensed"/>
                    </a:rPr>
                    <a:t>l’individu</a:t>
                  </a:r>
                  <a:r>
                    <a:rPr lang="fr-FR" sz="1200" b="1" i="0" u="none" dirty="0">
                      <a:latin typeface="Futura Std Condensed" pitchFamily="34" charset="0"/>
                      <a:cs typeface="Futura Condensed"/>
                    </a:rPr>
                    <a:t>.</a:t>
                  </a:r>
                  <a:r>
                    <a:rPr lang="fr-FR" sz="1200" b="0" i="0" u="none" dirty="0">
                      <a:latin typeface="Futura Std Condensed" pitchFamily="34" charset="0"/>
                      <a:cs typeface="Futura Condensed"/>
                    </a:rPr>
                    <a:t> Beaucoup de jeunes ayant accès à des ordinateurs endossent le rôle de consommateur, plutôt que celui de concepteur ou de créateur.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met </a:t>
                  </a:r>
                  <a:r>
                    <a:rPr lang="fr-FR" sz="1200" b="0" i="0" u="none" dirty="0" smtClean="0">
                      <a:latin typeface="Futura Std Condensed" pitchFamily="34" charset="0"/>
                      <a:cs typeface="Futura Condensed"/>
                    </a:rPr>
                    <a:t>l’accent </a:t>
                  </a:r>
                  <a:r>
                    <a:rPr lang="fr-FR" sz="1200" b="0" i="0" u="none" dirty="0">
                      <a:latin typeface="Futura Std Condensed" pitchFamily="34" charset="0"/>
                      <a:cs typeface="Futura Condensed"/>
                    </a:rPr>
                    <a:t>sur les compétences, les pratiques et les connaissances fondamentales dont ont besoin les jeunes pour créer les types de supports multimédias, informatiques, dynamiques et interactifs,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apprécient au quotidien.</a:t>
                  </a:r>
                </a:p>
              </p:txBody>
            </p:sp>
          </p:grpSp>
          <p:grpSp>
            <p:nvGrpSpPr>
              <p:cNvPr id="86" name="Group 85"/>
              <p:cNvGrpSpPr/>
              <p:nvPr/>
            </p:nvGrpSpPr>
            <p:grpSpPr>
              <a:xfrm>
                <a:off x="-2862754" y="6081960"/>
                <a:ext cx="2086571" cy="3545434"/>
                <a:chOff x="5227426" y="6008697"/>
                <a:chExt cx="2086571" cy="3545434"/>
              </a:xfrm>
            </p:grpSpPr>
            <p:pic>
              <p:nvPicPr>
                <p:cNvPr id="87" name="Picture 86" descr="Screen Shot 2014-07-30 at 4.25.05 PM.png"/>
                <p:cNvPicPr>
                  <a:picLocks noChangeAspect="1"/>
                </p:cNvPicPr>
                <p:nvPr/>
              </p:nvPicPr>
              <p:blipFill rotWithShape="1">
                <a:blip r:embed="rId21">
                  <a:extLst>
                    <a:ext uri="{28A0092B-C50C-407E-A947-70E740481C1C}">
                      <a14:useLocalDpi xmlns:a14="http://schemas.microsoft.com/office/drawing/2010/main" val="0"/>
                    </a:ext>
                  </a:extLst>
                </a:blip>
                <a:srcRect l="6255" r="625"/>
                <a:stretch/>
              </p:blipFill>
              <p:spPr>
                <a:xfrm>
                  <a:off x="5227426" y="6008697"/>
                  <a:ext cx="2086571" cy="1381536"/>
                </a:xfrm>
                <a:prstGeom prst="rect">
                  <a:avLst/>
                </a:prstGeom>
              </p:spPr>
            </p:pic>
            <p:sp>
              <p:nvSpPr>
                <p:cNvPr id="88" name="TextBox 87"/>
                <p:cNvSpPr txBox="1"/>
                <p:nvPr/>
              </p:nvSpPr>
              <p:spPr>
                <a:xfrm>
                  <a:off x="5227427" y="7430473"/>
                  <a:ext cx="2085340" cy="2123658"/>
                </a:xfrm>
                <a:prstGeom prst="rect">
                  <a:avLst/>
                </a:prstGeom>
                <a:noFill/>
              </p:spPr>
              <p:txBody>
                <a:bodyPr wrap="square" lIns="0" rIns="0" rtlCol="0">
                  <a:spAutoFit/>
                </a:bodyPr>
                <a:lstStyle/>
                <a:p>
                  <a:pPr algn="just" rtl="0"/>
                  <a:r>
                    <a:rPr lang="fr-FR" sz="1200" b="1" i="0" u="none" dirty="0" smtClean="0">
                      <a:latin typeface="Futura Std Condensed" pitchFamily="34" charset="0"/>
                      <a:cs typeface="Futura Condensed"/>
                    </a:rPr>
                    <a:t>L’informatique </a:t>
                  </a:r>
                  <a:r>
                    <a:rPr lang="fr-FR" sz="1200" b="1" i="0" u="none" dirty="0">
                      <a:latin typeface="Futura Std Condensed" pitchFamily="34" charset="0"/>
                      <a:cs typeface="Futura Condensed"/>
                    </a:rPr>
                    <a:t>créative est axée sur </a:t>
                  </a:r>
                  <a:r>
                    <a:rPr lang="fr-FR" sz="1200" b="1" i="0" u="none" dirty="0" smtClean="0">
                      <a:latin typeface="Futura Std Condensed" pitchFamily="34" charset="0"/>
                      <a:cs typeface="Futura Condensed"/>
                    </a:rPr>
                    <a:t>l’informatique</a:t>
                  </a:r>
                  <a:r>
                    <a:rPr lang="fr-FR" sz="1200" b="1" i="0" u="none" dirty="0">
                      <a:latin typeface="Futura Std Condensed" pitchFamily="34" charset="0"/>
                      <a:cs typeface="Futura Condensed"/>
                    </a:rPr>
                    <a:t>.</a:t>
                  </a:r>
                  <a:r>
                    <a:rPr lang="fr-FR" sz="1200" b="0" i="0" u="none" dirty="0">
                      <a:latin typeface="Futura Std Condensed" pitchFamily="34" charset="0"/>
                      <a:cs typeface="Futura Condensed"/>
                    </a:rPr>
                    <a:t> La programmation créative prépare les jeunes à bien plus </a:t>
                  </a:r>
                  <a:r>
                    <a:rPr lang="fr-FR" sz="1200" b="0" i="0" u="none" dirty="0" smtClean="0">
                      <a:latin typeface="Futura Std Condensed" pitchFamily="34" charset="0"/>
                      <a:cs typeface="Futura Condensed"/>
                    </a:rPr>
                    <a:t>qu’à </a:t>
                  </a:r>
                  <a:r>
                    <a:rPr lang="fr-FR" sz="1200" b="0" i="0" u="none" dirty="0">
                      <a:latin typeface="Futura Std Condensed" pitchFamily="34" charset="0"/>
                      <a:cs typeface="Futura Condensed"/>
                    </a:rPr>
                    <a:t>une carrière de programmeur ou de chercheur en informatique. Elle contribue au développement de la pensée informatique chez les jeunes,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soient capables de faire appel à des concepts, des pratiques et des points de vue informatiques, dans toutes les situations, toutes les disciplines et tous les contextes.</a:t>
                  </a:r>
                </a:p>
              </p:txBody>
            </p:sp>
          </p:grpSp>
        </p:grpSp>
      </p:grpSp>
      <p:sp>
        <p:nvSpPr>
          <p:cNvPr id="3" name="Slide Number Placeholder 2"/>
          <p:cNvSpPr>
            <a:spLocks noGrp="1"/>
          </p:cNvSpPr>
          <p:nvPr>
            <p:ph type="sldNum" sz="quarter" idx="12"/>
            <p:custDataLst>
              <p:tags r:id="rId6"/>
            </p:custDataLst>
          </p:nvPr>
        </p:nvSpPr>
        <p:spPr>
          <a:xfrm>
            <a:off x="3887162" y="9517906"/>
            <a:ext cx="3744764" cy="535517"/>
          </a:xfrm>
        </p:spPr>
        <p:txBody>
          <a:bodyPr/>
          <a:lstStyle/>
          <a:p>
            <a:pPr algn="r" rtl="0"/>
            <a:r>
              <a:rPr lang="fr-FR" b="0" i="0" u="none" dirty="0">
                <a:latin typeface="Futura-Condensed-Normal" pitchFamily="2" charset="0"/>
              </a:rPr>
              <a:t>1</a:t>
            </a:r>
            <a:endParaRPr lang="fr-FR" dirty="0">
              <a:latin typeface="Futura-Condensed-Normal" pitchFamily="2" charset="0"/>
            </a:endParaRPr>
          </a:p>
        </p:txBody>
      </p:sp>
      <p:grpSp>
        <p:nvGrpSpPr>
          <p:cNvPr id="2" name="Group 1"/>
          <p:cNvGrpSpPr/>
          <p:nvPr>
            <p:custDataLst>
              <p:tags r:id="rId7"/>
            </p:custDataLst>
          </p:nvPr>
        </p:nvGrpSpPr>
        <p:grpSpPr>
          <a:xfrm>
            <a:off x="-1" y="5234538"/>
            <a:ext cx="7582143" cy="479582"/>
            <a:chOff x="-1" y="5234538"/>
            <a:chExt cx="7582143" cy="479582"/>
          </a:xfrm>
        </p:grpSpPr>
        <p:sp>
          <p:nvSpPr>
            <p:cNvPr id="33" name="Rectangle 13"/>
            <p:cNvSpPr/>
            <p:nvPr/>
          </p:nvSpPr>
          <p:spPr>
            <a:xfrm>
              <a:off x="-1" y="5234538"/>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Condensed-Normal" pitchFamily="2" charset="0"/>
              </a:endParaRPr>
            </a:p>
          </p:txBody>
        </p:sp>
        <p:sp>
          <p:nvSpPr>
            <p:cNvPr id="34" name="TextBox 33"/>
            <p:cNvSpPr txBox="1"/>
            <p:nvPr/>
          </p:nvSpPr>
          <p:spPr>
            <a:xfrm>
              <a:off x="2719970" y="5252455"/>
              <a:ext cx="4592796" cy="461665"/>
            </a:xfrm>
            <a:prstGeom prst="rect">
              <a:avLst/>
            </a:prstGeom>
            <a:noFill/>
          </p:spPr>
          <p:txBody>
            <a:bodyPr wrap="square" rtlCol="0" anchor="ctr" anchorCtr="0">
              <a:spAutoFit/>
            </a:bodyPr>
            <a:lstStyle/>
            <a:p>
              <a:pPr algn="r" rtl="0"/>
              <a:r>
                <a:rPr lang="fr-FR" sz="2400" b="0" i="0" u="none" dirty="0" smtClean="0">
                  <a:solidFill>
                    <a:schemeClr val="bg1"/>
                  </a:solidFill>
                  <a:latin typeface="Futura Std Condensed" pitchFamily="34" charset="0"/>
                  <a:cs typeface="Futura Condensed"/>
                </a:rPr>
                <a:t>QU’EST-CE </a:t>
              </a:r>
              <a:r>
                <a:rPr lang="fr-FR" sz="2400" b="0" i="0" u="none" dirty="0">
                  <a:solidFill>
                    <a:schemeClr val="bg1"/>
                  </a:solidFill>
                  <a:latin typeface="Futura Std Condensed" pitchFamily="34" charset="0"/>
                  <a:cs typeface="Futura Condensed"/>
                </a:rPr>
                <a:t>QUE </a:t>
              </a:r>
              <a:r>
                <a:rPr lang="fr-FR" sz="2400" b="0" i="0" u="none" dirty="0" smtClean="0">
                  <a:solidFill>
                    <a:schemeClr val="bg1"/>
                  </a:solidFill>
                  <a:latin typeface="Futura Std Condensed" pitchFamily="34" charset="0"/>
                  <a:cs typeface="Futura Condensed"/>
                </a:rPr>
                <a:t>L’INFORMATIQUE </a:t>
              </a:r>
              <a:r>
                <a:rPr lang="fr-FR" sz="2400" b="0" i="0" u="none" dirty="0">
                  <a:solidFill>
                    <a:schemeClr val="bg1"/>
                  </a:solidFill>
                  <a:latin typeface="Futura Std Condensed" pitchFamily="34" charset="0"/>
                  <a:cs typeface="Futura Condensed"/>
                </a:rPr>
                <a:t>CRÉATIVE ?</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0961418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709944"/>
            <a:chOff x="422410" y="2830659"/>
            <a:chExt cx="3324338" cy="4709944"/>
          </a:xfrm>
        </p:grpSpPr>
        <p:sp>
          <p:nvSpPr>
            <p:cNvPr id="14" name="TextBox 13"/>
            <p:cNvSpPr txBox="1"/>
            <p:nvPr/>
          </p:nvSpPr>
          <p:spPr>
            <a:xfrm>
              <a:off x="515544" y="3328603"/>
              <a:ext cx="3231204" cy="421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montrez aux élèves des exemples de projets issus du studio de </a:t>
              </a:r>
              <a:r>
                <a:rPr lang="fr-FR" sz="1200" b="0" i="0" u="none" spc="-20" dirty="0" smtClean="0">
                  <a:latin typeface="Futura Std Condensed" pitchFamily="34" charset="0"/>
                  <a:cs typeface="Futura Condensed"/>
                </a:rPr>
                <a:t>l’activité </a:t>
              </a:r>
              <a:r>
                <a:rPr lang="fr-FR" sz="1200" b="0" i="0" u="none" dirty="0">
                  <a:latin typeface="Futura Std Condensed" pitchFamily="34" charset="0"/>
                  <a:cs typeface="Futura Condensed"/>
                </a:rPr>
                <a:t>« Carré orange, cercle violet » et</a:t>
              </a:r>
              <a:r>
                <a:rPr lang="fr-FR" sz="1200" b="0" i="0" u="none" spc="-20" dirty="0">
                  <a:latin typeface="Futura Std Condensed" pitchFamily="34" charset="0"/>
                  <a:cs typeface="Futura Condensed"/>
                </a:rPr>
                <a: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correspondant à leur disposition pour les guider.</a:t>
              </a:r>
              <a:endParaRPr lang="fr-FR" sz="1200" spc="-2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Accordez du temps aux élèves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créent un projet incluant un carré orange et un cercle violet. Invitez les élèves à faire des tests avec les blocs de la catégorie « Apparence » et </a:t>
              </a:r>
              <a:r>
                <a:rPr lang="fr-FR" sz="1200" b="0" i="0" u="none" dirty="0" smtClean="0">
                  <a:latin typeface="Futura Std Condensed" pitchFamily="34" charset="0"/>
                  <a:cs typeface="Futura Condensed"/>
                </a:rPr>
                <a:t>l’éditeur d’images </a:t>
              </a:r>
              <a:r>
                <a:rPr lang="fr-FR" sz="1200" b="0" i="0" u="none" dirty="0">
                  <a:latin typeface="Futura Std Condensed" pitchFamily="34" charset="0"/>
                  <a:cs typeface="Futura Condensed"/>
                </a:rPr>
                <a:t>pour découvrir les possibilités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offrent sur le plan artistique.</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Encouragez les élèves à partager leurs créations avec les autres. Nous recommandons une séance « galerie des projets » : demandez aux élèves de mettre leurs projets en mode de présentation, puis invitez-les à faire le tour de la classe et à explorer les projets des uns et des autres. </a:t>
              </a:r>
              <a:r>
                <a:rPr lang="fr-FR" sz="1200" b="0" i="0" u="none" spc="-10" dirty="0">
                  <a:latin typeface="Futura Std Condensed" pitchFamily="34" charset="0"/>
                  <a:cs typeface="Futura Condensed"/>
                </a:rPr>
                <a:t>Éventuellement, invitez les élèves à ajouter leurs projets au </a:t>
              </a: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Carré orange, cercle violet » </a:t>
              </a:r>
              <a:r>
                <a:rPr lang="fr-FR" sz="1200" b="0" i="0" u="none" spc="-10" dirty="0">
                  <a:latin typeface="Futura Std Condensed" pitchFamily="34" charset="0"/>
                  <a:cs typeface="Futura Condensed"/>
                </a:rPr>
                <a:t>ou à un studio créé pour la classe.</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custDataLst>
              <p:tags r:id="rId2"/>
            </p:custDataLst>
          </p:nvPr>
        </p:nvGrpSpPr>
        <p:grpSpPr>
          <a:xfrm>
            <a:off x="4007796" y="2832776"/>
            <a:ext cx="3307404" cy="1142158"/>
            <a:chOff x="3992282" y="2832776"/>
            <a:chExt cx="3307404" cy="1142158"/>
          </a:xfrm>
        </p:grpSpPr>
        <p:sp>
          <p:nvSpPr>
            <p:cNvPr id="52" name="TextBox 51"/>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Carré orange, cercle violet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Carré orange, cercle violet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http://scratch.mit.edu/studios/475527</a:t>
              </a:r>
              <a:endParaRPr lang="fr-FR" sz="1200" dirty="0">
                <a:latin typeface="Futura Std Condensed" pitchFamily="34" charset="0"/>
                <a:cs typeface="Futura Condensed"/>
              </a:endParaRPr>
            </a:p>
          </p:txBody>
        </p:sp>
        <p:sp>
          <p:nvSpPr>
            <p:cNvPr id="54" name="TextBox 53"/>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55" name="Straight Connector 5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custDataLst>
              <p:tags r:id="rId3"/>
            </p:custDataLst>
          </p:nvPr>
        </p:nvGrpSpPr>
        <p:grpSpPr>
          <a:xfrm>
            <a:off x="4007796" y="4085846"/>
            <a:ext cx="3307404" cy="1326824"/>
            <a:chOff x="3992282" y="2832776"/>
            <a:chExt cx="3307404" cy="1326824"/>
          </a:xfrm>
        </p:grpSpPr>
        <p:sp>
          <p:nvSpPr>
            <p:cNvPr id="57" name="TextBox 56"/>
            <p:cNvSpPr txBox="1"/>
            <p:nvPr/>
          </p:nvSpPr>
          <p:spPr>
            <a:xfrm>
              <a:off x="4089400" y="3328603"/>
              <a:ext cx="3117152" cy="830997"/>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Comment as-tu intégré un carré orange et un cercle violet à ton projet ? </a:t>
              </a:r>
              <a:r>
                <a:rPr lang="fr-FR" sz="1200" b="0" i="0" u="none" dirty="0" smtClean="0">
                  <a:latin typeface="Futura Std Condensed" pitchFamily="34" charset="0"/>
                  <a:cs typeface="Futura Condensed"/>
                </a:rPr>
                <a:t>D’où t’est </a:t>
              </a:r>
              <a:r>
                <a:rPr lang="fr-FR" sz="1200" b="0" i="0" u="none" dirty="0">
                  <a:latin typeface="Futura Std Condensed" pitchFamily="34" charset="0"/>
                  <a:cs typeface="Futura Condensed"/>
                </a:rPr>
                <a:t>venue cette idée ?</a:t>
              </a:r>
              <a:endParaRPr lang="fr-FR" sz="1200" dirty="0">
                <a:latin typeface="Futura Std Condensed" pitchFamily="34" charset="0"/>
                <a:cs typeface="Futura Condensed"/>
              </a:endParaRPr>
            </a:p>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trouvé difficile dans cette activité ?</a:t>
              </a:r>
            </a:p>
            <a:p>
              <a:pPr marL="171450" indent="-171450" algn="l" rtl="0">
                <a:buFont typeface="Lucida Grande"/>
                <a:buChar char="+"/>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qui </a:t>
              </a:r>
              <a:r>
                <a:rPr lang="fr-FR" sz="1200" b="0" i="0" u="none" dirty="0" smtClean="0">
                  <a:latin typeface="Futura Std Condensed" pitchFamily="34" charset="0"/>
                  <a:cs typeface="Futura Condensed"/>
                </a:rPr>
                <a:t>t’a </a:t>
              </a:r>
              <a:r>
                <a:rPr lang="fr-FR" sz="1200" b="0" i="0" u="none" dirty="0">
                  <a:latin typeface="Futura Std Condensed" pitchFamily="34" charset="0"/>
                  <a:cs typeface="Futura Condensed"/>
                </a:rPr>
                <a:t>surpris dans cette activité ?</a:t>
              </a:r>
              <a:endParaRPr lang="fr-FR" sz="1200" dirty="0">
                <a:latin typeface="Futura Std Condensed" pitchFamily="34" charset="0"/>
                <a:cs typeface="Futura Condensed"/>
              </a:endParaRPr>
            </a:p>
          </p:txBody>
        </p:sp>
        <p:sp>
          <p:nvSpPr>
            <p:cNvPr id="58" name="TextBox 57"/>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3" name="Straight Connector 62"/>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custDataLst>
              <p:tags r:id="rId4"/>
            </p:custDataLst>
          </p:nvPr>
        </p:nvGrpSpPr>
        <p:grpSpPr>
          <a:xfrm>
            <a:off x="4007796" y="5525170"/>
            <a:ext cx="3307404" cy="772826"/>
            <a:chOff x="3992282" y="2832776"/>
            <a:chExt cx="3307404" cy="772826"/>
          </a:xfrm>
        </p:grpSpPr>
        <p:sp>
          <p:nvSpPr>
            <p:cNvPr id="65" name="TextBox 64"/>
            <p:cNvSpPr txBox="1"/>
            <p:nvPr/>
          </p:nvSpPr>
          <p:spPr>
            <a:xfrm>
              <a:off x="4089400" y="3328603"/>
              <a:ext cx="3117152" cy="27699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Les projets incluent-ils un carré orange et un cercle violet ?</a:t>
              </a:r>
            </a:p>
          </p:txBody>
        </p:sp>
        <p:sp>
          <p:nvSpPr>
            <p:cNvPr id="69" name="TextBox 6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75" name="Straight Connector 7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custDataLst>
              <p:tags r:id="rId5"/>
            </p:custDataLst>
          </p:nvPr>
        </p:nvGrpSpPr>
        <p:grpSpPr>
          <a:xfrm>
            <a:off x="457995" y="7630731"/>
            <a:ext cx="6857205" cy="352518"/>
            <a:chOff x="457995" y="7630731"/>
            <a:chExt cx="6857205" cy="352518"/>
          </a:xfrm>
        </p:grpSpPr>
        <p:sp>
          <p:nvSpPr>
            <p:cNvPr id="44" name="TextBox 43"/>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45" name="Straight Connector 44"/>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47" name="Straight Connector 46"/>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custDataLst>
              <p:tags r:id="rId7"/>
            </p:custDataLst>
          </p:nvPr>
        </p:nvGrpSpPr>
        <p:grpSpPr>
          <a:xfrm>
            <a:off x="4104914" y="8217641"/>
            <a:ext cx="3117152" cy="1158779"/>
            <a:chOff x="3746748" y="8217641"/>
            <a:chExt cx="3475318" cy="1158779"/>
          </a:xfrm>
        </p:grpSpPr>
        <p:sp>
          <p:nvSpPr>
            <p:cNvPr id="49" name="TextBox 48"/>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51" name="Group 50"/>
            <p:cNvGrpSpPr/>
            <p:nvPr/>
          </p:nvGrpSpPr>
          <p:grpSpPr>
            <a:xfrm>
              <a:off x="4076948" y="8385986"/>
              <a:ext cx="3145118" cy="883399"/>
              <a:chOff x="3891832" y="8385983"/>
              <a:chExt cx="3321768" cy="883398"/>
            </a:xfrm>
          </p:grpSpPr>
          <p:cxnSp>
            <p:nvCxnSpPr>
              <p:cNvPr id="53" name="Straight Connector 52"/>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62" name="TextBox 61"/>
          <p:cNvSpPr txBox="1"/>
          <p:nvPr>
            <p:custDataLst>
              <p:tags r:id="rId8"/>
            </p:custDataLst>
          </p:nvPr>
        </p:nvSpPr>
        <p:spPr>
          <a:xfrm>
            <a:off x="551129" y="8142739"/>
            <a:ext cx="3305884"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Si les élèves ont des questions, rappelez-leur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peuvent ouvrir la fenêtre « Conseils », afin </a:t>
            </a:r>
            <a:r>
              <a:rPr lang="fr-FR" sz="1200" b="0" i="0" u="none" dirty="0" smtClean="0">
                <a:latin typeface="Futura Std Condensed" pitchFamily="34" charset="0"/>
                <a:cs typeface="Futura Condensed"/>
              </a:rPr>
              <a:t>d’en </a:t>
            </a:r>
            <a:r>
              <a:rPr lang="fr-FR" sz="1200" b="0" i="0" u="none" dirty="0">
                <a:latin typeface="Futura Std Condensed" pitchFamily="34" charset="0"/>
                <a:cs typeface="Futura Condensed"/>
              </a:rPr>
              <a:t>apprendre plus sur des blocs spécifiques ou sur diverses parties de </a:t>
            </a:r>
            <a:r>
              <a:rPr lang="fr-FR" sz="1200" b="0" i="0" u="none" dirty="0" smtClean="0">
                <a:latin typeface="Futura Std Condensed" pitchFamily="34" charset="0"/>
                <a:cs typeface="Futura Condensed"/>
              </a:rPr>
              <a:t>l’éditeur </a:t>
            </a:r>
            <a:r>
              <a:rPr lang="fr-FR" sz="1200" b="0" i="0" u="none" dirty="0">
                <a:latin typeface="Futura Std Condensed" pitchFamily="34" charset="0"/>
                <a:cs typeface="Futura Condensed"/>
              </a:rPr>
              <a:t>de Scratch.</a:t>
            </a:r>
          </a:p>
          <a:p>
            <a:pPr marL="171450" indent="-171450" algn="l" rtl="0">
              <a:buFont typeface="Lucida Grande"/>
              <a:buChar char="+"/>
            </a:pPr>
            <a:r>
              <a:rPr lang="fr-FR" sz="1200" b="0" i="0" u="none" dirty="0">
                <a:latin typeface="Futura Std Condensed" pitchFamily="34" charset="0"/>
                <a:cs typeface="Futura Condensed"/>
              </a:rPr>
              <a:t>Scratch permet de travailler aussi bien avec des images vectorielles </a:t>
            </a:r>
            <a:r>
              <a:rPr lang="fr-FR" sz="1200" b="0" i="0" u="none" dirty="0" smtClean="0">
                <a:latin typeface="Futura Std Condensed" pitchFamily="34" charset="0"/>
                <a:cs typeface="Futura Condensed"/>
              </a:rPr>
              <a:t>qu’avec </a:t>
            </a:r>
            <a:r>
              <a:rPr lang="fr-FR" sz="1200" b="0" i="0" u="none" dirty="0">
                <a:latin typeface="Futura Std Condensed" pitchFamily="34" charset="0"/>
                <a:cs typeface="Futura Condensed"/>
              </a:rPr>
              <a:t>des images bitmap. Dans </a:t>
            </a:r>
            <a:r>
              <a:rPr lang="fr-FR" sz="1200" b="0" i="0" u="none" dirty="0" smtClean="0">
                <a:latin typeface="Futura Std Condensed" pitchFamily="34" charset="0"/>
                <a:cs typeface="Futura Condensed"/>
              </a:rPr>
              <a:t>l’éditeur d’images</a:t>
            </a:r>
            <a:r>
              <a:rPr lang="fr-FR" sz="1200" b="0" i="0" u="none" dirty="0">
                <a:latin typeface="Futura Std Condensed" pitchFamily="34" charset="0"/>
                <a:cs typeface="Futura Condensed"/>
              </a:rPr>
              <a:t>, aidez les élèves à trouver le bouton permettant de passer du mode vecteur au mode bitmap ou inversement, afin de créer et de manipuler différents types </a:t>
            </a:r>
            <a:r>
              <a:rPr lang="fr-FR" sz="1200" b="0" i="0" u="none" dirty="0" smtClean="0">
                <a:latin typeface="Futura Std Condensed" pitchFamily="34" charset="0"/>
                <a:cs typeface="Futura Condensed"/>
              </a:rPr>
              <a:t>d’images </a:t>
            </a:r>
            <a:r>
              <a:rPr lang="fr-FR" sz="1200" b="0" i="0" u="none" dirty="0">
                <a:latin typeface="Futura Std Condensed" pitchFamily="34" charset="0"/>
                <a:cs typeface="Futura Condensed"/>
              </a:rPr>
              <a:t>et de textes.</a:t>
            </a:r>
            <a:endParaRPr lang="fr-FR" sz="1200" dirty="0">
              <a:latin typeface="Futura Std Condensed" pitchFamily="34" charset="0"/>
              <a:cs typeface="Futura Condensed"/>
            </a:endParaRPr>
          </a:p>
        </p:txBody>
      </p:sp>
      <p:grpSp>
        <p:nvGrpSpPr>
          <p:cNvPr id="2" name="Group 1"/>
          <p:cNvGrpSpPr/>
          <p:nvPr>
            <p:custDataLst>
              <p:tags r:id="rId9"/>
            </p:custDataLst>
          </p:nvPr>
        </p:nvGrpSpPr>
        <p:grpSpPr>
          <a:xfrm>
            <a:off x="1266267" y="675333"/>
            <a:ext cx="5948206" cy="1465417"/>
            <a:chOff x="423435" y="675333"/>
            <a:chExt cx="5948206" cy="1465417"/>
          </a:xfrm>
        </p:grpSpPr>
        <p:sp>
          <p:nvSpPr>
            <p:cNvPr id="10" name="TextBox 9"/>
            <p:cNvSpPr txBox="1"/>
            <p:nvPr/>
          </p:nvSpPr>
          <p:spPr>
            <a:xfrm>
              <a:off x="3371794" y="795405"/>
              <a:ext cx="2999847" cy="122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pu exprimer leur créativité en relevant un défi ayant une thématique artistique</a:t>
              </a:r>
            </a:p>
            <a:p>
              <a:pPr marL="171450" indent="-171450" algn="l" rtl="0">
                <a:buFont typeface="Lucida Grande"/>
                <a:buChar char="+"/>
              </a:pPr>
              <a:r>
                <a:rPr lang="fr-FR" sz="1200" b="0" i="0" u="none" dirty="0">
                  <a:latin typeface="Futura Std Condensed" pitchFamily="34" charset="0"/>
                  <a:cs typeface="Futura Condensed"/>
                </a:rPr>
                <a:t>maîtriseront davantage les blocs de la catégorie « Apparence » et </a:t>
              </a:r>
              <a:r>
                <a:rPr lang="fr-FR" sz="1200" b="0" i="0" u="none" dirty="0" smtClean="0">
                  <a:latin typeface="Futura Std Condensed" pitchFamily="34" charset="0"/>
                  <a:cs typeface="Futura Condensed"/>
                </a:rPr>
                <a:t>l’éditeur d’images</a:t>
              </a:r>
              <a:endParaRPr lang="fr-FR" sz="1200" b="0" i="0" u="none" dirty="0">
                <a:latin typeface="Futura Std Condensed" pitchFamily="34" charset="0"/>
                <a:cs typeface="Futura Condensed"/>
              </a:endParaRPr>
            </a:p>
          </p:txBody>
        </p:sp>
        <p:sp>
          <p:nvSpPr>
            <p:cNvPr id="66" name="TextBox 65"/>
            <p:cNvSpPr txBox="1"/>
            <p:nvPr/>
          </p:nvSpPr>
          <p:spPr>
            <a:xfrm>
              <a:off x="1685092"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67" name="Picture 66" descr="30mi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3644" y="1752620"/>
              <a:ext cx="329184" cy="329184"/>
            </a:xfrm>
            <a:prstGeom prst="rect">
              <a:avLst/>
            </a:prstGeom>
          </p:spPr>
        </p:pic>
        <p:grpSp>
          <p:nvGrpSpPr>
            <p:cNvPr id="68" name="Group 67"/>
            <p:cNvGrpSpPr/>
            <p:nvPr/>
          </p:nvGrpSpPr>
          <p:grpSpPr>
            <a:xfrm>
              <a:off x="2819113" y="794340"/>
              <a:ext cx="442062" cy="1123360"/>
              <a:chOff x="2853673" y="794340"/>
              <a:chExt cx="442062" cy="1123360"/>
            </a:xfrm>
          </p:grpSpPr>
          <p:cxnSp>
            <p:nvCxnSpPr>
              <p:cNvPr id="85" name="Straight Connector 84"/>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423435" y="675333"/>
              <a:ext cx="2815942" cy="830997"/>
            </a:xfrm>
            <a:prstGeom prst="rect">
              <a:avLst/>
            </a:prstGeom>
            <a:noFill/>
          </p:spPr>
          <p:txBody>
            <a:bodyPr wrap="square" rtlCol="0">
              <a:spAutoFit/>
            </a:bodyPr>
            <a:lstStyle/>
            <a:p>
              <a:pPr algn="l" rtl="0"/>
              <a:r>
                <a:rPr lang="fr-FR" sz="2400" b="0" i="0" u="none">
                  <a:latin typeface="Futura Std Condensed" pitchFamily="34" charset="0"/>
                  <a:cs typeface="Futura Condensed"/>
                </a:rPr>
                <a:t>CARRÉ ORANGE, </a:t>
              </a:r>
            </a:p>
            <a:p>
              <a:pPr algn="l" rtl="0"/>
              <a:r>
                <a:rPr lang="fr-FR" sz="2400" b="0" i="0" u="none">
                  <a:latin typeface="Futura Std Condensed" pitchFamily="34" charset="0"/>
                  <a:cs typeface="Futura Condensed"/>
                </a:rPr>
                <a:t>CERCLE VIOLET</a:t>
              </a:r>
              <a:endParaRPr lang="fr-FR" sz="2400" dirty="0">
                <a:latin typeface="Futura Std Condensed" pitchFamily="34" charset="0"/>
                <a:cs typeface="Futura Condensed"/>
              </a:endParaRPr>
            </a:p>
          </p:txBody>
        </p:sp>
      </p:grpSp>
      <p:sp>
        <p:nvSpPr>
          <p:cNvPr id="4" name="Slide Number Placeholder 3"/>
          <p:cNvSpPr>
            <a:spLocks noGrp="1"/>
          </p:cNvSpPr>
          <p:nvPr>
            <p:ph type="sldNum" sz="quarter" idx="12"/>
            <p:custDataLst>
              <p:tags r:id="rId10"/>
            </p:custDataLst>
          </p:nvPr>
        </p:nvSpPr>
        <p:spPr>
          <a:xfrm>
            <a:off x="142398" y="9519711"/>
            <a:ext cx="1813560" cy="535517"/>
          </a:xfrm>
        </p:spPr>
        <p:txBody>
          <a:bodyPr/>
          <a:lstStyle/>
          <a:p>
            <a:pPr algn="l" rtl="0"/>
            <a:r>
              <a:rPr lang="fr-FR" b="0" i="0" u="none">
                <a:latin typeface="Futura Std Condensed" pitchFamily="34" charset="0"/>
              </a:rPr>
              <a:t>46</a:t>
            </a:r>
            <a:endParaRPr lang="fr-FR" dirty="0">
              <a:latin typeface="Futura Std Condensed" pitchFamily="34" charset="0"/>
            </a:endParaRPr>
          </a:p>
        </p:txBody>
      </p:sp>
      <p:grpSp>
        <p:nvGrpSpPr>
          <p:cNvPr id="71" name="Group 70"/>
          <p:cNvGrpSpPr/>
          <p:nvPr>
            <p:custDataLst>
              <p:tags r:id="rId11"/>
            </p:custDataLst>
          </p:nvPr>
        </p:nvGrpSpPr>
        <p:grpSpPr>
          <a:xfrm>
            <a:off x="551129" y="-7273"/>
            <a:ext cx="493776" cy="2791968"/>
            <a:chOff x="551129" y="-7273"/>
            <a:chExt cx="493776" cy="2791968"/>
          </a:xfrm>
        </p:grpSpPr>
        <p:pic>
          <p:nvPicPr>
            <p:cNvPr id="72" name="Picture 71" descr="Unit3activit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29" y="-7273"/>
              <a:ext cx="493776" cy="2791968"/>
            </a:xfrm>
            <a:prstGeom prst="rect">
              <a:avLst/>
            </a:prstGeom>
          </p:spPr>
        </p:pic>
        <p:sp>
          <p:nvSpPr>
            <p:cNvPr id="73" name="TextBox 72"/>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2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0039045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7-17 at 7.23.45 PM.png"/>
          <p:cNvPicPr>
            <a:picLocks noChangeAspect="1"/>
          </p:cNvPicPr>
          <p:nvPr>
            <p:custDataLst>
              <p:tags r:id="rId1"/>
            </p:custDataLst>
          </p:nvPr>
        </p:nvPicPr>
        <p:blipFill>
          <a:blip r:embed="rId17">
            <a:extLst>
              <a:ext uri="{BEBA8EAE-BF5A-486C-A8C5-ECC9F3942E4B}">
                <a14:imgProps xmlns:a14="http://schemas.microsoft.com/office/drawing/2010/main">
                  <a14:imgLayer r:embed="rId18">
                    <a14:imgEffect>
                      <a14:backgroundRemoval t="0" b="100000" l="0" r="100000">
                        <a14:foregroundMark x1="43342" y1="88102" x2="43342" y2="88102"/>
                        <a14:foregroundMark x1="4961" y1="14448" x2="59008" y2="17280"/>
                        <a14:foregroundMark x1="4961" y1="21246" x2="57702" y2="21246"/>
                        <a14:foregroundMark x1="4700" y1="9915" x2="57702" y2="11331"/>
                        <a14:foregroundMark x1="14099" y1="6516" x2="36031" y2="7082"/>
                      </a14:backgroundRemoval>
                    </a14:imgEffect>
                  </a14:imgLayer>
                </a14:imgProps>
              </a:ext>
              <a:ext uri="{28A0092B-C50C-407E-A947-70E740481C1C}">
                <a14:useLocalDpi xmlns:a14="http://schemas.microsoft.com/office/drawing/2010/main" val="0"/>
              </a:ext>
            </a:extLst>
          </a:blip>
          <a:stretch>
            <a:fillRect/>
          </a:stretch>
        </p:blipFill>
        <p:spPr>
          <a:xfrm>
            <a:off x="4425941" y="5446469"/>
            <a:ext cx="2581125" cy="2378948"/>
          </a:xfrm>
          <a:prstGeom prst="rect">
            <a:avLst/>
          </a:prstGeom>
        </p:spPr>
      </p:pic>
      <p:pic>
        <p:nvPicPr>
          <p:cNvPr id="65" name="Picture 64" descr="Screen Shot 2014-06-03 at 2.45.22 PM.png"/>
          <p:cNvPicPr>
            <a:picLocks noChangeAspect="1"/>
          </p:cNvPicPr>
          <p:nvPr>
            <p:custDataLst>
              <p:tags r:id="rId2"/>
            </p:custDataLst>
          </p:nvPr>
        </p:nvPicPr>
        <p:blipFill rotWithShape="1">
          <a:blip r:embed="rId19">
            <a:alphaModFix/>
            <a:extLst>
              <a:ext uri="{28A0092B-C50C-407E-A947-70E740481C1C}">
                <a14:useLocalDpi xmlns:a14="http://schemas.microsoft.com/office/drawing/2010/main" val="0"/>
              </a:ext>
            </a:extLst>
          </a:blip>
          <a:srcRect l="25313" t="7560" r="2588"/>
          <a:stretch/>
        </p:blipFill>
        <p:spPr>
          <a:xfrm flipH="1">
            <a:off x="3962554" y="454566"/>
            <a:ext cx="3236395" cy="3110629"/>
          </a:xfrm>
          <a:prstGeom prst="rect">
            <a:avLst/>
          </a:prstGeom>
        </p:spPr>
      </p:pic>
      <p:grpSp>
        <p:nvGrpSpPr>
          <p:cNvPr id="32" name="Group 31"/>
          <p:cNvGrpSpPr/>
          <p:nvPr>
            <p:custDataLst>
              <p:tags r:id="rId3"/>
            </p:custDataLst>
          </p:nvPr>
        </p:nvGrpSpPr>
        <p:grpSpPr>
          <a:xfrm>
            <a:off x="428968" y="1519485"/>
            <a:ext cx="2970138" cy="3756739"/>
            <a:chOff x="428968" y="1519485"/>
            <a:chExt cx="2970138" cy="3756739"/>
          </a:xfrm>
        </p:grpSpPr>
        <p:grpSp>
          <p:nvGrpSpPr>
            <p:cNvPr id="41" name="Group 40"/>
            <p:cNvGrpSpPr/>
            <p:nvPr/>
          </p:nvGrpSpPr>
          <p:grpSpPr>
            <a:xfrm>
              <a:off x="442738" y="1519485"/>
              <a:ext cx="2350269" cy="1517929"/>
              <a:chOff x="413944" y="1186677"/>
              <a:chExt cx="2350269" cy="1517929"/>
            </a:xfrm>
          </p:grpSpPr>
          <p:sp>
            <p:nvSpPr>
              <p:cNvPr id="54" name="TextBox 53"/>
              <p:cNvSpPr txBox="1"/>
              <p:nvPr/>
            </p:nvSpPr>
            <p:spPr>
              <a:xfrm>
                <a:off x="507079" y="1186677"/>
                <a:ext cx="2160358" cy="738664"/>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QUEL PROJET POURRAIS-TU CRÉER AVEC UN CARRÉ ORANGE ET UN CERCLE VIOLET ?</a:t>
                </a:r>
                <a:endParaRPr lang="fr-FR" sz="1200" dirty="0">
                  <a:latin typeface="Futura Std Condensed" pitchFamily="34" charset="0"/>
                  <a:cs typeface="Futura Condensed"/>
                </a:endParaRPr>
              </a:p>
            </p:txBody>
          </p:sp>
          <p:sp>
            <p:nvSpPr>
              <p:cNvPr id="58" name="TextBox 57"/>
              <p:cNvSpPr txBox="1"/>
              <p:nvPr/>
            </p:nvSpPr>
            <p:spPr>
              <a:xfrm>
                <a:off x="413944" y="2058275"/>
                <a:ext cx="2350269" cy="646331"/>
              </a:xfrm>
              <a:prstGeom prst="rect">
                <a:avLst/>
              </a:prstGeom>
              <a:noFill/>
            </p:spPr>
            <p:txBody>
              <a:bodyPr wrap="square" rtlCol="0">
                <a:spAutoFit/>
              </a:bodyPr>
              <a:lstStyle/>
              <a:p>
                <a:pPr algn="just" rtl="0"/>
                <a:r>
                  <a:rPr lang="fr-FR" sz="1200" b="0" i="0" u="none">
                    <a:solidFill>
                      <a:srgbClr val="000000"/>
                    </a:solidFill>
                    <a:latin typeface="Futura Std Condensed" pitchFamily="34" charset="0"/>
                    <a:cs typeface="Futura Condensed"/>
                  </a:rPr>
                  <a:t>Pour ce défi, tu vas devoir créer un projet incluant un carré orange et un cercle violet. Que vas-tu créer ?</a:t>
                </a:r>
                <a:endParaRPr lang="fr-FR" sz="1200" dirty="0">
                  <a:solidFill>
                    <a:srgbClr val="000000"/>
                  </a:solidFill>
                  <a:latin typeface="Futura Std Condensed" pitchFamily="34" charset="0"/>
                  <a:cs typeface="Futura Condensed"/>
                </a:endParaRPr>
              </a:p>
            </p:txBody>
          </p:sp>
        </p:grpSp>
        <p:grpSp>
          <p:nvGrpSpPr>
            <p:cNvPr id="46" name="Group 45"/>
            <p:cNvGrpSpPr/>
            <p:nvPr/>
          </p:nvGrpSpPr>
          <p:grpSpPr>
            <a:xfrm>
              <a:off x="428968" y="3857808"/>
              <a:ext cx="2970138" cy="1418416"/>
              <a:chOff x="416269" y="3857808"/>
              <a:chExt cx="2970138" cy="1418416"/>
            </a:xfrm>
          </p:grpSpPr>
          <p:cxnSp>
            <p:nvCxnSpPr>
              <p:cNvPr id="49" name="Straight Connector 48"/>
              <p:cNvCxnSpPr/>
              <p:nvPr/>
            </p:nvCxnSpPr>
            <p:spPr>
              <a:xfrm flipV="1">
                <a:off x="525548" y="4194252"/>
                <a:ext cx="2717679" cy="2"/>
              </a:xfrm>
              <a:prstGeom prst="line">
                <a:avLst/>
              </a:prstGeom>
              <a:solidFill>
                <a:srgbClr val="FF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16269" y="4232861"/>
                <a:ext cx="2885167" cy="1043363"/>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Dessine tes lutins en utilisant </a:t>
                </a:r>
                <a:r>
                  <a:rPr lang="fr-FR" sz="1200" b="0" i="0" u="none" dirty="0" smtClean="0">
                    <a:latin typeface="Futura Std Condensed" pitchFamily="34" charset="0"/>
                    <a:cs typeface="Futura Condensed"/>
                  </a:rPr>
                  <a:t>l’éditeur d’images</a:t>
                </a:r>
                <a:r>
                  <a:rPr lang="fr-FR" sz="1200" b="0" i="0" u="none" dirty="0">
                    <a:latin typeface="Futura Std Condensed" pitchFamily="34" charset="0"/>
                    <a:cs typeface="Futura Condensed"/>
                  </a:rPr>
                  <a:t>.</a:t>
                </a:r>
              </a:p>
              <a:p>
                <a:pPr marL="171450" indent="-171450" algn="l" rtl="0">
                  <a:lnSpc>
                    <a:spcPct val="130000"/>
                  </a:lnSpc>
                  <a:buFont typeface="Wingdings" charset="2"/>
                  <a:buChar char="q"/>
                </a:pPr>
                <a:r>
                  <a:rPr lang="fr-FR" sz="1200" b="0" i="0" u="none" dirty="0">
                    <a:latin typeface="Futura Std Condensed" pitchFamily="34" charset="0"/>
                    <a:cs typeface="Futura Condensed"/>
                  </a:rPr>
                  <a:t>Utilise divers blocs des catégories « Apparence » et « Mouvement » pour donner vie à tes lutins.</a:t>
                </a:r>
              </a:p>
              <a:p>
                <a:pPr marL="171450" indent="-171450" algn="l" rtl="0">
                  <a:lnSpc>
                    <a:spcPct val="130000"/>
                  </a:lnSpc>
                  <a:buFont typeface="Wingdings" charset="2"/>
                  <a:buChar char="q"/>
                </a:pPr>
                <a:r>
                  <a:rPr lang="fr-FR" sz="1200" b="0" i="0" u="none" dirty="0">
                    <a:latin typeface="Futura Std Condensed" pitchFamily="34" charset="0"/>
                    <a:cs typeface="Futura Condensed"/>
                  </a:rPr>
                  <a:t>Recommence le processus !</a:t>
                </a:r>
              </a:p>
            </p:txBody>
          </p:sp>
          <p:sp>
            <p:nvSpPr>
              <p:cNvPr id="52" name="TextBox 51"/>
              <p:cNvSpPr txBox="1"/>
              <p:nvPr/>
            </p:nvSpPr>
            <p:spPr>
              <a:xfrm>
                <a:off x="43320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grpSp>
      <p:grpSp>
        <p:nvGrpSpPr>
          <p:cNvPr id="5" name="Group 4"/>
          <p:cNvGrpSpPr/>
          <p:nvPr>
            <p:custDataLst>
              <p:tags r:id="rId4"/>
            </p:custDataLst>
          </p:nvPr>
        </p:nvGrpSpPr>
        <p:grpSpPr>
          <a:xfrm>
            <a:off x="0" y="6351394"/>
            <a:ext cx="7772400" cy="2153959"/>
            <a:chOff x="0" y="6351394"/>
            <a:chExt cx="7772400" cy="2153959"/>
          </a:xfrm>
        </p:grpSpPr>
        <p:sp>
          <p:nvSpPr>
            <p:cNvPr id="43" name="Rectangle 42"/>
            <p:cNvSpPr/>
            <p:nvPr/>
          </p:nvSpPr>
          <p:spPr>
            <a:xfrm>
              <a:off x="0" y="7858307"/>
              <a:ext cx="7772400" cy="410457"/>
            </a:xfrm>
            <a:prstGeom prst="rect">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3" name="Oval Callout 52"/>
            <p:cNvSpPr/>
            <p:nvPr/>
          </p:nvSpPr>
          <p:spPr>
            <a:xfrm rot="15462013" flipV="1">
              <a:off x="413018" y="6228851"/>
              <a:ext cx="2153959" cy="2399046"/>
            </a:xfrm>
            <a:prstGeom prst="wedgeEllipseCallout">
              <a:avLst>
                <a:gd name="adj1" fmla="val -36970"/>
                <a:gd name="adj2" fmla="val 48187"/>
              </a:avLst>
            </a:prstGeom>
            <a:solidFill>
              <a:schemeClr val="accent4">
                <a:lumMod val="20000"/>
                <a:lumOff val="8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a:solidFill>
                    <a:srgbClr val="713CD1"/>
                  </a:solidFill>
                  <a:latin typeface="Futura Std Condensed" pitchFamily="34" charset="0"/>
                  <a:cs typeface="Futura Condensed"/>
                </a:rPr>
                <a:t>TU BLOQUES ?</a:t>
              </a:r>
            </a:p>
            <a:p>
              <a:pPr algn="ctr" rtl="0"/>
              <a:r>
                <a:rPr lang="fr-FR" sz="1600" b="0" i="0" u="none" kern="1300" baseline="-25000">
                  <a:solidFill>
                    <a:srgbClr val="713CD1"/>
                  </a:solidFill>
                  <a:latin typeface="Futura Std Condensed" pitchFamily="34" charset="0"/>
                  <a:cs typeface="Futura Condensed"/>
                </a:rPr>
                <a:t>PAS DE PANIQUE ! ESSAIE ÇA...</a:t>
              </a:r>
            </a:p>
          </p:txBody>
        </p:sp>
        <p:grpSp>
          <p:nvGrpSpPr>
            <p:cNvPr id="4" name="Group 3"/>
            <p:cNvGrpSpPr/>
            <p:nvPr/>
          </p:nvGrpSpPr>
          <p:grpSpPr>
            <a:xfrm>
              <a:off x="3962555" y="7871867"/>
              <a:ext cx="3809845" cy="507475"/>
              <a:chOff x="3962555" y="7871867"/>
              <a:chExt cx="3809845" cy="507475"/>
            </a:xfrm>
          </p:grpSpPr>
          <p:sp>
            <p:nvSpPr>
              <p:cNvPr id="45" name="Diamond 44"/>
              <p:cNvSpPr/>
              <p:nvPr/>
            </p:nvSpPr>
            <p:spPr>
              <a:xfrm>
                <a:off x="5676977" y="8053258"/>
                <a:ext cx="381000" cy="326084"/>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0" name="TextBox 49"/>
              <p:cNvSpPr txBox="1"/>
              <p:nvPr/>
            </p:nvSpPr>
            <p:spPr>
              <a:xfrm>
                <a:off x="3962555" y="7871867"/>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grpSp>
      <p:sp>
        <p:nvSpPr>
          <p:cNvPr id="31" name="TextBox 30"/>
          <p:cNvSpPr txBox="1"/>
          <p:nvPr>
            <p:custDataLst>
              <p:tags r:id="rId5"/>
            </p:custDataLst>
          </p:nvPr>
        </p:nvSpPr>
        <p:spPr>
          <a:xfrm>
            <a:off x="3962556" y="8411107"/>
            <a:ext cx="3708904" cy="1569660"/>
          </a:xfrm>
          <a:prstGeom prst="rect">
            <a:avLst/>
          </a:prstGeom>
          <a:noFill/>
          <a:ln w="6350" cmpd="sng">
            <a:noFill/>
            <a:prstDash val="dash"/>
          </a:ln>
        </p:spPr>
        <p:txBody>
          <a:bodyPr wrap="square" lIns="91440" rIns="91440" rtlCol="0">
            <a:spAutoFit/>
          </a:bodyPr>
          <a:lstStyle/>
          <a:p>
            <a:pPr marL="171450" indent="-171450" algn="l" rtl="0">
              <a:lnSpc>
                <a:spcPts val="1400"/>
              </a:lnSpc>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Carré orange, cercle violet »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http://scratch.mit.edu/studios/475527</a:t>
            </a:r>
            <a:endParaRPr lang="fr-FR" sz="1200" kern="1100" spc="-20" dirty="0">
              <a:latin typeface="Futura Std Condensed" pitchFamily="34" charset="0"/>
              <a:cs typeface="Futura Condensed"/>
            </a:endParaRPr>
          </a:p>
          <a:p>
            <a:pPr marL="171450" indent="-171450" algn="l" rtl="0">
              <a:lnSpc>
                <a:spcPts val="1400"/>
              </a:lnSpc>
              <a:buFont typeface="Lucida Grande"/>
              <a:buChar char="+"/>
            </a:pPr>
            <a:r>
              <a:rPr lang="fr-FR" sz="1200" b="0" i="0" u="none" kern="1100" spc="-20" dirty="0">
                <a:latin typeface="Futura Std Condensed" pitchFamily="34" charset="0"/>
                <a:cs typeface="Futura Condensed"/>
              </a:rPr>
              <a:t>Explore la différence entre les modes bitmap et vecteur (bouton situé en bas de </a:t>
            </a:r>
            <a:r>
              <a:rPr lang="fr-FR" sz="1200" b="0" i="0" u="none" kern="1100" spc="-20" dirty="0" smtClean="0">
                <a:latin typeface="Futura Std Condensed" pitchFamily="34" charset="0"/>
                <a:cs typeface="Futura Condensed"/>
              </a:rPr>
              <a:t>l’éditeur d’images</a:t>
            </a:r>
            <a:r>
              <a:rPr lang="fr-FR" sz="1200" b="0" i="0" u="none" kern="1100" spc="-20" dirty="0">
                <a:latin typeface="Futura Std Condensed" pitchFamily="34" charset="0"/>
                <a:cs typeface="Futura Condensed"/>
              </a:rPr>
              <a:t>).</a:t>
            </a:r>
          </a:p>
          <a:p>
            <a:pPr marL="171450" indent="-171450" algn="l" rtl="0">
              <a:lnSpc>
                <a:spcPts val="1400"/>
              </a:lnSpc>
              <a:buFont typeface="Lucida Grande"/>
              <a:buChar char="+"/>
            </a:pPr>
            <a:r>
              <a:rPr lang="fr-FR" sz="1200" b="0" i="0" u="none" kern="1100" spc="-20" dirty="0">
                <a:latin typeface="Futura Std Condensed" pitchFamily="34" charset="0"/>
                <a:cs typeface="Futura Condensed"/>
              </a:rPr>
              <a:t>Donne-toi de nouveaux défis ! Ajoute une autre forme et une autre couleur.</a:t>
            </a:r>
            <a:endParaRPr lang="fr-FR" sz="1200" kern="1100" spc="-20" dirty="0">
              <a:latin typeface="Futura Std Condensed" pitchFamily="34" charset="0"/>
              <a:cs typeface="Futura Condensed"/>
            </a:endParaRPr>
          </a:p>
          <a:p>
            <a:pPr marL="171450" indent="-171450" algn="l" rtl="0">
              <a:lnSpc>
                <a:spcPts val="1400"/>
              </a:lnSpc>
              <a:buFont typeface="Lucida Grande"/>
              <a:buChar char="+"/>
            </a:pPr>
            <a:r>
              <a:rPr lang="fr-FR" sz="1200" b="0" i="0" u="none" kern="1100" spc="-20" dirty="0">
                <a:latin typeface="Futura Std Condensed" pitchFamily="34" charset="0"/>
                <a:cs typeface="Futura Condensed"/>
              </a:rPr>
              <a:t>Avec un partenaire, échangez vos projets et remixez vos créations respectives.</a:t>
            </a:r>
          </a:p>
          <a:p>
            <a:pPr marL="171450" indent="-171450" algn="l" rtl="0">
              <a:lnSpc>
                <a:spcPts val="1400"/>
              </a:lnSpc>
              <a:buFont typeface="Lucida Grande"/>
              <a:buChar char="+"/>
            </a:pPr>
            <a:r>
              <a:rPr lang="fr-FR" sz="1200" b="0" i="0" u="none" kern="1100" spc="-20" dirty="0">
                <a:latin typeface="Futura Std Condensed" pitchFamily="34" charset="0"/>
                <a:cs typeface="Futura Condensed"/>
              </a:rPr>
              <a:t>Aide un voisin !</a:t>
            </a:r>
            <a:endParaRPr lang="fr-FR" sz="1200" kern="1100" spc="-20" dirty="0">
              <a:latin typeface="Futura Std Condensed" pitchFamily="34" charset="0"/>
              <a:cs typeface="Futura Condensed"/>
            </a:endParaRPr>
          </a:p>
        </p:txBody>
      </p:sp>
      <p:sp>
        <p:nvSpPr>
          <p:cNvPr id="56" name="TextBox 55"/>
          <p:cNvSpPr txBox="1"/>
          <p:nvPr>
            <p:custDataLst>
              <p:tags r:id="rId6"/>
            </p:custDataLst>
          </p:nvPr>
        </p:nvSpPr>
        <p:spPr>
          <a:xfrm>
            <a:off x="457995" y="8517982"/>
            <a:ext cx="3227327" cy="1015663"/>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Échange des idées avec un voisin !</a:t>
            </a:r>
          </a:p>
          <a:p>
            <a:pPr marL="171450" indent="-171450" algn="l" rtl="0">
              <a:buFont typeface="Wingdings" charset="2"/>
              <a:buChar char="q"/>
            </a:pPr>
            <a:r>
              <a:rPr lang="fr-FR" sz="1200" b="0" i="0" u="none" dirty="0">
                <a:latin typeface="Futura Std Condensed" pitchFamily="34" charset="0"/>
                <a:cs typeface="Futura Condensed"/>
              </a:rPr>
              <a:t>Fais une liste des choses que tu aimerais tester avant de commencer ton projet dans Scratch !</a:t>
            </a:r>
            <a:endParaRPr lang="fr-FR" sz="12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Explore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projets pour voir ce que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font dans Scratch. Cela peut être une excellente source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a:t>
            </a:r>
          </a:p>
        </p:txBody>
      </p:sp>
      <p:cxnSp>
        <p:nvCxnSpPr>
          <p:cNvPr id="57" name="Straight Connector 56"/>
          <p:cNvCxnSpPr/>
          <p:nvPr>
            <p:custDataLst>
              <p:tags r:id="rId7"/>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custDataLst>
              <p:tags r:id="rId8"/>
            </p:custDataLst>
          </p:nvPr>
        </p:nvCxnSpPr>
        <p:spPr>
          <a:xfrm>
            <a:off x="2064130" y="2917209"/>
            <a:ext cx="1196517"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68" name="Picture 67" descr="Screen Shot 2014-06-03 at 3.00.33 PM.png"/>
          <p:cNvPicPr>
            <a:picLocks noChangeAspect="1"/>
          </p:cNvPicPr>
          <p:nvPr>
            <p:custDataLst>
              <p:tags r:id="rId9"/>
            </p:custDataLst>
          </p:nvPr>
        </p:nvPicPr>
        <p:blipFill rotWithShape="1">
          <a:blip r:embed="rId20">
            <a:extLst>
              <a:ext uri="{28A0092B-C50C-407E-A947-70E740481C1C}">
                <a14:useLocalDpi xmlns:a14="http://schemas.microsoft.com/office/drawing/2010/main" val="0"/>
              </a:ext>
            </a:extLst>
          </a:blip>
          <a:srcRect r="15315" b="33388"/>
          <a:stretch/>
        </p:blipFill>
        <p:spPr>
          <a:xfrm>
            <a:off x="4511155" y="3921367"/>
            <a:ext cx="2687794" cy="1354857"/>
          </a:xfrm>
          <a:prstGeom prst="rect">
            <a:avLst/>
          </a:prstGeom>
        </p:spPr>
      </p:pic>
      <p:cxnSp>
        <p:nvCxnSpPr>
          <p:cNvPr id="69" name="Straight Arrow Connector 68"/>
          <p:cNvCxnSpPr/>
          <p:nvPr>
            <p:custDataLst>
              <p:tags r:id="rId10"/>
            </p:custDataLst>
          </p:nvPr>
        </p:nvCxnSpPr>
        <p:spPr>
          <a:xfrm>
            <a:off x="3007673" y="4434908"/>
            <a:ext cx="1819219"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custDataLst>
              <p:tags r:id="rId11"/>
            </p:custDataLst>
          </p:nvPr>
        </p:nvGrpSpPr>
        <p:grpSpPr>
          <a:xfrm>
            <a:off x="2891413" y="4897954"/>
            <a:ext cx="793910" cy="1055110"/>
            <a:chOff x="1345382" y="4643960"/>
            <a:chExt cx="1651549" cy="1055110"/>
          </a:xfrm>
        </p:grpSpPr>
        <p:cxnSp>
          <p:nvCxnSpPr>
            <p:cNvPr id="71" name="Straight Arrow Connector 70"/>
            <p:cNvCxnSpPr/>
            <p:nvPr/>
          </p:nvCxnSpPr>
          <p:spPr>
            <a:xfrm>
              <a:off x="1345382" y="4649428"/>
              <a:ext cx="1651549"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2976956" y="4643960"/>
              <a:ext cx="0" cy="105511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08" name="Straight Arrow Connector 107"/>
          <p:cNvCxnSpPr/>
          <p:nvPr>
            <p:custDataLst>
              <p:tags r:id="rId12"/>
            </p:custDataLst>
          </p:nvPr>
        </p:nvCxnSpPr>
        <p:spPr>
          <a:xfrm>
            <a:off x="3653038" y="5920778"/>
            <a:ext cx="937082"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p:custDataLst>
              <p:tags r:id="rId13"/>
            </p:custDataLst>
          </p:nvPr>
        </p:nvGrpSpPr>
        <p:grpSpPr>
          <a:xfrm>
            <a:off x="1871551" y="443435"/>
            <a:ext cx="1350789" cy="1336089"/>
            <a:chOff x="2056647" y="443435"/>
            <a:chExt cx="1165693" cy="1336089"/>
          </a:xfrm>
        </p:grpSpPr>
        <p:grpSp>
          <p:nvGrpSpPr>
            <p:cNvPr id="38" name="Group 37"/>
            <p:cNvGrpSpPr/>
            <p:nvPr/>
          </p:nvGrpSpPr>
          <p:grpSpPr>
            <a:xfrm>
              <a:off x="2056647" y="443435"/>
              <a:ext cx="1165690" cy="1336089"/>
              <a:chOff x="1858589" y="4643960"/>
              <a:chExt cx="704548" cy="656327"/>
            </a:xfrm>
          </p:grpSpPr>
          <p:cxnSp>
            <p:nvCxnSpPr>
              <p:cNvPr id="55" name="Straight Arrow Connector 54"/>
              <p:cNvCxnSpPr/>
              <p:nvPr/>
            </p:nvCxnSpPr>
            <p:spPr>
              <a:xfrm>
                <a:off x="1858589" y="4646880"/>
                <a:ext cx="704547"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9" name="Straight Arrow Connector 38"/>
            <p:cNvCxnSpPr/>
            <p:nvPr/>
          </p:nvCxnSpPr>
          <p:spPr>
            <a:xfrm>
              <a:off x="2056648"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2851838" y="1766295"/>
              <a:ext cx="370502"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73" name="TextBox 72"/>
          <p:cNvSpPr txBox="1"/>
          <p:nvPr>
            <p:custDataLst>
              <p:tags r:id="rId14"/>
            </p:custDataLst>
          </p:nvPr>
        </p:nvSpPr>
        <p:spPr>
          <a:xfrm>
            <a:off x="423435" y="675333"/>
            <a:ext cx="2815942" cy="830997"/>
          </a:xfrm>
          <a:prstGeom prst="rect">
            <a:avLst/>
          </a:prstGeom>
          <a:noFill/>
        </p:spPr>
        <p:txBody>
          <a:bodyPr wrap="square" rtlCol="0">
            <a:spAutoFit/>
          </a:bodyPr>
          <a:lstStyle/>
          <a:p>
            <a:pPr algn="l" rtl="0"/>
            <a:r>
              <a:rPr lang="fr-FR" sz="2400" b="0" i="0" u="none">
                <a:latin typeface="Futura Std Condensed" pitchFamily="34" charset="0"/>
                <a:cs typeface="Futura Condensed"/>
              </a:rPr>
              <a:t>CARRÉ ORANGE, </a:t>
            </a:r>
          </a:p>
          <a:p>
            <a:pPr algn="l" rtl="0"/>
            <a:r>
              <a:rPr lang="fr-FR" sz="2400" b="0" i="0" u="none">
                <a:latin typeface="Futura Std Condensed" pitchFamily="34" charset="0"/>
                <a:cs typeface="Futura Condensed"/>
              </a:rPr>
              <a:t>CERCLE VIOLET</a:t>
            </a:r>
            <a:endParaRPr lang="fr-FR" sz="2400" dirty="0">
              <a:latin typeface="Futura Std Condensed" pitchFamily="34" charset="0"/>
              <a:cs typeface="Futura Condensed"/>
            </a:endParaRPr>
          </a:p>
        </p:txBody>
      </p:sp>
    </p:spTree>
    <p:extLst>
      <p:ext uri="{BB962C8B-B14F-4D97-AF65-F5344CB8AC3E}">
        <p14:creationId xmlns:p14="http://schemas.microsoft.com/office/powerpoint/2010/main" val="10911602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529944"/>
            <a:chOff x="422410" y="2830659"/>
            <a:chExt cx="3324338" cy="4529944"/>
          </a:xfrm>
        </p:grpSpPr>
        <p:sp>
          <p:nvSpPr>
            <p:cNvPr id="14" name="TextBox 13"/>
            <p:cNvSpPr txBox="1"/>
            <p:nvPr/>
          </p:nvSpPr>
          <p:spPr>
            <a:xfrm>
              <a:off x="515544" y="3328603"/>
              <a:ext cx="3231204" cy="403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montrez aux élèves des exemples de projets issus du studio de </a:t>
              </a:r>
              <a:r>
                <a:rPr lang="fr-FR" sz="1200" b="0" i="0" u="none" spc="-20" dirty="0" smtClean="0">
                  <a:latin typeface="Futura Std Condensed" pitchFamily="34" charset="0"/>
                  <a:cs typeface="Futura Condensed"/>
                </a:rPr>
                <a:t>l’activité </a:t>
              </a:r>
              <a:r>
                <a:rPr lang="fr-FR" sz="1200" b="0" i="0" u="none" dirty="0">
                  <a:latin typeface="Futura Std Condensed" pitchFamily="34" charset="0"/>
                  <a:cs typeface="Futura Condensed"/>
                </a:rPr>
                <a:t>« Il est vivant ! » et</a:t>
              </a:r>
              <a:r>
                <a:rPr lang="fr-FR" sz="1200" b="0" i="0" u="none" spc="-20" dirty="0">
                  <a:latin typeface="Futura Std Condensed" pitchFamily="34" charset="0"/>
                  <a:cs typeface="Futura Condensed"/>
                </a:rPr>
                <a: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correspondant à leur disposition pour les guider.</a:t>
              </a:r>
              <a:endParaRPr lang="fr-FR" sz="1200" spc="-20" dirty="0">
                <a:latin typeface="Futura Std Condensed" pitchFamily="34" charset="0"/>
                <a:cs typeface="Futura Condensed"/>
              </a:endParaRP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Introduisez le concept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animation comme un parcours à travers une série </a:t>
              </a:r>
              <a:r>
                <a:rPr lang="fr-FR" sz="1200" b="0" i="0" u="none" dirty="0" smtClean="0">
                  <a:latin typeface="Futura Std Condensed" pitchFamily="34" charset="0"/>
                  <a:cs typeface="Futura Condensed"/>
                </a:rPr>
                <a:t>d’images </a:t>
              </a:r>
              <a:r>
                <a:rPr lang="fr-FR" sz="1200" b="0" i="0" u="none" dirty="0">
                  <a:latin typeface="Futura Std Condensed" pitchFamily="34" charset="0"/>
                  <a:cs typeface="Futura Condensed"/>
                </a:rPr>
                <a:t>légèrement différentes les unes des autres, comme dans le cas </a:t>
              </a:r>
              <a:r>
                <a:rPr lang="fr-FR" sz="1200" b="0" i="0" u="none" dirty="0" smtClean="0">
                  <a:latin typeface="Futura Std Condensed" pitchFamily="34" charset="0"/>
                  <a:cs typeface="Futura Condensed"/>
                </a:rPr>
                <a:t>d’un </a:t>
              </a:r>
              <a:r>
                <a:rPr lang="fr-FR" sz="1200" b="0" i="0" u="none" dirty="0" err="1">
                  <a:latin typeface="Futura Std Condensed" pitchFamily="34" charset="0"/>
                  <a:cs typeface="Futura Condensed"/>
                </a:rPr>
                <a:t>folioscope</a:t>
              </a:r>
              <a:r>
                <a:rPr lang="fr-FR" sz="1200" b="0" i="0" u="none" dirty="0">
                  <a:latin typeface="Futura Std Condensed" pitchFamily="34" charset="0"/>
                  <a:cs typeface="Futura Condensed"/>
                </a:rPr>
                <a:t> ou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film </a:t>
              </a:r>
              <a:r>
                <a:rPr lang="fr-FR" sz="1200" b="0" i="0" u="none" dirty="0" smtClean="0">
                  <a:latin typeface="Futura Std Condensed" pitchFamily="34" charset="0"/>
                  <a:cs typeface="Futura Condensed"/>
                </a:rPr>
                <a:t>d’animation </a:t>
              </a:r>
              <a:r>
                <a:rPr lang="fr-FR" sz="1200" b="0" i="0" u="none" dirty="0">
                  <a:latin typeface="Futura Std Condensed" pitchFamily="34" charset="0"/>
                  <a:cs typeface="Futura Condensed"/>
                </a:rPr>
                <a:t>de pâte à modeler. Encouragez les élèves à explorer les boucles en changeant les costumes ou les arrière-plans pour créer une animation.</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partager leurs travaux avec les autres au cours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séance « galerie des projets » : demandez aux élèves de mettre leurs projets en mode de présentation, puis invitez-les à faire le tour de la classe et à explorer les projets des uns et des autres. </a:t>
              </a:r>
              <a:r>
                <a:rPr lang="fr-FR" sz="1200" b="0" i="0" u="none" spc="-10" dirty="0">
                  <a:latin typeface="Futura Std Condensed" pitchFamily="34" charset="0"/>
                  <a:cs typeface="Futura Condensed"/>
                </a:rPr>
                <a:t>Éventuellement, invitez les élèves à ajouter leurs projets au studio de </a:t>
              </a:r>
              <a:r>
                <a:rPr lang="fr-FR" sz="1200" b="0" i="0" u="none" spc="-10" dirty="0" smtClean="0">
                  <a:latin typeface="Futura Std Condensed" pitchFamily="34" charset="0"/>
                  <a:cs typeface="Futura Condensed"/>
                </a:rPr>
                <a:t>l’activité </a:t>
              </a:r>
              <a:r>
                <a:rPr lang="fr-FR" sz="1200" b="0" i="0" u="none" dirty="0">
                  <a:latin typeface="Futura Std Condensed" pitchFamily="34" charset="0"/>
                  <a:cs typeface="Futura Condensed"/>
                </a:rPr>
                <a:t>« Il est vivant ! »</a:t>
              </a:r>
              <a:r>
                <a:rPr lang="fr-FR" sz="1200" b="0" i="0" u="none" spc="-10" dirty="0">
                  <a:latin typeface="Futura Std Condensed" pitchFamily="34" charset="0"/>
                  <a:cs typeface="Futura Condensed"/>
                </a:rPr>
                <a:t> ou à un studio créé pour la classe.</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custDataLst>
              <p:tags r:id="rId2"/>
            </p:custDataLst>
          </p:nvPr>
        </p:nvGrpSpPr>
        <p:grpSpPr>
          <a:xfrm>
            <a:off x="4007796" y="2832776"/>
            <a:ext cx="3307404" cy="1142158"/>
            <a:chOff x="3992282" y="2832776"/>
            <a:chExt cx="3307404" cy="1142158"/>
          </a:xfrm>
        </p:grpSpPr>
        <p:sp>
          <p:nvSpPr>
            <p:cNvPr id="52" name="TextBox 51"/>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Il est vivant !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Il est vivant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http://scratch.mit.edu/studios/475529</a:t>
              </a:r>
            </a:p>
          </p:txBody>
        </p:sp>
        <p:sp>
          <p:nvSpPr>
            <p:cNvPr id="54" name="TextBox 53"/>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55" name="Straight Connector 5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custDataLst>
              <p:tags r:id="rId3"/>
            </p:custDataLst>
          </p:nvPr>
        </p:nvGrpSpPr>
        <p:grpSpPr>
          <a:xfrm>
            <a:off x="4007796" y="4085846"/>
            <a:ext cx="3307404" cy="1326824"/>
            <a:chOff x="3992282" y="2832776"/>
            <a:chExt cx="3307404" cy="1326824"/>
          </a:xfrm>
        </p:grpSpPr>
        <p:sp>
          <p:nvSpPr>
            <p:cNvPr id="57" name="TextBox 56"/>
            <p:cNvSpPr txBox="1"/>
            <p:nvPr/>
          </p:nvSpPr>
          <p:spPr>
            <a:xfrm>
              <a:off x="4089400" y="3328603"/>
              <a:ext cx="3117152" cy="830997"/>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Quelle est la différence entre un lutin et un costume ?</a:t>
              </a:r>
            </a:p>
            <a:p>
              <a:pPr marL="171450" indent="-171450" algn="l" rtl="0">
                <a:buFont typeface="Lucida Grande"/>
                <a:buChar char="+"/>
              </a:pPr>
              <a:r>
                <a:rPr lang="fr-FR" sz="1200" b="0" i="0" u="none" dirty="0" smtClean="0">
                  <a:latin typeface="Futura Std Condensed" pitchFamily="34" charset="0"/>
                  <a:cs typeface="Futura Condensed"/>
                </a:rPr>
                <a:t>Qu’est-ce qu’une </a:t>
              </a:r>
              <a:r>
                <a:rPr lang="fr-FR" sz="1200" b="0" i="0" u="none" dirty="0">
                  <a:latin typeface="Futura Std Condensed" pitchFamily="34" charset="0"/>
                  <a:cs typeface="Futura Condensed"/>
                </a:rPr>
                <a:t>animation ?</a:t>
              </a:r>
            </a:p>
            <a:p>
              <a:pPr marL="171450" indent="-171450" algn="l" rtl="0">
                <a:buFont typeface="Lucida Grande"/>
                <a:buChar char="+"/>
              </a:pPr>
              <a:r>
                <a:rPr lang="fr-FR" sz="1200" b="0" i="0" u="none" dirty="0">
                  <a:solidFill>
                    <a:srgbClr val="000000"/>
                  </a:solidFill>
                  <a:latin typeface="Futura Std Condensed" pitchFamily="34" charset="0"/>
                  <a:cs typeface="Futura Condensed"/>
                </a:rPr>
                <a:t>Donne trois exemples de boucles issues de la vraie vie </a:t>
              </a:r>
              <a:r>
                <a:rPr lang="fr-FR" sz="1200" dirty="0">
                  <a:solidFill>
                    <a:srgbClr val="000000"/>
                  </a:solidFill>
                  <a:latin typeface="Futura Std Condensed" pitchFamily="34" charset="0"/>
                  <a:cs typeface="Futura Condensed"/>
                </a:rPr>
                <a:t/>
              </a:r>
              <a:br>
                <a:rPr lang="fr-FR" sz="1200" dirty="0">
                  <a:solidFill>
                    <a:srgbClr val="000000"/>
                  </a:solidFill>
                  <a:latin typeface="Futura Std Condensed" pitchFamily="34" charset="0"/>
                  <a:cs typeface="Futura Condensed"/>
                </a:rPr>
              </a:br>
              <a:r>
                <a:rPr lang="fr-FR" sz="1200" b="0" i="0" u="none" dirty="0">
                  <a:solidFill>
                    <a:srgbClr val="000000"/>
                  </a:solidFill>
                  <a:latin typeface="Futura Std Condensed" pitchFamily="34" charset="0"/>
                  <a:cs typeface="Futura Condensed"/>
                </a:rPr>
                <a:t>(ex. aller se coucher toutes les nuits).</a:t>
              </a:r>
            </a:p>
          </p:txBody>
        </p:sp>
        <p:sp>
          <p:nvSpPr>
            <p:cNvPr id="58" name="TextBox 57"/>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3" name="Straight Connector 62"/>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custDataLst>
              <p:tags r:id="rId4"/>
            </p:custDataLst>
          </p:nvPr>
        </p:nvGrpSpPr>
        <p:grpSpPr>
          <a:xfrm>
            <a:off x="4007796" y="5527574"/>
            <a:ext cx="3307404" cy="2065486"/>
            <a:chOff x="3992282" y="2832776"/>
            <a:chExt cx="3307404" cy="2065486"/>
          </a:xfrm>
        </p:grpSpPr>
        <p:sp>
          <p:nvSpPr>
            <p:cNvPr id="65" name="TextBox 64"/>
            <p:cNvSpPr txBox="1"/>
            <p:nvPr/>
          </p:nvSpPr>
          <p:spPr>
            <a:xfrm>
              <a:off x="4089400" y="3328602"/>
              <a:ext cx="3117152" cy="156966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arrivent-ils à faire la différence entre les lutins et les costumes ?</a:t>
              </a:r>
            </a:p>
            <a:p>
              <a:pPr marL="171450" indent="-171450" algn="l" rtl="0">
                <a:buFont typeface="Lucida Grande"/>
                <a:buChar char="+"/>
              </a:pPr>
              <a:r>
                <a:rPr lang="fr-FR" sz="1200" b="0" i="0" u="none" dirty="0">
                  <a:latin typeface="Futura Std Condensed" pitchFamily="34" charset="0"/>
                  <a:cs typeface="Futura Condensed"/>
                </a:rPr>
                <a:t>Certains </a:t>
              </a:r>
              <a:r>
                <a:rPr lang="fr-FR" sz="1200" b="0" i="0" u="none" dirty="0" err="1">
                  <a:latin typeface="Futura Std Condensed" pitchFamily="34" charset="0"/>
                  <a:cs typeface="Futura Condensed"/>
                </a:rPr>
                <a:t>Scratchers</a:t>
              </a:r>
              <a:r>
                <a:rPr lang="fr-FR" sz="1200" b="0" i="0" u="none" dirty="0">
                  <a:latin typeface="Futura Std Condensed" pitchFamily="34" charset="0"/>
                  <a:cs typeface="Futura Condensed"/>
                </a:rPr>
                <a:t> sont particulièrement intéressés par le développement de projets </a:t>
              </a:r>
              <a:r>
                <a:rPr lang="fr-FR" sz="1200" b="0" i="0" u="none" dirty="0" smtClean="0">
                  <a:latin typeface="Futura Std Condensed" pitchFamily="34" charset="0"/>
                  <a:cs typeface="Futura Condensed"/>
                </a:rPr>
                <a:t>d’animation </a:t>
              </a:r>
              <a:r>
                <a:rPr lang="fr-FR" sz="1200" b="0" i="0" u="none" dirty="0">
                  <a:latin typeface="Futura Std Condensed" pitchFamily="34" charset="0"/>
                  <a:cs typeface="Futura Condensed"/>
                </a:rPr>
                <a:t>et préfèrent passer leur temps à dessiner et à concevoir des lutins, des costumes ou des arrière-plans. Comment pourriez-vous amener les élèves à </a:t>
              </a:r>
              <a:r>
                <a:rPr lang="fr-FR" sz="1200" b="0" i="0" u="none" dirty="0" smtClean="0">
                  <a:latin typeface="Futura Std Condensed" pitchFamily="34" charset="0"/>
                  <a:cs typeface="Futura Condensed"/>
                </a:rPr>
                <a:t>s’intéresser </a:t>
              </a:r>
              <a:r>
                <a:rPr lang="fr-FR" sz="1200" b="0" i="0" u="none" dirty="0">
                  <a:latin typeface="Futura Std Condensed" pitchFamily="34" charset="0"/>
                  <a:cs typeface="Futura Condensed"/>
                </a:rPr>
                <a:t>aussi bien aux aspects esthétiques que techniques des projets ?</a:t>
              </a:r>
              <a:endParaRPr lang="fr-FR" sz="1200" dirty="0">
                <a:latin typeface="Futura Std Condensed" pitchFamily="34" charset="0"/>
                <a:cs typeface="Futura Condensed"/>
              </a:endParaRPr>
            </a:p>
          </p:txBody>
        </p:sp>
        <p:sp>
          <p:nvSpPr>
            <p:cNvPr id="69" name="TextBox 68"/>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75" name="Straight Connector 7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custDataLst>
              <p:tags r:id="rId5"/>
            </p:custDataLst>
          </p:nvPr>
        </p:nvGrpSpPr>
        <p:grpSpPr>
          <a:xfrm>
            <a:off x="457995" y="7630731"/>
            <a:ext cx="6857205" cy="352518"/>
            <a:chOff x="457995" y="7630731"/>
            <a:chExt cx="6857205" cy="352518"/>
          </a:xfrm>
        </p:grpSpPr>
        <p:sp>
          <p:nvSpPr>
            <p:cNvPr id="44" name="TextBox 43"/>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45" name="Straight Connector 44"/>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47" name="Straight Connector 46"/>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custDataLst>
              <p:tags r:id="rId7"/>
            </p:custDataLst>
          </p:nvPr>
        </p:nvGrpSpPr>
        <p:grpSpPr>
          <a:xfrm>
            <a:off x="4104914" y="8217641"/>
            <a:ext cx="3117152" cy="1158779"/>
            <a:chOff x="3746748" y="8217641"/>
            <a:chExt cx="3475318" cy="1158779"/>
          </a:xfrm>
        </p:grpSpPr>
        <p:sp>
          <p:nvSpPr>
            <p:cNvPr id="49" name="TextBox 48"/>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51" name="Group 50"/>
            <p:cNvGrpSpPr/>
            <p:nvPr/>
          </p:nvGrpSpPr>
          <p:grpSpPr>
            <a:xfrm>
              <a:off x="4076948" y="8385986"/>
              <a:ext cx="3145118" cy="883399"/>
              <a:chOff x="3891832" y="8385983"/>
              <a:chExt cx="3321768" cy="883398"/>
            </a:xfrm>
          </p:grpSpPr>
          <p:cxnSp>
            <p:nvCxnSpPr>
              <p:cNvPr id="53" name="Straight Connector 52"/>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62" name="TextBox 61"/>
          <p:cNvSpPr txBox="1"/>
          <p:nvPr>
            <p:custDataLst>
              <p:tags r:id="rId8"/>
            </p:custDataLst>
          </p:nvPr>
        </p:nvSpPr>
        <p:spPr>
          <a:xfrm>
            <a:off x="551129" y="8142739"/>
            <a:ext cx="3231204" cy="1384995"/>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La différence entre les lutins et les costumes est souvent source de confusion pour les </a:t>
            </a:r>
            <a:r>
              <a:rPr lang="fr-FR" sz="1200" b="0" i="0" u="none" dirty="0" err="1">
                <a:latin typeface="Futura Std Condensed" pitchFamily="34" charset="0"/>
                <a:cs typeface="Futura Condensed"/>
              </a:rPr>
              <a:t>Scratchers</a:t>
            </a:r>
            <a:r>
              <a:rPr lang="fr-FR" sz="1200" b="0" i="0" u="none" dirty="0">
                <a:latin typeface="Futura Std Condensed" pitchFamily="34" charset="0"/>
                <a:cs typeface="Futura Condensed"/>
              </a:rPr>
              <a:t>. La métaphore des acteurs portant différents costumes peut aider à clarifier la différence.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Les élèves pourraient animer leur propre photo en prenant des photos </a:t>
            </a:r>
            <a:r>
              <a:rPr lang="fr-FR" sz="1200" b="0" i="0" u="none" dirty="0" smtClean="0">
                <a:latin typeface="Futura Std Condensed" pitchFamily="34" charset="0"/>
                <a:cs typeface="Futura Condensed"/>
              </a:rPr>
              <a:t>d’eux-mêmes </a:t>
            </a:r>
            <a:r>
              <a:rPr lang="fr-FR" sz="1200" b="0" i="0" u="none" dirty="0">
                <a:latin typeface="Futura Std Condensed" pitchFamily="34" charset="0"/>
                <a:cs typeface="Futura Condensed"/>
              </a:rPr>
              <a:t>avec un appareil photo ou une webcam.</a:t>
            </a:r>
            <a:endParaRPr lang="fr-FR" sz="1200" dirty="0">
              <a:latin typeface="Futura Std Condensed" pitchFamily="34" charset="0"/>
              <a:cs typeface="Futura Condensed"/>
            </a:endParaRPr>
          </a:p>
        </p:txBody>
      </p:sp>
      <p:grpSp>
        <p:nvGrpSpPr>
          <p:cNvPr id="2" name="Group 1"/>
          <p:cNvGrpSpPr/>
          <p:nvPr>
            <p:custDataLst>
              <p:tags r:id="rId9"/>
            </p:custDataLst>
          </p:nvPr>
        </p:nvGrpSpPr>
        <p:grpSpPr>
          <a:xfrm>
            <a:off x="1302435" y="606968"/>
            <a:ext cx="5913646" cy="2056282"/>
            <a:chOff x="457995" y="606968"/>
            <a:chExt cx="5913646" cy="2056282"/>
          </a:xfrm>
        </p:grpSpPr>
        <p:sp>
          <p:nvSpPr>
            <p:cNvPr id="10" name="TextBox 9"/>
            <p:cNvSpPr txBox="1"/>
            <p:nvPr/>
          </p:nvSpPr>
          <p:spPr>
            <a:xfrm>
              <a:off x="3371794" y="795405"/>
              <a:ext cx="2999847" cy="1785104"/>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acquerront une meilleure maîtrise des concepts informatiques que sont la séquence et les boucles, grâce à </a:t>
              </a:r>
              <a:r>
                <a:rPr lang="fr-FR" sz="1200" b="0" i="0" u="none" dirty="0" smtClean="0">
                  <a:latin typeface="Futura Std Condensed" pitchFamily="34" charset="0"/>
                  <a:cs typeface="Futura Condensed"/>
                </a:rPr>
                <a:t>l’utilisation </a:t>
              </a:r>
              <a:r>
                <a:rPr lang="fr-FR" sz="1200" b="0" i="0" u="none" dirty="0">
                  <a:latin typeface="Futura Std Condensed" pitchFamily="34" charset="0"/>
                  <a:cs typeface="Futura Condensed"/>
                </a:rPr>
                <a:t>des blocs de la catégorie « Contrôle »</a:t>
              </a:r>
            </a:p>
            <a:p>
              <a:pPr marL="171450" indent="-171450" algn="l" rtl="0">
                <a:buFont typeface="Lucida Grande"/>
                <a:buChar char="+"/>
              </a:pPr>
              <a:r>
                <a:rPr lang="fr-FR" sz="1200" b="0" i="0" u="none" dirty="0">
                  <a:latin typeface="Futura Std Condensed" pitchFamily="34" charset="0"/>
                  <a:cs typeface="Futura Condensed"/>
                </a:rPr>
                <a:t>seront capables </a:t>
              </a:r>
              <a:r>
                <a:rPr lang="fr-FR" sz="1200" b="0" i="0" u="none" dirty="0" smtClean="0">
                  <a:latin typeface="Futura Std Condensed" pitchFamily="34" charset="0"/>
                  <a:cs typeface="Futura Condensed"/>
                </a:rPr>
                <a:t>d’expliquer </a:t>
              </a:r>
              <a:r>
                <a:rPr lang="fr-FR" sz="1200" b="0" i="0" u="none" dirty="0">
                  <a:latin typeface="Futura Std Condensed" pitchFamily="34" charset="0"/>
                  <a:cs typeface="Futura Condensed"/>
                </a:rPr>
                <a:t>la différence entre les lutins et les costumes</a:t>
              </a:r>
            </a:p>
            <a:p>
              <a:pPr marL="171450" indent="-171450" algn="l" rtl="0">
                <a:buFont typeface="Lucida Grande"/>
                <a:buChar char="+"/>
              </a:pPr>
              <a:r>
                <a:rPr lang="fr-FR" sz="1200" b="0" i="0" u="none" dirty="0">
                  <a:latin typeface="Futura Std Condensed" pitchFamily="34" charset="0"/>
                  <a:cs typeface="Futura Condensed"/>
                </a:rPr>
                <a:t>auront pratiqué </a:t>
              </a:r>
              <a:r>
                <a:rPr lang="fr-FR" sz="1200" b="0" i="0" u="none" dirty="0" smtClean="0">
                  <a:latin typeface="Futura Std Condensed" pitchFamily="34" charset="0"/>
                  <a:cs typeface="Futura Condensed"/>
                </a:rPr>
                <a:t>l’expérimentation </a:t>
              </a:r>
              <a:r>
                <a:rPr lang="fr-FR" sz="1200" b="0" i="0" u="none" dirty="0">
                  <a:latin typeface="Futura Std Condensed" pitchFamily="34" charset="0"/>
                  <a:cs typeface="Futura Condensed"/>
                </a:rPr>
                <a:t>et </a:t>
              </a:r>
              <a:r>
                <a:rPr lang="fr-FR" sz="1200" b="0" i="0" u="none" dirty="0" smtClean="0">
                  <a:latin typeface="Futura Std Condensed" pitchFamily="34" charset="0"/>
                  <a:cs typeface="Futura Condensed"/>
                </a:rPr>
                <a:t>l’itération </a:t>
              </a:r>
              <a:r>
                <a:rPr lang="fr-FR" sz="1200" b="0" i="0" u="none" dirty="0">
                  <a:latin typeface="Futura Std Condensed" pitchFamily="34" charset="0"/>
                  <a:cs typeface="Futura Condensed"/>
                </a:rPr>
                <a:t>dans le cadre du développement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projet </a:t>
              </a:r>
              <a:r>
                <a:rPr lang="fr-FR" sz="1200" b="0" i="0" u="none" dirty="0" smtClean="0">
                  <a:latin typeface="Futura Std Condensed" pitchFamily="34" charset="0"/>
                  <a:cs typeface="Futura Condensed"/>
                </a:rPr>
                <a:t>d’animation</a:t>
              </a:r>
              <a:endParaRPr lang="fr-FR" sz="1200" b="0" i="0" u="none" dirty="0">
                <a:latin typeface="Futura Std Condensed" pitchFamily="34" charset="0"/>
                <a:cs typeface="Futura Condensed"/>
              </a:endParaRPr>
            </a:p>
          </p:txBody>
        </p:sp>
        <p:sp>
          <p:nvSpPr>
            <p:cNvPr id="42" name="TextBox 41"/>
            <p:cNvSpPr txBox="1"/>
            <p:nvPr/>
          </p:nvSpPr>
          <p:spPr>
            <a:xfrm>
              <a:off x="457995" y="606968"/>
              <a:ext cx="2815942" cy="1754326"/>
            </a:xfrm>
            <a:prstGeom prst="rect">
              <a:avLst/>
            </a:prstGeom>
            <a:noFill/>
          </p:spPr>
          <p:txBody>
            <a:bodyPr wrap="square" rtlCol="0">
              <a:spAutoFit/>
            </a:bodyPr>
            <a:lstStyle/>
            <a:p>
              <a:pPr algn="l" rtl="0"/>
              <a:r>
                <a:rPr lang="fr-FR" sz="5400" b="0" i="0" u="none">
                  <a:latin typeface="Futura Std Condensed" pitchFamily="34" charset="0"/>
                  <a:cs typeface="Futura Condensed"/>
                </a:rPr>
                <a:t>IL EST VIVANT !</a:t>
              </a:r>
            </a:p>
          </p:txBody>
        </p:sp>
        <p:sp>
          <p:nvSpPr>
            <p:cNvPr id="66" name="TextBox 65"/>
            <p:cNvSpPr txBox="1"/>
            <p:nvPr/>
          </p:nvSpPr>
          <p:spPr>
            <a:xfrm>
              <a:off x="1685092" y="2216974"/>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30–45 MINUTES</a:t>
              </a:r>
            </a:p>
          </p:txBody>
        </p:sp>
        <p:pic>
          <p:nvPicPr>
            <p:cNvPr id="67" name="Picture 66" descr="30mi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3644" y="2251370"/>
              <a:ext cx="329184" cy="329184"/>
            </a:xfrm>
            <a:prstGeom prst="rect">
              <a:avLst/>
            </a:prstGeom>
          </p:spPr>
        </p:pic>
        <p:grpSp>
          <p:nvGrpSpPr>
            <p:cNvPr id="68" name="Group 67"/>
            <p:cNvGrpSpPr/>
            <p:nvPr/>
          </p:nvGrpSpPr>
          <p:grpSpPr>
            <a:xfrm>
              <a:off x="2819113" y="794340"/>
              <a:ext cx="442062" cy="1640847"/>
              <a:chOff x="2853673" y="794340"/>
              <a:chExt cx="442062" cy="1640847"/>
            </a:xfrm>
          </p:grpSpPr>
          <p:cxnSp>
            <p:nvCxnSpPr>
              <p:cNvPr id="85" name="Straight Connector 84"/>
              <p:cNvCxnSpPr/>
              <p:nvPr/>
            </p:nvCxnSpPr>
            <p:spPr>
              <a:xfrm>
                <a:off x="3074704" y="794340"/>
                <a:ext cx="2013" cy="162162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2853673" y="24351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4" name="Slide Number Placeholder 3"/>
          <p:cNvSpPr>
            <a:spLocks noGrp="1"/>
          </p:cNvSpPr>
          <p:nvPr>
            <p:ph type="sldNum" sz="quarter" idx="12"/>
            <p:custDataLst>
              <p:tags r:id="rId10"/>
            </p:custDataLst>
          </p:nvPr>
        </p:nvSpPr>
        <p:spPr>
          <a:xfrm>
            <a:off x="142398" y="9519711"/>
            <a:ext cx="1813560" cy="535517"/>
          </a:xfrm>
        </p:spPr>
        <p:txBody>
          <a:bodyPr/>
          <a:lstStyle/>
          <a:p>
            <a:pPr algn="l" rtl="0"/>
            <a:r>
              <a:rPr lang="fr-FR" b="0" i="0" u="none">
                <a:latin typeface="Futura Std Condensed" pitchFamily="34" charset="0"/>
              </a:rPr>
              <a:t>48</a:t>
            </a:r>
            <a:endParaRPr lang="fr-FR" dirty="0">
              <a:latin typeface="Futura Std Condensed" pitchFamily="34" charset="0"/>
            </a:endParaRPr>
          </a:p>
        </p:txBody>
      </p:sp>
      <p:grpSp>
        <p:nvGrpSpPr>
          <p:cNvPr id="70" name="Group 69"/>
          <p:cNvGrpSpPr/>
          <p:nvPr>
            <p:custDataLst>
              <p:tags r:id="rId11"/>
            </p:custDataLst>
          </p:nvPr>
        </p:nvGrpSpPr>
        <p:grpSpPr>
          <a:xfrm>
            <a:off x="551129" y="-7273"/>
            <a:ext cx="493776" cy="2791968"/>
            <a:chOff x="551129" y="-7273"/>
            <a:chExt cx="493776" cy="2791968"/>
          </a:xfrm>
        </p:grpSpPr>
        <p:pic>
          <p:nvPicPr>
            <p:cNvPr id="71" name="Picture 70" descr="Unit3activit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29" y="-7273"/>
              <a:ext cx="493776" cy="2791968"/>
            </a:xfrm>
            <a:prstGeom prst="rect">
              <a:avLst/>
            </a:prstGeom>
          </p:spPr>
        </p:pic>
        <p:sp>
          <p:nvSpPr>
            <p:cNvPr id="72" name="TextBox 71"/>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2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733287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custDataLst>
              <p:tags r:id="rId1"/>
            </p:custDataLst>
          </p:nvPr>
        </p:nvGrpSpPr>
        <p:grpSpPr>
          <a:xfrm>
            <a:off x="3607853" y="4041316"/>
            <a:ext cx="3597384" cy="3270232"/>
            <a:chOff x="3607853" y="4041316"/>
            <a:chExt cx="3597384" cy="3270232"/>
          </a:xfrm>
        </p:grpSpPr>
        <p:pic>
          <p:nvPicPr>
            <p:cNvPr id="11" name="Picture 10" descr="Screen Shot 2014-07-17 at 7.39.47 P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07853" y="4041316"/>
              <a:ext cx="2050997" cy="1531026"/>
            </a:xfrm>
            <a:prstGeom prst="rect">
              <a:avLst/>
            </a:prstGeom>
          </p:spPr>
        </p:pic>
        <p:pic>
          <p:nvPicPr>
            <p:cNvPr id="12" name="Picture 11" descr="Screen Shot 2014-07-17 at 7.39.32 P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88905" y="5803632"/>
              <a:ext cx="2016332" cy="1507916"/>
            </a:xfrm>
            <a:prstGeom prst="rect">
              <a:avLst/>
            </a:prstGeom>
          </p:spPr>
        </p:pic>
      </p:grpSp>
      <p:pic>
        <p:nvPicPr>
          <p:cNvPr id="2" name="Picture 1" descr="Screen Shot 2014-07-17 at 7.37.16 PM.png"/>
          <p:cNvPicPr>
            <a:picLocks noChangeAspect="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3607853" y="758088"/>
            <a:ext cx="3643847" cy="2719628"/>
          </a:xfrm>
          <a:prstGeom prst="rect">
            <a:avLst/>
          </a:prstGeom>
        </p:spPr>
      </p:pic>
      <p:grpSp>
        <p:nvGrpSpPr>
          <p:cNvPr id="6" name="Group 5"/>
          <p:cNvGrpSpPr/>
          <p:nvPr>
            <p:custDataLst>
              <p:tags r:id="rId3"/>
            </p:custDataLst>
          </p:nvPr>
        </p:nvGrpSpPr>
        <p:grpSpPr>
          <a:xfrm>
            <a:off x="445296" y="2221352"/>
            <a:ext cx="2357171" cy="1701677"/>
            <a:chOff x="422410" y="1482630"/>
            <a:chExt cx="2357171" cy="1701677"/>
          </a:xfrm>
        </p:grpSpPr>
        <p:sp>
          <p:nvSpPr>
            <p:cNvPr id="10" name="TextBox 9"/>
            <p:cNvSpPr txBox="1"/>
            <p:nvPr/>
          </p:nvSpPr>
          <p:spPr>
            <a:xfrm>
              <a:off x="515544" y="1482630"/>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POURRAIS-TU ANIMER UNE IMAGE OU UNE PHOTO ?</a:t>
              </a:r>
              <a:endParaRPr lang="fr-FR" sz="1200" dirty="0">
                <a:latin typeface="Futura Std Condensed" pitchFamily="34" charset="0"/>
                <a:cs typeface="Futura Condensed"/>
              </a:endParaRPr>
            </a:p>
          </p:txBody>
        </p:sp>
        <p:sp>
          <p:nvSpPr>
            <p:cNvPr id="13" name="TextBox 12"/>
            <p:cNvSpPr txBox="1"/>
            <p:nvPr/>
          </p:nvSpPr>
          <p:spPr>
            <a:xfrm>
              <a:off x="422410" y="2168644"/>
              <a:ext cx="2357171" cy="1015663"/>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Dans cette activité, tu vas explorer différentes façons de donner vie à des lutins, des images et des idées en programmant une série de changements de costumes pour créer une animation.</a:t>
              </a:r>
              <a:endParaRPr lang="fr-FR" sz="1200" dirty="0">
                <a:solidFill>
                  <a:srgbClr val="000000"/>
                </a:solidFill>
                <a:latin typeface="Futura Std Condensed" pitchFamily="34" charset="0"/>
                <a:cs typeface="Futura Condensed"/>
              </a:endParaRPr>
            </a:p>
          </p:txBody>
        </p:sp>
      </p:grpSp>
      <p:sp>
        <p:nvSpPr>
          <p:cNvPr id="14" name="TextBox 13"/>
          <p:cNvSpPr txBox="1"/>
          <p:nvPr>
            <p:custDataLst>
              <p:tags r:id="rId4"/>
            </p:custDataLst>
          </p:nvPr>
        </p:nvSpPr>
        <p:spPr>
          <a:xfrm>
            <a:off x="426672" y="4228628"/>
            <a:ext cx="2885167" cy="1043363"/>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Choisis un lutin.</a:t>
            </a:r>
          </a:p>
          <a:p>
            <a:pPr marL="171450" indent="-171450" algn="l" rtl="0">
              <a:lnSpc>
                <a:spcPct val="130000"/>
              </a:lnSpc>
              <a:buFont typeface="Wingdings" charset="2"/>
              <a:buChar char="q"/>
            </a:pPr>
            <a:r>
              <a:rPr lang="fr-FR" sz="1200" b="0" i="0" u="none" dirty="0">
                <a:latin typeface="Futura Std Condensed" pitchFamily="34" charset="0"/>
                <a:cs typeface="Futura Condensed"/>
              </a:rPr>
              <a:t>Ajoute un autre costume.</a:t>
            </a:r>
          </a:p>
          <a:p>
            <a:pPr marL="171450" indent="-171450" algn="l" rtl="0">
              <a:lnSpc>
                <a:spcPct val="130000"/>
              </a:lnSpc>
              <a:buFont typeface="Wingdings" charset="2"/>
              <a:buChar char="q"/>
            </a:pPr>
            <a:r>
              <a:rPr lang="fr-FR" sz="1200" b="0" i="0" u="none" dirty="0">
                <a:latin typeface="Futura Std Condensed" pitchFamily="34" charset="0"/>
                <a:cs typeface="Futura Condensed"/>
              </a:rPr>
              <a:t>Ajoute des blocs pour animer </a:t>
            </a:r>
            <a:r>
              <a:rPr lang="fr-FR" sz="1200" b="0" i="0" u="none" dirty="0" smtClean="0">
                <a:latin typeface="Futura Std Condensed" pitchFamily="34" charset="0"/>
                <a:cs typeface="Futura Condensed"/>
              </a:rPr>
              <a:t>l’image</a:t>
            </a:r>
            <a:r>
              <a:rPr lang="fr-FR" sz="1200" b="0" i="0" u="none" dirty="0">
                <a:latin typeface="Futura Std Condensed" pitchFamily="34" charset="0"/>
                <a:cs typeface="Futura Condensed"/>
              </a:rPr>
              <a:t>.</a:t>
            </a:r>
          </a:p>
          <a:p>
            <a:pPr marL="171450" indent="-171450" algn="l" rtl="0">
              <a:lnSpc>
                <a:spcPct val="130000"/>
              </a:lnSpc>
              <a:buFont typeface="Wingdings" charset="2"/>
              <a:buChar char="q"/>
            </a:pPr>
            <a:r>
              <a:rPr lang="fr-FR" sz="1200" b="0" i="0" u="none" dirty="0">
                <a:latin typeface="Futura Std Condensed" pitchFamily="34" charset="0"/>
                <a:cs typeface="Futura Condensed"/>
              </a:rPr>
              <a:t>Recommence le processus !</a:t>
            </a:r>
          </a:p>
        </p:txBody>
      </p:sp>
      <p:sp>
        <p:nvSpPr>
          <p:cNvPr id="26" name="TextBox 25"/>
          <p:cNvSpPr txBox="1"/>
          <p:nvPr>
            <p:custDataLst>
              <p:tags r:id="rId5"/>
            </p:custDataLst>
          </p:nvPr>
        </p:nvSpPr>
        <p:spPr>
          <a:xfrm>
            <a:off x="436830" y="8517982"/>
            <a:ext cx="2565596"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Essaie de commencer par esquisser tes idées </a:t>
            </a:r>
            <a:r>
              <a:rPr lang="fr-FR" sz="1200" b="0" i="0" u="none" dirty="0" smtClean="0">
                <a:latin typeface="Futura Std Condensed" pitchFamily="34" charset="0"/>
                <a:cs typeface="Futura Condensed"/>
              </a:rPr>
              <a:t>d’animation </a:t>
            </a:r>
            <a:r>
              <a:rPr lang="fr-FR" sz="1200" b="0" i="0" u="none" dirty="0">
                <a:latin typeface="Futura Std Condensed" pitchFamily="34" charset="0"/>
                <a:cs typeface="Futura Condensed"/>
              </a:rPr>
              <a:t>sur papier – dans </a:t>
            </a:r>
            <a:r>
              <a:rPr lang="fr-FR" sz="1200" b="0" i="0" u="none" dirty="0" smtClean="0">
                <a:latin typeface="Futura Std Condensed" pitchFamily="34" charset="0"/>
                <a:cs typeface="Futura Condensed"/>
              </a:rPr>
              <a:t>l’idée d’un </a:t>
            </a:r>
            <a:r>
              <a:rPr lang="fr-FR" sz="1200" b="0" i="0" u="none" dirty="0" err="1">
                <a:latin typeface="Futura Std Condensed" pitchFamily="34" charset="0"/>
                <a:cs typeface="Futura Condensed"/>
              </a:rPr>
              <a:t>folioscope</a:t>
            </a:r>
            <a:r>
              <a:rPr lang="fr-FR" sz="1200" b="0" i="0" u="none" dirty="0">
                <a:latin typeface="Futura Std Condensed" pitchFamily="34" charset="0"/>
                <a:cs typeface="Futura Condensed"/>
              </a:rPr>
              <a:t>.</a:t>
            </a:r>
          </a:p>
          <a:p>
            <a:pPr marL="171450" indent="-171450" algn="l" rtl="0">
              <a:buFont typeface="Wingdings" charset="2"/>
              <a:buChar char="q"/>
            </a:pPr>
            <a:r>
              <a:rPr lang="fr-FR" sz="1200" b="0" i="0" u="none" dirty="0">
                <a:latin typeface="Futura Std Condensed" pitchFamily="34" charset="0"/>
                <a:cs typeface="Futura Condensed"/>
              </a:rPr>
              <a:t>Fais des tests avec différents blocs et costumes </a:t>
            </a: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trouver quelque chose qui te plaît.</a:t>
            </a:r>
          </a:p>
          <a:p>
            <a:pPr marL="171450" indent="-171450" algn="l" rtl="0">
              <a:buFont typeface="Wingdings" charset="2"/>
              <a:buChar char="q"/>
            </a:pPr>
            <a:r>
              <a:rPr lang="fr-FR" sz="1200" b="0" i="0" u="none" dirty="0">
                <a:latin typeface="Futura Std Condensed" pitchFamily="34" charset="0"/>
                <a:cs typeface="Futura Condensed"/>
              </a:rPr>
              <a:t>Besoin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 Recherche des projets dans la section Animation de la page Explorer.</a:t>
            </a:r>
          </a:p>
        </p:txBody>
      </p:sp>
      <p:grpSp>
        <p:nvGrpSpPr>
          <p:cNvPr id="3" name="Group 2"/>
          <p:cNvGrpSpPr/>
          <p:nvPr>
            <p:custDataLst>
              <p:tags r:id="rId6"/>
            </p:custDataLst>
          </p:nvPr>
        </p:nvGrpSpPr>
        <p:grpSpPr>
          <a:xfrm>
            <a:off x="-1" y="7871074"/>
            <a:ext cx="7772401" cy="532604"/>
            <a:chOff x="-1" y="7871074"/>
            <a:chExt cx="7772401" cy="532604"/>
          </a:xfrm>
        </p:grpSpPr>
        <p:sp>
          <p:nvSpPr>
            <p:cNvPr id="33" name="Rectangle 32"/>
            <p:cNvSpPr/>
            <p:nvPr/>
          </p:nvSpPr>
          <p:spPr>
            <a:xfrm>
              <a:off x="-1" y="7871074"/>
              <a:ext cx="7772401" cy="410457"/>
            </a:xfrm>
            <a:prstGeom prst="rect">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4" name="Diamond 33"/>
            <p:cNvSpPr/>
            <p:nvPr/>
          </p:nvSpPr>
          <p:spPr>
            <a:xfrm>
              <a:off x="1398022" y="8077594"/>
              <a:ext cx="381000" cy="326084"/>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5" name="Diamond 34"/>
            <p:cNvSpPr/>
            <p:nvPr/>
          </p:nvSpPr>
          <p:spPr>
            <a:xfrm>
              <a:off x="5277046" y="8066025"/>
              <a:ext cx="381000" cy="326084"/>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TextBox 65"/>
            <p:cNvSpPr txBox="1"/>
            <p:nvPr/>
          </p:nvSpPr>
          <p:spPr>
            <a:xfrm>
              <a:off x="0" y="7879206"/>
              <a:ext cx="3185510"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67" name="TextBox 66"/>
            <p:cNvSpPr txBox="1"/>
            <p:nvPr/>
          </p:nvSpPr>
          <p:spPr>
            <a:xfrm>
              <a:off x="3185510" y="7884634"/>
              <a:ext cx="4586890"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38" name="TextBox 37"/>
          <p:cNvSpPr txBox="1"/>
          <p:nvPr>
            <p:custDataLst>
              <p:tags r:id="rId7"/>
            </p:custDataLst>
          </p:nvPr>
        </p:nvSpPr>
        <p:spPr>
          <a:xfrm>
            <a:off x="3411201" y="8517982"/>
            <a:ext cx="4073332" cy="1369606"/>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Il est vivant ! » : </a:t>
            </a:r>
            <a:r>
              <a:rPr lang="fr-FR" sz="1100" b="0" i="0" u="none" dirty="0">
                <a:latin typeface="Futura Std Condensed" pitchFamily="34" charset="0"/>
                <a:cs typeface="Futura Condensed"/>
              </a:rPr>
              <a:t>http://scratch.mit.edu/studios/475529</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Ajoute plus de fonctionnalités à ton projet pour rendre tes animations encore plus vivantes.</a:t>
            </a:r>
          </a:p>
          <a:p>
            <a:pPr marL="171450" indent="-171450" algn="l" rtl="0">
              <a:buFont typeface="Lucida Grande"/>
              <a:buChar char="+"/>
            </a:pPr>
            <a:r>
              <a:rPr lang="fr-FR" sz="1200" b="0" i="0" u="none" kern="1100" spc="-20" dirty="0">
                <a:latin typeface="Futura Std Condensed" pitchFamily="34" charset="0"/>
                <a:cs typeface="Futura Condensed"/>
              </a:rPr>
              <a:t>Aide un voisin !</a:t>
            </a:r>
          </a:p>
          <a:p>
            <a:pPr marL="171450" indent="-171450" algn="l" rtl="0">
              <a:buFont typeface="Lucida Grande"/>
              <a:buChar char="+"/>
            </a:pPr>
            <a:r>
              <a:rPr lang="fr-FR" sz="1200" b="0" i="0" u="none" kern="1100" spc="-20" dirty="0">
                <a:latin typeface="Futura Std Condensed" pitchFamily="34" charset="0"/>
                <a:cs typeface="Futura Condensed"/>
              </a:rPr>
              <a:t>Partage ton projet avec un partenaire et explique-lui ton processus de conception.</a:t>
            </a:r>
          </a:p>
          <a:p>
            <a:pPr marL="171450" indent="-171450" algn="l" rtl="0">
              <a:buFont typeface="Lucida Grande"/>
              <a:buChar char="+"/>
            </a:pPr>
            <a:r>
              <a:rPr lang="fr-FR" sz="1200" b="0" i="0" u="none" kern="1100" spc="-20" dirty="0">
                <a:latin typeface="Futura Std Condensed" pitchFamily="34" charset="0"/>
                <a:cs typeface="Futura Condensed"/>
              </a:rPr>
              <a:t>Trouve un projet animé qui </a:t>
            </a:r>
            <a:r>
              <a:rPr lang="fr-FR" sz="1200" b="0" i="0" u="none" kern="1100" spc="-20" dirty="0" smtClean="0">
                <a:latin typeface="Futura Std Condensed" pitchFamily="34" charset="0"/>
                <a:cs typeface="Futura Condensed"/>
              </a:rPr>
              <a:t>t’inspire </a:t>
            </a:r>
            <a:r>
              <a:rPr lang="fr-FR" sz="1200" b="0" i="0" u="none" kern="1100" spc="-20" dirty="0">
                <a:latin typeface="Futura Std Condensed" pitchFamily="34" charset="0"/>
                <a:cs typeface="Futura Condensed"/>
              </a:rPr>
              <a:t>et remixe-le !</a:t>
            </a:r>
            <a:endParaRPr lang="fr-FR" sz="1200" kern="1100" spc="-20" dirty="0">
              <a:latin typeface="Futura Std Condensed" pitchFamily="34" charset="0"/>
              <a:cs typeface="Futura Condensed"/>
            </a:endParaRPr>
          </a:p>
        </p:txBody>
      </p:sp>
      <p:cxnSp>
        <p:nvCxnSpPr>
          <p:cNvPr id="40" name="Straight Connector 39"/>
          <p:cNvCxnSpPr/>
          <p:nvPr>
            <p:custDataLst>
              <p:tags r:id="rId8"/>
            </p:custDataLst>
          </p:nvPr>
        </p:nvCxnSpPr>
        <p:spPr>
          <a:xfrm>
            <a:off x="3185510" y="8392109"/>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1" name="Group 70"/>
          <p:cNvGrpSpPr/>
          <p:nvPr>
            <p:custDataLst>
              <p:tags r:id="rId9"/>
            </p:custDataLst>
          </p:nvPr>
        </p:nvGrpSpPr>
        <p:grpSpPr>
          <a:xfrm flipV="1">
            <a:off x="2580354" y="4887388"/>
            <a:ext cx="131408" cy="592208"/>
            <a:chOff x="457994" y="5621655"/>
            <a:chExt cx="2534276" cy="134553"/>
          </a:xfrm>
        </p:grpSpPr>
        <p:cxnSp>
          <p:nvCxnSpPr>
            <p:cNvPr id="65" name="Straight Arrow Connector 64"/>
            <p:cNvCxnSpPr/>
            <p:nvPr/>
          </p:nvCxnSpPr>
          <p:spPr>
            <a:xfrm flipV="1">
              <a:off x="457994" y="5756208"/>
              <a:ext cx="253427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2955165" y="5621655"/>
              <a:ext cx="0" cy="133143"/>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56" name="TextBox 55"/>
          <p:cNvSpPr txBox="1"/>
          <p:nvPr>
            <p:custDataLst>
              <p:tags r:id="rId10"/>
            </p:custDataLst>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57" name="Straight Connector 56"/>
          <p:cNvCxnSpPr/>
          <p:nvPr>
            <p:custDataLst>
              <p:tags r:id="rId11"/>
            </p:custDataLst>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custDataLst>
              <p:tags r:id="rId12"/>
            </p:custDataLst>
          </p:nvPr>
        </p:nvCxnSpPr>
        <p:spPr>
          <a:xfrm>
            <a:off x="1981200" y="4660761"/>
            <a:ext cx="1430001"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32" name="Picture 31" descr="Screen Shot 2014-06-04 at 2.54.04 PM.png"/>
          <p:cNvPicPr>
            <a:picLocks noChangeAspect="1"/>
          </p:cNvPicPr>
          <p:nvPr>
            <p:custDataLst>
              <p:tags r:id="rId13"/>
            </p:custDataLst>
          </p:nvPr>
        </p:nvPicPr>
        <p:blipFill>
          <a:blip r:embed="rId23">
            <a:extLst>
              <a:ext uri="{BEBA8EAE-BF5A-486C-A8C5-ECC9F3942E4B}">
                <a14:imgProps xmlns:a14="http://schemas.microsoft.com/office/drawing/2010/main">
                  <a14:imgLayer r:embed="rId24">
                    <a14:imgEffect>
                      <a14:backgroundRemoval t="0" b="100000" l="317" r="100000"/>
                    </a14:imgEffect>
                  </a14:imgLayer>
                </a14:imgProps>
              </a:ext>
              <a:ext uri="{28A0092B-C50C-407E-A947-70E740481C1C}">
                <a14:useLocalDpi xmlns:a14="http://schemas.microsoft.com/office/drawing/2010/main" val="0"/>
              </a:ext>
            </a:extLst>
          </a:blip>
          <a:stretch>
            <a:fillRect/>
          </a:stretch>
        </p:blipFill>
        <p:spPr>
          <a:xfrm>
            <a:off x="334316" y="5271991"/>
            <a:ext cx="2663784" cy="2553850"/>
          </a:xfrm>
          <a:prstGeom prst="rect">
            <a:avLst/>
          </a:prstGeom>
        </p:spPr>
      </p:pic>
      <p:grpSp>
        <p:nvGrpSpPr>
          <p:cNvPr id="69" name="Group 68"/>
          <p:cNvGrpSpPr/>
          <p:nvPr>
            <p:custDataLst>
              <p:tags r:id="rId14"/>
            </p:custDataLst>
          </p:nvPr>
        </p:nvGrpSpPr>
        <p:grpSpPr>
          <a:xfrm flipV="1">
            <a:off x="5586822" y="4753000"/>
            <a:ext cx="915186" cy="1154682"/>
            <a:chOff x="457994" y="5621655"/>
            <a:chExt cx="2540566" cy="133143"/>
          </a:xfrm>
        </p:grpSpPr>
        <p:cxnSp>
          <p:nvCxnSpPr>
            <p:cNvPr id="70" name="Straight Arrow Connector 69"/>
            <p:cNvCxnSpPr/>
            <p:nvPr/>
          </p:nvCxnSpPr>
          <p:spPr>
            <a:xfrm flipV="1">
              <a:off x="457994" y="5753961"/>
              <a:ext cx="253427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98560" y="5621655"/>
              <a:ext cx="0" cy="133143"/>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custDataLst>
              <p:tags r:id="rId15"/>
            </p:custDataLst>
          </p:nvPr>
        </p:nvGrpSpPr>
        <p:grpSpPr>
          <a:xfrm>
            <a:off x="1638198" y="443435"/>
            <a:ext cx="1584143" cy="2054916"/>
            <a:chOff x="1638198" y="443435"/>
            <a:chExt cx="1584143" cy="1336089"/>
          </a:xfrm>
        </p:grpSpPr>
        <p:grpSp>
          <p:nvGrpSpPr>
            <p:cNvPr id="41" name="Group 40"/>
            <p:cNvGrpSpPr/>
            <p:nvPr/>
          </p:nvGrpSpPr>
          <p:grpSpPr>
            <a:xfrm>
              <a:off x="1666209" y="443435"/>
              <a:ext cx="1556132" cy="1336089"/>
              <a:chOff x="1622605" y="4643960"/>
              <a:chExt cx="940532" cy="656327"/>
            </a:xfrm>
          </p:grpSpPr>
          <p:cxnSp>
            <p:nvCxnSpPr>
              <p:cNvPr id="44" name="Straight Arrow Connector 43"/>
              <p:cNvCxnSpPr/>
              <p:nvPr/>
            </p:nvCxnSpPr>
            <p:spPr>
              <a:xfrm>
                <a:off x="1622605" y="4646880"/>
                <a:ext cx="940531"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2" name="Straight Arrow Connector 41"/>
            <p:cNvCxnSpPr/>
            <p:nvPr/>
          </p:nvCxnSpPr>
          <p:spPr>
            <a:xfrm>
              <a:off x="1638198" y="444075"/>
              <a:ext cx="0" cy="203945"/>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6" name="TextBox 45"/>
          <p:cNvSpPr txBox="1"/>
          <p:nvPr>
            <p:custDataLst>
              <p:tags r:id="rId16"/>
            </p:custDataLst>
          </p:nvPr>
        </p:nvSpPr>
        <p:spPr>
          <a:xfrm>
            <a:off x="457995" y="606968"/>
            <a:ext cx="2764346" cy="1754326"/>
          </a:xfrm>
          <a:prstGeom prst="rect">
            <a:avLst/>
          </a:prstGeom>
          <a:noFill/>
        </p:spPr>
        <p:txBody>
          <a:bodyPr wrap="square" rtlCol="0">
            <a:spAutoFit/>
          </a:bodyPr>
          <a:lstStyle/>
          <a:p>
            <a:pPr algn="l" rtl="0"/>
            <a:r>
              <a:rPr lang="fr-FR" sz="5400" b="0" i="0" u="none" dirty="0">
                <a:latin typeface="Futura Std Condensed" pitchFamily="34" charset="0"/>
                <a:cs typeface="Futura Condensed"/>
              </a:rPr>
              <a:t>IL EST VIVANT !</a:t>
            </a:r>
          </a:p>
        </p:txBody>
      </p:sp>
      <p:grpSp>
        <p:nvGrpSpPr>
          <p:cNvPr id="16" name="Group 15"/>
          <p:cNvGrpSpPr/>
          <p:nvPr>
            <p:custDataLst>
              <p:tags r:id="rId17"/>
            </p:custDataLst>
          </p:nvPr>
        </p:nvGrpSpPr>
        <p:grpSpPr>
          <a:xfrm>
            <a:off x="1531337" y="2919241"/>
            <a:ext cx="2014310" cy="878497"/>
            <a:chOff x="1246337" y="2907366"/>
            <a:chExt cx="2014310" cy="878497"/>
          </a:xfrm>
        </p:grpSpPr>
        <p:cxnSp>
          <p:nvCxnSpPr>
            <p:cNvPr id="9" name="Straight Arrow Connector 8"/>
            <p:cNvCxnSpPr/>
            <p:nvPr/>
          </p:nvCxnSpPr>
          <p:spPr>
            <a:xfrm>
              <a:off x="2847933" y="2907366"/>
              <a:ext cx="412714" cy="1509"/>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2847933" y="2956375"/>
              <a:ext cx="0" cy="829488"/>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46337" y="3785863"/>
              <a:ext cx="1556130"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7580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iamond 53"/>
          <p:cNvSpPr/>
          <p:nvPr>
            <p:custDataLst>
              <p:tags r:id="rId1"/>
            </p:custDataLst>
          </p:nvPr>
        </p:nvSpPr>
        <p:spPr>
          <a:xfrm>
            <a:off x="6965252" y="2133579"/>
            <a:ext cx="781748" cy="781748"/>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3" name="Group 2"/>
          <p:cNvGrpSpPr/>
          <p:nvPr>
            <p:custDataLst>
              <p:tags r:id="rId2"/>
            </p:custDataLst>
          </p:nvPr>
        </p:nvGrpSpPr>
        <p:grpSpPr>
          <a:xfrm>
            <a:off x="4007796" y="2830659"/>
            <a:ext cx="3307404" cy="1144274"/>
            <a:chOff x="4007796" y="2830659"/>
            <a:chExt cx="3307404" cy="1144274"/>
          </a:xfrm>
        </p:grpSpPr>
        <p:sp>
          <p:nvSpPr>
            <p:cNvPr id="18" name="TextBox 17"/>
            <p:cNvSpPr txBox="1"/>
            <p:nvPr/>
          </p:nvSpPr>
          <p:spPr>
            <a:xfrm>
              <a:off x="4104914" y="3328603"/>
              <a:ext cx="3117152" cy="64633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a:latin typeface="Futura Std Condensed" pitchFamily="34" charset="0"/>
                  <a:cs typeface="Futura Condensed"/>
                </a:rPr>
                <a:t>« Débogage » du </a:t>
              </a:r>
              <a:r>
                <a:rPr lang="fr-FR" sz="1200" b="0" i="0" u="none" spc="-20" dirty="0" smtClean="0">
                  <a:latin typeface="Futura Std Condensed" pitchFamily="34" charset="0"/>
                  <a:cs typeface="Futura Condensed"/>
                </a:rPr>
                <a:t>chapitre 2</a:t>
              </a:r>
              <a:endParaRPr lang="fr-FR" sz="1200" b="0" i="0" u="none" spc="-2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spc="-20" dirty="0" smtClean="0">
                  <a:latin typeface="Futura Std Condensed" pitchFamily="34" charset="0"/>
                  <a:cs typeface="Futura Condensed"/>
                </a:rPr>
                <a:t>l’activité </a:t>
              </a:r>
              <a:r>
                <a:rPr lang="fr-FR" sz="1200" b="0" i="0" u="none" spc="-20" dirty="0">
                  <a:latin typeface="Futura Std Condensed" pitchFamily="34" charset="0"/>
                  <a:cs typeface="Futura Condensed"/>
                </a:rPr>
                <a:t>« Débogage » du </a:t>
              </a:r>
              <a:r>
                <a:rPr lang="fr-FR" sz="1200" b="0" i="0" u="none" spc="-20" dirty="0" smtClean="0">
                  <a:latin typeface="Futura Std Condensed" pitchFamily="34" charset="0"/>
                  <a:cs typeface="Futura Condensed"/>
                </a:rPr>
                <a:t>chapitre 2</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http://scratch.mit.edu/studios/475539</a:t>
              </a: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custDataLst>
              <p:tags r:id="rId3"/>
            </p:custDataLst>
          </p:nvPr>
        </p:nvGrpSpPr>
        <p:grpSpPr>
          <a:xfrm>
            <a:off x="457995" y="2830659"/>
            <a:ext cx="3324338" cy="4837594"/>
            <a:chOff x="457995" y="2830659"/>
            <a:chExt cx="3324338" cy="4837594"/>
          </a:xfrm>
        </p:grpSpPr>
        <p:sp>
          <p:nvSpPr>
            <p:cNvPr id="14" name="TextBox 13"/>
            <p:cNvSpPr txBox="1"/>
            <p:nvPr/>
          </p:nvSpPr>
          <p:spPr>
            <a:xfrm>
              <a:off x="551129" y="3328603"/>
              <a:ext cx="3231204" cy="433965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Débogage » (</a:t>
              </a:r>
              <a:r>
                <a:rPr lang="fr-FR" sz="1200" b="0" i="0" u="none" spc="-20" dirty="0" smtClean="0">
                  <a:latin typeface="Futura Std Condensed" pitchFamily="34" charset="0"/>
                  <a:cs typeface="Futura Condensed"/>
                </a:rPr>
                <a:t>Chapitre 2</a:t>
              </a:r>
              <a:r>
                <a:rPr lang="fr-FR" sz="1200" b="0" i="0" u="none" spc="-20" dirty="0">
                  <a:latin typeface="Futura Std Condensed" pitchFamily="34" charset="0"/>
                  <a:cs typeface="Futura Condensed"/>
                </a:rPr>
                <a:t>) à disposition des élèves pour les guider dans cette activité.</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Aidez les élèves à ouvrir les programmes à corriger, soit en se connectant au studio dédié aux défis de débogage du </a:t>
              </a:r>
              <a:r>
                <a:rPr lang="fr-FR" sz="1200" b="0" i="0" u="none" dirty="0" smtClean="0">
                  <a:latin typeface="Futura Std Condensed" pitchFamily="34" charset="0"/>
                  <a:cs typeface="Futura Condensed"/>
                </a:rPr>
                <a:t>chapitre 2</a:t>
              </a:r>
              <a:r>
                <a:rPr lang="fr-FR" sz="1200" b="0" i="0" u="none" dirty="0">
                  <a:latin typeface="Futura Std Condensed" pitchFamily="34" charset="0"/>
                  <a:cs typeface="Futura Condensed"/>
                </a:rPr>
                <a:t>, soit en suivant les liens donnés dans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correspondant. Encouragez les élèves à cliquer sur le bouton « Voir à </a:t>
              </a:r>
              <a:r>
                <a:rPr lang="fr-FR" sz="1200" b="0" i="0" u="none" dirty="0" smtClean="0">
                  <a:latin typeface="Futura Std Condensed" pitchFamily="34" charset="0"/>
                  <a:cs typeface="Futura Condensed"/>
                </a:rPr>
                <a:t>l’intérieur</a:t>
              </a:r>
              <a:r>
                <a:rPr lang="fr-FR" sz="1200" b="0" i="0" u="none" dirty="0">
                  <a:latin typeface="Futura Std Condensed" pitchFamily="34" charset="0"/>
                  <a:cs typeface="Futura Condensed"/>
                </a:rPr>
                <a:t> » pour étudier le programme défaillant, modifier le code problématique et tester de possibles solutions.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solidFill>
                    <a:srgbClr val="000000"/>
                  </a:solidFill>
                  <a:latin typeface="Futura Std Condensed" pitchFamily="34" charset="0"/>
                  <a:cs typeface="Futura Condensed"/>
                </a:rPr>
                <a:t>Donnez le temps aux élèves de faire des tests et de trouver une solution à tous les défis de débogage. Éventuellement, invitez les élèves à utiliser la fonction « Remix » de Scratch pour corriger les erreurs et sauvegarder les programmes corrigés.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se repencher sur les </a:t>
              </a:r>
              <a:r>
                <a:rPr lang="fr-FR" sz="1200" b="0" i="0" u="none" spc="-10" dirty="0">
                  <a:latin typeface="Futura Std Condensed" pitchFamily="34" charset="0"/>
                  <a:cs typeface="Futura Condensed"/>
                </a:rPr>
                <a:t>tests et les débogages</a:t>
              </a:r>
              <a:r>
                <a:rPr lang="fr-FR" sz="1200" b="0" i="0" u="none" dirty="0">
                  <a:latin typeface="Futura Std Condensed" pitchFamily="34" charset="0"/>
                  <a:cs typeface="Futura Condensed"/>
                </a:rPr>
                <a:t>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ont réalisés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r>
                <a:rPr lang="fr-FR" sz="1200" b="0" i="0" u="none" spc="-10" dirty="0">
                  <a:latin typeface="Futura Std Condensed" pitchFamily="34" charset="0"/>
                  <a:cs typeface="Futura Condensed"/>
                </a:rPr>
                <a:t>.</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Créez pour la classe une liste de stratégies de débogage qui rassemble </a:t>
              </a:r>
              <a:r>
                <a:rPr lang="fr-FR" sz="1200" b="0" i="0" u="none" dirty="0">
                  <a:latin typeface="Futura Std Condensed" pitchFamily="34" charset="0"/>
                  <a:cs typeface="Futura Condensed"/>
                </a:rPr>
                <a:t>les approches </a:t>
              </a:r>
              <a:r>
                <a:rPr lang="fr-FR" sz="1200" b="0" i="0" u="none" dirty="0" smtClean="0">
                  <a:latin typeface="Futura Std Condensed" pitchFamily="34" charset="0"/>
                  <a:cs typeface="Futura Condensed"/>
                </a:rPr>
                <a:t>d’identification </a:t>
              </a:r>
              <a:r>
                <a:rPr lang="fr-FR" sz="1200" b="0" i="0" u="none" dirty="0">
                  <a:latin typeface="Futura Std Condensed" pitchFamily="34" charset="0"/>
                  <a:cs typeface="Futura Condensed"/>
                </a:rPr>
                <a:t>et de résolution de problèmes des élèves.</a:t>
              </a:r>
              <a:endParaRPr lang="fr-FR" sz="1200" spc="-10" dirty="0">
                <a:latin typeface="Futura Std Condensed" pitchFamily="34" charset="0"/>
                <a:cs typeface="Futura Condensed"/>
              </a:endParaRPr>
            </a:p>
          </p:txBody>
        </p:sp>
        <p:sp>
          <p:nvSpPr>
            <p:cNvPr id="78" name="TextBox 77"/>
            <p:cNvSpPr txBox="1"/>
            <p:nvPr/>
          </p:nvSpPr>
          <p:spPr>
            <a:xfrm>
              <a:off x="457995"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9" name="Straight Connector 78"/>
            <p:cNvCxnSpPr/>
            <p:nvPr/>
          </p:nvCxnSpPr>
          <p:spPr>
            <a:xfrm flipV="1">
              <a:off x="551129"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4"/>
            </p:custDataLst>
          </p:nvPr>
        </p:nvGrpSpPr>
        <p:grpSpPr>
          <a:xfrm>
            <a:off x="4007796" y="4090130"/>
            <a:ext cx="3307404" cy="1513483"/>
            <a:chOff x="3992282" y="4098597"/>
            <a:chExt cx="3307404" cy="1513483"/>
          </a:xfrm>
        </p:grpSpPr>
        <p:sp>
          <p:nvSpPr>
            <p:cNvPr id="82" name="TextBox 81"/>
            <p:cNvSpPr txBox="1"/>
            <p:nvPr/>
          </p:nvSpPr>
          <p:spPr>
            <a:xfrm>
              <a:off x="4089400" y="4596417"/>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 était le problème ?</a:t>
              </a:r>
            </a:p>
            <a:p>
              <a:pPr marL="171450" indent="-171450" algn="l" rtl="0">
                <a:buFont typeface="Lucida Grande"/>
                <a:buChar char="+"/>
              </a:pPr>
              <a:r>
                <a:rPr lang="fr-FR" sz="1200" b="0" i="0" u="none" dirty="0">
                  <a:latin typeface="Futura Std Condensed" pitchFamily="34" charset="0"/>
                  <a:cs typeface="Futura Condensed"/>
                </a:rPr>
                <a:t>Comment as-tu identifié le problème ?</a:t>
              </a:r>
            </a:p>
            <a:p>
              <a:pPr marL="171450" indent="-171450" algn="l" rtl="0">
                <a:buFont typeface="Lucida Grande"/>
                <a:buChar char="+"/>
              </a:pPr>
              <a:r>
                <a:rPr lang="fr-FR" sz="1200" b="0" i="0" u="none" dirty="0">
                  <a:latin typeface="Futura Std Condensed" pitchFamily="34" charset="0"/>
                  <a:cs typeface="Futura Condensed"/>
                </a:rPr>
                <a:t>Comment as-tu résolu le problème ?</a:t>
              </a:r>
            </a:p>
            <a:p>
              <a:pPr marL="171450" indent="-171450" algn="l" rtl="0">
                <a:buFont typeface="Lucida Grande"/>
                <a:buChar char="+"/>
              </a:pP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ont-ils utilisé des approches différentes pour résoudre le problème ?</a:t>
              </a:r>
            </a:p>
          </p:txBody>
        </p:sp>
        <p:sp>
          <p:nvSpPr>
            <p:cNvPr id="83" name="TextBox 82"/>
            <p:cNvSpPr txBox="1"/>
            <p:nvPr/>
          </p:nvSpPr>
          <p:spPr>
            <a:xfrm>
              <a:off x="3992282" y="4098597"/>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4" name="Straight Connector 83"/>
            <p:cNvCxnSpPr/>
            <p:nvPr/>
          </p:nvCxnSpPr>
          <p:spPr>
            <a:xfrm flipV="1">
              <a:off x="4089400" y="4437151"/>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5"/>
            </p:custDataLst>
          </p:nvPr>
        </p:nvSpPr>
        <p:spPr>
          <a:xfrm>
            <a:off x="457995" y="2047400"/>
            <a:ext cx="2913799" cy="954107"/>
          </a:xfrm>
          <a:prstGeom prst="rect">
            <a:avLst/>
          </a:prstGeom>
          <a:noFill/>
        </p:spPr>
        <p:txBody>
          <a:bodyPr wrap="square" rtlCol="0" anchor="ctr" anchorCtr="0">
            <a:spAutoFit/>
          </a:bodyPr>
          <a:lstStyle/>
          <a:p>
            <a:pPr algn="l" rtl="0"/>
            <a:r>
              <a:rPr lang="fr-FR" sz="2800" b="0" i="0" u="none" dirty="0">
                <a:solidFill>
                  <a:schemeClr val="bg1"/>
                </a:solidFill>
                <a:latin typeface="Futura Std Condensed" pitchFamily="34" charset="0"/>
                <a:cs typeface="Futura Condensed"/>
              </a:rPr>
              <a:t>DESCRIPTION DE </a:t>
            </a:r>
            <a:r>
              <a:rPr lang="fr-FR" sz="2800" b="0" i="0" u="none" dirty="0" smtClean="0">
                <a:solidFill>
                  <a:schemeClr val="bg1"/>
                </a:solidFill>
                <a:latin typeface="Futura Std Condensed" pitchFamily="34" charset="0"/>
                <a:cs typeface="Futura Condensed"/>
              </a:rPr>
              <a:t>L’ACTIVITÉ</a:t>
            </a:r>
            <a:endParaRPr lang="fr-FR" sz="2800" dirty="0">
              <a:solidFill>
                <a:schemeClr val="bg1"/>
              </a:solidFill>
              <a:latin typeface="Futura Std Condensed" pitchFamily="34" charset="0"/>
              <a:cs typeface="Futura Condensed"/>
            </a:endParaRPr>
          </a:p>
        </p:txBody>
      </p:sp>
      <p:sp>
        <p:nvSpPr>
          <p:cNvPr id="65" name="Isosceles Triangle 64"/>
          <p:cNvSpPr/>
          <p:nvPr>
            <p:custDataLst>
              <p:tags r:id="rId6"/>
            </p:custDataLst>
          </p:nvPr>
        </p:nvSpPr>
        <p:spPr>
          <a:xfrm rot="16200000">
            <a:off x="6953456" y="240354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97" name="Group 96"/>
          <p:cNvGrpSpPr/>
          <p:nvPr>
            <p:custDataLst>
              <p:tags r:id="rId7"/>
            </p:custDataLst>
          </p:nvPr>
        </p:nvGrpSpPr>
        <p:grpSpPr>
          <a:xfrm>
            <a:off x="4007796" y="5709109"/>
            <a:ext cx="3307404" cy="1511490"/>
            <a:chOff x="3992282" y="2832776"/>
            <a:chExt cx="3307404" cy="1511490"/>
          </a:xfrm>
        </p:grpSpPr>
        <p:sp>
          <p:nvSpPr>
            <p:cNvPr id="98" name="TextBox 97"/>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réussi à corriger les cinq erreurs ? Si ce </a:t>
              </a:r>
              <a:r>
                <a:rPr lang="fr-FR" sz="1200" b="0" i="0" u="none" dirty="0" smtClean="0">
                  <a:latin typeface="Futura Std Condensed" pitchFamily="34" charset="0"/>
                  <a:cs typeface="Futura Condensed"/>
                </a:rPr>
                <a:t>n’est </a:t>
              </a:r>
              <a:r>
                <a:rPr lang="fr-FR" sz="1200" b="0" i="0" u="none" dirty="0">
                  <a:latin typeface="Futura Std Condensed" pitchFamily="34" charset="0"/>
                  <a:cs typeface="Futura Condensed"/>
                </a:rPr>
                <a:t>pas le cas, comment pourriez-vous clarifier les concepts abordés dans les programmes non résolus ?</a:t>
              </a:r>
            </a:p>
            <a:p>
              <a:pPr marL="171450" indent="-171450" algn="l" rtl="0">
                <a:buFont typeface="Lucida Grande"/>
                <a:buChar char="+"/>
              </a:pPr>
              <a:r>
                <a:rPr lang="fr-FR" sz="1200" b="0" i="0" u="none" dirty="0">
                  <a:latin typeface="Futura Std Condensed" pitchFamily="34" charset="0"/>
                  <a:cs typeface="Futura Condensed"/>
                </a:rPr>
                <a:t>Quelles différentes stratégies les élèves ont-ils employées pour tester et corriger les programmes ?</a:t>
              </a:r>
            </a:p>
          </p:txBody>
        </p:sp>
        <p:sp>
          <p:nvSpPr>
            <p:cNvPr id="99" name="TextBox 9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100" name="Straight Connector 9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custDataLst>
              <p:tags r:id="rId8"/>
            </p:custDataLst>
          </p:nvPr>
        </p:nvGrpSpPr>
        <p:grpSpPr>
          <a:xfrm>
            <a:off x="457995" y="7630731"/>
            <a:ext cx="6857205" cy="352518"/>
            <a:chOff x="457995" y="7630731"/>
            <a:chExt cx="6857205" cy="352518"/>
          </a:xfrm>
        </p:grpSpPr>
        <p:sp>
          <p:nvSpPr>
            <p:cNvPr id="47" name="TextBox 46"/>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48" name="Straight Connector 47"/>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50" name="Straight Connector 49"/>
          <p:cNvCxnSpPr/>
          <p:nvPr>
            <p:custDataLst>
              <p:tags r:id="rId9"/>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custDataLst>
              <p:tags r:id="rId10"/>
            </p:custDataLst>
          </p:nvPr>
        </p:nvGrpSpPr>
        <p:grpSpPr>
          <a:xfrm>
            <a:off x="4104914" y="8217641"/>
            <a:ext cx="3117152" cy="1158779"/>
            <a:chOff x="3746748" y="8217641"/>
            <a:chExt cx="3475318" cy="1158779"/>
          </a:xfrm>
        </p:grpSpPr>
        <p:sp>
          <p:nvSpPr>
            <p:cNvPr id="52" name="TextBox 51"/>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53" name="Group 52"/>
            <p:cNvGrpSpPr/>
            <p:nvPr/>
          </p:nvGrpSpPr>
          <p:grpSpPr>
            <a:xfrm>
              <a:off x="4076948" y="8385986"/>
              <a:ext cx="3145118" cy="883399"/>
              <a:chOff x="3891832" y="8385983"/>
              <a:chExt cx="3321768" cy="883398"/>
            </a:xfrm>
          </p:grpSpPr>
          <p:cxnSp>
            <p:nvCxnSpPr>
              <p:cNvPr id="59" name="Straight Connector 5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66" name="TextBox 65"/>
          <p:cNvSpPr txBox="1"/>
          <p:nvPr>
            <p:custDataLst>
              <p:tags r:id="rId11"/>
            </p:custDataLst>
          </p:nvPr>
        </p:nvSpPr>
        <p:spPr>
          <a:xfrm>
            <a:off x="551129" y="8142739"/>
            <a:ext cx="3231204" cy="1015663"/>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Faites de cette activité une activité de groupe en demandant aux élèves </a:t>
            </a:r>
            <a:r>
              <a:rPr lang="fr-FR" sz="1200" b="0" i="0" u="none" dirty="0" smtClean="0">
                <a:latin typeface="Futura Std Condensed" pitchFamily="34" charset="0"/>
                <a:cs typeface="Futura Condensed"/>
              </a:rPr>
              <a:t>d’exécuter </a:t>
            </a:r>
            <a:r>
              <a:rPr lang="fr-FR" sz="1200" b="0" i="0" u="none" dirty="0">
                <a:latin typeface="Futura Std Condensed" pitchFamily="34" charset="0"/>
                <a:cs typeface="Futura Condensed"/>
              </a:rPr>
              <a:t>les programmes à corriger comme dans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a:t>
            </a:r>
            <a:r>
              <a:rPr lang="fr-FR" sz="1200" b="0" i="0" u="none" dirty="0" smtClean="0">
                <a:latin typeface="Futura Std Condensed" pitchFamily="34" charset="0"/>
                <a:cs typeface="Futura Condensed"/>
              </a:rPr>
              <a:t>J’exécute </a:t>
            </a:r>
            <a:r>
              <a:rPr lang="fr-FR" sz="1200" b="0" i="0" u="none" dirty="0">
                <a:latin typeface="Futura Std Condensed" pitchFamily="34" charset="0"/>
                <a:cs typeface="Futura Condensed"/>
              </a:rPr>
              <a:t>les scripts », ou </a:t>
            </a:r>
            <a:r>
              <a:rPr lang="fr-FR" sz="1200" dirty="0" smtClean="0">
                <a:latin typeface="Futura Std Condensed" pitchFamily="34" charset="0"/>
                <a:cs typeface="Futura Condensed"/>
              </a:rPr>
              <a:t>présentez</a:t>
            </a:r>
            <a:r>
              <a:rPr lang="fr-FR" sz="1200" b="0" i="0" u="none" dirty="0" smtClean="0">
                <a:latin typeface="Futura Std Condensed" pitchFamily="34" charset="0"/>
                <a:cs typeface="Futura Condensed"/>
              </a:rPr>
              <a:t> l’exécution </a:t>
            </a:r>
            <a:r>
              <a:rPr lang="fr-FR" sz="1200" b="0" i="0" u="none" dirty="0">
                <a:latin typeface="Futura Std Condensed" pitchFamily="34" charset="0"/>
                <a:cs typeface="Futura Condensed"/>
              </a:rPr>
              <a:t>de scripts comme une nouvelle stratégie permettant de tester et de corriger les erreurs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projet.</a:t>
            </a:r>
          </a:p>
        </p:txBody>
      </p:sp>
      <p:grpSp>
        <p:nvGrpSpPr>
          <p:cNvPr id="4" name="Group 3"/>
          <p:cNvGrpSpPr/>
          <p:nvPr>
            <p:custDataLst>
              <p:tags r:id="rId12"/>
            </p:custDataLst>
          </p:nvPr>
        </p:nvGrpSpPr>
        <p:grpSpPr>
          <a:xfrm>
            <a:off x="1153338" y="595839"/>
            <a:ext cx="6056146" cy="1984670"/>
            <a:chOff x="315495" y="595839"/>
            <a:chExt cx="6056146" cy="1984670"/>
          </a:xfrm>
        </p:grpSpPr>
        <p:sp>
          <p:nvSpPr>
            <p:cNvPr id="10" name="TextBox 9"/>
            <p:cNvSpPr txBox="1"/>
            <p:nvPr/>
          </p:nvSpPr>
          <p:spPr>
            <a:xfrm>
              <a:off x="3371794" y="795405"/>
              <a:ext cx="2999847" cy="1785104"/>
            </a:xfrm>
            <a:prstGeom prst="rect">
              <a:avLst/>
            </a:prstGeom>
            <a:noFill/>
            <a:ln w="6350" cmpd="sng">
              <a:solidFill>
                <a:schemeClr val="tx1"/>
              </a:solidFill>
              <a:prstDash val="dash"/>
            </a:ln>
          </p:spPr>
          <p:txBody>
            <a:bodyPr wrap="square" rtlCol="0">
              <a:spAutoFit/>
            </a:bodyPr>
            <a:lstStyle/>
            <a:p>
              <a:pPr algn="l" rtl="0"/>
              <a:r>
                <a:rPr lang="fr-FR" sz="1400" b="0" i="0" u="none">
                  <a:latin typeface="Futura Std Condensed" pitchFamily="34" charset="0"/>
                  <a:cs typeface="Futura Condensed"/>
                </a:rPr>
                <a:t>OBJECTIFS</a:t>
              </a:r>
            </a:p>
            <a:p>
              <a:pPr algn="l" rtl="0"/>
              <a:r>
                <a:rPr lang="fr-FR" sz="1200" b="0" i="0" u="none">
                  <a:latin typeface="Futura Std Condensed" pitchFamily="34" charset="0"/>
                  <a:cs typeface="Futura Condensed"/>
                </a:rPr>
                <a:t>À la fin de cette activité, les élèves :</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auront étudié cinq erreurs de programmation et trouvé une solution à chacun de ces défis</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auront exploré un éventail de concepts (y compris la séquence et les boucles) en faisant des tests et en corrigeant des programmes</a:t>
              </a:r>
              <a:endParaRPr lang="fr-FR" sz="1200" dirty="0">
                <a:latin typeface="Futura Std Condensed" pitchFamily="34" charset="0"/>
                <a:cs typeface="Futura Condensed"/>
              </a:endParaRPr>
            </a:p>
            <a:p>
              <a:pPr marL="171450" indent="-171450" algn="l" rtl="0">
                <a:buFont typeface="Lucida Grande"/>
                <a:buChar char="+"/>
              </a:pPr>
              <a:r>
                <a:rPr lang="fr-FR" sz="1200" b="0" i="0" u="none">
                  <a:latin typeface="Futura Std Condensed" pitchFamily="34" charset="0"/>
                  <a:cs typeface="Futura Condensed"/>
                </a:rPr>
                <a:t>auront élaboré une liste de stratégies pour le débogage de projets</a:t>
              </a:r>
              <a:endParaRPr lang="fr-FR" sz="1200" dirty="0">
                <a:latin typeface="Futura Std Condensed" pitchFamily="34" charset="0"/>
                <a:cs typeface="Futura Condensed"/>
              </a:endParaRPr>
            </a:p>
          </p:txBody>
        </p:sp>
        <p:sp>
          <p:nvSpPr>
            <p:cNvPr id="42" name="TextBox 41"/>
            <p:cNvSpPr txBox="1"/>
            <p:nvPr/>
          </p:nvSpPr>
          <p:spPr>
            <a:xfrm>
              <a:off x="315495" y="595839"/>
              <a:ext cx="2815942" cy="954107"/>
            </a:xfrm>
            <a:prstGeom prst="rect">
              <a:avLst/>
            </a:prstGeom>
            <a:noFill/>
          </p:spPr>
          <p:txBody>
            <a:bodyPr wrap="square" rtlCol="0">
              <a:spAutoFit/>
            </a:bodyPr>
            <a:lstStyle/>
            <a:p>
              <a:pPr algn="l" rtl="0"/>
              <a:r>
                <a:rPr lang="fr-FR" sz="5600" b="0" i="0" u="none" dirty="0">
                  <a:latin typeface="Futura Std Condensed" pitchFamily="34" charset="0"/>
                  <a:cs typeface="Futura Condensed"/>
                </a:rPr>
                <a:t>DÉBOGAGE</a:t>
              </a:r>
            </a:p>
          </p:txBody>
        </p:sp>
        <p:grpSp>
          <p:nvGrpSpPr>
            <p:cNvPr id="69" name="Group 68"/>
            <p:cNvGrpSpPr/>
            <p:nvPr/>
          </p:nvGrpSpPr>
          <p:grpSpPr>
            <a:xfrm>
              <a:off x="2819113" y="794340"/>
              <a:ext cx="442062" cy="1123360"/>
              <a:chOff x="2853673" y="794340"/>
              <a:chExt cx="442062" cy="1123360"/>
            </a:xfrm>
          </p:grpSpPr>
          <p:cxnSp>
            <p:nvCxnSpPr>
              <p:cNvPr id="70" name="Straight Connector 69"/>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85" name="TextBox 84"/>
            <p:cNvSpPr txBox="1"/>
            <p:nvPr/>
          </p:nvSpPr>
          <p:spPr>
            <a:xfrm>
              <a:off x="1685092"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89" name="Picture 88" descr="15min.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28577" y="1754376"/>
              <a:ext cx="324022" cy="324022"/>
            </a:xfrm>
            <a:prstGeom prst="rect">
              <a:avLst/>
            </a:prstGeom>
          </p:spPr>
        </p:pic>
      </p:grpSp>
      <p:sp>
        <p:nvSpPr>
          <p:cNvPr id="6" name="Slide Number Placeholder 5"/>
          <p:cNvSpPr>
            <a:spLocks noGrp="1"/>
          </p:cNvSpPr>
          <p:nvPr>
            <p:ph type="sldNum" sz="quarter" idx="12"/>
            <p:custDataLst>
              <p:tags r:id="rId13"/>
            </p:custDataLst>
          </p:nvPr>
        </p:nvSpPr>
        <p:spPr>
          <a:xfrm>
            <a:off x="142398" y="9519711"/>
            <a:ext cx="1813560" cy="535517"/>
          </a:xfrm>
        </p:spPr>
        <p:txBody>
          <a:bodyPr/>
          <a:lstStyle/>
          <a:p>
            <a:pPr algn="l" rtl="0"/>
            <a:r>
              <a:rPr lang="fr-FR" b="0" i="0" u="none">
                <a:latin typeface="Futura Std Condensed" pitchFamily="34" charset="0"/>
              </a:rPr>
              <a:t>50</a:t>
            </a:r>
            <a:endParaRPr lang="fr-FR" dirty="0">
              <a:latin typeface="Futura Std Condensed" pitchFamily="34" charset="0"/>
            </a:endParaRPr>
          </a:p>
        </p:txBody>
      </p:sp>
      <p:grpSp>
        <p:nvGrpSpPr>
          <p:cNvPr id="55" name="Group 54"/>
          <p:cNvGrpSpPr/>
          <p:nvPr>
            <p:custDataLst>
              <p:tags r:id="rId14"/>
            </p:custDataLst>
          </p:nvPr>
        </p:nvGrpSpPr>
        <p:grpSpPr>
          <a:xfrm>
            <a:off x="551129" y="-7273"/>
            <a:ext cx="493776" cy="2791968"/>
            <a:chOff x="551129" y="-7273"/>
            <a:chExt cx="493776" cy="2791968"/>
          </a:xfrm>
        </p:grpSpPr>
        <p:pic>
          <p:nvPicPr>
            <p:cNvPr id="56" name="Picture 55" descr="Unit3activity.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1129" y="-7273"/>
              <a:ext cx="493776" cy="2791968"/>
            </a:xfrm>
            <a:prstGeom prst="rect">
              <a:avLst/>
            </a:prstGeom>
          </p:spPr>
        </p:pic>
        <p:sp>
          <p:nvSpPr>
            <p:cNvPr id="57" name="TextBox 5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2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0511415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445295" y="1522398"/>
            <a:ext cx="2357172" cy="1334958"/>
            <a:chOff x="409710" y="1457232"/>
            <a:chExt cx="2357172" cy="1334958"/>
          </a:xfrm>
        </p:grpSpPr>
        <p:sp>
          <p:nvSpPr>
            <p:cNvPr id="10" name="TextBox 9"/>
            <p:cNvSpPr txBox="1"/>
            <p:nvPr/>
          </p:nvSpPr>
          <p:spPr>
            <a:xfrm>
              <a:off x="502845" y="1457232"/>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À </a:t>
              </a:r>
              <a:r>
                <a:rPr lang="fr-FR" sz="1200" b="0" i="0" u="none" dirty="0" smtClean="0">
                  <a:latin typeface="Futura Std Condensed" pitchFamily="34" charset="0"/>
                  <a:cs typeface="Futura Condensed"/>
                </a:rPr>
                <a:t>L’AIDE</a:t>
              </a:r>
              <a:r>
                <a:rPr lang="fr-FR" sz="1200" b="0" i="0" u="none" dirty="0">
                  <a:latin typeface="Futura Std Condensed" pitchFamily="34" charset="0"/>
                  <a:cs typeface="Futura Condensed"/>
                </a:rPr>
                <a:t> ! PEUX-TU CORRIGER CES CINQ PROGRAMMES EN SCRATCH ?</a:t>
              </a:r>
              <a:endParaRPr lang="fr-FR" sz="1200" dirty="0">
                <a:latin typeface="Futura Std Condensed" pitchFamily="34" charset="0"/>
                <a:cs typeface="Futura Condensed"/>
              </a:endParaRPr>
            </a:p>
          </p:txBody>
        </p:sp>
        <p:sp>
          <p:nvSpPr>
            <p:cNvPr id="13" name="TextBox 12"/>
            <p:cNvSpPr txBox="1"/>
            <p:nvPr/>
          </p:nvSpPr>
          <p:spPr>
            <a:xfrm>
              <a:off x="409710" y="2145859"/>
              <a:ext cx="2357172" cy="646331"/>
            </a:xfrm>
            <a:prstGeom prst="rect">
              <a:avLst/>
            </a:prstGeom>
            <a:noFill/>
          </p:spPr>
          <p:txBody>
            <a:bodyPr wrap="square" rtlCol="0">
              <a:spAutoFit/>
            </a:bodyPr>
            <a:lstStyle/>
            <a:p>
              <a:pPr algn="just" rtl="0"/>
              <a:r>
                <a:rPr lang="fr-FR" sz="1200" b="0" i="0" u="none">
                  <a:latin typeface="Futura Std Condensed" pitchFamily="34" charset="0"/>
                  <a:cs typeface="Futura Condensed"/>
                </a:rPr>
                <a:t>Dans cette activité, tu étudieras ce qui est allé de travers et tu trouveras une solution à chacun des cinq défis de débogage proposés. </a:t>
              </a:r>
              <a:endParaRPr lang="fr-FR" sz="1200" dirty="0">
                <a:solidFill>
                  <a:srgbClr val="000000"/>
                </a:solidFill>
                <a:latin typeface="Futura Std Condensed" pitchFamily="34" charset="0"/>
                <a:cs typeface="Futura Condensed"/>
              </a:endParaRPr>
            </a:p>
          </p:txBody>
        </p:sp>
      </p:grpSp>
      <p:sp>
        <p:nvSpPr>
          <p:cNvPr id="26" name="TextBox 25"/>
          <p:cNvSpPr txBox="1"/>
          <p:nvPr>
            <p:custDataLst>
              <p:tags r:id="rId2"/>
            </p:custDataLst>
          </p:nvPr>
        </p:nvSpPr>
        <p:spPr>
          <a:xfrm>
            <a:off x="415665" y="8517982"/>
            <a:ext cx="3414313"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Fais une liste des erreurs que pourrait contenir le programme.</a:t>
            </a:r>
          </a:p>
          <a:p>
            <a:pPr marL="171450" indent="-171450" algn="l" rtl="0">
              <a:buFont typeface="Wingdings" charset="2"/>
              <a:buChar char="q"/>
            </a:pPr>
            <a:r>
              <a:rPr lang="fr-FR" sz="1200" b="0" i="0" u="none" dirty="0">
                <a:latin typeface="Futura Std Condensed" pitchFamily="34" charset="0"/>
                <a:cs typeface="Futura Condensed"/>
              </a:rPr>
              <a:t>Conserve une trace de ton travail ! Cela pourra </a:t>
            </a:r>
            <a:r>
              <a:rPr lang="fr-FR" sz="1200" b="0" i="0" u="none" dirty="0" smtClean="0">
                <a:latin typeface="Futura Std Condensed" pitchFamily="34" charset="0"/>
                <a:cs typeface="Futura Condensed"/>
              </a:rPr>
              <a:t>t’aider </a:t>
            </a:r>
            <a:r>
              <a:rPr lang="fr-FR" sz="1200" b="0" i="0" u="none" dirty="0">
                <a:latin typeface="Futura Std Condensed" pitchFamily="34" charset="0"/>
                <a:cs typeface="Futura Condensed"/>
              </a:rPr>
              <a:t>à te </a:t>
            </a:r>
            <a:r>
              <a:rPr lang="fr-FR" sz="1200" b="0" i="0" u="none" dirty="0" smtClean="0">
                <a:latin typeface="Futura Std Condensed" pitchFamily="34" charset="0"/>
                <a:cs typeface="Futura Condensed"/>
              </a:rPr>
              <a:t>souvenir </a:t>
            </a:r>
            <a:r>
              <a:rPr lang="fr-FR" sz="1200" b="0" i="0" u="none" dirty="0">
                <a:latin typeface="Futura Std Condensed" pitchFamily="34" charset="0"/>
                <a:cs typeface="Futura Condensed"/>
              </a:rPr>
              <a:t>de ce que tu as déjà essayé et à </a:t>
            </a:r>
            <a:r>
              <a:rPr lang="fr-FR" sz="1200" b="0" i="0" u="none" dirty="0" smtClean="0">
                <a:latin typeface="Futura Std Condensed" pitchFamily="34" charset="0"/>
                <a:cs typeface="Futura Condensed"/>
              </a:rPr>
              <a:t>t’orienter </a:t>
            </a:r>
            <a:r>
              <a:rPr lang="fr-FR" sz="1200" b="0" i="0" u="none" dirty="0">
                <a:latin typeface="Futura Std Condensed" pitchFamily="34" charset="0"/>
                <a:cs typeface="Futura Condensed"/>
              </a:rPr>
              <a:t>vers la prochaine chose à tenter.</a:t>
            </a:r>
          </a:p>
          <a:p>
            <a:pPr marL="171450" indent="-171450" algn="l" rtl="0">
              <a:buFont typeface="Wingdings" charset="2"/>
              <a:buChar char="q"/>
            </a:pPr>
            <a:r>
              <a:rPr lang="fr-FR" sz="1200" b="0" i="0" u="none" dirty="0">
                <a:latin typeface="Futura Std Condensed" pitchFamily="34" charset="0"/>
                <a:cs typeface="Futura Condensed"/>
              </a:rPr>
              <a:t>Avec un voisin, partagez et comparez vos approches </a:t>
            </a:r>
            <a:r>
              <a:rPr lang="fr-FR" sz="1200" b="0" i="0" u="none" dirty="0" smtClean="0">
                <a:latin typeface="Futura Std Condensed" pitchFamily="34" charset="0"/>
                <a:cs typeface="Futura Condensed"/>
              </a:rPr>
              <a:t>d’identification </a:t>
            </a:r>
            <a:r>
              <a:rPr lang="fr-FR" sz="1200" b="0" i="0" u="none" dirty="0">
                <a:latin typeface="Futura Std Condensed" pitchFamily="34" charset="0"/>
                <a:cs typeface="Futura Condensed"/>
              </a:rPr>
              <a:t>et de résolution de problèmes </a:t>
            </a: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ce que tu trouves une approche qui te convienne !</a:t>
            </a:r>
          </a:p>
        </p:txBody>
      </p:sp>
      <p:sp>
        <p:nvSpPr>
          <p:cNvPr id="38" name="TextBox 37"/>
          <p:cNvSpPr txBox="1"/>
          <p:nvPr>
            <p:custDataLst>
              <p:tags r:id="rId3"/>
            </p:custDataLst>
          </p:nvPr>
        </p:nvSpPr>
        <p:spPr>
          <a:xfrm>
            <a:off x="4076668" y="8517982"/>
            <a:ext cx="3487913"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des commentaires à ton code en faisant un clic droit sur les blocs de tes scripts. Ceci peut aider les autres à comprendre les différentes parties de ton programme !</a:t>
            </a:r>
          </a:p>
          <a:p>
            <a:pPr marL="171450" indent="-171450" algn="l" rtl="0">
              <a:buFont typeface="Lucida Grande"/>
              <a:buChar char="+"/>
            </a:pPr>
            <a:r>
              <a:rPr lang="fr-FR" sz="1200" b="0" i="0" u="none" kern="1100" spc="-20" dirty="0">
                <a:latin typeface="Futura Std Condensed" pitchFamily="34" charset="0"/>
                <a:cs typeface="Futura Condensed"/>
              </a:rPr>
              <a:t>Avec un partenaire, discutez de vos méthodes de test et de débogage, et notez les similitudes et les différences entre vos stratégies.</a:t>
            </a:r>
          </a:p>
          <a:p>
            <a:pPr marL="171450" indent="-171450" algn="l" rtl="0">
              <a:buFont typeface="Lucida Grande"/>
              <a:buChar char="+"/>
            </a:pPr>
            <a:r>
              <a:rPr lang="fr-FR" sz="1200" b="0" i="0" u="none" kern="1100" spc="-20" dirty="0">
                <a:latin typeface="Futura Std Condensed" pitchFamily="34" charset="0"/>
                <a:cs typeface="Futura Condensed"/>
              </a:rPr>
              <a:t>Aide un voisin !</a:t>
            </a:r>
          </a:p>
          <a:p>
            <a:pPr marL="171450" indent="-171450" algn="l" rtl="0">
              <a:buFont typeface="Lucida Grande"/>
              <a:buChar char="+"/>
            </a:pPr>
            <a:endParaRPr lang="fr-FR" sz="1200" kern="1100" spc="-20" dirty="0">
              <a:latin typeface="Futura Std Condensed" pitchFamily="34" charset="0"/>
              <a:cs typeface="Futura Condensed"/>
            </a:endParaRPr>
          </a:p>
        </p:txBody>
      </p:sp>
      <p:cxnSp>
        <p:nvCxnSpPr>
          <p:cNvPr id="70" name="Straight Connector 69"/>
          <p:cNvCxnSpPr/>
          <p:nvPr>
            <p:custDataLst>
              <p:tags r:id="rId4"/>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custDataLst>
              <p:tags r:id="rId5"/>
            </p:custDataLst>
          </p:nvPr>
        </p:nvGrpSpPr>
        <p:grpSpPr>
          <a:xfrm>
            <a:off x="3829978" y="763670"/>
            <a:ext cx="3402084" cy="6995188"/>
            <a:chOff x="4430800" y="865764"/>
            <a:chExt cx="3377972" cy="6582659"/>
          </a:xfrm>
        </p:grpSpPr>
        <p:sp>
          <p:nvSpPr>
            <p:cNvPr id="34" name="Rectangle 33"/>
            <p:cNvSpPr/>
            <p:nvPr/>
          </p:nvSpPr>
          <p:spPr>
            <a:xfrm>
              <a:off x="4430802" y="865764"/>
              <a:ext cx="3377970" cy="1071616"/>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2.1</a:t>
              </a:r>
              <a:r>
                <a:rPr lang="fr-FR" sz="1200" b="0" i="0" u="none" dirty="0" smtClean="0">
                  <a:latin typeface="Futura Std Condensed" pitchFamily="34" charset="0"/>
                  <a:cs typeface="Futura Condensed"/>
                </a:rPr>
                <a:t> </a:t>
              </a:r>
              <a:r>
                <a:rPr lang="fr-FR" sz="1000" b="0" i="0" u="none" dirty="0">
                  <a:latin typeface="Futura Std Condensed" pitchFamily="34" charset="0"/>
                  <a:cs typeface="Futura Condensed"/>
                </a:rPr>
                <a:t>http://scratch.mit.edu/projects/23266426</a:t>
              </a:r>
              <a:endParaRPr lang="fr-FR" sz="100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algn="just" defTabSz="180000" rtl="0"/>
              <a:r>
                <a:rPr lang="fr-FR" sz="1100" dirty="0">
                  <a:latin typeface="Futura Std Condensed" pitchFamily="34" charset="0"/>
                  <a:cs typeface="Futura Condensed"/>
                </a:rPr>
                <a:t>	</a:t>
              </a:r>
              <a:r>
                <a:rPr lang="fr-FR" sz="1100" b="0" i="0" u="none" dirty="0" smtClean="0">
                  <a:latin typeface="Futura Std Condensed" pitchFamily="34" charset="0"/>
                  <a:cs typeface="Futura Condensed"/>
                </a:rPr>
                <a:t>Dans </a:t>
              </a:r>
              <a:r>
                <a:rPr lang="fr-FR" sz="1100" b="0" i="0" u="none" dirty="0">
                  <a:latin typeface="Futura Std Condensed" pitchFamily="34" charset="0"/>
                  <a:cs typeface="Futura Condensed"/>
                </a:rPr>
                <a:t>ce projet, le chat de Scratch veut te montrer une danse. Lorsque </a:t>
              </a:r>
              <a:r>
                <a:rPr lang="fr-FR" sz="1100" b="0" i="0" u="none" dirty="0" smtClean="0">
                  <a:latin typeface="Futura Std Condensed" pitchFamily="34" charset="0"/>
                  <a:cs typeface="Futura Condensed"/>
                </a:rPr>
                <a:t>	tu cliques </a:t>
              </a:r>
              <a:r>
                <a:rPr lang="fr-FR" sz="1100" b="0" i="0" u="none" dirty="0">
                  <a:latin typeface="Futura Std Condensed" pitchFamily="34" charset="0"/>
                  <a:cs typeface="Futura Condensed"/>
                </a:rPr>
                <a:t>sur lui, il devrait exécuter une danse au son </a:t>
              </a:r>
              <a:r>
                <a:rPr lang="fr-FR" sz="1100" b="0" i="0" u="none" dirty="0" smtClean="0">
                  <a:latin typeface="Futura Std Condensed" pitchFamily="34" charset="0"/>
                  <a:cs typeface="Futura Condensed"/>
                </a:rPr>
                <a:t>d’un tambour. 	Cependant</a:t>
              </a:r>
              <a:r>
                <a:rPr lang="fr-FR" sz="1100" b="0" i="0" u="none" dirty="0">
                  <a:latin typeface="Futura Std Condensed" pitchFamily="34" charset="0"/>
                  <a:cs typeface="Futura Condensed"/>
                </a:rPr>
                <a:t>, à peine a-t-il commencé à danser </a:t>
              </a:r>
              <a:r>
                <a:rPr lang="fr-FR" sz="1100" b="0" i="0" u="none" dirty="0" smtClean="0">
                  <a:latin typeface="Futura Std Condensed" pitchFamily="34" charset="0"/>
                  <a:cs typeface="Futura Condensed"/>
                </a:rPr>
                <a:t>qu’il s’arrête</a:t>
              </a:r>
              <a:r>
                <a:rPr lang="fr-FR" sz="1100" b="0" i="0" u="none" dirty="0">
                  <a:latin typeface="Futura Std Condensed" pitchFamily="34" charset="0"/>
                  <a:cs typeface="Futura Condensed"/>
                </a:rPr>
                <a:t>, alors </a:t>
              </a:r>
              <a:r>
                <a:rPr lang="fr-FR" sz="1100" b="0" i="0" u="none" dirty="0" smtClean="0">
                  <a:latin typeface="Futura Std Condensed" pitchFamily="34" charset="0"/>
                  <a:cs typeface="Futura Condensed"/>
                </a:rPr>
                <a:t>que 	l’on </a:t>
              </a:r>
              <a:r>
                <a:rPr lang="fr-FR" sz="1100" b="0" i="0" u="none" dirty="0">
                  <a:latin typeface="Futura Std Condensed" pitchFamily="34" charset="0"/>
                  <a:cs typeface="Futura Condensed"/>
                </a:rPr>
                <a:t>entend toujours le tambour ! Comment corriger ce programme ?</a:t>
              </a:r>
            </a:p>
          </p:txBody>
        </p:sp>
        <p:sp>
          <p:nvSpPr>
            <p:cNvPr id="35" name="Rectangle 34"/>
            <p:cNvSpPr/>
            <p:nvPr/>
          </p:nvSpPr>
          <p:spPr>
            <a:xfrm>
              <a:off x="4430802" y="2013050"/>
              <a:ext cx="3377970" cy="1230910"/>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2.2 </a:t>
              </a:r>
              <a:r>
                <a:rPr lang="fr-FR" sz="1000" b="0" i="0" u="none" dirty="0">
                  <a:latin typeface="Futura Std Condensed" pitchFamily="34" charset="0"/>
                  <a:cs typeface="Futura Condensed"/>
                </a:rPr>
                <a:t>http://scratch.mit.edu/projects/24268476</a:t>
              </a:r>
            </a:p>
            <a:p>
              <a:endParaRPr lang="fr-FR" sz="600" dirty="0" smtClean="0">
                <a:latin typeface="Futura Std Condensed" pitchFamily="34" charset="0"/>
                <a:cs typeface="Futura Condensed"/>
              </a:endParaRPr>
            </a:p>
            <a:p>
              <a:pPr algn="just" defTabSz="18000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lorsque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clique sur le drapeau vert, Pico devrait se </a:t>
              </a:r>
              <a:r>
                <a:rPr lang="fr-FR" sz="1100" b="0" i="0" u="none" dirty="0" smtClean="0">
                  <a:latin typeface="Futura Std Condensed" pitchFamily="34" charset="0"/>
                  <a:cs typeface="Futura Condensed"/>
                </a:rPr>
                <a:t>	déplacer vers </a:t>
              </a:r>
              <a:r>
                <a:rPr lang="fr-FR" sz="1100" b="0" i="0" u="none" dirty="0">
                  <a:latin typeface="Futura Std Condensed" pitchFamily="34" charset="0"/>
                  <a:cs typeface="Futura Condensed"/>
                </a:rPr>
                <a:t>Nano. En atteignant Nano, Pico devrait dire « Tag</a:t>
              </a:r>
              <a:r>
                <a:rPr lang="fr-FR" sz="1100" dirty="0">
                  <a:latin typeface="Futura Std Condensed" pitchFamily="34" charset="0"/>
                  <a:cs typeface="Futura Condensed"/>
                </a:rPr>
                <a:t>,</a:t>
              </a:r>
              <a:br>
                <a:rPr lang="fr-FR" sz="1100" dirty="0">
                  <a:latin typeface="Futura Std Condensed" pitchFamily="34" charset="0"/>
                  <a:cs typeface="Futura Condensed"/>
                </a:rPr>
              </a:br>
              <a:r>
                <a:rPr lang="fr-FR" sz="1100" dirty="0">
                  <a:latin typeface="Futura Std Condensed" pitchFamily="34" charset="0"/>
                  <a:cs typeface="Futura Condensed"/>
                </a:rPr>
                <a:t>	</a:t>
              </a:r>
              <a:r>
                <a:rPr lang="fr-FR" sz="1100" b="0" i="0" u="none" dirty="0" err="1" smtClean="0">
                  <a:latin typeface="Futura Std Condensed" pitchFamily="34" charset="0"/>
                  <a:cs typeface="Futura Condensed"/>
                </a:rPr>
                <a:t>you’re</a:t>
              </a:r>
              <a:r>
                <a:rPr lang="fr-FR" sz="1100" dirty="0" smtClean="0">
                  <a:latin typeface="Futura Std Condensed" pitchFamily="34" charset="0"/>
                  <a:cs typeface="Futura Condensed"/>
                </a:rPr>
                <a:t> 	</a:t>
              </a:r>
              <a:r>
                <a:rPr lang="fr-FR" sz="1100" b="0" i="0" u="none" dirty="0" err="1" smtClean="0">
                  <a:latin typeface="Futura Std Condensed" pitchFamily="34" charset="0"/>
                  <a:cs typeface="Futura Condensed"/>
                </a:rPr>
                <a:t>it</a:t>
              </a:r>
              <a:r>
                <a:rPr lang="fr-FR" sz="1100" b="0" i="0" u="none" dirty="0" err="1">
                  <a:latin typeface="Futura Std Condensed" pitchFamily="34" charset="0"/>
                  <a:cs typeface="Futura Condensed"/>
                </a:rPr>
                <a:t>!</a:t>
              </a:r>
              <a:r>
                <a:rPr lang="fr-FR" sz="1100" b="0" i="0" u="none" dirty="0">
                  <a:latin typeface="Futura Std Condensed" pitchFamily="34" charset="0"/>
                  <a:cs typeface="Futura Condensed"/>
                </a:rPr>
                <a:t> » (en français, « Touché ! ») et Nano devrait dire </a:t>
              </a:r>
              <a:r>
                <a:rPr lang="fr-FR" sz="1100" dirty="0">
                  <a:latin typeface="Futura Std Condensed" pitchFamily="34" charset="0"/>
                  <a:cs typeface="Futura Condensed"/>
                </a:rPr>
                <a:t/>
              </a:r>
              <a:br>
                <a:rPr lang="fr-FR" sz="1100" dirty="0">
                  <a:latin typeface="Futura Std Condensed" pitchFamily="34" charset="0"/>
                  <a:cs typeface="Futura Condensed"/>
                </a:rPr>
              </a:br>
              <a:r>
                <a:rPr lang="fr-FR" sz="1100" dirty="0">
                  <a:latin typeface="Futura Std Condensed" pitchFamily="34" charset="0"/>
                  <a:cs typeface="Futura Condensed"/>
                </a:rPr>
                <a:t>	«</a:t>
              </a:r>
              <a:r>
                <a:rPr lang="fr-FR" sz="1100" b="0" i="0" u="none" dirty="0">
                  <a:latin typeface="Futura Std Condensed" pitchFamily="34" charset="0"/>
                  <a:cs typeface="Futura Condensed"/>
                </a:rPr>
                <a:t> </a:t>
              </a:r>
              <a:r>
                <a:rPr lang="fr-FR" sz="1100" b="0" i="0" u="none" dirty="0" err="1">
                  <a:latin typeface="Futura Std Condensed" pitchFamily="34" charset="0"/>
                  <a:cs typeface="Futura Condensed"/>
                </a:rPr>
                <a:t>My</a:t>
              </a:r>
              <a:r>
                <a:rPr lang="fr-FR" sz="1100" b="0" i="0" u="none" dirty="0">
                  <a:latin typeface="Futura Std Condensed" pitchFamily="34" charset="0"/>
                  <a:cs typeface="Futura Condensed"/>
                </a:rPr>
                <a:t> </a:t>
              </a:r>
              <a:r>
                <a:rPr lang="fr-FR" sz="1100" b="0" i="0" u="none" dirty="0" err="1" smtClean="0">
                  <a:latin typeface="Futura Std Condensed" pitchFamily="34" charset="0"/>
                  <a:cs typeface="Futura Condensed"/>
                </a:rPr>
                <a:t>turn</a:t>
              </a:r>
              <a:r>
                <a:rPr lang="fr-FR" sz="1100" b="0" i="0" u="none" dirty="0" smtClean="0">
                  <a:latin typeface="Futura Std Condensed" pitchFamily="34" charset="0"/>
                  <a:cs typeface="Futura Condensed"/>
                </a:rPr>
                <a:t>!</a:t>
              </a:r>
              <a:r>
                <a:rPr lang="fr-FR" sz="1100" b="0" i="0" u="none" dirty="0">
                  <a:latin typeface="Futura Std Condensed" pitchFamily="34" charset="0"/>
                  <a:cs typeface="Futura Condensed"/>
                </a:rPr>
                <a:t> » (en </a:t>
              </a:r>
              <a:r>
                <a:rPr lang="fr-FR" sz="1100" b="0" i="0" u="none" dirty="0" smtClean="0">
                  <a:latin typeface="Futura Std Condensed" pitchFamily="34" charset="0"/>
                  <a:cs typeface="Futura Condensed"/>
                </a:rPr>
                <a:t>	français</a:t>
              </a:r>
              <a:r>
                <a:rPr lang="fr-FR" sz="1100" b="0" i="0" u="none" dirty="0">
                  <a:latin typeface="Futura Std Condensed" pitchFamily="34" charset="0"/>
                  <a:cs typeface="Futura Condensed"/>
                </a:rPr>
                <a:t>, « À mon tour ! »). Mais il y a </a:t>
              </a:r>
              <a:r>
                <a:rPr lang="fr-FR" sz="1100" dirty="0" smtClean="0">
                  <a:latin typeface="Futura Std Condensed" pitchFamily="34" charset="0"/>
                  <a:cs typeface="Futura Condensed"/>
                </a:rPr>
                <a:t>un </a:t>
              </a:r>
              <a:br>
                <a:rPr lang="fr-FR" sz="1100" dirty="0" smtClean="0">
                  <a:latin typeface="Futura Std Condensed" pitchFamily="34" charset="0"/>
                  <a:cs typeface="Futura Condensed"/>
                </a:rPr>
              </a:br>
              <a:r>
                <a:rPr lang="fr-FR" sz="1100" dirty="0">
                  <a:latin typeface="Futura Std Condensed" pitchFamily="34" charset="0"/>
                  <a:cs typeface="Futura Condensed"/>
                </a:rPr>
                <a:t>	problème</a:t>
              </a:r>
              <a:r>
                <a:rPr lang="fr-FR" sz="1100" b="0" i="0" u="none" dirty="0">
                  <a:latin typeface="Futura Std Condensed" pitchFamily="34" charset="0"/>
                  <a:cs typeface="Futura Condensed"/>
                </a:rPr>
                <a:t> ! Pico ne </a:t>
              </a:r>
              <a:r>
                <a:rPr lang="fr-FR" sz="1100" b="0" i="0" u="none" dirty="0" smtClean="0">
                  <a:latin typeface="Futura Std Condensed" pitchFamily="34" charset="0"/>
                  <a:cs typeface="Futura Condensed"/>
                </a:rPr>
                <a:t>dit </a:t>
              </a:r>
              <a:r>
                <a:rPr lang="fr-FR" sz="1100" b="0" i="0" u="none" dirty="0">
                  <a:latin typeface="Futura Std Condensed" pitchFamily="34" charset="0"/>
                  <a:cs typeface="Futura Condensed"/>
                </a:rPr>
                <a:t>rien à </a:t>
              </a:r>
              <a:r>
                <a:rPr lang="fr-FR" sz="1100" b="0" i="0" u="none" dirty="0" smtClean="0">
                  <a:latin typeface="Futura Std Condensed" pitchFamily="34" charset="0"/>
                  <a:cs typeface="Futura Condensed"/>
                </a:rPr>
                <a:t>	Nano</a:t>
              </a:r>
              <a:r>
                <a:rPr lang="fr-FR" sz="1100" b="0" i="0" u="none" dirty="0">
                  <a:latin typeface="Futura Std Condensed" pitchFamily="34" charset="0"/>
                  <a:cs typeface="Futura Condensed"/>
                </a:rPr>
                <a:t>. Comment corriger le programme ? </a:t>
              </a:r>
              <a:endParaRPr lang="fr-FR" sz="1100" dirty="0">
                <a:latin typeface="Futura Std Condensed" pitchFamily="34" charset="0"/>
                <a:cs typeface="Futura Condensed"/>
              </a:endParaRPr>
            </a:p>
          </p:txBody>
        </p:sp>
        <p:sp>
          <p:nvSpPr>
            <p:cNvPr id="56" name="Rectangle 55"/>
            <p:cNvSpPr/>
            <p:nvPr/>
          </p:nvSpPr>
          <p:spPr>
            <a:xfrm>
              <a:off x="4430800" y="3339126"/>
              <a:ext cx="3377972" cy="984728"/>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2.3 </a:t>
              </a:r>
              <a:r>
                <a:rPr lang="fr-FR" sz="1000" b="0" i="0" u="none" dirty="0">
                  <a:latin typeface="Futura Std Condensed" pitchFamily="34" charset="0"/>
                  <a:cs typeface="Futura Condensed"/>
                </a:rPr>
                <a:t>http://scratch.mit.edu/projects/24268506</a:t>
              </a:r>
              <a:endParaRPr lang="fr-FR" sz="600" dirty="0" smtClean="0">
                <a:latin typeface="Futura Std Condensed" pitchFamily="34" charset="0"/>
                <a:cs typeface="Futura Condensed"/>
              </a:endParaRPr>
            </a:p>
            <a:p>
              <a:pPr algn="just" defTabSz="180000" rtl="0"/>
              <a:r>
                <a:rPr lang="fr-FR" sz="1100" b="0" i="0" u="none" dirty="0" smtClean="0">
                  <a:latin typeface="Futura Std Condensed" pitchFamily="34" charset="0"/>
                  <a:cs typeface="Futura Condensed"/>
                </a:rPr>
                <a:t>	Ce </a:t>
              </a:r>
              <a:r>
                <a:rPr lang="fr-FR" sz="1100" b="0" i="0" u="none" dirty="0">
                  <a:latin typeface="Futura Std Condensed" pitchFamily="34" charset="0"/>
                  <a:cs typeface="Futura Condensed"/>
                </a:rPr>
                <a:t>projet est programmé pour dessiner un visage souriant, mais il y a </a:t>
              </a:r>
              <a:r>
                <a:rPr lang="fr-FR" sz="1100" b="0" i="0" u="none" dirty="0" smtClean="0">
                  <a:latin typeface="Futura Std Condensed" pitchFamily="34" charset="0"/>
                  <a:cs typeface="Futura Condensed"/>
                </a:rPr>
                <a:t>	quelque </a:t>
              </a:r>
              <a:r>
                <a:rPr lang="fr-FR" sz="1100" b="0" i="0" u="none" dirty="0">
                  <a:latin typeface="Futura Std Condensed" pitchFamily="34" charset="0"/>
                  <a:cs typeface="Futura Condensed"/>
                </a:rPr>
                <a:t>chose </a:t>
              </a:r>
              <a:r>
                <a:rPr lang="fr-FR" sz="1100" b="0" i="0" u="none" dirty="0" smtClean="0">
                  <a:latin typeface="Futura Std Condensed" pitchFamily="34" charset="0"/>
                  <a:cs typeface="Futura Condensed"/>
                </a:rPr>
                <a:t>qui </a:t>
              </a:r>
              <a:r>
                <a:rPr lang="fr-FR" sz="1100" b="0" i="0" u="none" dirty="0">
                  <a:latin typeface="Futura Std Condensed" pitchFamily="34" charset="0"/>
                  <a:cs typeface="Futura Condensed"/>
                </a:rPr>
                <a:t>cloche ! Le stylo poursuit sa course entre un des </a:t>
              </a:r>
              <a:r>
                <a:rPr lang="fr-FR" sz="1100" b="0" i="0" u="none" dirty="0" smtClean="0">
                  <a:latin typeface="Futura Std Condensed" pitchFamily="34" charset="0"/>
                  <a:cs typeface="Futura Condensed"/>
                </a:rPr>
                <a:t>	yeux et le </a:t>
              </a:r>
              <a:r>
                <a:rPr lang="fr-FR" sz="1100" b="0" i="0" u="none" dirty="0">
                  <a:latin typeface="Futura Std Condensed" pitchFamily="34" charset="0"/>
                  <a:cs typeface="Futura Condensed"/>
                </a:rPr>
                <a:t>sourire, alors que ça ne devrait pas être le cas. Comment </a:t>
              </a:r>
              <a:r>
                <a:rPr lang="fr-FR" sz="1100" b="0" i="0" u="none" dirty="0" smtClean="0">
                  <a:latin typeface="Futura Std Condensed" pitchFamily="34" charset="0"/>
                  <a:cs typeface="Futura Condensed"/>
                </a:rPr>
                <a:t>	corriger le </a:t>
              </a:r>
              <a:r>
                <a:rPr lang="fr-FR" sz="1100" b="0" i="0" u="none" dirty="0">
                  <a:latin typeface="Futura Std Condensed" pitchFamily="34" charset="0"/>
                  <a:cs typeface="Futura Condensed"/>
                </a:rPr>
                <a:t>programme ?</a:t>
              </a:r>
            </a:p>
          </p:txBody>
        </p:sp>
        <p:sp>
          <p:nvSpPr>
            <p:cNvPr id="58" name="Rectangle 57"/>
            <p:cNvSpPr/>
            <p:nvPr/>
          </p:nvSpPr>
          <p:spPr>
            <a:xfrm>
              <a:off x="4430800" y="4388350"/>
              <a:ext cx="3377972" cy="1230910"/>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2.4 </a:t>
              </a:r>
              <a:r>
                <a:rPr lang="fr-FR" sz="1000" b="0" i="0" u="none" dirty="0">
                  <a:latin typeface="Futura Std Condensed" pitchFamily="34" charset="0"/>
                  <a:cs typeface="Futura Condensed"/>
                </a:rPr>
                <a:t>http://scratch.mit.edu/projects/23267140</a:t>
              </a:r>
              <a:endParaRPr lang="fr-FR" sz="1000" dirty="0" smtClean="0">
                <a:latin typeface="Futura Std Condensed" pitchFamily="34" charset="0"/>
                <a:cs typeface="Futura Condensed"/>
              </a:endParaRPr>
            </a:p>
            <a:p>
              <a:endParaRPr lang="fr-FR" sz="600" dirty="0" smtClean="0">
                <a:latin typeface="Futura Std Condensed" pitchFamily="34" charset="0"/>
                <a:cs typeface="Futura Condensed"/>
              </a:endParaRPr>
            </a:p>
            <a:p>
              <a:pPr algn="just"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cliquer sur le drapeau vert lance une animation </a:t>
              </a:r>
              <a:r>
                <a:rPr lang="fr-FR" sz="1100" b="0" i="0" u="none" dirty="0" smtClean="0">
                  <a:latin typeface="Futura Std Condensed" pitchFamily="34" charset="0"/>
                  <a:cs typeface="Futura Condensed"/>
                </a:rPr>
                <a:t>où </a:t>
              </a:r>
              <a:r>
                <a:rPr lang="fr-FR" sz="1100" b="0" i="0" u="none" dirty="0">
                  <a:latin typeface="Futura Std Condensed" pitchFamily="34" charset="0"/>
                  <a:cs typeface="Futura Condensed"/>
                </a:rPr>
                <a:t>une </a:t>
              </a:r>
              <a:r>
                <a:rPr lang="fr-FR" sz="1100" b="0" i="0" u="none" dirty="0" smtClean="0">
                  <a:latin typeface="Futura Std Condensed" pitchFamily="34" charset="0"/>
                  <a:cs typeface="Futura Condensed"/>
                </a:rPr>
                <a:t>	fleur </a:t>
              </a:r>
              <a:r>
                <a:rPr lang="fr-FR" sz="1100" b="0" i="0" u="none" dirty="0">
                  <a:latin typeface="Futura Std Condensed" pitchFamily="34" charset="0"/>
                  <a:cs typeface="Futura Condensed"/>
                </a:rPr>
                <a:t>pousse </a:t>
              </a:r>
              <a:r>
                <a:rPr lang="fr-FR" sz="1100" b="0" i="0" u="none" dirty="0" smtClean="0">
                  <a:latin typeface="Futura Std Condensed" pitchFamily="34" charset="0"/>
                  <a:cs typeface="Futura Condensed"/>
                </a:rPr>
                <a:t>jusqu’à </a:t>
              </a:r>
              <a:r>
                <a:rPr lang="fr-FR" sz="1100" b="0" i="0" u="none" dirty="0">
                  <a:latin typeface="Futura Std Condensed" pitchFamily="34" charset="0"/>
                  <a:cs typeface="Futura Condensed"/>
                </a:rPr>
                <a:t>ce </a:t>
              </a:r>
              <a:r>
                <a:rPr lang="fr-FR" sz="1100" b="0" i="0" u="none" dirty="0" smtClean="0">
                  <a:latin typeface="Futura Std Condensed" pitchFamily="34" charset="0"/>
                  <a:cs typeface="Futura Condensed"/>
                </a:rPr>
                <a:t>qu’elle </a:t>
              </a:r>
              <a:r>
                <a:rPr lang="fr-FR" sz="1100" b="0" i="0" u="none" dirty="0">
                  <a:latin typeface="Futura Std Condensed" pitchFamily="34" charset="0"/>
                  <a:cs typeface="Futura Condensed"/>
                </a:rPr>
                <a:t>soit pleinement </a:t>
              </a:r>
              <a:r>
                <a:rPr lang="fr-FR" sz="1100" b="0" i="0" u="none" dirty="0" smtClean="0">
                  <a:latin typeface="Futura Std Condensed" pitchFamily="34" charset="0"/>
                  <a:cs typeface="Futura Condensed"/>
                </a:rPr>
                <a:t>épanouie. Cependant, </a:t>
              </a:r>
              <a:r>
                <a:rPr lang="fr-FR" sz="1100" b="0" i="0" u="none" dirty="0">
                  <a:latin typeface="Futura Std Condensed" pitchFamily="34" charset="0"/>
                  <a:cs typeface="Futura Condensed"/>
                </a:rPr>
                <a:t>il </a:t>
              </a:r>
              <a:r>
                <a:rPr lang="fr-FR" sz="1100" b="0" i="0" u="none" dirty="0" smtClean="0">
                  <a:latin typeface="Futura Std Condensed" pitchFamily="34" charset="0"/>
                  <a:cs typeface="Futura Condensed"/>
                </a:rPr>
                <a:t>	y </a:t>
              </a:r>
              <a:r>
                <a:rPr lang="fr-FR" sz="1100" b="0" i="0" u="none" dirty="0">
                  <a:latin typeface="Futura Std Condensed" pitchFamily="34" charset="0"/>
                  <a:cs typeface="Futura Condensed"/>
                </a:rPr>
                <a:t>a quelque chose qui cloche ! Au lieu de </a:t>
              </a:r>
              <a:r>
                <a:rPr lang="fr-FR" sz="1100" b="0" i="0" u="none" dirty="0" smtClean="0">
                  <a:latin typeface="Futura Std Condensed" pitchFamily="34" charset="0"/>
                  <a:cs typeface="Futura Condensed"/>
                </a:rPr>
                <a:t>s’arrêter </a:t>
              </a:r>
              <a:r>
                <a:rPr lang="fr-FR" sz="1100" b="0" i="0" u="none" dirty="0">
                  <a:latin typeface="Futura Std Condensed" pitchFamily="34" charset="0"/>
                  <a:cs typeface="Futura Condensed"/>
                </a:rPr>
                <a:t>une fois tous les </a:t>
              </a:r>
              <a:r>
                <a:rPr lang="fr-FR" sz="1100" b="0" i="0" u="none" dirty="0" smtClean="0">
                  <a:latin typeface="Futura Std Condensed" pitchFamily="34" charset="0"/>
                  <a:cs typeface="Futura Condensed"/>
                </a:rPr>
                <a:t>	pétales formés</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l’animation </a:t>
              </a:r>
              <a:r>
                <a:rPr lang="fr-FR" sz="1100" b="0" i="0" u="none" dirty="0">
                  <a:latin typeface="Futura Std Condensed" pitchFamily="34" charset="0"/>
                  <a:cs typeface="Futura Condensed"/>
                </a:rPr>
                <a:t>redémarre. Comment corriger </a:t>
              </a:r>
              <a:r>
                <a:rPr lang="fr-FR" sz="1100" b="0" i="0" u="none" dirty="0" smtClean="0">
                  <a:latin typeface="Futura Std Condensed" pitchFamily="34" charset="0"/>
                  <a:cs typeface="Futura Condensed"/>
                </a:rPr>
                <a:t>ce 	programme</a:t>
              </a:r>
              <a:r>
                <a:rPr lang="fr-FR" sz="1100" b="0" i="0" u="none" dirty="0">
                  <a:latin typeface="Futura Std Condensed" pitchFamily="34" charset="0"/>
                  <a:cs typeface="Futura Condensed"/>
                </a:rPr>
                <a:t> ?</a:t>
              </a:r>
              <a:endParaRPr lang="fr-FR" sz="1100" dirty="0">
                <a:latin typeface="Futura Std Condensed" pitchFamily="34" charset="0"/>
                <a:cs typeface="Futura Condensed"/>
              </a:endParaRPr>
            </a:p>
          </p:txBody>
        </p:sp>
        <p:sp>
          <p:nvSpPr>
            <p:cNvPr id="59" name="Rectangle 58"/>
            <p:cNvSpPr/>
            <p:nvPr/>
          </p:nvSpPr>
          <p:spPr>
            <a:xfrm>
              <a:off x="4430800" y="5739629"/>
              <a:ext cx="3377972" cy="1708794"/>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2.5 </a:t>
              </a:r>
              <a:r>
                <a:rPr lang="fr-FR" sz="1000" b="0" i="0" u="none" dirty="0">
                  <a:latin typeface="Futura Std Condensed" pitchFamily="34" charset="0"/>
                  <a:cs typeface="Futura Condensed"/>
                </a:rPr>
                <a:t>http://scratch.mit.edu/projects/23267245</a:t>
              </a:r>
              <a:endParaRPr lang="fr-FR" sz="1000" dirty="0">
                <a:latin typeface="Futura Std Condensed" pitchFamily="34" charset="0"/>
                <a:cs typeface="Futura Condensed"/>
              </a:endParaRPr>
            </a:p>
            <a:p>
              <a:endParaRPr lang="fr-FR" sz="600" dirty="0" smtClean="0">
                <a:latin typeface="Futura Std Condensed" pitchFamily="34" charset="0"/>
                <a:cs typeface="Futura Condensed"/>
              </a:endParaRPr>
            </a:p>
            <a:p>
              <a:pPr algn="l"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la musique </a:t>
              </a:r>
              <a:r>
                <a:rPr lang="fr-FR" sz="1100" b="0" i="0" u="none" dirty="0" smtClean="0">
                  <a:latin typeface="Futura Std Condensed" pitchFamily="34" charset="0"/>
                  <a:cs typeface="Futura Condensed"/>
                </a:rPr>
                <a:t>d’anniversaire </a:t>
              </a:r>
              <a:r>
                <a:rPr lang="fr-FR" sz="1100" b="0" i="0" u="none" dirty="0">
                  <a:latin typeface="Futura Std Condensed" pitchFamily="34" charset="0"/>
                  <a:cs typeface="Futura Condensed"/>
                </a:rPr>
                <a:t>commence lorsque </a:t>
              </a:r>
              <a:r>
                <a:rPr lang="fr-FR" sz="1100" b="0" i="0" u="none" dirty="0" smtClean="0">
                  <a:latin typeface="Futura Std Condensed" pitchFamily="34" charset="0"/>
                  <a:cs typeface="Futura Condensed"/>
                </a:rPr>
                <a:t>l’on 	clique </a:t>
              </a:r>
              <a:r>
                <a:rPr lang="fr-FR" sz="1100" b="0" i="0" u="none" dirty="0">
                  <a:latin typeface="Futura Std Condensed" pitchFamily="34" charset="0"/>
                  <a:cs typeface="Futura Condensed"/>
                </a:rPr>
                <a:t>sur le drapeau vert. Lorsque la musique </a:t>
              </a:r>
              <a:r>
                <a:rPr lang="fr-FR" sz="1100" b="0" i="0" u="none" dirty="0" smtClean="0">
                  <a:latin typeface="Futura Std Condensed" pitchFamily="34" charset="0"/>
                  <a:cs typeface="Futura Condensed"/>
                </a:rPr>
                <a:t>s’arrête</a:t>
              </a:r>
              <a:r>
                <a:rPr lang="fr-FR" sz="1100" b="0" i="0" u="none" dirty="0">
                  <a:latin typeface="Futura Std Condensed" pitchFamily="34" charset="0"/>
                  <a:cs typeface="Futura Condensed"/>
                </a:rPr>
                <a:t>, nous devrions </a:t>
              </a:r>
              <a:r>
                <a:rPr lang="fr-FR" sz="1100" b="0" i="0" u="none" dirty="0" smtClean="0">
                  <a:latin typeface="Futura Std Condensed" pitchFamily="34" charset="0"/>
                  <a:cs typeface="Futura Condensed"/>
                </a:rPr>
                <a:t>	voir apparaître </a:t>
              </a:r>
              <a:r>
                <a:rPr lang="fr-FR" sz="1100" b="0" i="0" u="none" dirty="0">
                  <a:latin typeface="Futura Std Condensed" pitchFamily="34" charset="0"/>
                  <a:cs typeface="Futura Condensed"/>
                </a:rPr>
                <a:t>une instruction nous indiquant de cliquer sur le gâteau </a:t>
              </a:r>
              <a:r>
                <a:rPr lang="fr-FR" sz="1100" b="0" i="0" u="none" dirty="0" smtClean="0">
                  <a:latin typeface="Futura Std Condensed" pitchFamily="34" charset="0"/>
                  <a:cs typeface="Futura Condensed"/>
                </a:rPr>
                <a:t>	pour souffler </a:t>
              </a:r>
              <a:r>
                <a:rPr lang="fr-FR" sz="1100" b="0" i="0" u="none" dirty="0">
                  <a:latin typeface="Futura Std Condensed" pitchFamily="34" charset="0"/>
                  <a:cs typeface="Futura Condensed"/>
                </a:rPr>
                <a:t>les bougies : « click on me to </a:t>
              </a:r>
              <a:r>
                <a:rPr lang="fr-FR" sz="1100" b="0" i="0" u="none" dirty="0" err="1">
                  <a:latin typeface="Futura Std Condensed" pitchFamily="34" charset="0"/>
                  <a:cs typeface="Futura Condensed"/>
                </a:rPr>
                <a:t>blow</a:t>
              </a:r>
              <a:r>
                <a:rPr lang="fr-FR" sz="1100" b="0" i="0" u="none" dirty="0">
                  <a:latin typeface="Futura Std Condensed" pitchFamily="34" charset="0"/>
                  <a:cs typeface="Futura Condensed"/>
                </a:rPr>
                <a:t> out the </a:t>
              </a:r>
              <a:r>
                <a:rPr lang="fr-FR" sz="1100" b="0" i="0" u="none" dirty="0" err="1">
                  <a:latin typeface="Futura Std Condensed" pitchFamily="34" charset="0"/>
                  <a:cs typeface="Futura Condensed"/>
                </a:rPr>
                <a:t>candles</a:t>
              </a:r>
              <a:r>
                <a:rPr lang="fr-FR" sz="1100" b="0" i="0" u="none" dirty="0">
                  <a:latin typeface="Futura Std Condensed" pitchFamily="34" charset="0"/>
                  <a:cs typeface="Futura Condensed"/>
                </a:rPr>
                <a:t>! ». </a:t>
              </a:r>
              <a:r>
                <a:rPr lang="fr-FR" sz="1100" b="0" i="0" u="none" dirty="0" smtClean="0">
                  <a:latin typeface="Futura Std Condensed" pitchFamily="34" charset="0"/>
                  <a:cs typeface="Futura Condensed"/>
                </a:rPr>
                <a:t>	Cependant</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il </a:t>
              </a:r>
              <a:r>
                <a:rPr lang="fr-FR" sz="1100" b="0" i="0" u="none" dirty="0">
                  <a:latin typeface="Futura Std Condensed" pitchFamily="34" charset="0"/>
                  <a:cs typeface="Futura Condensed"/>
                </a:rPr>
                <a:t>y a quelque chose qui cloche ! </a:t>
              </a:r>
              <a:r>
                <a:rPr lang="fr-FR" sz="1100" b="0" i="0" u="none" dirty="0" smtClean="0">
                  <a:latin typeface="Futura Std Condensed" pitchFamily="34" charset="0"/>
                  <a:cs typeface="Futura Condensed"/>
                </a:rPr>
                <a:t>L’instruction </a:t>
              </a:r>
              <a:r>
                <a:rPr lang="fr-FR" sz="1100" b="0" i="0" u="none" dirty="0">
                  <a:latin typeface="Futura Std Condensed" pitchFamily="34" charset="0"/>
                  <a:cs typeface="Futura Condensed"/>
                </a:rPr>
                <a:t>indiquant </a:t>
              </a:r>
              <a:r>
                <a:rPr lang="fr-FR" sz="1100" b="0" i="0" u="none" dirty="0" smtClean="0">
                  <a:latin typeface="Futura Std Condensed" pitchFamily="34" charset="0"/>
                  <a:cs typeface="Futura Condensed"/>
                </a:rPr>
                <a:t>	comment </a:t>
              </a:r>
              <a:r>
                <a:rPr lang="fr-FR" sz="1100" b="0" i="0" u="none" dirty="0">
                  <a:latin typeface="Futura Std Condensed" pitchFamily="34" charset="0"/>
                  <a:cs typeface="Futura Condensed"/>
                </a:rPr>
                <a:t>souffler sur les bougies </a:t>
              </a:r>
              <a:r>
                <a:rPr lang="fr-FR" sz="1100" b="0" i="0" u="none" dirty="0" smtClean="0">
                  <a:latin typeface="Futura Std Condensed" pitchFamily="34" charset="0"/>
                  <a:cs typeface="Futura Condensed"/>
                </a:rPr>
                <a:t>apparaît </a:t>
              </a:r>
              <a:r>
                <a:rPr lang="fr-FR" sz="1100" b="0" i="0" u="none" dirty="0">
                  <a:latin typeface="Futura Std Condensed" pitchFamily="34" charset="0"/>
                  <a:cs typeface="Futura Condensed"/>
                </a:rPr>
                <a:t>alors que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entend </a:t>
              </a:r>
              <a:r>
                <a:rPr lang="fr-FR" sz="1100" b="0" i="0" u="none" dirty="0" smtClean="0">
                  <a:latin typeface="Futura Std Condensed" pitchFamily="34" charset="0"/>
                  <a:cs typeface="Futura Condensed"/>
                </a:rPr>
                <a:t>	toujours </a:t>
              </a:r>
              <a:r>
                <a:rPr lang="fr-FR" sz="1100" b="0" i="0" u="none" dirty="0">
                  <a:latin typeface="Futura Std Condensed" pitchFamily="34" charset="0"/>
                  <a:cs typeface="Futura Condensed"/>
                </a:rPr>
                <a:t>la musique et non une fois </a:t>
              </a:r>
              <a:r>
                <a:rPr lang="fr-FR" sz="1100" b="0" i="0" u="none" dirty="0" smtClean="0">
                  <a:latin typeface="Futura Std Condensed" pitchFamily="34" charset="0"/>
                  <a:cs typeface="Futura Condensed"/>
                </a:rPr>
                <a:t>le </a:t>
              </a:r>
              <a:r>
                <a:rPr lang="fr-FR" sz="1100" b="0" i="0" u="none" dirty="0">
                  <a:latin typeface="Futura Std Condensed" pitchFamily="34" charset="0"/>
                  <a:cs typeface="Futura Condensed"/>
                </a:rPr>
                <a:t>morceau terminé. Comment </a:t>
              </a:r>
              <a:r>
                <a:rPr lang="fr-FR" sz="1100" b="0" i="0" u="none" dirty="0" smtClean="0">
                  <a:latin typeface="Futura Std Condensed" pitchFamily="34" charset="0"/>
                  <a:cs typeface="Futura Condensed"/>
                </a:rPr>
                <a:t>	corriger </a:t>
              </a:r>
              <a:r>
                <a:rPr lang="fr-FR" sz="1100" b="0" i="0" u="none" dirty="0">
                  <a:latin typeface="Futura Std Condensed" pitchFamily="34" charset="0"/>
                  <a:cs typeface="Futura Condensed"/>
                </a:rPr>
                <a:t>ce programme ?</a:t>
              </a:r>
              <a:endParaRPr lang="fr-FR" sz="1100" dirty="0" smtClean="0">
                <a:latin typeface="Futura Std Condensed" pitchFamily="34" charset="0"/>
                <a:cs typeface="Futura Condensed"/>
              </a:endParaRPr>
            </a:p>
          </p:txBody>
        </p:sp>
      </p:grpSp>
      <p:grpSp>
        <p:nvGrpSpPr>
          <p:cNvPr id="3" name="Group 2"/>
          <p:cNvGrpSpPr/>
          <p:nvPr>
            <p:custDataLst>
              <p:tags r:id="rId6"/>
            </p:custDataLst>
          </p:nvPr>
        </p:nvGrpSpPr>
        <p:grpSpPr>
          <a:xfrm>
            <a:off x="427031" y="3857808"/>
            <a:ext cx="2970866" cy="1981183"/>
            <a:chOff x="427031" y="3857808"/>
            <a:chExt cx="2970866" cy="1981183"/>
          </a:xfrm>
        </p:grpSpPr>
        <p:grpSp>
          <p:nvGrpSpPr>
            <p:cNvPr id="8" name="Group 7"/>
            <p:cNvGrpSpPr/>
            <p:nvPr/>
          </p:nvGrpSpPr>
          <p:grpSpPr>
            <a:xfrm>
              <a:off x="427031" y="3857808"/>
              <a:ext cx="2970866" cy="1981183"/>
              <a:chOff x="427031" y="3857808"/>
              <a:chExt cx="2970866" cy="1981183"/>
            </a:xfrm>
          </p:grpSpPr>
          <p:sp>
            <p:nvSpPr>
              <p:cNvPr id="14" name="TextBox 13"/>
              <p:cNvSpPr txBox="1"/>
              <p:nvPr/>
            </p:nvSpPr>
            <p:spPr>
              <a:xfrm>
                <a:off x="427031" y="4232397"/>
                <a:ext cx="2885167" cy="1606594"/>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Rends-toi dans le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Débogage » du </a:t>
                </a:r>
                <a:r>
                  <a:rPr lang="fr-FR" sz="1200" b="0" i="0" u="none" dirty="0" smtClean="0">
                    <a:latin typeface="Futura Std Condensed" pitchFamily="34" charset="0"/>
                    <a:cs typeface="Futura Condensed"/>
                  </a:rPr>
                  <a:t>chapitre 2</a:t>
                </a:r>
                <a:r>
                  <a:rPr lang="fr-FR" sz="1200" b="0" i="0" u="none" dirty="0">
                    <a:latin typeface="Futura Std Condensed" pitchFamily="34" charset="0"/>
                    <a:cs typeface="Futura Condensed"/>
                  </a:rPr>
                  <a:t>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http://scratch.mit.edu/studios/475539</a:t>
                </a:r>
              </a:p>
              <a:p>
                <a:pPr marL="171450" indent="-171450" algn="l" rtl="0">
                  <a:lnSpc>
                    <a:spcPct val="130000"/>
                  </a:lnSpc>
                  <a:buFont typeface="Wingdings" charset="2"/>
                  <a:buChar char="q"/>
                </a:pPr>
                <a:r>
                  <a:rPr lang="fr-FR" sz="1200" b="0" i="0" u="none" dirty="0">
                    <a:latin typeface="Futura Std Condensed" pitchFamily="34" charset="0"/>
                    <a:cs typeface="Futura Condensed"/>
                  </a:rPr>
                  <a:t>Teste et trouve une solution à chacun des cinq défis de débogage du studio.</a:t>
                </a:r>
              </a:p>
              <a:p>
                <a:pPr marL="171450" indent="-171450" algn="l" rtl="0">
                  <a:lnSpc>
                    <a:spcPct val="130000"/>
                  </a:lnSpc>
                  <a:buFont typeface="Wingdings" charset="2"/>
                  <a:buChar char="q"/>
                </a:pPr>
                <a:r>
                  <a:rPr lang="fr-FR" sz="1200" b="0" i="0" u="none" dirty="0">
                    <a:latin typeface="Futura Std Condensed" pitchFamily="34" charset="0"/>
                    <a:cs typeface="Futura Condensed"/>
                  </a:rPr>
                  <a:t>Écris ta solution ou remixe le programme défaillant en utilisant ta solution.</a:t>
                </a:r>
              </a:p>
            </p:txBody>
          </p:sp>
          <p:sp>
            <p:nvSpPr>
              <p:cNvPr id="43" name="TextBox 42"/>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cxnSp>
          <p:nvCxnSpPr>
            <p:cNvPr id="48" name="Straight Connector 47"/>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custDataLst>
              <p:tags r:id="rId7"/>
            </p:custDataLst>
          </p:nvPr>
        </p:nvGrpSpPr>
        <p:grpSpPr>
          <a:xfrm>
            <a:off x="2571138" y="443435"/>
            <a:ext cx="651202" cy="1336089"/>
            <a:chOff x="2571138" y="443435"/>
            <a:chExt cx="651202" cy="1336089"/>
          </a:xfrm>
        </p:grpSpPr>
        <p:grpSp>
          <p:nvGrpSpPr>
            <p:cNvPr id="50" name="Group 49"/>
            <p:cNvGrpSpPr/>
            <p:nvPr/>
          </p:nvGrpSpPr>
          <p:grpSpPr>
            <a:xfrm>
              <a:off x="2571138" y="443435"/>
              <a:ext cx="651202" cy="1336089"/>
              <a:chOff x="2169548" y="4643960"/>
              <a:chExt cx="393589" cy="656327"/>
            </a:xfrm>
          </p:grpSpPr>
          <p:cxnSp>
            <p:nvCxnSpPr>
              <p:cNvPr id="60" name="Straight Arrow Connector 59"/>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51" name="Straight Arrow Connector 50"/>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2" name="TextBox 61"/>
          <p:cNvSpPr txBox="1"/>
          <p:nvPr>
            <p:custDataLst>
              <p:tags r:id="rId8"/>
            </p:custDataLst>
          </p:nvPr>
        </p:nvSpPr>
        <p:spPr>
          <a:xfrm>
            <a:off x="457995" y="595839"/>
            <a:ext cx="2815942" cy="954107"/>
          </a:xfrm>
          <a:prstGeom prst="rect">
            <a:avLst/>
          </a:prstGeom>
          <a:noFill/>
        </p:spPr>
        <p:txBody>
          <a:bodyPr wrap="square" rtlCol="0">
            <a:spAutoFit/>
          </a:bodyPr>
          <a:lstStyle/>
          <a:p>
            <a:pPr algn="l" rtl="0"/>
            <a:r>
              <a:rPr lang="fr-FR" sz="5600" b="0" i="0" u="none" dirty="0">
                <a:latin typeface="Futura Std Condensed" pitchFamily="34" charset="0"/>
                <a:cs typeface="Futura Condensed"/>
              </a:rPr>
              <a:t>DÉBOGAGE</a:t>
            </a:r>
          </a:p>
        </p:txBody>
      </p:sp>
      <p:grpSp>
        <p:nvGrpSpPr>
          <p:cNvPr id="42" name="Group 41"/>
          <p:cNvGrpSpPr/>
          <p:nvPr>
            <p:custDataLst>
              <p:tags r:id="rId9"/>
            </p:custDataLst>
          </p:nvPr>
        </p:nvGrpSpPr>
        <p:grpSpPr>
          <a:xfrm>
            <a:off x="0" y="6351394"/>
            <a:ext cx="7772400" cy="2153959"/>
            <a:chOff x="0" y="6351394"/>
            <a:chExt cx="7772400" cy="2153959"/>
          </a:xfrm>
        </p:grpSpPr>
        <p:sp>
          <p:nvSpPr>
            <p:cNvPr id="45" name="Rectangle 44"/>
            <p:cNvSpPr/>
            <p:nvPr/>
          </p:nvSpPr>
          <p:spPr>
            <a:xfrm>
              <a:off x="0" y="7858307"/>
              <a:ext cx="7772400" cy="410457"/>
            </a:xfrm>
            <a:prstGeom prst="rect">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6" name="Oval Callout 45"/>
            <p:cNvSpPr/>
            <p:nvPr/>
          </p:nvSpPr>
          <p:spPr>
            <a:xfrm rot="15462013" flipV="1">
              <a:off x="413018" y="6228851"/>
              <a:ext cx="2153959" cy="2399046"/>
            </a:xfrm>
            <a:prstGeom prst="wedgeEllipseCallout">
              <a:avLst>
                <a:gd name="adj1" fmla="val -36970"/>
                <a:gd name="adj2" fmla="val 48187"/>
              </a:avLst>
            </a:prstGeom>
            <a:solidFill>
              <a:schemeClr val="accent4">
                <a:lumMod val="20000"/>
                <a:lumOff val="8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a:solidFill>
                    <a:srgbClr val="713CD1"/>
                  </a:solidFill>
                  <a:latin typeface="Futura Std Condensed" pitchFamily="34" charset="0"/>
                  <a:cs typeface="Futura Condensed"/>
                </a:rPr>
                <a:t>TU BLOQUES ?</a:t>
              </a:r>
            </a:p>
            <a:p>
              <a:pPr algn="ctr" rtl="0"/>
              <a:r>
                <a:rPr lang="fr-FR" sz="1600" b="0" i="0" u="none" kern="1300" baseline="-25000">
                  <a:solidFill>
                    <a:srgbClr val="713CD1"/>
                  </a:solidFill>
                  <a:latin typeface="Futura Std Condensed" pitchFamily="34" charset="0"/>
                  <a:cs typeface="Futura Condensed"/>
                </a:rPr>
                <a:t>PAS DE PANIQUE ! ESSAIE ÇA...</a:t>
              </a:r>
            </a:p>
          </p:txBody>
        </p:sp>
        <p:grpSp>
          <p:nvGrpSpPr>
            <p:cNvPr id="47" name="Group 46"/>
            <p:cNvGrpSpPr/>
            <p:nvPr/>
          </p:nvGrpSpPr>
          <p:grpSpPr>
            <a:xfrm>
              <a:off x="3962555" y="7871867"/>
              <a:ext cx="3809845" cy="507475"/>
              <a:chOff x="3962555" y="7871867"/>
              <a:chExt cx="3809845" cy="507475"/>
            </a:xfrm>
          </p:grpSpPr>
          <p:sp>
            <p:nvSpPr>
              <p:cNvPr id="49" name="Diamond 48"/>
              <p:cNvSpPr/>
              <p:nvPr/>
            </p:nvSpPr>
            <p:spPr>
              <a:xfrm>
                <a:off x="5676977" y="8053258"/>
                <a:ext cx="381000" cy="326084"/>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3" name="TextBox 52"/>
              <p:cNvSpPr txBox="1"/>
              <p:nvPr/>
            </p:nvSpPr>
            <p:spPr>
              <a:xfrm>
                <a:off x="3962555" y="7871867"/>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grpSp>
    </p:spTree>
    <p:extLst>
      <p:ext uri="{BB962C8B-B14F-4D97-AF65-F5344CB8AC3E}">
        <p14:creationId xmlns:p14="http://schemas.microsoft.com/office/powerpoint/2010/main" val="37196826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custDataLst>
              <p:tags r:id="rId1"/>
            </p:custDataLst>
          </p:nvPr>
        </p:nvGrpSpPr>
        <p:grpSpPr>
          <a:xfrm>
            <a:off x="4007796" y="2832776"/>
            <a:ext cx="3307404" cy="1142158"/>
            <a:chOff x="3992282" y="2832776"/>
            <a:chExt cx="3307404" cy="1142158"/>
          </a:xfrm>
        </p:grpSpPr>
        <p:sp>
          <p:nvSpPr>
            <p:cNvPr id="18" name="TextBox 17"/>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Clip vidéo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Clip vidéo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http://scratch.mit.edu/studios/475517</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2"/>
            </p:custDataLst>
          </p:nvPr>
        </p:nvGrpSpPr>
        <p:grpSpPr>
          <a:xfrm>
            <a:off x="4007796" y="4085846"/>
            <a:ext cx="3307404" cy="1511490"/>
            <a:chOff x="3992282" y="2832776"/>
            <a:chExt cx="3307404" cy="1511490"/>
          </a:xfrm>
        </p:grpSpPr>
        <p:sp>
          <p:nvSpPr>
            <p:cNvPr id="60" name="TextBox 59"/>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Cite une difficulté que tu as surmontée ? Comment </a:t>
              </a:r>
              <a:r>
                <a:rPr lang="fr-FR" sz="1200" b="0" i="0" u="none" dirty="0" smtClean="0">
                  <a:latin typeface="Futura Std Condensed" pitchFamily="34" charset="0"/>
                  <a:cs typeface="Futura Condensed"/>
                </a:rPr>
                <a:t>l’as-tu </a:t>
              </a:r>
              <a:r>
                <a:rPr lang="fr-FR" sz="1200" b="0" i="0" u="none" dirty="0">
                  <a:latin typeface="Futura Std Condensed" pitchFamily="34" charset="0"/>
                  <a:cs typeface="Futura Condensed"/>
                </a:rPr>
                <a:t>surmontée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Que voudrais-tu comprendre à présent ?</a:t>
              </a:r>
            </a:p>
            <a:p>
              <a:pPr marL="171450" indent="-171450" algn="l" rtl="0">
                <a:buFont typeface="Lucida Grande"/>
                <a:buChar char="+"/>
              </a:pPr>
              <a:r>
                <a:rPr lang="fr-FR" sz="1200" b="0" i="0" u="none" dirty="0">
                  <a:latin typeface="Futura Std Condensed" pitchFamily="34" charset="0"/>
                  <a:cs typeface="Futura Condensed"/>
                </a:rPr>
                <a:t>Comment as-tu cité les auteurs des idées, des musiques ou du code que tu as empruntés pour ton projet ? </a:t>
              </a:r>
              <a:endParaRPr lang="fr-FR" sz="1200" dirty="0">
                <a:latin typeface="Futura Std Condensed" pitchFamily="34" charset="0"/>
                <a:cs typeface="Futura Condensed"/>
              </a:endParaRP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3"/>
            </p:custDataLst>
          </p:nvPr>
        </p:nvGrpSpPr>
        <p:grpSpPr>
          <a:xfrm>
            <a:off x="4007796" y="5711444"/>
            <a:ext cx="3307404" cy="1719826"/>
            <a:chOff x="3992282" y="2832776"/>
            <a:chExt cx="3307404" cy="1719826"/>
          </a:xfrm>
        </p:grpSpPr>
        <p:sp>
          <p:nvSpPr>
            <p:cNvPr id="64" name="TextBox 63"/>
            <p:cNvSpPr txBox="1"/>
            <p:nvPr/>
          </p:nvSpPr>
          <p:spPr>
            <a:xfrm>
              <a:off x="4089400" y="3328602"/>
              <a:ext cx="3117152" cy="1224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projets associent-ils des lutins et du son ?</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Quels éléments des projets les élèves ont-ils choisi </a:t>
              </a:r>
              <a:r>
                <a:rPr lang="fr-FR" sz="1200" b="0" i="0" u="none" dirty="0" smtClean="0">
                  <a:latin typeface="Futura Std Condensed" pitchFamily="34" charset="0"/>
                  <a:cs typeface="Futura Condensed"/>
                </a:rPr>
                <a:t>d’animer</a:t>
              </a:r>
              <a:r>
                <a:rPr lang="fr-FR" sz="1200" b="0" i="0" u="none" dirty="0">
                  <a:latin typeface="Futura Std Condensed" pitchFamily="34" charset="0"/>
                  <a:cs typeface="Futura Condensed"/>
                </a:rPr>
                <a:t> ?</a:t>
              </a:r>
            </a:p>
            <a:p>
              <a:pPr marL="171450" indent="-171450" algn="l" rtl="0">
                <a:buFont typeface="Lucida Grande"/>
                <a:buChar char="+"/>
              </a:pPr>
              <a:r>
                <a:rPr lang="fr-FR" sz="1200" b="0" i="0" u="none" dirty="0">
                  <a:latin typeface="Futura Std Condensed" pitchFamily="34" charset="0"/>
                  <a:cs typeface="Futura Condensed"/>
                </a:rPr>
                <a:t>Les élèves ont-ils encore des difficultés avec certains des blocs ou concepts qui ont été introduits ? Comment pourriez-vous les aider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custDataLst>
              <p:tags r:id="rId4"/>
            </p:custDataLst>
          </p:nvPr>
        </p:nvGrpSpPr>
        <p:grpSpPr>
          <a:xfrm>
            <a:off x="1300032" y="595840"/>
            <a:ext cx="5914441" cy="1542860"/>
            <a:chOff x="457200" y="595840"/>
            <a:chExt cx="5914441" cy="1542860"/>
          </a:xfrm>
        </p:grpSpPr>
        <p:sp>
          <p:nvSpPr>
            <p:cNvPr id="9" name="TextBox 8"/>
            <p:cNvSpPr txBox="1"/>
            <p:nvPr/>
          </p:nvSpPr>
          <p:spPr>
            <a:xfrm>
              <a:off x="457200" y="595840"/>
              <a:ext cx="2815942" cy="769441"/>
            </a:xfrm>
            <a:prstGeom prst="rect">
              <a:avLst/>
            </a:prstGeom>
            <a:noFill/>
          </p:spPr>
          <p:txBody>
            <a:bodyPr wrap="square" rtlCol="0">
              <a:spAutoFit/>
            </a:bodyPr>
            <a:lstStyle/>
            <a:p>
              <a:pPr algn="l" rtl="0"/>
              <a:r>
                <a:rPr lang="fr-FR" sz="4400" b="0" i="0" u="none">
                  <a:latin typeface="Futura Std Condensed" pitchFamily="34" charset="0"/>
                  <a:cs typeface="Futura Condensed"/>
                </a:rPr>
                <a:t>CLIP VIDÉO</a:t>
              </a:r>
            </a:p>
          </p:txBody>
        </p:sp>
        <p:sp>
          <p:nvSpPr>
            <p:cNvPr id="10" name="TextBox 9"/>
            <p:cNvSpPr txBox="1"/>
            <p:nvPr/>
          </p:nvSpPr>
          <p:spPr>
            <a:xfrm>
              <a:off x="3371794" y="795405"/>
              <a:ext cx="2999847" cy="122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créé de façon autonome un clip vidéo, </a:t>
              </a:r>
              <a:r>
                <a:rPr lang="fr-FR" sz="1200" b="0" i="0" u="none" dirty="0" smtClean="0">
                  <a:latin typeface="Futura Std Condensed" pitchFamily="34" charset="0"/>
                  <a:cs typeface="Futura Condensed"/>
                </a:rPr>
                <a:t>c’est </a:t>
              </a:r>
              <a:r>
                <a:rPr lang="fr-FR" sz="1200" b="0" i="0" u="none" dirty="0">
                  <a:latin typeface="Futura Std Condensed" pitchFamily="34" charset="0"/>
                  <a:cs typeface="Futura Condensed"/>
                </a:rPr>
                <a:t>à dire un projet associant animation et musique</a:t>
              </a:r>
            </a:p>
            <a:p>
              <a:pPr marL="171450" indent="-171450" algn="l" rtl="0">
                <a:buFont typeface="Lucida Grande"/>
                <a:buChar char="+"/>
              </a:pPr>
              <a:r>
                <a:rPr lang="fr-FR" sz="1200" b="0" i="0" u="none" dirty="0">
                  <a:latin typeface="Futura Std Condensed" pitchFamily="34" charset="0"/>
                  <a:cs typeface="Futura Condensed"/>
                </a:rPr>
                <a:t>seront plus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avec les lutins, les costumes et les sons</a:t>
              </a:r>
            </a:p>
          </p:txBody>
        </p:sp>
        <p:sp>
          <p:nvSpPr>
            <p:cNvPr id="52" name="TextBox 51"/>
            <p:cNvSpPr txBox="1"/>
            <p:nvPr/>
          </p:nvSpPr>
          <p:spPr>
            <a:xfrm>
              <a:off x="1685092" y="16924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45–60 MINUTES</a:t>
              </a:r>
            </a:p>
          </p:txBody>
        </p:sp>
        <p:pic>
          <p:nvPicPr>
            <p:cNvPr id="53" name="Picture 52" descr="clock1.png"/>
            <p:cNvPicPr>
              <a:picLocks noChangeAspect="1"/>
            </p:cNvPicPr>
            <p:nvPr/>
          </p:nvPicPr>
          <p:blipFill rotWithShape="1">
            <a:blip r:embed="rId14">
              <a:extLst>
                <a:ext uri="{28A0092B-C50C-407E-A947-70E740481C1C}">
                  <a14:useLocalDpi xmlns:a14="http://schemas.microsoft.com/office/drawing/2010/main" val="0"/>
                </a:ext>
              </a:extLst>
            </a:blip>
            <a:srcRect t="17500"/>
            <a:stretch/>
          </p:blipFill>
          <p:spPr>
            <a:xfrm>
              <a:off x="1428082" y="1808284"/>
              <a:ext cx="324746" cy="267915"/>
            </a:xfrm>
            <a:prstGeom prst="rect">
              <a:avLst/>
            </a:prstGeom>
          </p:spPr>
        </p:pic>
        <p:grpSp>
          <p:nvGrpSpPr>
            <p:cNvPr id="54" name="Group 53"/>
            <p:cNvGrpSpPr/>
            <p:nvPr/>
          </p:nvGrpSpPr>
          <p:grpSpPr>
            <a:xfrm>
              <a:off x="2819113" y="794340"/>
              <a:ext cx="442062" cy="1123360"/>
              <a:chOff x="2853673" y="794340"/>
              <a:chExt cx="442062" cy="1123360"/>
            </a:xfrm>
          </p:grpSpPr>
          <p:cxnSp>
            <p:nvCxnSpPr>
              <p:cNvPr id="67" name="Straight Connector 66"/>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73" name="Group 72"/>
          <p:cNvGrpSpPr/>
          <p:nvPr>
            <p:custDataLst>
              <p:tags r:id="rId5"/>
            </p:custDataLst>
          </p:nvPr>
        </p:nvGrpSpPr>
        <p:grpSpPr>
          <a:xfrm>
            <a:off x="457995" y="7630731"/>
            <a:ext cx="6857205" cy="352518"/>
            <a:chOff x="457995" y="7630731"/>
            <a:chExt cx="6857205" cy="352518"/>
          </a:xfrm>
        </p:grpSpPr>
        <p:sp>
          <p:nvSpPr>
            <p:cNvPr id="74" name="TextBox 73"/>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5" name="Straight Connector 74"/>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77" name="Straight Connector 76"/>
          <p:cNvCxnSpPr/>
          <p:nvPr>
            <p:custDataLst>
              <p:tags r:id="rId6"/>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custDataLst>
              <p:tags r:id="rId7"/>
            </p:custDataLst>
          </p:nvPr>
        </p:nvGrpSpPr>
        <p:grpSpPr>
          <a:xfrm>
            <a:off x="4104914" y="8217641"/>
            <a:ext cx="3117152" cy="1158779"/>
            <a:chOff x="3746748" y="8217641"/>
            <a:chExt cx="3475318" cy="1158779"/>
          </a:xfrm>
        </p:grpSpPr>
        <p:sp>
          <p:nvSpPr>
            <p:cNvPr id="79" name="TextBox 78"/>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0" name="Group 79"/>
            <p:cNvGrpSpPr/>
            <p:nvPr/>
          </p:nvGrpSpPr>
          <p:grpSpPr>
            <a:xfrm>
              <a:off x="4076948" y="8385986"/>
              <a:ext cx="3145118" cy="883399"/>
              <a:chOff x="3891832" y="8385983"/>
              <a:chExt cx="3321768" cy="883398"/>
            </a:xfrm>
          </p:grpSpPr>
          <p:cxnSp>
            <p:nvCxnSpPr>
              <p:cNvPr id="81" name="Straight Connector 80"/>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85" name="TextBox 84"/>
          <p:cNvSpPr txBox="1"/>
          <p:nvPr>
            <p:custDataLst>
              <p:tags r:id="rId8"/>
            </p:custDataLst>
          </p:nvPr>
        </p:nvSpPr>
        <p:spPr>
          <a:xfrm>
            <a:off x="551129" y="8142739"/>
            <a:ext cx="3231204"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Pour une personnalisation accrue des projets, aidez les élèves à inclure une de leurs chansons préférées ou à </a:t>
            </a:r>
            <a:r>
              <a:rPr lang="fr-FR" sz="1200" b="0" i="0" u="none" dirty="0" smtClean="0">
                <a:latin typeface="Futura Std Condensed" pitchFamily="34" charset="0"/>
                <a:cs typeface="Futura Condensed"/>
              </a:rPr>
              <a:t>s’enregistrer </a:t>
            </a:r>
            <a:r>
              <a:rPr lang="fr-FR" sz="1200" b="0" i="0" u="none" dirty="0">
                <a:latin typeface="Futura Std Condensed" pitchFamily="34" charset="0"/>
                <a:cs typeface="Futura Condensed"/>
              </a:rPr>
              <a:t>en train de chanter ou de jouer un instrument, en utilisant les outils accessibles via </a:t>
            </a:r>
            <a:r>
              <a:rPr lang="fr-FR" sz="1200" b="0" i="0" u="none" dirty="0" smtClean="0">
                <a:latin typeface="Futura Std Condensed" pitchFamily="34" charset="0"/>
                <a:cs typeface="Futura Condensed"/>
              </a:rPr>
              <a:t>l’onglet </a:t>
            </a:r>
            <a:r>
              <a:rPr lang="fr-FR" sz="1200" b="0" i="0" u="none" dirty="0">
                <a:latin typeface="Futura Std Condensed" pitchFamily="34" charset="0"/>
                <a:cs typeface="Futura Condensed"/>
              </a:rPr>
              <a:t>« Sons ».</a:t>
            </a:r>
          </a:p>
          <a:p>
            <a:pPr marL="171450" indent="-171450" algn="l" rtl="0">
              <a:buFont typeface="Lucida Grande"/>
              <a:buChar char="+"/>
            </a:pPr>
            <a:r>
              <a:rPr lang="fr-FR" sz="1200" b="0" i="0" u="none" dirty="0">
                <a:latin typeface="Futura Std Condensed" pitchFamily="34" charset="0"/>
                <a:cs typeface="Futura Condensed"/>
              </a:rPr>
              <a:t>Cette activité est susceptible de soulever des questions sur le remixage et le plagiat. Profiter de </a:t>
            </a:r>
            <a:r>
              <a:rPr lang="fr-FR" sz="1200" b="0" i="0" u="none" dirty="0" smtClean="0">
                <a:latin typeface="Futura Std Condensed" pitchFamily="34" charset="0"/>
                <a:cs typeface="Futura Condensed"/>
              </a:rPr>
              <a:t>l’occasion</a:t>
            </a:r>
            <a:r>
              <a:rPr lang="fr-FR" sz="1200" b="0" i="0" u="none" dirty="0">
                <a:latin typeface="Futura Std Condensed" pitchFamily="34" charset="0"/>
                <a:cs typeface="Futura Condensed"/>
              </a:rPr>
              <a:t>, et utilisez la FAQ de Scratch dédiée au remixage, pour animer une discussion sur le fait de citer les auteurs des projets </a:t>
            </a:r>
            <a:r>
              <a:rPr lang="fr-FR" sz="1200" b="0" i="0" u="none" dirty="0" smtClean="0">
                <a:latin typeface="Futura Std Condensed" pitchFamily="34" charset="0"/>
                <a:cs typeface="Futura Condensed"/>
              </a:rPr>
              <a:t>d’origine</a:t>
            </a:r>
            <a:r>
              <a:rPr lang="fr-FR" sz="1200" b="0" i="0" u="none" dirty="0">
                <a:latin typeface="Futura Std Condensed" pitchFamily="34" charset="0"/>
                <a:cs typeface="Futura Condensed"/>
              </a:rPr>
              <a:t> : http://scratch.mit.edu/help/faq/#remix</a:t>
            </a:r>
            <a:endParaRPr lang="fr-FR" sz="1200" dirty="0">
              <a:latin typeface="Futura Std Condensed" pitchFamily="34" charset="0"/>
              <a:cs typeface="Futura Condensed"/>
            </a:endParaRPr>
          </a:p>
        </p:txBody>
      </p:sp>
      <p:grpSp>
        <p:nvGrpSpPr>
          <p:cNvPr id="2" name="Group 1"/>
          <p:cNvGrpSpPr/>
          <p:nvPr>
            <p:custDataLst>
              <p:tags r:id="rId9"/>
            </p:custDataLst>
          </p:nvPr>
        </p:nvGrpSpPr>
        <p:grpSpPr>
          <a:xfrm>
            <a:off x="457995" y="2830659"/>
            <a:ext cx="3428601" cy="4709943"/>
            <a:chOff x="457995" y="2830659"/>
            <a:chExt cx="3428601" cy="4709943"/>
          </a:xfrm>
        </p:grpSpPr>
        <p:grpSp>
          <p:nvGrpSpPr>
            <p:cNvPr id="32" name="Group 31"/>
            <p:cNvGrpSpPr/>
            <p:nvPr/>
          </p:nvGrpSpPr>
          <p:grpSpPr>
            <a:xfrm>
              <a:off x="550333" y="3163625"/>
              <a:ext cx="3336263" cy="4376977"/>
              <a:chOff x="515543" y="3163625"/>
              <a:chExt cx="3336263" cy="4376977"/>
            </a:xfrm>
          </p:grpSpPr>
          <p:sp>
            <p:nvSpPr>
              <p:cNvPr id="14" name="TextBox 13"/>
              <p:cNvSpPr txBox="1"/>
              <p:nvPr/>
            </p:nvSpPr>
            <p:spPr>
              <a:xfrm>
                <a:off x="515543" y="3328602"/>
                <a:ext cx="3336263" cy="421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Introduisez </a:t>
                </a:r>
                <a:r>
                  <a:rPr lang="fr-FR" sz="1200" b="0" i="0" u="none" spc="-20" dirty="0" smtClean="0">
                    <a:latin typeface="Futura Std Condensed" pitchFamily="34" charset="0"/>
                    <a:cs typeface="Futura Condensed"/>
                  </a:rPr>
                  <a:t>l’idée </a:t>
                </a:r>
                <a:r>
                  <a:rPr lang="fr-FR" sz="1200" b="0" i="0" u="none" spc="-20" dirty="0">
                    <a:latin typeface="Futura Std Condensed" pitchFamily="34" charset="0"/>
                    <a:cs typeface="Futura Condensed"/>
                  </a:rPr>
                  <a:t>de créer dans Scratch un clip vidéo associant musique et animation. Éventuellement, montrez aux élèves quelques exemples de projets issus du studio dédié à cette activité.</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Accordez aux élèves du temps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travaillent sans contrainte sur leurs projets, en ayant à disposition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 Clip vidéo » pour les guider et servir de source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Encouragez chaque élève à citer, sur la page de son projet, les auteurs des idées, des musiques ou du code utilisés.</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Pendant la phase de développement, favorisez </a:t>
                </a:r>
                <a:r>
                  <a:rPr lang="fr-FR" sz="1200" b="0" i="0" u="none" spc="-10" dirty="0" smtClean="0">
                    <a:latin typeface="Futura Std Condensed" pitchFamily="34" charset="0"/>
                    <a:cs typeface="Futura Condensed"/>
                  </a:rPr>
                  <a:t>l’échange d’avis </a:t>
                </a:r>
                <a:r>
                  <a:rPr lang="fr-FR" sz="1200" b="0" i="0" u="none" spc="-10" dirty="0">
                    <a:latin typeface="Futura Std Condensed" pitchFamily="34" charset="0"/>
                    <a:cs typeface="Futura Condensed"/>
                  </a:rPr>
                  <a:t>entre élèves sur les différents projets. Nous suggérons </a:t>
                </a:r>
                <a:r>
                  <a:rPr lang="fr-FR" sz="1200" b="0" i="0" u="none" spc="-10" dirty="0" smtClean="0">
                    <a:latin typeface="Futura Std Condensed" pitchFamily="34" charset="0"/>
                    <a:cs typeface="Futura Condensed"/>
                  </a:rPr>
                  <a:t>qu’ils </a:t>
                </a:r>
                <a:r>
                  <a:rPr lang="fr-FR" sz="1200" b="0" i="0" u="none" spc="-10" dirty="0">
                    <a:latin typeface="Futura Std Condensed" pitchFamily="34" charset="0"/>
                    <a:cs typeface="Futura Condensed"/>
                  </a:rPr>
                  <a:t>fassent le point en petits groupes : invitez les élèves à faire une pause en cours de développement pour partager leurs travaux avec un voisin ou avec leurs groupes </a:t>
                </a:r>
                <a:r>
                  <a:rPr lang="fr-FR" sz="1200" b="0" i="0" u="none" spc="-10" dirty="0" smtClean="0">
                    <a:latin typeface="Futura Std Condensed" pitchFamily="34" charset="0"/>
                    <a:cs typeface="Futura Condensed"/>
                  </a:rPr>
                  <a:t>d’échange </a:t>
                </a:r>
                <a:r>
                  <a:rPr lang="fr-FR" sz="1200" b="0" i="0" u="none" spc="-10" dirty="0">
                    <a:latin typeface="Futura Std Condensed" pitchFamily="34" charset="0"/>
                    <a:cs typeface="Futura Condensed"/>
                  </a:rPr>
                  <a:t>(voir </a:t>
                </a:r>
                <a:r>
                  <a:rPr lang="fr-FR" sz="1200" b="0" i="0" u="none" spc="-10" dirty="0" smtClean="0">
                    <a:latin typeface="Futura Std Condensed" pitchFamily="34" charset="0"/>
                    <a:cs typeface="Futura Condensed"/>
                  </a:rPr>
                  <a:t>Chapitre 0</a:t>
                </a:r>
                <a:r>
                  <a:rPr lang="fr-FR" sz="1200" b="0" i="0" u="none" spc="-10" dirty="0">
                    <a:latin typeface="Futura Std Condensed" pitchFamily="34" charset="0"/>
                    <a:cs typeface="Futura Condensed"/>
                  </a:rPr>
                  <a:t>, Activité « Le groupe </a:t>
                </a:r>
                <a:r>
                  <a:rPr lang="fr-FR" sz="1200" b="0" i="0" u="none" spc="-10" dirty="0" smtClean="0">
                    <a:latin typeface="Futura Std Condensed" pitchFamily="34" charset="0"/>
                    <a:cs typeface="Futura Condensed"/>
                  </a:rPr>
                  <a:t>d’échange</a:t>
                </a:r>
                <a:r>
                  <a:rPr lang="fr-FR" sz="1200" b="0" i="0" u="none" spc="-10" dirty="0">
                    <a:latin typeface="Futura Std Condensed" pitchFamily="34" charset="0"/>
                    <a:cs typeface="Futura Condensed"/>
                  </a:rPr>
                  <a:t> »), en vue de recueillir des avis. Éventuellement, invitez les élèves à ajouter leurs projets au studio de </a:t>
                </a:r>
                <a:r>
                  <a:rPr lang="fr-FR" sz="1200" b="0" i="0" u="none" spc="-10" dirty="0" smtClean="0">
                    <a:latin typeface="Futura Std Condensed" pitchFamily="34" charset="0"/>
                    <a:cs typeface="Futura Condensed"/>
                  </a:rPr>
                  <a:t>l’activité </a:t>
                </a:r>
                <a:r>
                  <a:rPr lang="fr-FR" sz="1200" b="0" i="0" u="none" spc="-10" dirty="0">
                    <a:latin typeface="Futura Std Condensed" pitchFamily="34" charset="0"/>
                    <a:cs typeface="Futura Condensed"/>
                  </a:rPr>
                  <a:t>« Clip vidéo » ou à un studio créé pour la classe.</a:t>
                </a:r>
                <a:endParaRPr lang="fr-FR" sz="1200" spc="-1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1" name="TextBox 90"/>
            <p:cNvSpPr txBox="1"/>
            <p:nvPr/>
          </p:nvSpPr>
          <p:spPr>
            <a:xfrm>
              <a:off x="457995"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grpSp>
      <p:sp>
        <p:nvSpPr>
          <p:cNvPr id="5" name="Slide Number Placeholder 4"/>
          <p:cNvSpPr>
            <a:spLocks noGrp="1"/>
          </p:cNvSpPr>
          <p:nvPr>
            <p:ph type="sldNum" sz="quarter" idx="12"/>
            <p:custDataLst>
              <p:tags r:id="rId10"/>
            </p:custDataLst>
          </p:nvPr>
        </p:nvSpPr>
        <p:spPr>
          <a:xfrm>
            <a:off x="142398" y="9519711"/>
            <a:ext cx="1813560" cy="535517"/>
          </a:xfrm>
        </p:spPr>
        <p:txBody>
          <a:bodyPr/>
          <a:lstStyle/>
          <a:p>
            <a:pPr algn="l" rtl="0"/>
            <a:r>
              <a:rPr lang="fr-FR" b="0" i="0" u="none">
                <a:latin typeface="Futura Std Condensed" pitchFamily="34" charset="0"/>
              </a:rPr>
              <a:t>52</a:t>
            </a:r>
            <a:endParaRPr lang="fr-FR" dirty="0">
              <a:latin typeface="Futura Std Condensed" pitchFamily="34" charset="0"/>
            </a:endParaRPr>
          </a:p>
        </p:txBody>
      </p:sp>
      <p:grpSp>
        <p:nvGrpSpPr>
          <p:cNvPr id="47" name="Group 46"/>
          <p:cNvGrpSpPr/>
          <p:nvPr>
            <p:custDataLst>
              <p:tags r:id="rId11"/>
            </p:custDataLst>
          </p:nvPr>
        </p:nvGrpSpPr>
        <p:grpSpPr>
          <a:xfrm>
            <a:off x="551129" y="-7273"/>
            <a:ext cx="493776" cy="2791968"/>
            <a:chOff x="551129" y="-7273"/>
            <a:chExt cx="493776" cy="2791968"/>
          </a:xfrm>
        </p:grpSpPr>
        <p:pic>
          <p:nvPicPr>
            <p:cNvPr id="48" name="Picture 47" descr="Unit3activit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29" y="-7273"/>
              <a:ext cx="493776" cy="2791968"/>
            </a:xfrm>
            <a:prstGeom prst="rect">
              <a:avLst/>
            </a:prstGeom>
          </p:spPr>
        </p:pic>
        <p:sp>
          <p:nvSpPr>
            <p:cNvPr id="49" name="TextBox 48"/>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2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0364225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descr="Screen Shot 2014-06-02 at 7.09.00 PM.png"/>
          <p:cNvPicPr>
            <a:picLocks noChangeAspect="1"/>
          </p:cNvPicPr>
          <p:nvPr>
            <p:custDataLst>
              <p:tags r:id="rId1"/>
            </p:custDataLst>
          </p:nvPr>
        </p:nvPicPr>
        <p:blipFill rotWithShape="1">
          <a:blip r:embed="rId25">
            <a:extLst>
              <a:ext uri="{28A0092B-C50C-407E-A947-70E740481C1C}">
                <a14:useLocalDpi xmlns:a14="http://schemas.microsoft.com/office/drawing/2010/main" val="0"/>
              </a:ext>
            </a:extLst>
          </a:blip>
          <a:srcRect t="9707" b="184"/>
          <a:stretch/>
        </p:blipFill>
        <p:spPr>
          <a:xfrm>
            <a:off x="3552637" y="766737"/>
            <a:ext cx="3708527" cy="2757261"/>
          </a:xfrm>
          <a:prstGeom prst="rect">
            <a:avLst/>
          </a:prstGeom>
        </p:spPr>
      </p:pic>
      <p:grpSp>
        <p:nvGrpSpPr>
          <p:cNvPr id="57" name="Group 56"/>
          <p:cNvGrpSpPr/>
          <p:nvPr>
            <p:custDataLst>
              <p:tags r:id="rId2"/>
            </p:custDataLst>
          </p:nvPr>
        </p:nvGrpSpPr>
        <p:grpSpPr>
          <a:xfrm>
            <a:off x="5479944" y="3906585"/>
            <a:ext cx="1992412" cy="1338050"/>
            <a:chOff x="5382346" y="4290871"/>
            <a:chExt cx="1992412" cy="1338050"/>
          </a:xfrm>
        </p:grpSpPr>
        <p:pic>
          <p:nvPicPr>
            <p:cNvPr id="58" name="Picture 57" descr="Screen Shot 2014-06-02 at 7.29.51 PM.png"/>
            <p:cNvPicPr>
              <a:picLocks noChangeAspect="1"/>
            </p:cNvPicPr>
            <p:nvPr/>
          </p:nvPicPr>
          <p:blipFill rotWithShape="1">
            <a:blip r:embed="rId26">
              <a:extLst>
                <a:ext uri="{28A0092B-C50C-407E-A947-70E740481C1C}">
                  <a14:useLocalDpi xmlns:a14="http://schemas.microsoft.com/office/drawing/2010/main" val="0"/>
                </a:ext>
              </a:extLst>
            </a:blip>
            <a:srcRect l="62231" t="3037" r="2636" b="10517"/>
            <a:stretch/>
          </p:blipFill>
          <p:spPr>
            <a:xfrm>
              <a:off x="5382346" y="4290871"/>
              <a:ext cx="1726785" cy="1306012"/>
            </a:xfrm>
            <a:prstGeom prst="rect">
              <a:avLst/>
            </a:prstGeom>
          </p:spPr>
        </p:pic>
        <p:grpSp>
          <p:nvGrpSpPr>
            <p:cNvPr id="62" name="Group 61"/>
            <p:cNvGrpSpPr/>
            <p:nvPr/>
          </p:nvGrpSpPr>
          <p:grpSpPr>
            <a:xfrm>
              <a:off x="5475137" y="4570084"/>
              <a:ext cx="1899621" cy="1058837"/>
              <a:chOff x="5475137" y="4570084"/>
              <a:chExt cx="1899621" cy="1058837"/>
            </a:xfrm>
          </p:grpSpPr>
          <p:cxnSp>
            <p:nvCxnSpPr>
              <p:cNvPr id="63" name="Straight Arrow Connector 62"/>
              <p:cNvCxnSpPr>
                <a:endCxn id="64" idx="3"/>
              </p:cNvCxnSpPr>
              <p:nvPr/>
            </p:nvCxnSpPr>
            <p:spPr>
              <a:xfrm>
                <a:off x="6262487" y="4570084"/>
                <a:ext cx="107447" cy="184666"/>
              </a:xfrm>
              <a:prstGeom prst="straightConnector1">
                <a:avLst/>
              </a:prstGeom>
              <a:ln w="6350" cmpd="sng">
                <a:solidFill>
                  <a:srgbClr val="000000"/>
                </a:solidFill>
                <a:prstDash val="dash"/>
                <a:tailEnd type="triangle" w="sm" len="sm"/>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5475137" y="4570084"/>
                <a:ext cx="894797" cy="369332"/>
              </a:xfrm>
              <a:prstGeom prst="rect">
                <a:avLst/>
              </a:prstGeom>
              <a:noFill/>
              <a:ln>
                <a:noFill/>
              </a:ln>
            </p:spPr>
            <p:txBody>
              <a:bodyPr wrap="none" rtlCol="0">
                <a:spAutoFit/>
              </a:bodyPr>
              <a:lstStyle/>
              <a:p>
                <a:pPr algn="l" rtl="0"/>
                <a:r>
                  <a:rPr lang="fr-FR" sz="900" b="0" i="0" u="none" dirty="0">
                    <a:solidFill>
                      <a:srgbClr val="000000"/>
                    </a:solidFill>
                    <a:latin typeface="Futura Std Condensed" pitchFamily="34" charset="0"/>
                    <a:cs typeface="Futura Condensed"/>
                  </a:rPr>
                  <a:t>choisir un lutin </a:t>
                </a:r>
              </a:p>
              <a:p>
                <a:pPr algn="l" rtl="0"/>
                <a:r>
                  <a:rPr lang="fr-FR" sz="900" b="0" i="0" u="none" dirty="0">
                    <a:solidFill>
                      <a:srgbClr val="000000"/>
                    </a:solidFill>
                    <a:latin typeface="Futura Std Condensed" pitchFamily="34" charset="0"/>
                    <a:cs typeface="Futura Condensed"/>
                  </a:rPr>
                  <a:t>dans la bibliothèque</a:t>
                </a:r>
                <a:endParaRPr lang="fr-FR" sz="900" dirty="0">
                  <a:solidFill>
                    <a:srgbClr val="000000"/>
                  </a:solidFill>
                  <a:latin typeface="Futura Std Condensed" pitchFamily="34" charset="0"/>
                </a:endParaRPr>
              </a:p>
            </p:txBody>
          </p:sp>
          <p:sp>
            <p:nvSpPr>
              <p:cNvPr id="65" name="TextBox 64"/>
              <p:cNvSpPr txBox="1"/>
              <p:nvPr/>
            </p:nvSpPr>
            <p:spPr>
              <a:xfrm>
                <a:off x="5698937" y="4938905"/>
                <a:ext cx="1095172" cy="230832"/>
              </a:xfrm>
              <a:prstGeom prst="rect">
                <a:avLst/>
              </a:prstGeom>
              <a:noFill/>
              <a:ln>
                <a:noFill/>
              </a:ln>
            </p:spPr>
            <p:txBody>
              <a:bodyPr wrap="none" rtlCol="0">
                <a:spAutoFit/>
              </a:bodyPr>
              <a:lstStyle/>
              <a:p>
                <a:pPr algn="l" rtl="0"/>
                <a:r>
                  <a:rPr lang="fr-FR" sz="900" b="0" i="0" u="none">
                    <a:solidFill>
                      <a:srgbClr val="000000"/>
                    </a:solidFill>
                    <a:latin typeface="Futura Std Condensed" pitchFamily="34" charset="0"/>
                    <a:cs typeface="Futura Condensed"/>
                  </a:rPr>
                  <a:t>dessiner un nouveau lutin</a:t>
                </a:r>
                <a:endParaRPr lang="fr-FR" sz="900" dirty="0">
                  <a:solidFill>
                    <a:srgbClr val="000000"/>
                  </a:solidFill>
                  <a:latin typeface="Futura Std Condensed" pitchFamily="34" charset="0"/>
                </a:endParaRPr>
              </a:p>
            </p:txBody>
          </p:sp>
          <p:sp>
            <p:nvSpPr>
              <p:cNvPr id="66" name="TextBox 65"/>
              <p:cNvSpPr txBox="1"/>
              <p:nvPr/>
            </p:nvSpPr>
            <p:spPr>
              <a:xfrm>
                <a:off x="5922737" y="5169601"/>
                <a:ext cx="1362874" cy="230832"/>
              </a:xfrm>
              <a:prstGeom prst="rect">
                <a:avLst/>
              </a:prstGeom>
              <a:noFill/>
              <a:ln>
                <a:noFill/>
              </a:ln>
            </p:spPr>
            <p:txBody>
              <a:bodyPr wrap="none" rtlCol="0">
                <a:spAutoFit/>
              </a:bodyPr>
              <a:lstStyle/>
              <a:p>
                <a:pPr algn="l" rtl="0"/>
                <a:r>
                  <a:rPr lang="fr-FR" sz="900" b="0" i="0" u="none">
                    <a:solidFill>
                      <a:srgbClr val="000000"/>
                    </a:solidFill>
                    <a:latin typeface="Futura Std Condensed" pitchFamily="34" charset="0"/>
                    <a:cs typeface="Futura Condensed"/>
                  </a:rPr>
                  <a:t>importer le lutin depuis un fichier</a:t>
                </a:r>
                <a:endParaRPr lang="fr-FR" sz="900" dirty="0">
                  <a:solidFill>
                    <a:srgbClr val="000000"/>
                  </a:solidFill>
                  <a:latin typeface="Futura Std Condensed" pitchFamily="34" charset="0"/>
                </a:endParaRPr>
              </a:p>
            </p:txBody>
          </p:sp>
          <p:sp>
            <p:nvSpPr>
              <p:cNvPr id="68" name="TextBox 67"/>
              <p:cNvSpPr txBox="1"/>
              <p:nvPr/>
            </p:nvSpPr>
            <p:spPr>
              <a:xfrm>
                <a:off x="6146537" y="5398089"/>
                <a:ext cx="1228221" cy="230832"/>
              </a:xfrm>
              <a:prstGeom prst="rect">
                <a:avLst/>
              </a:prstGeom>
              <a:noFill/>
              <a:ln>
                <a:noFill/>
              </a:ln>
            </p:spPr>
            <p:txBody>
              <a:bodyPr wrap="none" rtlCol="0">
                <a:spAutoFit/>
              </a:bodyPr>
              <a:lstStyle/>
              <a:p>
                <a:pPr algn="l" rtl="0"/>
                <a:r>
                  <a:rPr lang="fr-FR" sz="900" b="0" i="0" u="none">
                    <a:solidFill>
                      <a:srgbClr val="000000"/>
                    </a:solidFill>
                    <a:latin typeface="Futura Std Condensed" pitchFamily="34" charset="0"/>
                    <a:cs typeface="Futura Condensed"/>
                  </a:rPr>
                  <a:t>nouveau lutin depuis webcam</a:t>
                </a:r>
                <a:endParaRPr lang="fr-FR" sz="900" dirty="0">
                  <a:solidFill>
                    <a:srgbClr val="000000"/>
                  </a:solidFill>
                  <a:latin typeface="Futura Std Condensed" pitchFamily="34" charset="0"/>
                </a:endParaRPr>
              </a:p>
            </p:txBody>
          </p:sp>
          <p:cxnSp>
            <p:nvCxnSpPr>
              <p:cNvPr id="69" name="Straight Arrow Connector 68"/>
              <p:cNvCxnSpPr/>
              <p:nvPr/>
            </p:nvCxnSpPr>
            <p:spPr>
              <a:xfrm flipH="1">
                <a:off x="6152005" y="4570084"/>
                <a:ext cx="267996" cy="422885"/>
              </a:xfrm>
              <a:prstGeom prst="straightConnector1">
                <a:avLst/>
              </a:prstGeom>
              <a:ln w="6350" cmpd="sng">
                <a:solidFill>
                  <a:srgbClr val="000000"/>
                </a:solidFill>
                <a:prstDash val="dash"/>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6602810" y="4570084"/>
                <a:ext cx="145348" cy="640748"/>
              </a:xfrm>
              <a:prstGeom prst="straightConnector1">
                <a:avLst/>
              </a:prstGeom>
              <a:ln w="6350" cmpd="sng">
                <a:solidFill>
                  <a:srgbClr val="000000"/>
                </a:solidFill>
                <a:prstDash val="dash"/>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024414" y="4570084"/>
                <a:ext cx="0" cy="881643"/>
              </a:xfrm>
              <a:prstGeom prst="straightConnector1">
                <a:avLst/>
              </a:prstGeom>
              <a:ln w="6350" cmpd="sng">
                <a:solidFill>
                  <a:srgbClr val="000000"/>
                </a:solidFill>
                <a:prstDash val="dash"/>
                <a:tailEnd type="triangle" w="sm" len="sm"/>
              </a:ln>
              <a:effectLst/>
            </p:spPr>
            <p:style>
              <a:lnRef idx="2">
                <a:schemeClr val="accent1"/>
              </a:lnRef>
              <a:fillRef idx="0">
                <a:schemeClr val="accent1"/>
              </a:fillRef>
              <a:effectRef idx="1">
                <a:schemeClr val="accent1"/>
              </a:effectRef>
              <a:fontRef idx="minor">
                <a:schemeClr val="tx1"/>
              </a:fontRef>
            </p:style>
          </p:cxnSp>
        </p:grpSp>
      </p:grpSp>
      <p:sp>
        <p:nvSpPr>
          <p:cNvPr id="7" name="TextBox 6"/>
          <p:cNvSpPr txBox="1"/>
          <p:nvPr>
            <p:custDataLst>
              <p:tags r:id="rId3"/>
            </p:custDataLst>
          </p:nvPr>
        </p:nvSpPr>
        <p:spPr>
          <a:xfrm>
            <a:off x="5380715" y="7673819"/>
            <a:ext cx="2874286" cy="369332"/>
          </a:xfrm>
          <a:prstGeom prst="rect">
            <a:avLst/>
          </a:prstGeom>
          <a:noFill/>
        </p:spPr>
        <p:txBody>
          <a:bodyPr wrap="square" rtlCol="0">
            <a:spAutoFit/>
          </a:bodyPr>
          <a:lstStyle/>
          <a:p>
            <a:pPr algn="l"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sp>
        <p:nvSpPr>
          <p:cNvPr id="11" name="TextBox 10"/>
          <p:cNvSpPr txBox="1"/>
          <p:nvPr>
            <p:custDataLst>
              <p:tags r:id="rId4"/>
            </p:custDataLst>
          </p:nvPr>
        </p:nvSpPr>
        <p:spPr>
          <a:xfrm>
            <a:off x="515544" y="7556500"/>
            <a:ext cx="2874286" cy="523220"/>
          </a:xfrm>
          <a:prstGeom prst="rect">
            <a:avLst/>
          </a:prstGeom>
          <a:noFill/>
        </p:spPr>
        <p:txBody>
          <a:bodyPr wrap="square" rtlCol="0">
            <a:spAutoFit/>
          </a:bodyPr>
          <a:lstStyle/>
          <a:p>
            <a:pPr algn="l" rtl="0"/>
            <a:r>
              <a:rPr lang="fr-FR" sz="2800" b="0" i="0" u="none">
                <a:solidFill>
                  <a:schemeClr val="bg1"/>
                </a:solidFill>
                <a:latin typeface="Futura Std Condensed" pitchFamily="34" charset="0"/>
                <a:cs typeface="Futura Condensed"/>
              </a:rPr>
              <a:t>CONSEILS &amp; ASTUCES</a:t>
            </a:r>
            <a:endParaRPr lang="fr-FR" sz="2800" dirty="0">
              <a:solidFill>
                <a:schemeClr val="bg1"/>
              </a:solidFill>
              <a:latin typeface="Futura Std Condensed" pitchFamily="34" charset="0"/>
              <a:cs typeface="Futura Condensed"/>
            </a:endParaRPr>
          </a:p>
        </p:txBody>
      </p:sp>
      <p:sp>
        <p:nvSpPr>
          <p:cNvPr id="67" name="TextBox 66"/>
          <p:cNvSpPr txBox="1"/>
          <p:nvPr>
            <p:custDataLst>
              <p:tags r:id="rId5"/>
            </p:custDataLst>
          </p:nvPr>
        </p:nvSpPr>
        <p:spPr>
          <a:xfrm>
            <a:off x="5135956" y="7894426"/>
            <a:ext cx="2874286"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nvGrpSpPr>
          <p:cNvPr id="25" name="Group 24"/>
          <p:cNvGrpSpPr/>
          <p:nvPr>
            <p:custDataLst>
              <p:tags r:id="rId6"/>
            </p:custDataLst>
          </p:nvPr>
        </p:nvGrpSpPr>
        <p:grpSpPr>
          <a:xfrm>
            <a:off x="249819" y="8583615"/>
            <a:ext cx="4911191" cy="1200329"/>
            <a:chOff x="482408" y="8567881"/>
            <a:chExt cx="4911191" cy="1200329"/>
          </a:xfrm>
        </p:grpSpPr>
        <p:grpSp>
          <p:nvGrpSpPr>
            <p:cNvPr id="24" name="Group 23"/>
            <p:cNvGrpSpPr/>
            <p:nvPr/>
          </p:nvGrpSpPr>
          <p:grpSpPr>
            <a:xfrm>
              <a:off x="1938131" y="8606974"/>
              <a:ext cx="2613050" cy="1143257"/>
              <a:chOff x="1938131" y="8606974"/>
              <a:chExt cx="2613050" cy="1143257"/>
            </a:xfrm>
          </p:grpSpPr>
          <p:grpSp>
            <p:nvGrpSpPr>
              <p:cNvPr id="20" name="Group 19"/>
              <p:cNvGrpSpPr/>
              <p:nvPr/>
            </p:nvGrpSpPr>
            <p:grpSpPr>
              <a:xfrm>
                <a:off x="1938131" y="8609117"/>
                <a:ext cx="1008876" cy="1132716"/>
                <a:chOff x="1890774" y="8563791"/>
                <a:chExt cx="1008876" cy="1132716"/>
              </a:xfrm>
            </p:grpSpPr>
            <p:pic>
              <p:nvPicPr>
                <p:cNvPr id="12" name="Picture 11" descr="Screen Shot 2014-06-06 at 10.44.31 AM.png"/>
                <p:cNvPicPr>
                  <a:picLocks noChangeAspect="1"/>
                </p:cNvPicPr>
                <p:nvPr/>
              </p:nvPicPr>
              <p:blipFill rotWithShape="1">
                <a:blip r:embed="rId27">
                  <a:extLst>
                    <a:ext uri="{BEBA8EAE-BF5A-486C-A8C5-ECC9F3942E4B}">
                      <a14:imgProps xmlns:a14="http://schemas.microsoft.com/office/drawing/2010/main">
                        <a14:imgLayer r:embed="rId28">
                          <a14:imgEffect>
                            <a14:backgroundRemoval t="372" b="100000" l="0" r="100000">
                              <a14:foregroundMark x1="77821" y1="39777" x2="77821" y2="39777"/>
                              <a14:foregroundMark x1="73930" y1="63197" x2="73930" y2="63197"/>
                              <a14:foregroundMark x1="72374" y1="92937" x2="72374" y2="92937"/>
                              <a14:foregroundMark x1="57198" y1="89591" x2="57198" y2="89591"/>
                              <a14:foregroundMark x1="79767" y1="83271" x2="79767" y2="83271"/>
                            </a14:backgroundRemoval>
                          </a14:imgEffect>
                        </a14:imgLayer>
                      </a14:imgProps>
                    </a:ext>
                    <a:ext uri="{28A0092B-C50C-407E-A947-70E740481C1C}">
                      <a14:useLocalDpi xmlns:a14="http://schemas.microsoft.com/office/drawing/2010/main" val="0"/>
                    </a:ext>
                  </a:extLst>
                </a:blip>
                <a:srcRect b="75489"/>
                <a:stretch/>
              </p:blipFill>
              <p:spPr>
                <a:xfrm>
                  <a:off x="1890774" y="8563791"/>
                  <a:ext cx="1008876" cy="258828"/>
                </a:xfrm>
                <a:prstGeom prst="rect">
                  <a:avLst/>
                </a:prstGeom>
              </p:spPr>
            </p:pic>
            <p:pic>
              <p:nvPicPr>
                <p:cNvPr id="96" name="Picture 95" descr="Screen Shot 2014-06-06 at 10.44.31 AM.png"/>
                <p:cNvPicPr>
                  <a:picLocks noChangeAspect="1"/>
                </p:cNvPicPr>
                <p:nvPr/>
              </p:nvPicPr>
              <p:blipFill rotWithShape="1">
                <a:blip r:embed="rId27">
                  <a:extLst>
                    <a:ext uri="{BEBA8EAE-BF5A-486C-A8C5-ECC9F3942E4B}">
                      <a14:imgProps xmlns:a14="http://schemas.microsoft.com/office/drawing/2010/main">
                        <a14:imgLayer r:embed="rId29">
                          <a14:imgEffect>
                            <a14:backgroundRemoval t="372" b="100000" l="0" r="100000">
                              <a14:foregroundMark x1="77821" y1="39777" x2="77821" y2="39777"/>
                              <a14:foregroundMark x1="73930" y1="63197" x2="73930" y2="63197"/>
                              <a14:foregroundMark x1="72374" y1="92937" x2="72374" y2="92937"/>
                              <a14:foregroundMark x1="57198" y1="89591" x2="57198" y2="89591"/>
                              <a14:foregroundMark x1="79767" y1="83271" x2="79767" y2="83271"/>
                            </a14:backgroundRemoval>
                          </a14:imgEffect>
                        </a14:imgLayer>
                      </a14:imgProps>
                    </a:ext>
                    <a:ext uri="{28A0092B-C50C-407E-A947-70E740481C1C}">
                      <a14:useLocalDpi xmlns:a14="http://schemas.microsoft.com/office/drawing/2010/main" val="0"/>
                    </a:ext>
                  </a:extLst>
                </a:blip>
                <a:srcRect t="24510" b="50684"/>
                <a:stretch/>
              </p:blipFill>
              <p:spPr>
                <a:xfrm>
                  <a:off x="1890774" y="8855692"/>
                  <a:ext cx="1008876" cy="261940"/>
                </a:xfrm>
                <a:prstGeom prst="rect">
                  <a:avLst/>
                </a:prstGeom>
              </p:spPr>
            </p:pic>
            <p:pic>
              <p:nvPicPr>
                <p:cNvPr id="97" name="Picture 96" descr="Screen Shot 2014-06-06 at 10.44.31 AM.png"/>
                <p:cNvPicPr>
                  <a:picLocks noChangeAspect="1"/>
                </p:cNvPicPr>
                <p:nvPr/>
              </p:nvPicPr>
              <p:blipFill rotWithShape="1">
                <a:blip r:embed="rId27">
                  <a:extLst>
                    <a:ext uri="{BEBA8EAE-BF5A-486C-A8C5-ECC9F3942E4B}">
                      <a14:imgProps xmlns:a14="http://schemas.microsoft.com/office/drawing/2010/main">
                        <a14:imgLayer r:embed="rId29">
                          <a14:imgEffect>
                            <a14:backgroundRemoval t="372" b="100000" l="0" r="100000">
                              <a14:foregroundMark x1="77821" y1="39777" x2="77821" y2="39777"/>
                              <a14:foregroundMark x1="73930" y1="63197" x2="73930" y2="63197"/>
                              <a14:foregroundMark x1="72374" y1="92937" x2="72374" y2="92937"/>
                              <a14:foregroundMark x1="57198" y1="89591" x2="57198" y2="89591"/>
                              <a14:foregroundMark x1="79767" y1="83271" x2="79767" y2="83271"/>
                            </a14:backgroundRemoval>
                          </a14:imgEffect>
                        </a14:imgLayer>
                      </a14:imgProps>
                    </a:ext>
                    <a:ext uri="{28A0092B-C50C-407E-A947-70E740481C1C}">
                      <a14:useLocalDpi xmlns:a14="http://schemas.microsoft.com/office/drawing/2010/main" val="0"/>
                    </a:ext>
                  </a:extLst>
                </a:blip>
                <a:srcRect t="49316" b="24000"/>
                <a:stretch/>
              </p:blipFill>
              <p:spPr>
                <a:xfrm>
                  <a:off x="1890774" y="9149382"/>
                  <a:ext cx="1008876" cy="281784"/>
                </a:xfrm>
                <a:prstGeom prst="rect">
                  <a:avLst/>
                </a:prstGeom>
              </p:spPr>
            </p:pic>
            <p:pic>
              <p:nvPicPr>
                <p:cNvPr id="102" name="Picture 101" descr="Screen Shot 2014-06-06 at 10.44.31 AM.png"/>
                <p:cNvPicPr>
                  <a:picLocks noChangeAspect="1"/>
                </p:cNvPicPr>
                <p:nvPr/>
              </p:nvPicPr>
              <p:blipFill rotWithShape="1">
                <a:blip r:embed="rId27">
                  <a:extLst>
                    <a:ext uri="{BEBA8EAE-BF5A-486C-A8C5-ECC9F3942E4B}">
                      <a14:imgProps xmlns:a14="http://schemas.microsoft.com/office/drawing/2010/main">
                        <a14:imgLayer r:embed="rId29">
                          <a14:imgEffect>
                            <a14:backgroundRemoval t="372" b="100000" l="0" r="100000">
                              <a14:foregroundMark x1="77821" y1="39777" x2="77821" y2="39777"/>
                              <a14:foregroundMark x1="73930" y1="63197" x2="73930" y2="63197"/>
                              <a14:foregroundMark x1="72374" y1="92937" x2="72374" y2="92937"/>
                              <a14:foregroundMark x1="57198" y1="89591" x2="57198" y2="89591"/>
                              <a14:foregroundMark x1="79767" y1="83271" x2="79767" y2="83271"/>
                            </a14:backgroundRemoval>
                          </a14:imgEffect>
                        </a14:imgLayer>
                      </a14:imgProps>
                    </a:ext>
                    <a:ext uri="{28A0092B-C50C-407E-A947-70E740481C1C}">
                      <a14:useLocalDpi xmlns:a14="http://schemas.microsoft.com/office/drawing/2010/main" val="0"/>
                    </a:ext>
                  </a:extLst>
                </a:blip>
                <a:srcRect t="75682"/>
                <a:stretch/>
              </p:blipFill>
              <p:spPr>
                <a:xfrm>
                  <a:off x="1890774" y="9439717"/>
                  <a:ext cx="1008876" cy="256790"/>
                </a:xfrm>
                <a:prstGeom prst="rect">
                  <a:avLst/>
                </a:prstGeom>
              </p:spPr>
            </p:pic>
          </p:grpSp>
          <p:grpSp>
            <p:nvGrpSpPr>
              <p:cNvPr id="15" name="Group 14"/>
              <p:cNvGrpSpPr/>
              <p:nvPr/>
            </p:nvGrpSpPr>
            <p:grpSpPr>
              <a:xfrm>
                <a:off x="3071235" y="8606974"/>
                <a:ext cx="1479946" cy="1143257"/>
                <a:chOff x="3147613" y="8606974"/>
                <a:chExt cx="1479946" cy="1143257"/>
              </a:xfrm>
            </p:grpSpPr>
            <p:pic>
              <p:nvPicPr>
                <p:cNvPr id="9" name="Picture 8" descr="Screen Shot 2014-06-06 at 10.44.18 AM.png"/>
                <p:cNvPicPr>
                  <a:picLocks noChangeAspect="1"/>
                </p:cNvPicPr>
                <p:nvPr/>
              </p:nvPicPr>
              <p:blipFill rotWithShape="1">
                <a:blip r:embed="rId30">
                  <a:extLst>
                    <a:ext uri="{BEBA8EAE-BF5A-486C-A8C5-ECC9F3942E4B}">
                      <a14:imgProps xmlns:a14="http://schemas.microsoft.com/office/drawing/2010/main">
                        <a14:imgLayer r:embed="rId31">
                          <a14:imgEffect>
                            <a14:backgroundRemoval t="0" b="100000" l="0" r="100000">
                              <a14:foregroundMark x1="31565" y1="90741" x2="31565" y2="90741"/>
                              <a14:foregroundMark x1="42440" y1="90000" x2="42440" y2="90000"/>
                              <a14:foregroundMark x1="53581" y1="81852" x2="53581" y2="81852"/>
                              <a14:foregroundMark x1="62865" y1="87407" x2="62865" y2="87407"/>
                              <a14:foregroundMark x1="2653" y1="87037" x2="93103" y2="86296"/>
                              <a14:foregroundMark x1="3183" y1="94444" x2="91512" y2="93704"/>
                              <a14:foregroundMark x1="2122" y1="83333" x2="69761" y2="81111"/>
                              <a14:foregroundMark x1="17772" y1="36296" x2="17772" y2="36296"/>
                              <a14:foregroundMark x1="87003" y1="34074" x2="87003" y2="34074"/>
                              <a14:foregroundMark x1="81432" y1="12963" x2="81432" y2="12963"/>
                            </a14:backgroundRemoval>
                          </a14:imgEffect>
                        </a14:imgLayer>
                      </a14:imgProps>
                    </a:ext>
                    <a:ext uri="{28A0092B-C50C-407E-A947-70E740481C1C}">
                      <a14:useLocalDpi xmlns:a14="http://schemas.microsoft.com/office/drawing/2010/main" val="0"/>
                    </a:ext>
                  </a:extLst>
                </a:blip>
                <a:srcRect b="75910"/>
                <a:stretch/>
              </p:blipFill>
              <p:spPr>
                <a:xfrm>
                  <a:off x="3147613" y="8606974"/>
                  <a:ext cx="1479946" cy="255332"/>
                </a:xfrm>
                <a:prstGeom prst="rect">
                  <a:avLst/>
                </a:prstGeom>
              </p:spPr>
            </p:pic>
            <p:pic>
              <p:nvPicPr>
                <p:cNvPr id="93" name="Picture 92" descr="Screen Shot 2014-06-06 at 10.44.18 AM.png"/>
                <p:cNvPicPr>
                  <a:picLocks noChangeAspect="1"/>
                </p:cNvPicPr>
                <p:nvPr/>
              </p:nvPicPr>
              <p:blipFill rotWithShape="1">
                <a:blip r:embed="rId30">
                  <a:extLst>
                    <a:ext uri="{BEBA8EAE-BF5A-486C-A8C5-ECC9F3942E4B}">
                      <a14:imgProps xmlns:a14="http://schemas.microsoft.com/office/drawing/2010/main">
                        <a14:imgLayer r:embed="rId32">
                          <a14:imgEffect>
                            <a14:backgroundRemoval t="0" b="100000" l="0" r="100000">
                              <a14:foregroundMark x1="31565" y1="90741" x2="31565" y2="90741"/>
                              <a14:foregroundMark x1="42440" y1="90000" x2="42440" y2="90000"/>
                              <a14:foregroundMark x1="53581" y1="81852" x2="53581" y2="81852"/>
                              <a14:foregroundMark x1="62865" y1="87407" x2="62865" y2="87407"/>
                              <a14:foregroundMark x1="2653" y1="87037" x2="93103" y2="86296"/>
                              <a14:foregroundMark x1="3183" y1="94444" x2="91512" y2="93704"/>
                              <a14:foregroundMark x1="2122" y1="83333" x2="69761" y2="81111"/>
                              <a14:foregroundMark x1="17772" y1="36296" x2="17772" y2="36296"/>
                              <a14:foregroundMark x1="87003" y1="34074" x2="87003" y2="34074"/>
                              <a14:foregroundMark x1="81432" y1="12963" x2="81432" y2="12963"/>
                            </a14:backgroundRemoval>
                          </a14:imgEffect>
                        </a14:imgLayer>
                      </a14:imgProps>
                    </a:ext>
                    <a:ext uri="{28A0092B-C50C-407E-A947-70E740481C1C}">
                      <a14:useLocalDpi xmlns:a14="http://schemas.microsoft.com/office/drawing/2010/main" val="0"/>
                    </a:ext>
                  </a:extLst>
                </a:blip>
                <a:srcRect t="24090" b="49325"/>
                <a:stretch/>
              </p:blipFill>
              <p:spPr>
                <a:xfrm>
                  <a:off x="3147613" y="8901996"/>
                  <a:ext cx="1479946" cy="281784"/>
                </a:xfrm>
                <a:prstGeom prst="rect">
                  <a:avLst/>
                </a:prstGeom>
              </p:spPr>
            </p:pic>
            <p:pic>
              <p:nvPicPr>
                <p:cNvPr id="94" name="Picture 93" descr="Screen Shot 2014-06-06 at 10.44.18 AM.png"/>
                <p:cNvPicPr>
                  <a:picLocks noChangeAspect="1"/>
                </p:cNvPicPr>
                <p:nvPr/>
              </p:nvPicPr>
              <p:blipFill rotWithShape="1">
                <a:blip r:embed="rId30">
                  <a:extLst>
                    <a:ext uri="{BEBA8EAE-BF5A-486C-A8C5-ECC9F3942E4B}">
                      <a14:imgProps xmlns:a14="http://schemas.microsoft.com/office/drawing/2010/main">
                        <a14:imgLayer r:embed="rId32">
                          <a14:imgEffect>
                            <a14:backgroundRemoval t="0" b="100000" l="0" r="100000">
                              <a14:foregroundMark x1="31565" y1="90741" x2="31565" y2="90741"/>
                              <a14:foregroundMark x1="42440" y1="90000" x2="42440" y2="90000"/>
                              <a14:foregroundMark x1="53581" y1="81852" x2="53581" y2="81852"/>
                              <a14:foregroundMark x1="62865" y1="87407" x2="62865" y2="87407"/>
                              <a14:foregroundMark x1="2653" y1="87037" x2="93103" y2="86296"/>
                              <a14:foregroundMark x1="3183" y1="94444" x2="91512" y2="93704"/>
                              <a14:foregroundMark x1="2122" y1="83333" x2="69761" y2="81111"/>
                              <a14:foregroundMark x1="17772" y1="36296" x2="17772" y2="36296"/>
                              <a14:foregroundMark x1="87003" y1="34074" x2="87003" y2="34074"/>
                              <a14:foregroundMark x1="81432" y1="12963" x2="81432" y2="12963"/>
                            </a14:backgroundRemoval>
                          </a14:imgEffect>
                        </a14:imgLayer>
                      </a14:imgProps>
                    </a:ext>
                    <a:ext uri="{28A0092B-C50C-407E-A947-70E740481C1C}">
                      <a14:useLocalDpi xmlns:a14="http://schemas.microsoft.com/office/drawing/2010/main" val="0"/>
                    </a:ext>
                  </a:extLst>
                </a:blip>
                <a:srcRect t="48429" b="24927"/>
                <a:stretch/>
              </p:blipFill>
              <p:spPr>
                <a:xfrm>
                  <a:off x="3147613" y="9183780"/>
                  <a:ext cx="1479946" cy="282397"/>
                </a:xfrm>
                <a:prstGeom prst="rect">
                  <a:avLst/>
                </a:prstGeom>
              </p:spPr>
            </p:pic>
            <p:pic>
              <p:nvPicPr>
                <p:cNvPr id="95" name="Picture 94" descr="Screen Shot 2014-06-06 at 10.44.18 AM.png"/>
                <p:cNvPicPr>
                  <a:picLocks noChangeAspect="1"/>
                </p:cNvPicPr>
                <p:nvPr/>
              </p:nvPicPr>
              <p:blipFill rotWithShape="1">
                <a:blip r:embed="rId30">
                  <a:extLst>
                    <a:ext uri="{BEBA8EAE-BF5A-486C-A8C5-ECC9F3942E4B}">
                      <a14:imgProps xmlns:a14="http://schemas.microsoft.com/office/drawing/2010/main">
                        <a14:imgLayer r:embed="rId32">
                          <a14:imgEffect>
                            <a14:backgroundRemoval t="0" b="100000" l="0" r="100000">
                              <a14:foregroundMark x1="31565" y1="90741" x2="31565" y2="90741"/>
                              <a14:foregroundMark x1="42440" y1="90000" x2="42440" y2="90000"/>
                              <a14:foregroundMark x1="53581" y1="81852" x2="53581" y2="81852"/>
                              <a14:foregroundMark x1="62865" y1="87407" x2="62865" y2="87407"/>
                              <a14:foregroundMark x1="2653" y1="87037" x2="93103" y2="86296"/>
                              <a14:foregroundMark x1="3183" y1="94444" x2="91512" y2="93704"/>
                              <a14:foregroundMark x1="2122" y1="83333" x2="69761" y2="81111"/>
                              <a14:foregroundMark x1="17772" y1="36296" x2="17772" y2="36296"/>
                              <a14:foregroundMark x1="87003" y1="34074" x2="87003" y2="34074"/>
                              <a14:foregroundMark x1="81432" y1="12963" x2="81432" y2="12963"/>
                            </a14:backgroundRemoval>
                          </a14:imgEffect>
                        </a14:imgLayer>
                      </a14:imgProps>
                    </a:ext>
                    <a:ext uri="{28A0092B-C50C-407E-A947-70E740481C1C}">
                      <a14:useLocalDpi xmlns:a14="http://schemas.microsoft.com/office/drawing/2010/main" val="0"/>
                    </a:ext>
                  </a:extLst>
                </a:blip>
                <a:srcRect t="73200"/>
                <a:stretch/>
              </p:blipFill>
              <p:spPr>
                <a:xfrm>
                  <a:off x="3147613" y="9466177"/>
                  <a:ext cx="1479946" cy="284054"/>
                </a:xfrm>
                <a:prstGeom prst="rect">
                  <a:avLst/>
                </a:prstGeom>
              </p:spPr>
            </p:pic>
          </p:grpSp>
        </p:grpSp>
        <p:pic>
          <p:nvPicPr>
            <p:cNvPr id="2" name="Picture 1" descr="Screen Shot 2014-05-21 at 4.41.11 PM.png"/>
            <p:cNvPicPr>
              <a:picLocks noChangeAspect="1"/>
            </p:cNvPicPr>
            <p:nvPr/>
          </p:nvPicPr>
          <p:blipFill>
            <a:blip r:embed="rId33">
              <a:extLst>
                <a:ext uri="{BEBA8EAE-BF5A-486C-A8C5-ECC9F3942E4B}">
                  <a14:imgProps xmlns:a14="http://schemas.microsoft.com/office/drawing/2010/main">
                    <a14:imgLayer r:embed="rId34">
                      <a14:imgEffect>
                        <a14:backgroundRemoval t="2759" b="98966" l="880" r="98827">
                          <a14:foregroundMark x1="35777" y1="51724" x2="35777" y2="51724"/>
                          <a14:foregroundMark x1="31965" y1="14483" x2="31965" y2="14483"/>
                          <a14:foregroundMark x1="34897" y1="21379" x2="34897" y2="21379"/>
                        </a14:backgroundRemoval>
                      </a14:imgEffect>
                    </a14:imgLayer>
                  </a14:imgProps>
                </a:ext>
                <a:ext uri="{28A0092B-C50C-407E-A947-70E740481C1C}">
                  <a14:useLocalDpi xmlns:a14="http://schemas.microsoft.com/office/drawing/2010/main" val="0"/>
                </a:ext>
              </a:extLst>
            </a:blip>
            <a:stretch>
              <a:fillRect/>
            </a:stretch>
          </p:blipFill>
          <p:spPr>
            <a:xfrm>
              <a:off x="482408" y="8627173"/>
              <a:ext cx="1324635" cy="1126522"/>
            </a:xfrm>
            <a:prstGeom prst="rect">
              <a:avLst/>
            </a:prstGeom>
          </p:spPr>
        </p:pic>
        <p:pic>
          <p:nvPicPr>
            <p:cNvPr id="5" name="Picture 4" descr="Screen Shot 2014-05-21 at 4.44.24 PM.png"/>
            <p:cNvPicPr>
              <a:picLocks noChangeAspect="1"/>
            </p:cNvPicPr>
            <p:nvPr/>
          </p:nvPicPr>
          <p:blipFill>
            <a:blip r:embed="rId35">
              <a:extLst>
                <a:ext uri="{BEBA8EAE-BF5A-486C-A8C5-ECC9F3942E4B}">
                  <a14:imgProps xmlns:a14="http://schemas.microsoft.com/office/drawing/2010/main">
                    <a14:imgLayer r:embed="rId36">
                      <a14:imgEffect>
                        <a14:backgroundRemoval t="0" b="100000" l="0" r="99457">
                          <a14:foregroundMark x1="79348" y1="15210" x2="79348" y2="15210"/>
                          <a14:foregroundMark x1="81522" y1="74434" x2="81522" y2="74434"/>
                        </a14:backgroundRemoval>
                      </a14:imgEffect>
                    </a14:imgLayer>
                  </a14:imgProps>
                </a:ext>
                <a:ext uri="{28A0092B-C50C-407E-A947-70E740481C1C}">
                  <a14:useLocalDpi xmlns:a14="http://schemas.microsoft.com/office/drawing/2010/main" val="0"/>
                </a:ext>
              </a:extLst>
            </a:blip>
            <a:stretch>
              <a:fillRect/>
            </a:stretch>
          </p:blipFill>
          <p:spPr>
            <a:xfrm>
              <a:off x="4678840" y="8567881"/>
              <a:ext cx="714759" cy="1200329"/>
            </a:xfrm>
            <a:prstGeom prst="rect">
              <a:avLst/>
            </a:prstGeom>
          </p:spPr>
        </p:pic>
      </p:grpSp>
      <p:grpSp>
        <p:nvGrpSpPr>
          <p:cNvPr id="3" name="Group 2"/>
          <p:cNvGrpSpPr/>
          <p:nvPr>
            <p:custDataLst>
              <p:tags r:id="rId7"/>
            </p:custDataLst>
          </p:nvPr>
        </p:nvGrpSpPr>
        <p:grpSpPr>
          <a:xfrm>
            <a:off x="0" y="7871074"/>
            <a:ext cx="7772399" cy="532604"/>
            <a:chOff x="0" y="7871074"/>
            <a:chExt cx="7772399" cy="532604"/>
          </a:xfrm>
        </p:grpSpPr>
        <p:sp>
          <p:nvSpPr>
            <p:cNvPr id="39" name="Rectangle 38"/>
            <p:cNvSpPr/>
            <p:nvPr/>
          </p:nvSpPr>
          <p:spPr>
            <a:xfrm>
              <a:off x="0" y="7871074"/>
              <a:ext cx="7772399" cy="410457"/>
            </a:xfrm>
            <a:prstGeom prst="rect">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Diamond 39"/>
            <p:cNvSpPr/>
            <p:nvPr/>
          </p:nvSpPr>
          <p:spPr>
            <a:xfrm>
              <a:off x="2461036" y="8077594"/>
              <a:ext cx="381000" cy="326084"/>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2" name="Diamond 41"/>
            <p:cNvSpPr/>
            <p:nvPr/>
          </p:nvSpPr>
          <p:spPr>
            <a:xfrm>
              <a:off x="6347235" y="8066025"/>
              <a:ext cx="381000" cy="326084"/>
            </a:xfrm>
            <a:prstGeom prst="diamond">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3" name="TextBox 42"/>
            <p:cNvSpPr txBox="1"/>
            <p:nvPr/>
          </p:nvSpPr>
          <p:spPr>
            <a:xfrm>
              <a:off x="0" y="7879206"/>
              <a:ext cx="5303072" cy="369332"/>
            </a:xfrm>
            <a:prstGeom prst="rect">
              <a:avLst/>
            </a:prstGeom>
            <a:noFill/>
          </p:spPr>
          <p:txBody>
            <a:bodyPr wrap="square" rtlCol="0">
              <a:spAutoFit/>
            </a:bodyPr>
            <a:lstStyle/>
            <a:p>
              <a:pPr algn="ctr" rtl="0"/>
              <a:r>
                <a:rPr lang="fr-FR" b="0" i="0" u="none" dirty="0">
                  <a:solidFill>
                    <a:schemeClr val="bg1"/>
                  </a:solidFill>
                  <a:latin typeface="Futura Std Condensed" pitchFamily="34" charset="0"/>
                  <a:cs typeface="Futura Condensed"/>
                </a:rPr>
                <a:t>DES BLOCS AVEC LESQUELS </a:t>
              </a:r>
              <a:r>
                <a:rPr lang="fr-FR" b="0" i="0" u="none" dirty="0" smtClean="0">
                  <a:solidFill>
                    <a:schemeClr val="bg1"/>
                  </a:solidFill>
                  <a:latin typeface="Futura Std Condensed" pitchFamily="34" charset="0"/>
                  <a:cs typeface="Futura Condensed"/>
                </a:rPr>
                <a:t>T’AMUSER</a:t>
              </a:r>
              <a:endParaRPr lang="fr-FR" dirty="0">
                <a:solidFill>
                  <a:schemeClr val="bg1"/>
                </a:solidFill>
                <a:latin typeface="Futura Std Condensed" pitchFamily="34" charset="0"/>
                <a:cs typeface="Futura Condensed"/>
              </a:endParaRPr>
            </a:p>
          </p:txBody>
        </p:sp>
        <p:sp>
          <p:nvSpPr>
            <p:cNvPr id="44" name="TextBox 43"/>
            <p:cNvSpPr txBox="1"/>
            <p:nvPr/>
          </p:nvSpPr>
          <p:spPr>
            <a:xfrm>
              <a:off x="5303071" y="7884634"/>
              <a:ext cx="2469328"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grpSp>
        <p:nvGrpSpPr>
          <p:cNvPr id="45" name="Group 44"/>
          <p:cNvGrpSpPr/>
          <p:nvPr>
            <p:custDataLst>
              <p:tags r:id="rId8"/>
            </p:custDataLst>
          </p:nvPr>
        </p:nvGrpSpPr>
        <p:grpSpPr>
          <a:xfrm>
            <a:off x="3529921" y="6230886"/>
            <a:ext cx="3727355" cy="1615147"/>
            <a:chOff x="3992282" y="2830659"/>
            <a:chExt cx="3307404" cy="1615147"/>
          </a:xfrm>
        </p:grpSpPr>
        <p:sp>
          <p:nvSpPr>
            <p:cNvPr id="46" name="TextBox 45"/>
            <p:cNvSpPr txBox="1"/>
            <p:nvPr/>
          </p:nvSpPr>
          <p:spPr>
            <a:xfrm>
              <a:off x="4089400" y="3245477"/>
              <a:ext cx="3210286" cy="120032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Utilise des costumes pour rendre tes animations plus vivantes !</a:t>
              </a:r>
            </a:p>
            <a:p>
              <a:pPr marL="171450" indent="-171450" algn="l" rtl="0">
                <a:buFont typeface="Wingdings" charset="2"/>
                <a:buChar char="q"/>
              </a:pPr>
              <a:r>
                <a:rPr lang="fr-FR" sz="1200" b="0" i="0" u="none" dirty="0">
                  <a:latin typeface="Futura Std Condensed" pitchFamily="34" charset="0"/>
                  <a:cs typeface="Futura Condensed"/>
                </a:rPr>
                <a:t>Rends ton lutin interactif en ajoutant des scripts qui le font réagir à des événements, comme lorsque </a:t>
              </a:r>
              <a:r>
                <a:rPr lang="fr-FR" sz="1200" b="0" i="0" u="none" dirty="0" smtClean="0">
                  <a:latin typeface="Futura Std Condensed" pitchFamily="34" charset="0"/>
                  <a:cs typeface="Futura Condensed"/>
                </a:rPr>
                <a:t>l’utilisateur </a:t>
              </a:r>
              <a:r>
                <a:rPr lang="fr-FR" sz="1200" b="0" i="0" u="none" dirty="0">
                  <a:latin typeface="Futura Std Condensed" pitchFamily="34" charset="0"/>
                  <a:cs typeface="Futura Condensed"/>
                </a:rPr>
                <a:t>clique sur lui ou appuie sur une touche.</a:t>
              </a:r>
            </a:p>
            <a:p>
              <a:pPr marL="171450" indent="-171450" algn="l" rtl="0">
                <a:buFont typeface="Wingdings" charset="2"/>
                <a:buChar char="q"/>
              </a:pPr>
              <a:r>
                <a:rPr lang="fr-FR" sz="1200" b="0" i="0" u="none" dirty="0">
                  <a:latin typeface="Futura Std Condensed" pitchFamily="34" charset="0"/>
                  <a:cs typeface="Futura Condensed"/>
                </a:rPr>
                <a:t>Ajoute des instructions sur la page du projet pour expliquer comment interagir avec ton programme.</a:t>
              </a:r>
              <a:endParaRPr lang="fr-FR" sz="1200" dirty="0">
                <a:latin typeface="Futura Std Condensed" pitchFamily="34" charset="0"/>
                <a:cs typeface="Futura Condensed"/>
              </a:endParaRPr>
            </a:p>
          </p:txBody>
        </p:sp>
        <p:sp>
          <p:nvSpPr>
            <p:cNvPr id="47" name="TextBox 46"/>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ESSAIE ÇA</a:t>
              </a:r>
              <a:endParaRPr lang="fr-FR" sz="1600" dirty="0">
                <a:latin typeface="Futura Std Condensed" pitchFamily="34" charset="0"/>
                <a:cs typeface="Futura Condensed"/>
              </a:endParaRPr>
            </a:p>
          </p:txBody>
        </p:sp>
        <p:cxnSp>
          <p:nvCxnSpPr>
            <p:cNvPr id="48" name="Straight Connector 47"/>
            <p:cNvCxnSpPr/>
            <p:nvPr/>
          </p:nvCxnSpPr>
          <p:spPr>
            <a:xfrm flipV="1">
              <a:off x="4089400" y="3169213"/>
              <a:ext cx="3210286" cy="293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 name="TextBox 51"/>
          <p:cNvSpPr txBox="1"/>
          <p:nvPr>
            <p:custDataLst>
              <p:tags r:id="rId9"/>
            </p:custDataLst>
          </p:nvPr>
        </p:nvSpPr>
        <p:spPr>
          <a:xfrm>
            <a:off x="5402689" y="8451262"/>
            <a:ext cx="2229820" cy="1554272"/>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Clip vidéo » :</a:t>
            </a:r>
            <a:r>
              <a:rPr lang="fr-FR" sz="1100" b="0" i="0" u="none" kern="1100" spc="-20" dirty="0">
                <a:latin typeface="Futura Std Condensed" pitchFamily="34" charset="0"/>
                <a:cs typeface="Futura Condensed"/>
              </a:rPr>
              <a:t> </a:t>
            </a:r>
            <a:r>
              <a:rPr lang="fr-FR" sz="1100" b="0" i="0" u="none" dirty="0">
                <a:latin typeface="Futura Std Condensed" pitchFamily="34" charset="0"/>
                <a:cs typeface="Futura Condensed"/>
              </a:rPr>
              <a:t>http://scratch.mit.edu/studios/475517</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smtClean="0">
                <a:latin typeface="Futura Std Condensed" pitchFamily="34" charset="0"/>
                <a:cs typeface="Futura Condensed"/>
              </a:rPr>
              <a:t>N’oublie </a:t>
            </a:r>
            <a:r>
              <a:rPr lang="fr-FR" sz="1200" b="0" i="0" u="none" kern="1100" spc="-20" dirty="0">
                <a:latin typeface="Futura Std Condensed" pitchFamily="34" charset="0"/>
                <a:cs typeface="Futura Condensed"/>
              </a:rPr>
              <a:t>pas de citer la source de tout morceau de musique, code ou autre élément utilisé dans ton projet.</a:t>
            </a:r>
          </a:p>
          <a:p>
            <a:pPr marL="171450" indent="-171450" algn="l" rtl="0">
              <a:buFont typeface="Lucida Grande"/>
              <a:buChar char="+"/>
            </a:pPr>
            <a:r>
              <a:rPr lang="fr-FR" sz="1200" b="0" i="0" u="none" kern="1100" spc="-20" dirty="0">
                <a:latin typeface="Futura Std Condensed" pitchFamily="34" charset="0"/>
                <a:cs typeface="Futura Condensed"/>
              </a:rPr>
              <a:t>Donne-toi de nouveaux défis ! Crée tes propres lutins, sons ou costumes !</a:t>
            </a:r>
          </a:p>
        </p:txBody>
      </p:sp>
      <p:cxnSp>
        <p:nvCxnSpPr>
          <p:cNvPr id="61" name="Straight Connector 60"/>
          <p:cNvCxnSpPr/>
          <p:nvPr>
            <p:custDataLst>
              <p:tags r:id="rId10"/>
            </p:custDataLst>
          </p:nvPr>
        </p:nvCxnSpPr>
        <p:spPr>
          <a:xfrm>
            <a:off x="5303071"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6" name="Group 15"/>
          <p:cNvGrpSpPr/>
          <p:nvPr>
            <p:custDataLst>
              <p:tags r:id="rId11"/>
            </p:custDataLst>
          </p:nvPr>
        </p:nvGrpSpPr>
        <p:grpSpPr>
          <a:xfrm>
            <a:off x="444500" y="1519776"/>
            <a:ext cx="2348507" cy="1882067"/>
            <a:chOff x="519774" y="1539363"/>
            <a:chExt cx="2348507" cy="1882067"/>
          </a:xfrm>
        </p:grpSpPr>
        <p:sp>
          <p:nvSpPr>
            <p:cNvPr id="10" name="TextBox 9"/>
            <p:cNvSpPr txBox="1"/>
            <p:nvPr/>
          </p:nvSpPr>
          <p:spPr>
            <a:xfrm>
              <a:off x="613831" y="1539363"/>
              <a:ext cx="2159001" cy="738664"/>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POURRAIS-TU ASSOCIER ANIMATION ET MUSIQUE POUR CRÉER TON PROPRE CLIP VIDÉO AVEC SCRATCH ?</a:t>
              </a:r>
            </a:p>
          </p:txBody>
        </p:sp>
        <p:sp>
          <p:nvSpPr>
            <p:cNvPr id="13" name="TextBox 12"/>
            <p:cNvSpPr txBox="1"/>
            <p:nvPr/>
          </p:nvSpPr>
          <p:spPr>
            <a:xfrm>
              <a:off x="519774" y="2405767"/>
              <a:ext cx="2348507" cy="1015663"/>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Dans ce projet, tu vas explorer des idées liées au théâtre, à la chanson, à la danse, à la musique, au dessin, à </a:t>
              </a:r>
              <a:r>
                <a:rPr lang="fr-FR" sz="1200" b="0" i="0" u="none" dirty="0" smtClean="0">
                  <a:latin typeface="Futura Std Condensed" pitchFamily="34" charset="0"/>
                  <a:cs typeface="Futura Condensed"/>
                </a:rPr>
                <a:t>l’illustration</a:t>
              </a:r>
              <a:r>
                <a:rPr lang="fr-FR" sz="1200" b="0" i="0" u="none" dirty="0">
                  <a:latin typeface="Futura Std Condensed" pitchFamily="34" charset="0"/>
                  <a:cs typeface="Futura Condensed"/>
                </a:rPr>
                <a:t>, à la photographie et à </a:t>
              </a:r>
              <a:r>
                <a:rPr lang="fr-FR" sz="1200" b="0" i="0" u="none" dirty="0" smtClean="0">
                  <a:latin typeface="Futura Std Condensed" pitchFamily="34" charset="0"/>
                  <a:cs typeface="Futura Condensed"/>
                </a:rPr>
                <a:t>l’animation</a:t>
              </a:r>
              <a:r>
                <a:rPr lang="fr-FR" sz="1200" b="0" i="0" u="none" dirty="0">
                  <a:latin typeface="Futura Std Condensed" pitchFamily="34" charset="0"/>
                  <a:cs typeface="Futura Condensed"/>
                </a:rPr>
                <a:t>, afin de créer un clip vidéo personnalisé ! </a:t>
              </a:r>
            </a:p>
          </p:txBody>
        </p:sp>
      </p:grpSp>
      <p:grpSp>
        <p:nvGrpSpPr>
          <p:cNvPr id="18" name="Group 17"/>
          <p:cNvGrpSpPr/>
          <p:nvPr>
            <p:custDataLst>
              <p:tags r:id="rId12"/>
            </p:custDataLst>
          </p:nvPr>
        </p:nvGrpSpPr>
        <p:grpSpPr>
          <a:xfrm>
            <a:off x="428357" y="3857808"/>
            <a:ext cx="2969349" cy="1187590"/>
            <a:chOff x="441661" y="3857808"/>
            <a:chExt cx="2969349" cy="1187590"/>
          </a:xfrm>
        </p:grpSpPr>
        <p:sp>
          <p:nvSpPr>
            <p:cNvPr id="50" name="TextBox 49"/>
            <p:cNvSpPr txBox="1"/>
            <p:nvPr/>
          </p:nvSpPr>
          <p:spPr>
            <a:xfrm>
              <a:off x="457804"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nvGrpSpPr>
            <p:cNvPr id="22" name="Group 21"/>
            <p:cNvGrpSpPr/>
            <p:nvPr/>
          </p:nvGrpSpPr>
          <p:grpSpPr>
            <a:xfrm>
              <a:off x="441661" y="4194252"/>
              <a:ext cx="2885167" cy="851146"/>
              <a:chOff x="499401" y="4194252"/>
              <a:chExt cx="2885167" cy="851146"/>
            </a:xfrm>
          </p:grpSpPr>
          <p:sp>
            <p:nvSpPr>
              <p:cNvPr id="14" name="TextBox 13"/>
              <p:cNvSpPr txBox="1"/>
              <p:nvPr/>
            </p:nvSpPr>
            <p:spPr>
              <a:xfrm>
                <a:off x="499401" y="4232868"/>
                <a:ext cx="2885167" cy="812530"/>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a:latin typeface="Futura Std Condensed" pitchFamily="34" charset="0"/>
                    <a:cs typeface="Futura Condensed"/>
                  </a:rPr>
                  <a:t>Ajoute du son.</a:t>
                </a:r>
              </a:p>
              <a:p>
                <a:pPr marL="171450" indent="-171450" algn="l" rtl="0">
                  <a:lnSpc>
                    <a:spcPct val="130000"/>
                  </a:lnSpc>
                  <a:buFont typeface="Wingdings" charset="2"/>
                  <a:buChar char="q"/>
                </a:pPr>
                <a:r>
                  <a:rPr lang="fr-FR" sz="1200" b="0" i="0" u="none">
                    <a:latin typeface="Futura Std Condensed" pitchFamily="34" charset="0"/>
                    <a:cs typeface="Futura Condensed"/>
                  </a:rPr>
                  <a:t>Crée et anime un lutin.</a:t>
                </a:r>
              </a:p>
              <a:p>
                <a:pPr marL="171450" indent="-171450" algn="l" rtl="0">
                  <a:lnSpc>
                    <a:spcPct val="130000"/>
                  </a:lnSpc>
                  <a:buFont typeface="Wingdings" charset="2"/>
                  <a:buChar char="q"/>
                </a:pPr>
                <a:r>
                  <a:rPr lang="fr-FR" sz="1200" b="0" i="0" u="none">
                    <a:latin typeface="Futura Std Condensed" pitchFamily="34" charset="0"/>
                    <a:cs typeface="Futura Condensed"/>
                  </a:rPr>
                  <a:t>Fais-les interagir !</a:t>
                </a:r>
              </a:p>
            </p:txBody>
          </p:sp>
          <p:cxnSp>
            <p:nvCxnSpPr>
              <p:cNvPr id="17" name="Straight Connector 16"/>
              <p:cNvCxnSpPr/>
              <p:nvPr/>
            </p:nvCxnSpPr>
            <p:spPr>
              <a:xfrm flipV="1">
                <a:off x="606263"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9" name="Straight Arrow Connector 48"/>
          <p:cNvCxnSpPr/>
          <p:nvPr>
            <p:custDataLst>
              <p:tags r:id="rId13"/>
            </p:custDataLst>
          </p:nvPr>
        </p:nvCxnSpPr>
        <p:spPr>
          <a:xfrm>
            <a:off x="2264837" y="3258719"/>
            <a:ext cx="957506"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custDataLst>
              <p:tags r:id="rId14"/>
            </p:custDataLst>
          </p:nvPr>
        </p:nvGrpSpPr>
        <p:grpSpPr>
          <a:xfrm>
            <a:off x="2224112" y="4920624"/>
            <a:ext cx="206390" cy="573231"/>
            <a:chOff x="1710684" y="4643960"/>
            <a:chExt cx="861590" cy="370214"/>
          </a:xfrm>
        </p:grpSpPr>
        <p:cxnSp>
          <p:nvCxnSpPr>
            <p:cNvPr id="79" name="Straight Arrow Connector 78"/>
            <p:cNvCxnSpPr/>
            <p:nvPr/>
          </p:nvCxnSpPr>
          <p:spPr>
            <a:xfrm>
              <a:off x="1710684" y="4644820"/>
              <a:ext cx="861590"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2563136" y="4643960"/>
              <a:ext cx="0" cy="37021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15"/>
            </p:custDataLst>
          </p:nvPr>
        </p:nvGrpSpPr>
        <p:grpSpPr>
          <a:xfrm>
            <a:off x="3523342" y="3722909"/>
            <a:ext cx="2118325" cy="880900"/>
            <a:chOff x="3552637" y="3857809"/>
            <a:chExt cx="2118325" cy="880900"/>
          </a:xfrm>
        </p:grpSpPr>
        <p:grpSp>
          <p:nvGrpSpPr>
            <p:cNvPr id="82" name="Group 81"/>
            <p:cNvGrpSpPr/>
            <p:nvPr/>
          </p:nvGrpSpPr>
          <p:grpSpPr>
            <a:xfrm>
              <a:off x="3552637" y="3857809"/>
              <a:ext cx="2042983" cy="880900"/>
              <a:chOff x="3549494" y="3893166"/>
              <a:chExt cx="2042983" cy="880900"/>
            </a:xfrm>
          </p:grpSpPr>
          <p:pic>
            <p:nvPicPr>
              <p:cNvPr id="84" name="Picture 83" descr="Screen Shot 2014-06-02 at 7.59.40 PM.png"/>
              <p:cNvPicPr>
                <a:picLocks noChangeAspect="1"/>
              </p:cNvPicPr>
              <p:nvPr/>
            </p:nvPicPr>
            <p:blipFill rotWithShape="1">
              <a:blip r:embed="rId37">
                <a:alphaModFix/>
                <a:extLst>
                  <a:ext uri="{28A0092B-C50C-407E-A947-70E740481C1C}">
                    <a14:useLocalDpi xmlns:a14="http://schemas.microsoft.com/office/drawing/2010/main" val="0"/>
                  </a:ext>
                </a:extLst>
              </a:blip>
              <a:srcRect l="186" t="-1103" r="49911" b="54385"/>
              <a:stretch/>
            </p:blipFill>
            <p:spPr>
              <a:xfrm>
                <a:off x="3549494" y="3893166"/>
                <a:ext cx="1850623" cy="880900"/>
              </a:xfrm>
              <a:prstGeom prst="rect">
                <a:avLst/>
              </a:prstGeom>
            </p:spPr>
          </p:pic>
          <p:grpSp>
            <p:nvGrpSpPr>
              <p:cNvPr id="85" name="Group 84"/>
              <p:cNvGrpSpPr/>
              <p:nvPr/>
            </p:nvGrpSpPr>
            <p:grpSpPr>
              <a:xfrm>
                <a:off x="3769044" y="4196063"/>
                <a:ext cx="1823433" cy="462586"/>
                <a:chOff x="3769044" y="4196063"/>
                <a:chExt cx="1823433" cy="462586"/>
              </a:xfrm>
            </p:grpSpPr>
            <p:cxnSp>
              <p:nvCxnSpPr>
                <p:cNvPr id="86" name="Straight Arrow Connector 85"/>
                <p:cNvCxnSpPr>
                  <a:endCxn id="87" idx="1"/>
                </p:cNvCxnSpPr>
                <p:nvPr/>
              </p:nvCxnSpPr>
              <p:spPr>
                <a:xfrm>
                  <a:off x="4156104" y="4311479"/>
                  <a:ext cx="110369" cy="0"/>
                </a:xfrm>
                <a:prstGeom prst="straightConnector1">
                  <a:avLst/>
                </a:prstGeom>
                <a:ln w="6350" cmpd="sng">
                  <a:solidFill>
                    <a:schemeClr val="tx1"/>
                  </a:solidFill>
                  <a:prstDash val="dash"/>
                  <a:tailEnd type="triangle" w="sm" len="sm"/>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4266473" y="4196063"/>
                  <a:ext cx="1326004" cy="230832"/>
                </a:xfrm>
                <a:prstGeom prst="rect">
                  <a:avLst/>
                </a:prstGeom>
                <a:noFill/>
                <a:ln>
                  <a:noFill/>
                </a:ln>
              </p:spPr>
              <p:txBody>
                <a:bodyPr wrap="none" rtlCol="0">
                  <a:spAutoFit/>
                </a:bodyPr>
                <a:lstStyle/>
                <a:p>
                  <a:pPr algn="l" rtl="0"/>
                  <a:r>
                    <a:rPr lang="fr-FR" sz="900" b="0" i="0" u="none">
                      <a:solidFill>
                        <a:srgbClr val="000000"/>
                      </a:solidFill>
                      <a:latin typeface="Futura Std Condensed" pitchFamily="34" charset="0"/>
                      <a:cs typeface="Futura Condensed"/>
                    </a:rPr>
                    <a:t>importer le son depuis un fichier</a:t>
                  </a:r>
                  <a:endParaRPr lang="fr-FR" sz="900" dirty="0">
                    <a:solidFill>
                      <a:srgbClr val="000000"/>
                    </a:solidFill>
                    <a:latin typeface="Futura Std Condensed" pitchFamily="34" charset="0"/>
                  </a:endParaRPr>
                </a:p>
              </p:txBody>
            </p:sp>
            <p:sp>
              <p:nvSpPr>
                <p:cNvPr id="88" name="TextBox 87"/>
                <p:cNvSpPr txBox="1"/>
                <p:nvPr/>
              </p:nvSpPr>
              <p:spPr>
                <a:xfrm>
                  <a:off x="4266473" y="4359308"/>
                  <a:ext cx="1156086" cy="230832"/>
                </a:xfrm>
                <a:prstGeom prst="rect">
                  <a:avLst/>
                </a:prstGeom>
                <a:noFill/>
                <a:ln>
                  <a:noFill/>
                </a:ln>
              </p:spPr>
              <p:txBody>
                <a:bodyPr wrap="none" rtlCol="0">
                  <a:spAutoFit/>
                </a:bodyPr>
                <a:lstStyle/>
                <a:p>
                  <a:pPr algn="l" rtl="0"/>
                  <a:r>
                    <a:rPr lang="fr-FR" sz="900" b="0" i="0" u="none">
                      <a:solidFill>
                        <a:srgbClr val="000000"/>
                      </a:solidFill>
                      <a:latin typeface="Futura Std Condensed" pitchFamily="34" charset="0"/>
                      <a:cs typeface="Futura Condensed"/>
                    </a:rPr>
                    <a:t>enregistrer un nouveau son</a:t>
                  </a:r>
                  <a:endParaRPr lang="fr-FR" sz="900" dirty="0">
                    <a:solidFill>
                      <a:srgbClr val="000000"/>
                    </a:solidFill>
                    <a:latin typeface="Futura Std Condensed" pitchFamily="34" charset="0"/>
                  </a:endParaRPr>
                </a:p>
              </p:txBody>
            </p:sp>
            <p:cxnSp>
              <p:nvCxnSpPr>
                <p:cNvPr id="89" name="Straight Arrow Connector 88"/>
                <p:cNvCxnSpPr>
                  <a:endCxn id="83" idx="1"/>
                </p:cNvCxnSpPr>
                <p:nvPr/>
              </p:nvCxnSpPr>
              <p:spPr>
                <a:xfrm>
                  <a:off x="3769044" y="4378265"/>
                  <a:ext cx="497429" cy="280384"/>
                </a:xfrm>
                <a:prstGeom prst="straightConnector1">
                  <a:avLst/>
                </a:prstGeom>
                <a:ln w="6350" cmpd="sng">
                  <a:solidFill>
                    <a:schemeClr val="tx1"/>
                  </a:solidFill>
                  <a:prstDash val="dash"/>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endCxn id="88" idx="1"/>
                </p:cNvCxnSpPr>
                <p:nvPr/>
              </p:nvCxnSpPr>
              <p:spPr>
                <a:xfrm>
                  <a:off x="3931499" y="4359308"/>
                  <a:ext cx="334974" cy="115416"/>
                </a:xfrm>
                <a:prstGeom prst="straightConnector1">
                  <a:avLst/>
                </a:prstGeom>
                <a:ln w="6350" cmpd="sng">
                  <a:solidFill>
                    <a:schemeClr val="tx1"/>
                  </a:solidFill>
                  <a:prstDash val="dash"/>
                  <a:tailEnd type="triangle" w="sm" len="sm"/>
                </a:ln>
                <a:effectLst/>
              </p:spPr>
              <p:style>
                <a:lnRef idx="2">
                  <a:schemeClr val="accent1"/>
                </a:lnRef>
                <a:fillRef idx="0">
                  <a:schemeClr val="accent1"/>
                </a:fillRef>
                <a:effectRef idx="1">
                  <a:schemeClr val="accent1"/>
                </a:effectRef>
                <a:fontRef idx="minor">
                  <a:schemeClr val="tx1"/>
                </a:fontRef>
              </p:style>
            </p:cxnSp>
          </p:grpSp>
        </p:grpSp>
        <p:sp>
          <p:nvSpPr>
            <p:cNvPr id="83" name="TextBox 82"/>
            <p:cNvSpPr txBox="1"/>
            <p:nvPr/>
          </p:nvSpPr>
          <p:spPr>
            <a:xfrm>
              <a:off x="4269616" y="4507876"/>
              <a:ext cx="1401346" cy="230832"/>
            </a:xfrm>
            <a:prstGeom prst="rect">
              <a:avLst/>
            </a:prstGeom>
            <a:noFill/>
            <a:ln>
              <a:noFill/>
            </a:ln>
          </p:spPr>
          <p:txBody>
            <a:bodyPr wrap="none" rtlCol="0">
              <a:spAutoFit/>
            </a:bodyPr>
            <a:lstStyle/>
            <a:p>
              <a:pPr algn="l" rtl="0"/>
              <a:r>
                <a:rPr lang="fr-FR" sz="900" b="0" i="0" u="none">
                  <a:solidFill>
                    <a:srgbClr val="000000"/>
                  </a:solidFill>
                  <a:latin typeface="Futura Std Condensed" pitchFamily="34" charset="0"/>
                  <a:cs typeface="Futura Condensed"/>
                </a:rPr>
                <a:t>choisir un son dans la bibliothèque</a:t>
              </a:r>
              <a:endParaRPr lang="fr-FR" sz="900" dirty="0">
                <a:solidFill>
                  <a:srgbClr val="000000"/>
                </a:solidFill>
                <a:latin typeface="Futura Std Condensed" pitchFamily="34" charset="0"/>
              </a:endParaRPr>
            </a:p>
          </p:txBody>
        </p:sp>
      </p:grpSp>
      <p:cxnSp>
        <p:nvCxnSpPr>
          <p:cNvPr id="92" name="Straight Arrow Connector 91"/>
          <p:cNvCxnSpPr/>
          <p:nvPr>
            <p:custDataLst>
              <p:tags r:id="rId16"/>
            </p:custDataLst>
          </p:nvPr>
        </p:nvCxnSpPr>
        <p:spPr>
          <a:xfrm>
            <a:off x="1522449" y="4407681"/>
            <a:ext cx="2193721"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custDataLst>
              <p:tags r:id="rId17"/>
            </p:custDataLst>
          </p:nvPr>
        </p:nvGrpSpPr>
        <p:grpSpPr>
          <a:xfrm>
            <a:off x="2224112" y="4674423"/>
            <a:ext cx="3572423" cy="261839"/>
            <a:chOff x="2224112" y="4658791"/>
            <a:chExt cx="3572423" cy="261839"/>
          </a:xfrm>
        </p:grpSpPr>
        <p:cxnSp>
          <p:nvCxnSpPr>
            <p:cNvPr id="91" name="Straight Arrow Connector 90"/>
            <p:cNvCxnSpPr/>
            <p:nvPr/>
          </p:nvCxnSpPr>
          <p:spPr>
            <a:xfrm>
              <a:off x="2224112" y="4658791"/>
              <a:ext cx="3572423"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4668781" y="4658791"/>
              <a:ext cx="0" cy="261839"/>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8" name="Picture 7" descr="Screen Shot 2014-06-05 at 2.25.03 PM.png"/>
          <p:cNvPicPr>
            <a:picLocks noChangeAspect="1"/>
          </p:cNvPicPr>
          <p:nvPr>
            <p:custDataLst>
              <p:tags r:id="rId18"/>
            </p:custDataLst>
          </p:nvPr>
        </p:nvPicPr>
        <p:blipFill>
          <a:blip r:embed="rId38">
            <a:extLst>
              <a:ext uri="{BEBA8EAE-BF5A-486C-A8C5-ECC9F3942E4B}">
                <a14:imgProps xmlns:a14="http://schemas.microsoft.com/office/drawing/2010/main">
                  <a14:imgLayer r:embed="rId39">
                    <a14:imgEffect>
                      <a14:backgroundRemoval t="329" b="100000" l="0" r="100000">
                        <a14:foregroundMark x1="20776" y1="4770" x2="20776" y2="4770"/>
                        <a14:foregroundMark x1="32648" y1="6414" x2="32648" y2="6414"/>
                        <a14:foregroundMark x1="37900" y1="8553" x2="37900" y2="8553"/>
                        <a14:foregroundMark x1="65297" y1="10033" x2="6621" y2="10526"/>
                      </a14:backgroundRemoval>
                    </a14:imgEffect>
                  </a14:imgLayer>
                </a14:imgProps>
              </a:ext>
              <a:ext uri="{28A0092B-C50C-407E-A947-70E740481C1C}">
                <a14:useLocalDpi xmlns:a14="http://schemas.microsoft.com/office/drawing/2010/main" val="0"/>
              </a:ext>
            </a:extLst>
          </a:blip>
          <a:stretch>
            <a:fillRect/>
          </a:stretch>
        </p:blipFill>
        <p:spPr>
          <a:xfrm>
            <a:off x="448916" y="5085239"/>
            <a:ext cx="1981586" cy="2750695"/>
          </a:xfrm>
          <a:prstGeom prst="rect">
            <a:avLst/>
          </a:prstGeom>
        </p:spPr>
      </p:pic>
      <p:grpSp>
        <p:nvGrpSpPr>
          <p:cNvPr id="98" name="Group 97"/>
          <p:cNvGrpSpPr/>
          <p:nvPr>
            <p:custDataLst>
              <p:tags r:id="rId19"/>
            </p:custDataLst>
          </p:nvPr>
        </p:nvGrpSpPr>
        <p:grpSpPr>
          <a:xfrm>
            <a:off x="2209980" y="443435"/>
            <a:ext cx="1012360" cy="1336089"/>
            <a:chOff x="2571138" y="443435"/>
            <a:chExt cx="651202" cy="1336089"/>
          </a:xfrm>
        </p:grpSpPr>
        <p:grpSp>
          <p:nvGrpSpPr>
            <p:cNvPr id="100" name="Group 99"/>
            <p:cNvGrpSpPr/>
            <p:nvPr/>
          </p:nvGrpSpPr>
          <p:grpSpPr>
            <a:xfrm>
              <a:off x="2571138" y="443435"/>
              <a:ext cx="651202" cy="1336089"/>
              <a:chOff x="2169548" y="4643960"/>
              <a:chExt cx="393589" cy="656327"/>
            </a:xfrm>
          </p:grpSpPr>
          <p:cxnSp>
            <p:nvCxnSpPr>
              <p:cNvPr id="104" name="Straight Arrow Connector 103"/>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01" name="Straight Arrow Connector 100"/>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2914383" y="1766295"/>
              <a:ext cx="307957"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06" name="TextBox 105"/>
          <p:cNvSpPr txBox="1"/>
          <p:nvPr>
            <p:custDataLst>
              <p:tags r:id="rId20"/>
            </p:custDataLst>
          </p:nvPr>
        </p:nvSpPr>
        <p:spPr>
          <a:xfrm>
            <a:off x="457200" y="595840"/>
            <a:ext cx="2815942" cy="769441"/>
          </a:xfrm>
          <a:prstGeom prst="rect">
            <a:avLst/>
          </a:prstGeom>
          <a:noFill/>
        </p:spPr>
        <p:txBody>
          <a:bodyPr wrap="square" rtlCol="0">
            <a:spAutoFit/>
          </a:bodyPr>
          <a:lstStyle/>
          <a:p>
            <a:pPr algn="l" rtl="0"/>
            <a:r>
              <a:rPr lang="fr-FR" sz="4400" b="0" i="0" u="none">
                <a:latin typeface="Futura Std Condensed" pitchFamily="34" charset="0"/>
                <a:cs typeface="Futura Condensed"/>
              </a:rPr>
              <a:t>CLIP VIDÉO</a:t>
            </a:r>
          </a:p>
        </p:txBody>
      </p:sp>
      <p:grpSp>
        <p:nvGrpSpPr>
          <p:cNvPr id="108" name="Group 107"/>
          <p:cNvGrpSpPr/>
          <p:nvPr>
            <p:custDataLst>
              <p:tags r:id="rId21"/>
            </p:custDataLst>
          </p:nvPr>
        </p:nvGrpSpPr>
        <p:grpSpPr>
          <a:xfrm>
            <a:off x="3488053" y="4809084"/>
            <a:ext cx="2680274" cy="1567866"/>
            <a:chOff x="3488053" y="4739814"/>
            <a:chExt cx="2680274" cy="1567866"/>
          </a:xfrm>
        </p:grpSpPr>
        <p:pic>
          <p:nvPicPr>
            <p:cNvPr id="109" name="Picture 108" descr="Screen Shot 2014-06-03 at 2.26.59 PM.png"/>
            <p:cNvPicPr>
              <a:picLocks noChangeAspect="1"/>
            </p:cNvPicPr>
            <p:nvPr/>
          </p:nvPicPr>
          <p:blipFill rotWithShape="1">
            <a:blip r:embed="rId40">
              <a:extLst>
                <a:ext uri="{BEBA8EAE-BF5A-486C-A8C5-ECC9F3942E4B}">
                  <a14:imgProps xmlns:a14="http://schemas.microsoft.com/office/drawing/2010/main">
                    <a14:imgLayer r:embed="rId41">
                      <a14:imgEffect>
                        <a14:backgroundRemoval t="2935" b="98646" l="248" r="97522">
                          <a14:foregroundMark x1="16853" y1="41761" x2="16853" y2="41761"/>
                          <a14:foregroundMark x1="48947" y1="37246" x2="48947" y2="37246"/>
                          <a14:foregroundMark x1="22057" y1="86907" x2="22057" y2="86907"/>
                        </a14:backgroundRemoval>
                      </a14:imgEffect>
                    </a14:imgLayer>
                  </a14:imgProps>
                </a:ext>
                <a:ext uri="{28A0092B-C50C-407E-A947-70E740481C1C}">
                  <a14:useLocalDpi xmlns:a14="http://schemas.microsoft.com/office/drawing/2010/main" val="0"/>
                </a:ext>
              </a:extLst>
            </a:blip>
            <a:srcRect r="62600"/>
            <a:stretch/>
          </p:blipFill>
          <p:spPr>
            <a:xfrm>
              <a:off x="3488053" y="4739814"/>
              <a:ext cx="1068196" cy="1567866"/>
            </a:xfrm>
            <a:prstGeom prst="rect">
              <a:avLst/>
            </a:prstGeom>
          </p:spPr>
        </p:pic>
        <p:pic>
          <p:nvPicPr>
            <p:cNvPr id="110" name="Picture 109" descr="Screen Shot 2014-06-03 at 2.26.59 PM.png"/>
            <p:cNvPicPr>
              <a:picLocks noChangeAspect="1"/>
            </p:cNvPicPr>
            <p:nvPr/>
          </p:nvPicPr>
          <p:blipFill rotWithShape="1">
            <a:blip r:embed="rId40">
              <a:extLst>
                <a:ext uri="{BEBA8EAE-BF5A-486C-A8C5-ECC9F3942E4B}">
                  <a14:imgProps xmlns:a14="http://schemas.microsoft.com/office/drawing/2010/main">
                    <a14:imgLayer r:embed="rId42">
                      <a14:imgEffect>
                        <a14:backgroundRemoval t="2935" b="98646" l="248" r="97522">
                          <a14:foregroundMark x1="16853" y1="41761" x2="16853" y2="41761"/>
                          <a14:foregroundMark x1="48947" y1="37246" x2="48947" y2="37246"/>
                          <a14:foregroundMark x1="22057" y1="86907" x2="22057" y2="86907"/>
                        </a14:backgroundRemoval>
                      </a14:imgEffect>
                    </a14:imgLayer>
                  </a14:imgProps>
                </a:ext>
                <a:ext uri="{28A0092B-C50C-407E-A947-70E740481C1C}">
                  <a14:useLocalDpi xmlns:a14="http://schemas.microsoft.com/office/drawing/2010/main" val="0"/>
                </a:ext>
              </a:extLst>
            </a:blip>
            <a:srcRect l="66542"/>
            <a:stretch/>
          </p:blipFill>
          <p:spPr>
            <a:xfrm>
              <a:off x="5212727" y="4739814"/>
              <a:ext cx="955600" cy="1567866"/>
            </a:xfrm>
            <a:prstGeom prst="rect">
              <a:avLst/>
            </a:prstGeom>
          </p:spPr>
        </p:pic>
        <p:pic>
          <p:nvPicPr>
            <p:cNvPr id="111" name="Picture 110" descr="Screen Shot 2014-06-03 at 2.26.59 PM.png"/>
            <p:cNvPicPr>
              <a:picLocks noChangeAspect="1"/>
            </p:cNvPicPr>
            <p:nvPr/>
          </p:nvPicPr>
          <p:blipFill rotWithShape="1">
            <a:blip r:embed="rId40">
              <a:extLst>
                <a:ext uri="{BEBA8EAE-BF5A-486C-A8C5-ECC9F3942E4B}">
                  <a14:imgProps xmlns:a14="http://schemas.microsoft.com/office/drawing/2010/main">
                    <a14:imgLayer r:embed="rId43">
                      <a14:imgEffect>
                        <a14:backgroundRemoval t="2935" b="98646" l="248" r="97522">
                          <a14:foregroundMark x1="16853" y1="41761" x2="16853" y2="41761"/>
                          <a14:foregroundMark x1="48947" y1="37246" x2="48947" y2="37246"/>
                          <a14:foregroundMark x1="22057" y1="86907" x2="22057" y2="86907"/>
                        </a14:backgroundRemoval>
                      </a14:imgEffect>
                    </a14:imgLayer>
                  </a14:imgProps>
                </a:ext>
                <a:ext uri="{28A0092B-C50C-407E-A947-70E740481C1C}">
                  <a14:useLocalDpi xmlns:a14="http://schemas.microsoft.com/office/drawing/2010/main" val="0"/>
                </a:ext>
              </a:extLst>
            </a:blip>
            <a:srcRect l="40457" r="39888"/>
            <a:stretch/>
          </p:blipFill>
          <p:spPr>
            <a:xfrm>
              <a:off x="4603800" y="4739814"/>
              <a:ext cx="561375" cy="1567866"/>
            </a:xfrm>
            <a:prstGeom prst="rect">
              <a:avLst/>
            </a:prstGeom>
          </p:spPr>
        </p:pic>
      </p:grpSp>
      <p:cxnSp>
        <p:nvCxnSpPr>
          <p:cNvPr id="112" name="Straight Arrow Connector 111"/>
          <p:cNvCxnSpPr/>
          <p:nvPr>
            <p:custDataLst>
              <p:tags r:id="rId22"/>
            </p:custDataLst>
          </p:nvPr>
        </p:nvCxnSpPr>
        <p:spPr>
          <a:xfrm>
            <a:off x="2104746" y="5493862"/>
            <a:ext cx="325756"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19762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54</a:t>
            </a:r>
            <a:endParaRPr lang="fr-FR" dirty="0">
              <a:latin typeface="Futura Std Condensed" pitchFamily="34" charset="0"/>
            </a:endParaRPr>
          </a:p>
        </p:txBody>
      </p:sp>
    </p:spTree>
    <p:extLst>
      <p:ext uri="{BB962C8B-B14F-4D97-AF65-F5344CB8AC3E}">
        <p14:creationId xmlns:p14="http://schemas.microsoft.com/office/powerpoint/2010/main" val="9148549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2"/>
          <p:cNvSpPr txBox="1">
            <a:spLocks/>
          </p:cNvSpPr>
          <p:nvPr>
            <p:custDataLst>
              <p:tags r:id="rId1"/>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solidFill>
                  <a:schemeClr val="bg1"/>
                </a:solidFill>
                <a:latin typeface="Futura Std Condensed" pitchFamily="34" charset="0"/>
              </a:rPr>
              <a:t>55</a:t>
            </a:r>
            <a:endParaRPr lang="fr-FR" dirty="0">
              <a:solidFill>
                <a:schemeClr val="bg1"/>
              </a:solidFill>
              <a:latin typeface="Futura Std Condensed" pitchFamily="34" charset="0"/>
            </a:endParaRPr>
          </a:p>
        </p:txBody>
      </p:sp>
      <p:pic>
        <p:nvPicPr>
          <p:cNvPr id="4" name="Picture 3" descr="Unit3.png"/>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73" name="TextBox 72"/>
          <p:cNvSpPr txBox="1"/>
          <p:nvPr>
            <p:custDataLst>
              <p:tags r:id="rId3"/>
            </p:custDataLst>
          </p:nvPr>
        </p:nvSpPr>
        <p:spPr>
          <a:xfrm>
            <a:off x="4732867" y="8192253"/>
            <a:ext cx="2514173" cy="1200329"/>
          </a:xfrm>
          <a:prstGeom prst="rect">
            <a:avLst/>
          </a:prstGeom>
          <a:noFill/>
          <a:ln>
            <a:noFill/>
            <a:prstDash val="dash"/>
          </a:ln>
        </p:spPr>
        <p:txBody>
          <a:bodyPr wrap="square" rtlCol="0">
            <a:spAutoFit/>
          </a:bodyPr>
          <a:lstStyle/>
          <a:p>
            <a:pPr algn="l" rtl="0"/>
            <a:r>
              <a:rPr lang="fr-FR" sz="1200" b="0" i="0" u="none" dirty="0">
                <a:latin typeface="Futura Std Condensed" pitchFamily="34" charset="0"/>
                <a:cs typeface="Futura Condensed"/>
              </a:rPr>
              <a:t>PERSONNAGES  			   58</a:t>
            </a:r>
          </a:p>
          <a:p>
            <a:pPr algn="l" rtl="0"/>
            <a:r>
              <a:rPr lang="fr-FR" sz="1200" b="0" i="0" u="none" dirty="0">
                <a:latin typeface="Futura Std Condensed" pitchFamily="34" charset="0"/>
                <a:cs typeface="Futura Condensed"/>
              </a:rPr>
              <a:t>CONVERSATIONS			   60</a:t>
            </a:r>
          </a:p>
          <a:p>
            <a:pPr algn="l" rtl="0"/>
            <a:r>
              <a:rPr lang="fr-FR" sz="1200" b="0" i="0" u="none" dirty="0">
                <a:latin typeface="Futura Std Condensed" pitchFamily="34" charset="0"/>
                <a:cs typeface="Futura Condensed"/>
              </a:rPr>
              <a:t>SCÈNES				   62</a:t>
            </a:r>
          </a:p>
          <a:p>
            <a:pPr algn="l" rtl="0"/>
            <a:r>
              <a:rPr lang="fr-FR" sz="1200" b="0" i="0" u="none" dirty="0">
                <a:latin typeface="Futura Std Condensed" pitchFamily="34" charset="0"/>
                <a:cs typeface="Futura Condensed"/>
              </a:rPr>
              <a:t>DÉBOGAGE	      		   64</a:t>
            </a:r>
          </a:p>
          <a:p>
            <a:pPr algn="l" rtl="0"/>
            <a:r>
              <a:rPr lang="fr-FR" sz="1200" b="0" i="0" u="none" dirty="0">
                <a:latin typeface="Futura Std Condensed" pitchFamily="34" charset="0"/>
                <a:cs typeface="Futura Condensed"/>
              </a:rPr>
              <a:t>CRÉATION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CRÉATURE		   66</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FAIS PASSER			   68</a:t>
            </a:r>
          </a:p>
        </p:txBody>
      </p:sp>
      <p:grpSp>
        <p:nvGrpSpPr>
          <p:cNvPr id="74" name="Group 73"/>
          <p:cNvGrpSpPr/>
          <p:nvPr>
            <p:custDataLst>
              <p:tags r:id="rId4"/>
            </p:custDataLst>
          </p:nvPr>
        </p:nvGrpSpPr>
        <p:grpSpPr>
          <a:xfrm>
            <a:off x="605328" y="8605169"/>
            <a:ext cx="3674608" cy="604226"/>
            <a:chOff x="634075" y="8600752"/>
            <a:chExt cx="3674608" cy="604226"/>
          </a:xfrm>
        </p:grpSpPr>
        <p:grpSp>
          <p:nvGrpSpPr>
            <p:cNvPr id="75" name="Group 74"/>
            <p:cNvGrpSpPr/>
            <p:nvPr/>
          </p:nvGrpSpPr>
          <p:grpSpPr>
            <a:xfrm>
              <a:off x="853841" y="8748598"/>
              <a:ext cx="3218710" cy="456380"/>
              <a:chOff x="1699218" y="4842934"/>
              <a:chExt cx="3218710" cy="456380"/>
            </a:xfrm>
            <a:effectLst/>
          </p:grpSpPr>
          <p:cxnSp>
            <p:nvCxnSpPr>
              <p:cNvPr id="83" name="Straight Connector 82"/>
              <p:cNvCxnSpPr/>
              <p:nvPr/>
            </p:nvCxnSpPr>
            <p:spPr>
              <a:xfrm>
                <a:off x="1699218" y="4849283"/>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699218" y="5292964"/>
                <a:ext cx="3218710" cy="0"/>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248625"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777846"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328397"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3850843"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4394979"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4917928" y="4846108"/>
                <a:ext cx="0" cy="452556"/>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34075" y="8600752"/>
              <a:ext cx="3674608" cy="470400"/>
              <a:chOff x="1998752" y="6567822"/>
              <a:chExt cx="3674608" cy="470400"/>
            </a:xfrm>
          </p:grpSpPr>
          <p:sp>
            <p:nvSpPr>
              <p:cNvPr id="77" name="Oval 76"/>
              <p:cNvSpPr/>
              <p:nvPr/>
            </p:nvSpPr>
            <p:spPr>
              <a:xfrm>
                <a:off x="1998752"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rtl="0"/>
                <a:r>
                  <a:rPr lang="fr-FR" sz="1100" b="0" i="0" u="none">
                    <a:solidFill>
                      <a:schemeClr val="bg1">
                        <a:lumMod val="95000"/>
                      </a:schemeClr>
                    </a:solidFill>
                    <a:latin typeface="Futura Std Condensed" pitchFamily="34" charset="0"/>
                    <a:cs typeface="Futura Condensed"/>
                  </a:rPr>
                  <a:t>0</a:t>
                </a:r>
              </a:p>
            </p:txBody>
          </p:sp>
          <p:sp>
            <p:nvSpPr>
              <p:cNvPr id="78" name="Oval 77"/>
              <p:cNvSpPr/>
              <p:nvPr/>
            </p:nvSpPr>
            <p:spPr>
              <a:xfrm>
                <a:off x="2532725"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1</a:t>
                </a:r>
              </a:p>
            </p:txBody>
          </p:sp>
          <p:sp>
            <p:nvSpPr>
              <p:cNvPr id="79" name="Oval 78"/>
              <p:cNvSpPr/>
              <p:nvPr/>
            </p:nvSpPr>
            <p:spPr>
              <a:xfrm>
                <a:off x="3061946" y="6567822"/>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2</a:t>
                </a:r>
              </a:p>
            </p:txBody>
          </p:sp>
          <p:sp>
            <p:nvSpPr>
              <p:cNvPr id="80" name="Oval 79"/>
              <p:cNvSpPr/>
              <p:nvPr/>
            </p:nvSpPr>
            <p:spPr>
              <a:xfrm>
                <a:off x="4131784"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4</a:t>
                </a:r>
              </a:p>
            </p:txBody>
          </p:sp>
          <p:sp>
            <p:nvSpPr>
              <p:cNvPr id="81" name="Oval 80"/>
              <p:cNvSpPr/>
              <p:nvPr/>
            </p:nvSpPr>
            <p:spPr>
              <a:xfrm>
                <a:off x="4666729"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5</a:t>
                </a:r>
                <a:endParaRPr lang="fr-FR" sz="1100" dirty="0">
                  <a:solidFill>
                    <a:schemeClr val="bg1">
                      <a:lumMod val="95000"/>
                    </a:schemeClr>
                  </a:solidFill>
                  <a:latin typeface="Futura Std Condensed" pitchFamily="34" charset="0"/>
                  <a:cs typeface="Futura Condensed"/>
                </a:endParaRPr>
              </a:p>
            </p:txBody>
          </p:sp>
          <p:sp>
            <p:nvSpPr>
              <p:cNvPr id="82" name="Oval 81"/>
              <p:cNvSpPr/>
              <p:nvPr/>
            </p:nvSpPr>
            <p:spPr>
              <a:xfrm>
                <a:off x="5202961"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6</a:t>
                </a:r>
                <a:endParaRPr lang="fr-FR" sz="1100" dirty="0">
                  <a:solidFill>
                    <a:schemeClr val="bg1">
                      <a:lumMod val="95000"/>
                    </a:schemeClr>
                  </a:solidFill>
                  <a:latin typeface="Futura Std Condensed" pitchFamily="34" charset="0"/>
                  <a:cs typeface="Futura Condensed"/>
                </a:endParaRPr>
              </a:p>
            </p:txBody>
          </p:sp>
        </p:grpSp>
      </p:grpSp>
      <p:grpSp>
        <p:nvGrpSpPr>
          <p:cNvPr id="91" name="Group 90"/>
          <p:cNvGrpSpPr/>
          <p:nvPr>
            <p:custDataLst>
              <p:tags r:id="rId5"/>
            </p:custDataLst>
          </p:nvPr>
        </p:nvGrpSpPr>
        <p:grpSpPr>
          <a:xfrm>
            <a:off x="2196161" y="8452440"/>
            <a:ext cx="516223" cy="516223"/>
            <a:chOff x="1267298" y="8604842"/>
            <a:chExt cx="516223" cy="516223"/>
          </a:xfrm>
        </p:grpSpPr>
        <p:sp>
          <p:nvSpPr>
            <p:cNvPr id="92" name="Teardrop 91"/>
            <p:cNvSpPr/>
            <p:nvPr/>
          </p:nvSpPr>
          <p:spPr>
            <a:xfrm rot="8075815">
              <a:off x="1267298" y="8604842"/>
              <a:ext cx="516223" cy="516223"/>
            </a:xfrm>
            <a:prstGeom prst="teardrop">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93" name="Rectangle 92"/>
            <p:cNvSpPr/>
            <p:nvPr/>
          </p:nvSpPr>
          <p:spPr>
            <a:xfrm>
              <a:off x="1336401" y="8662999"/>
              <a:ext cx="381002" cy="400110"/>
            </a:xfrm>
            <a:prstGeom prst="rect">
              <a:avLst/>
            </a:prstGeom>
          </p:spPr>
          <p:txBody>
            <a:bodyPr wrap="square">
              <a:spAutoFit/>
            </a:bodyPr>
            <a:lstStyle/>
            <a:p>
              <a:pPr algn="ctr" rtl="0"/>
              <a:r>
                <a:rPr lang="fr-FR" sz="2000" b="0" i="0" u="none">
                  <a:solidFill>
                    <a:schemeClr val="bg1"/>
                  </a:solidFill>
                  <a:latin typeface="Futura Std Condensed" pitchFamily="34" charset="0"/>
                  <a:cs typeface="Futura Condensed"/>
                </a:rPr>
                <a:t>3</a:t>
              </a:r>
              <a:endParaRPr lang="fr-FR" sz="4400" dirty="0">
                <a:solidFill>
                  <a:schemeClr val="bg1"/>
                </a:solidFill>
                <a:latin typeface="Futura Std Condensed" pitchFamily="34" charset="0"/>
                <a:cs typeface="Futura Condensed"/>
              </a:endParaRPr>
            </a:p>
          </p:txBody>
        </p:sp>
      </p:grpSp>
      <p:sp>
        <p:nvSpPr>
          <p:cNvPr id="94" name="TextBox 93"/>
          <p:cNvSpPr txBox="1"/>
          <p:nvPr>
            <p:custDataLst>
              <p:tags r:id="rId6"/>
            </p:custDataLst>
          </p:nvPr>
        </p:nvSpPr>
        <p:spPr>
          <a:xfrm>
            <a:off x="457199" y="464006"/>
            <a:ext cx="3063655"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3</a:t>
            </a:r>
            <a:endParaRPr lang="fr-FR" sz="5300" b="0" i="0" u="none" dirty="0">
              <a:latin typeface="Futura Std Condensed" pitchFamily="34" charset="0"/>
              <a:cs typeface="Futura Condensed"/>
            </a:endParaRPr>
          </a:p>
          <a:p>
            <a:pPr algn="l" rtl="0"/>
            <a:r>
              <a:rPr lang="fr-FR" sz="5300" b="0" i="0" u="none" dirty="0">
                <a:latin typeface="Futura Std Condensed" pitchFamily="34" charset="0"/>
                <a:cs typeface="Futura Condensed"/>
              </a:rPr>
              <a:t>HISTOIRES</a:t>
            </a:r>
            <a:endParaRPr lang="fr-FR" sz="5300" dirty="0">
              <a:latin typeface="Futura Std Condensed" pitchFamily="34" charset="0"/>
              <a:cs typeface="Futura Condensed"/>
            </a:endParaRPr>
          </a:p>
        </p:txBody>
      </p:sp>
      <p:grpSp>
        <p:nvGrpSpPr>
          <p:cNvPr id="95" name="Group 94"/>
          <p:cNvGrpSpPr/>
          <p:nvPr>
            <p:custDataLst>
              <p:tags r:id="rId7"/>
            </p:custDataLst>
          </p:nvPr>
        </p:nvGrpSpPr>
        <p:grpSpPr>
          <a:xfrm>
            <a:off x="-1" y="7559351"/>
            <a:ext cx="7772401" cy="666231"/>
            <a:chOff x="-1" y="7378700"/>
            <a:chExt cx="7772401" cy="666231"/>
          </a:xfrm>
        </p:grpSpPr>
        <p:sp>
          <p:nvSpPr>
            <p:cNvPr id="96" name="Rectangle 95"/>
            <p:cNvSpPr/>
            <p:nvPr/>
          </p:nvSpPr>
          <p:spPr>
            <a:xfrm>
              <a:off x="-1" y="7406951"/>
              <a:ext cx="7772401" cy="479582"/>
            </a:xfrm>
            <a:prstGeom prst="rect">
              <a:avLst/>
            </a:prstGeom>
            <a:solidFill>
              <a:srgbClr val="AA28BA"/>
            </a:solidFill>
            <a:ln>
              <a:solidFill>
                <a:srgbClr val="AA28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97" name="Diamond 96"/>
            <p:cNvSpPr/>
            <p:nvPr/>
          </p:nvSpPr>
          <p:spPr>
            <a:xfrm>
              <a:off x="2108219" y="7648251"/>
              <a:ext cx="381000" cy="381000"/>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98" name="Diamond 97"/>
            <p:cNvSpPr/>
            <p:nvPr/>
          </p:nvSpPr>
          <p:spPr>
            <a:xfrm>
              <a:off x="5681688" y="7663931"/>
              <a:ext cx="384162" cy="381000"/>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99" name="TextBox 98"/>
            <p:cNvSpPr txBox="1"/>
            <p:nvPr/>
          </p:nvSpPr>
          <p:spPr>
            <a:xfrm>
              <a:off x="4279937" y="7378700"/>
              <a:ext cx="3187664"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SOMMAIRE</a:t>
              </a:r>
              <a:endParaRPr lang="fr-FR" sz="2800" dirty="0">
                <a:solidFill>
                  <a:schemeClr val="bg1"/>
                </a:solidFill>
                <a:latin typeface="Futura Std Condensed" pitchFamily="34" charset="0"/>
                <a:cs typeface="Futura Condensed"/>
              </a:endParaRPr>
            </a:p>
          </p:txBody>
        </p:sp>
        <p:sp>
          <p:nvSpPr>
            <p:cNvPr id="100" name="TextBox 99"/>
            <p:cNvSpPr txBox="1"/>
            <p:nvPr/>
          </p:nvSpPr>
          <p:spPr>
            <a:xfrm>
              <a:off x="317500" y="7378700"/>
              <a:ext cx="3962438"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VOUS ÊTES ICI</a:t>
              </a:r>
              <a:endParaRPr lang="fr-FR" sz="2800" dirty="0">
                <a:solidFill>
                  <a:schemeClr val="bg1"/>
                </a:solidFill>
                <a:latin typeface="Futura Std Condensed" pitchFamily="34" charset="0"/>
                <a:cs typeface="Futura Condensed"/>
              </a:endParaRPr>
            </a:p>
          </p:txBody>
        </p:sp>
      </p:grpSp>
      <p:sp>
        <p:nvSpPr>
          <p:cNvPr id="32" name="Slide Number Placeholder 2"/>
          <p:cNvSpPr txBox="1">
            <a:spLocks/>
          </p:cNvSpPr>
          <p:nvPr>
            <p:custDataLst>
              <p:tags r:id="rId8"/>
            </p:custDataLst>
          </p:nvPr>
        </p:nvSpPr>
        <p:spPr>
          <a:xfrm>
            <a:off x="3881665" y="9520354"/>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solidFill>
                  <a:srgbClr val="FFFFFF"/>
                </a:solidFill>
                <a:latin typeface="Futura Std Condensed" pitchFamily="34" charset="0"/>
              </a:rPr>
              <a:t>55</a:t>
            </a:r>
            <a:endParaRPr lang="fr-FR" dirty="0">
              <a:solidFill>
                <a:srgbClr val="FFFFFF"/>
              </a:solidFill>
              <a:latin typeface="Futura Std Condensed" pitchFamily="34" charset="0"/>
            </a:endParaRPr>
          </a:p>
        </p:txBody>
      </p:sp>
    </p:spTree>
    <p:extLst>
      <p:ext uri="{BB962C8B-B14F-4D97-AF65-F5344CB8AC3E}">
        <p14:creationId xmlns:p14="http://schemas.microsoft.com/office/powerpoint/2010/main" val="2348374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custDataLst>
              <p:tags r:id="rId1"/>
            </p:custDataLst>
          </p:nvPr>
        </p:nvGrpSpPr>
        <p:grpSpPr>
          <a:xfrm>
            <a:off x="176378" y="4028850"/>
            <a:ext cx="7596022" cy="479582"/>
            <a:chOff x="176378" y="4028850"/>
            <a:chExt cx="7596022" cy="479582"/>
          </a:xfrm>
        </p:grpSpPr>
        <p:sp>
          <p:nvSpPr>
            <p:cNvPr id="57" name="Rectangle 13"/>
            <p:cNvSpPr/>
            <p:nvPr/>
          </p:nvSpPr>
          <p:spPr>
            <a:xfrm flipH="1">
              <a:off x="176378" y="4028850"/>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58" name="TextBox 57"/>
            <p:cNvSpPr txBox="1"/>
            <p:nvPr/>
          </p:nvSpPr>
          <p:spPr>
            <a:xfrm flipH="1">
              <a:off x="452117" y="4046767"/>
              <a:ext cx="3369919" cy="461665"/>
            </a:xfrm>
            <a:prstGeom prst="rect">
              <a:avLst/>
            </a:prstGeom>
            <a:noFill/>
          </p:spPr>
          <p:txBody>
            <a:bodyPr wrap="square" rtlCol="0" anchor="ctr" anchorCtr="0">
              <a:spAutoFit/>
            </a:bodyPr>
            <a:lstStyle/>
            <a:p>
              <a:pPr algn="l" rtl="0"/>
              <a:r>
                <a:rPr lang="fr-FR" sz="2400" b="0" i="0" u="none" dirty="0" smtClean="0">
                  <a:solidFill>
                    <a:schemeClr val="bg1"/>
                  </a:solidFill>
                  <a:latin typeface="Futura Std Condensed" pitchFamily="34" charset="0"/>
                  <a:cs typeface="Futura Condensed"/>
                </a:rPr>
                <a:t>QU’EST-CE </a:t>
              </a:r>
              <a:r>
                <a:rPr lang="fr-FR" sz="2400" b="0" i="0" u="none" dirty="0">
                  <a:solidFill>
                    <a:schemeClr val="bg1"/>
                  </a:solidFill>
                  <a:latin typeface="Futura Std Condensed" pitchFamily="34" charset="0"/>
                  <a:cs typeface="Futura Condensed"/>
                </a:rPr>
                <a:t>QUE CE GUIDE ?</a:t>
              </a:r>
              <a:endParaRPr lang="fr-FR" sz="2400" dirty="0">
                <a:solidFill>
                  <a:schemeClr val="bg1"/>
                </a:solidFill>
                <a:latin typeface="Futura Std Condensed" pitchFamily="34" charset="0"/>
                <a:cs typeface="Futura Condensed"/>
              </a:endParaRPr>
            </a:p>
          </p:txBody>
        </p:sp>
      </p:grpSp>
      <p:grpSp>
        <p:nvGrpSpPr>
          <p:cNvPr id="2" name="Group 1"/>
          <p:cNvGrpSpPr/>
          <p:nvPr>
            <p:custDataLst>
              <p:tags r:id="rId2"/>
            </p:custDataLst>
          </p:nvPr>
        </p:nvGrpSpPr>
        <p:grpSpPr>
          <a:xfrm>
            <a:off x="176378" y="666033"/>
            <a:ext cx="7596022" cy="479582"/>
            <a:chOff x="176378" y="666033"/>
            <a:chExt cx="7596022" cy="479582"/>
          </a:xfrm>
        </p:grpSpPr>
        <p:sp>
          <p:nvSpPr>
            <p:cNvPr id="53" name="Rectangle 13"/>
            <p:cNvSpPr/>
            <p:nvPr/>
          </p:nvSpPr>
          <p:spPr>
            <a:xfrm flipH="1">
              <a:off x="176378" y="666033"/>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54" name="TextBox 53"/>
            <p:cNvSpPr txBox="1"/>
            <p:nvPr/>
          </p:nvSpPr>
          <p:spPr>
            <a:xfrm flipH="1">
              <a:off x="452118" y="683950"/>
              <a:ext cx="2976882" cy="461665"/>
            </a:xfrm>
            <a:prstGeom prst="rect">
              <a:avLst/>
            </a:prstGeom>
            <a:noFill/>
          </p:spPr>
          <p:txBody>
            <a:bodyPr wrap="square" rtlCol="0" anchor="ctr" anchorCtr="0">
              <a:spAutoFit/>
            </a:bodyPr>
            <a:lstStyle/>
            <a:p>
              <a:pPr algn="l" rtl="0"/>
              <a:r>
                <a:rPr lang="fr-FR" sz="2400" b="0" i="0" u="none" dirty="0" smtClean="0">
                  <a:solidFill>
                    <a:schemeClr val="bg1"/>
                  </a:solidFill>
                  <a:latin typeface="Futura Std Condensed" pitchFamily="34" charset="0"/>
                  <a:cs typeface="Futura Condensed"/>
                </a:rPr>
                <a:t>QU’EST-CE </a:t>
              </a:r>
              <a:r>
                <a:rPr lang="fr-FR" sz="2400" b="0" i="0" u="none" dirty="0">
                  <a:solidFill>
                    <a:schemeClr val="bg1"/>
                  </a:solidFill>
                  <a:latin typeface="Futura Std Condensed" pitchFamily="34" charset="0"/>
                  <a:cs typeface="Futura Condensed"/>
                </a:rPr>
                <a:t>QUE SCRATCH ?</a:t>
              </a:r>
              <a:endParaRPr lang="fr-FR" sz="2400" dirty="0">
                <a:solidFill>
                  <a:schemeClr val="bg1"/>
                </a:solidFill>
                <a:latin typeface="Futura Std Condensed" pitchFamily="34" charset="0"/>
                <a:cs typeface="Futura Condensed"/>
              </a:endParaRPr>
            </a:p>
          </p:txBody>
        </p:sp>
      </p:grpSp>
      <p:grpSp>
        <p:nvGrpSpPr>
          <p:cNvPr id="43" name="Group 42"/>
          <p:cNvGrpSpPr/>
          <p:nvPr>
            <p:custDataLst>
              <p:tags r:id="rId3"/>
            </p:custDataLst>
          </p:nvPr>
        </p:nvGrpSpPr>
        <p:grpSpPr>
          <a:xfrm>
            <a:off x="457202" y="6995636"/>
            <a:ext cx="6912621" cy="2733125"/>
            <a:chOff x="457202" y="5445628"/>
            <a:chExt cx="6912621" cy="2733125"/>
          </a:xfrm>
        </p:grpSpPr>
        <p:grpSp>
          <p:nvGrpSpPr>
            <p:cNvPr id="44" name="Group 43"/>
            <p:cNvGrpSpPr/>
            <p:nvPr/>
          </p:nvGrpSpPr>
          <p:grpSpPr>
            <a:xfrm>
              <a:off x="457202" y="5445628"/>
              <a:ext cx="6912621" cy="1565490"/>
              <a:chOff x="457202" y="7608030"/>
              <a:chExt cx="6912621" cy="1565490"/>
            </a:xfrm>
          </p:grpSpPr>
          <p:grpSp>
            <p:nvGrpSpPr>
              <p:cNvPr id="49" name="Group 48"/>
              <p:cNvGrpSpPr/>
              <p:nvPr/>
            </p:nvGrpSpPr>
            <p:grpSpPr>
              <a:xfrm>
                <a:off x="457202" y="7608628"/>
                <a:ext cx="1669098" cy="1564892"/>
                <a:chOff x="-6478313" y="5284345"/>
                <a:chExt cx="1669098" cy="1564892"/>
              </a:xfrm>
            </p:grpSpPr>
            <p:sp>
              <p:nvSpPr>
                <p:cNvPr id="71" name="Oval 70"/>
                <p:cNvSpPr/>
                <p:nvPr/>
              </p:nvSpPr>
              <p:spPr>
                <a:xfrm>
                  <a:off x="-6426211" y="5284345"/>
                  <a:ext cx="1564892" cy="1564892"/>
                </a:xfrm>
                <a:prstGeom prst="ellipse">
                  <a:avLst/>
                </a:prstGeom>
                <a:solidFill>
                  <a:srgbClr val="1B93DD"/>
                </a:solidFill>
                <a:ln>
                  <a:no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72" name="TextBox 71"/>
                <p:cNvSpPr txBox="1"/>
                <p:nvPr/>
              </p:nvSpPr>
              <p:spPr>
                <a:xfrm>
                  <a:off x="-6478313" y="5697462"/>
                  <a:ext cx="1669098" cy="707886"/>
                </a:xfrm>
                <a:prstGeom prst="rect">
                  <a:avLst/>
                </a:prstGeom>
                <a:noFill/>
                <a:ln w="6350" cmpd="sng">
                  <a:noFill/>
                  <a:prstDash val="dash"/>
                </a:ln>
              </p:spPr>
              <p:txBody>
                <a:bodyPr wrap="square" numCol="1" rtlCol="0">
                  <a:spAutoFit/>
                </a:bodyPr>
                <a:lstStyle/>
                <a:p>
                  <a:pPr algn="ctr" rtl="0"/>
                  <a:r>
                    <a:rPr lang="fr-FR" sz="2000" b="0" i="0" u="none" dirty="0" smtClean="0">
                      <a:solidFill>
                        <a:srgbClr val="FFFFFF"/>
                      </a:solidFill>
                      <a:latin typeface="Futura Std Condensed" pitchFamily="34" charset="0"/>
                      <a:cs typeface="Futura Condensed"/>
                    </a:rPr>
                    <a:t>PRINCIPE N</a:t>
                  </a:r>
                  <a:r>
                    <a:rPr lang="fr-FR" sz="2000" b="0" i="0" u="none" baseline="30000" dirty="0" smtClean="0">
                      <a:solidFill>
                        <a:srgbClr val="FFFFFF"/>
                      </a:solidFill>
                      <a:latin typeface="Futura Std Condensed" pitchFamily="34" charset="0"/>
                      <a:cs typeface="Futura Condensed"/>
                    </a:rPr>
                    <a:t>O</a:t>
                  </a:r>
                  <a:r>
                    <a:rPr lang="fr-FR" sz="2000" b="0" i="0" u="none" dirty="0" smtClean="0">
                      <a:solidFill>
                        <a:srgbClr val="FFFFFF"/>
                      </a:solidFill>
                      <a:latin typeface="Futura Std Condensed" pitchFamily="34" charset="0"/>
                      <a:cs typeface="Futura Condensed"/>
                    </a:rPr>
                    <a:t>1</a:t>
                  </a:r>
                  <a:r>
                    <a:rPr lang="fr-FR" sz="2000" b="0" i="0" u="none" dirty="0">
                      <a:solidFill>
                        <a:srgbClr val="FFFFFF"/>
                      </a:solidFill>
                      <a:latin typeface="Futura Std Condensed" pitchFamily="34" charset="0"/>
                      <a:cs typeface="Futura Condensed"/>
                    </a:rPr>
                    <a:t> :</a:t>
                  </a:r>
                </a:p>
                <a:p>
                  <a:pPr algn="ctr" rtl="0"/>
                  <a:r>
                    <a:rPr lang="fr-FR" sz="2000" b="0" i="0" u="none" dirty="0">
                      <a:solidFill>
                        <a:srgbClr val="FFFFFF"/>
                      </a:solidFill>
                      <a:latin typeface="Futura Std Condensed" pitchFamily="34" charset="0"/>
                      <a:cs typeface="Futura Condensed"/>
                    </a:rPr>
                    <a:t>CRÉER</a:t>
                  </a:r>
                </a:p>
              </p:txBody>
            </p:sp>
          </p:grpSp>
          <p:grpSp>
            <p:nvGrpSpPr>
              <p:cNvPr id="50" name="Group 49"/>
              <p:cNvGrpSpPr/>
              <p:nvPr/>
            </p:nvGrpSpPr>
            <p:grpSpPr>
              <a:xfrm>
                <a:off x="2205043" y="7608628"/>
                <a:ext cx="1669098" cy="1564892"/>
                <a:chOff x="-4718108" y="5284345"/>
                <a:chExt cx="1669098" cy="1564892"/>
              </a:xfrm>
            </p:grpSpPr>
            <p:sp>
              <p:nvSpPr>
                <p:cNvPr id="69" name="Oval 68"/>
                <p:cNvSpPr/>
                <p:nvPr/>
              </p:nvSpPr>
              <p:spPr>
                <a:xfrm>
                  <a:off x="-4666006" y="5284345"/>
                  <a:ext cx="1564892" cy="1564892"/>
                </a:xfrm>
                <a:prstGeom prst="ellipse">
                  <a:avLst/>
                </a:prstGeom>
                <a:solidFill>
                  <a:srgbClr val="AA28BA"/>
                </a:solidFill>
                <a:ln>
                  <a:no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70" name="TextBox 69"/>
                <p:cNvSpPr txBox="1"/>
                <p:nvPr/>
              </p:nvSpPr>
              <p:spPr>
                <a:xfrm>
                  <a:off x="-4718108" y="5697465"/>
                  <a:ext cx="1669098" cy="707886"/>
                </a:xfrm>
                <a:prstGeom prst="rect">
                  <a:avLst/>
                </a:prstGeom>
                <a:noFill/>
                <a:ln w="6350" cmpd="sng">
                  <a:noFill/>
                  <a:prstDash val="dash"/>
                </a:ln>
              </p:spPr>
              <p:txBody>
                <a:bodyPr wrap="square" numCol="1" rtlCol="0">
                  <a:spAutoFit/>
                </a:bodyPr>
                <a:lstStyle/>
                <a:p>
                  <a:pPr algn="ctr" rtl="0"/>
                  <a:r>
                    <a:rPr lang="fr-FR" sz="2000" b="0" i="0" u="none" dirty="0">
                      <a:solidFill>
                        <a:srgbClr val="FFFFFF"/>
                      </a:solidFill>
                      <a:latin typeface="Futura Std Condensed" pitchFamily="34" charset="0"/>
                      <a:cs typeface="Futura Condensed"/>
                    </a:rPr>
                    <a:t>PRINCIPE </a:t>
                  </a:r>
                  <a:r>
                    <a:rPr lang="fr-FR" sz="2000" b="0" i="0" u="none" dirty="0" smtClean="0">
                      <a:solidFill>
                        <a:srgbClr val="FFFFFF"/>
                      </a:solidFill>
                      <a:latin typeface="Futura Std Condensed" pitchFamily="34" charset="0"/>
                      <a:cs typeface="Futura Condensed"/>
                    </a:rPr>
                    <a:t>N</a:t>
                  </a:r>
                  <a:r>
                    <a:rPr lang="fr-FR" sz="2000" b="0" i="0" u="none" baseline="30000" dirty="0" smtClean="0">
                      <a:solidFill>
                        <a:srgbClr val="FFFFFF"/>
                      </a:solidFill>
                      <a:latin typeface="Futura Std Condensed" pitchFamily="34" charset="0"/>
                      <a:cs typeface="Futura Condensed"/>
                    </a:rPr>
                    <a:t>O</a:t>
                  </a:r>
                  <a:r>
                    <a:rPr lang="fr-FR" sz="2000" b="0" i="0" u="none" dirty="0" smtClean="0">
                      <a:solidFill>
                        <a:srgbClr val="FFFFFF"/>
                      </a:solidFill>
                      <a:latin typeface="Futura Std Condensed" pitchFamily="34" charset="0"/>
                      <a:cs typeface="Futura Condensed"/>
                    </a:rPr>
                    <a:t> 2</a:t>
                  </a:r>
                  <a:r>
                    <a:rPr lang="fr-FR" sz="2000" b="0" i="0" u="none" dirty="0">
                      <a:solidFill>
                        <a:srgbClr val="FFFFFF"/>
                      </a:solidFill>
                      <a:latin typeface="Futura Std Condensed" pitchFamily="34" charset="0"/>
                      <a:cs typeface="Futura Condensed"/>
                    </a:rPr>
                    <a:t> :</a:t>
                  </a:r>
                </a:p>
                <a:p>
                  <a:pPr algn="ctr" rtl="0"/>
                  <a:r>
                    <a:rPr lang="fr-FR" sz="2000" b="0" i="0" u="none" dirty="0">
                      <a:solidFill>
                        <a:srgbClr val="FFFFFF"/>
                      </a:solidFill>
                      <a:latin typeface="Futura Std Condensed" pitchFamily="34" charset="0"/>
                      <a:cs typeface="Futura Condensed"/>
                    </a:rPr>
                    <a:t>PERSONNALISER</a:t>
                  </a:r>
                </a:p>
              </p:txBody>
            </p:sp>
          </p:grpSp>
          <p:grpSp>
            <p:nvGrpSpPr>
              <p:cNvPr id="56" name="Group 55"/>
              <p:cNvGrpSpPr/>
              <p:nvPr/>
            </p:nvGrpSpPr>
            <p:grpSpPr>
              <a:xfrm>
                <a:off x="3952884" y="7608628"/>
                <a:ext cx="1669098" cy="1564892"/>
                <a:chOff x="-2957903" y="5284345"/>
                <a:chExt cx="1669098" cy="1564892"/>
              </a:xfrm>
            </p:grpSpPr>
            <p:sp>
              <p:nvSpPr>
                <p:cNvPr id="65" name="Oval 64"/>
                <p:cNvSpPr/>
                <p:nvPr/>
              </p:nvSpPr>
              <p:spPr>
                <a:xfrm>
                  <a:off x="-2905801" y="5284345"/>
                  <a:ext cx="1564892" cy="1564892"/>
                </a:xfrm>
                <a:prstGeom prst="ellipse">
                  <a:avLst/>
                </a:prstGeom>
                <a:solidFill>
                  <a:srgbClr val="50AB06"/>
                </a:solidFill>
                <a:ln>
                  <a:no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67" name="TextBox 66"/>
                <p:cNvSpPr txBox="1"/>
                <p:nvPr/>
              </p:nvSpPr>
              <p:spPr>
                <a:xfrm>
                  <a:off x="-2957903" y="5697464"/>
                  <a:ext cx="1669098" cy="707886"/>
                </a:xfrm>
                <a:prstGeom prst="rect">
                  <a:avLst/>
                </a:prstGeom>
                <a:noFill/>
                <a:ln w="6350" cmpd="sng">
                  <a:noFill/>
                  <a:prstDash val="dash"/>
                </a:ln>
              </p:spPr>
              <p:txBody>
                <a:bodyPr wrap="square" numCol="1" rtlCol="0">
                  <a:spAutoFit/>
                </a:bodyPr>
                <a:lstStyle/>
                <a:p>
                  <a:pPr algn="ctr" rtl="0"/>
                  <a:r>
                    <a:rPr lang="fr-FR" sz="2000" b="0" i="0" u="none" dirty="0">
                      <a:solidFill>
                        <a:srgbClr val="FFFFFF"/>
                      </a:solidFill>
                      <a:latin typeface="Futura Std Condensed" pitchFamily="34" charset="0"/>
                      <a:cs typeface="Futura Condensed"/>
                    </a:rPr>
                    <a:t>PRINCIPE </a:t>
                  </a:r>
                  <a:r>
                    <a:rPr lang="fr-FR" sz="2000" b="0" i="0" u="none" dirty="0" smtClean="0">
                      <a:solidFill>
                        <a:srgbClr val="FFFFFF"/>
                      </a:solidFill>
                      <a:latin typeface="Futura Std Condensed" pitchFamily="34" charset="0"/>
                      <a:cs typeface="Futura Condensed"/>
                    </a:rPr>
                    <a:t>N</a:t>
                  </a:r>
                  <a:r>
                    <a:rPr lang="fr-FR" sz="2000" b="0" i="0" u="none" baseline="30000" dirty="0" smtClean="0">
                      <a:solidFill>
                        <a:srgbClr val="FFFFFF"/>
                      </a:solidFill>
                      <a:latin typeface="Futura Std Condensed" pitchFamily="34" charset="0"/>
                      <a:cs typeface="Futura Condensed"/>
                    </a:rPr>
                    <a:t>O</a:t>
                  </a:r>
                  <a:r>
                    <a:rPr lang="fr-FR" sz="2000" b="0" i="0" u="none" dirty="0" smtClean="0">
                      <a:solidFill>
                        <a:srgbClr val="FFFFFF"/>
                      </a:solidFill>
                      <a:latin typeface="Futura Std Condensed" pitchFamily="34" charset="0"/>
                      <a:cs typeface="Futura Condensed"/>
                    </a:rPr>
                    <a:t> 3</a:t>
                  </a:r>
                  <a:r>
                    <a:rPr lang="fr-FR" sz="2000" b="0" i="0" u="none" dirty="0">
                      <a:solidFill>
                        <a:srgbClr val="FFFFFF"/>
                      </a:solidFill>
                      <a:latin typeface="Futura Std Condensed" pitchFamily="34" charset="0"/>
                      <a:cs typeface="Futura Condensed"/>
                    </a:rPr>
                    <a:t> :</a:t>
                  </a:r>
                </a:p>
                <a:p>
                  <a:pPr algn="ctr" rtl="0"/>
                  <a:r>
                    <a:rPr lang="fr-FR" sz="2000" b="0" i="0" u="none" dirty="0">
                      <a:solidFill>
                        <a:srgbClr val="FFFFFF"/>
                      </a:solidFill>
                      <a:latin typeface="Futura Std Condensed" pitchFamily="34" charset="0"/>
                      <a:cs typeface="Futura Condensed"/>
                    </a:rPr>
                    <a:t>PARTAGER</a:t>
                  </a:r>
                </a:p>
              </p:txBody>
            </p:sp>
          </p:grpSp>
          <p:grpSp>
            <p:nvGrpSpPr>
              <p:cNvPr id="59" name="Group 58"/>
              <p:cNvGrpSpPr/>
              <p:nvPr/>
            </p:nvGrpSpPr>
            <p:grpSpPr>
              <a:xfrm>
                <a:off x="5700725" y="7608030"/>
                <a:ext cx="1669098" cy="1564892"/>
                <a:chOff x="-1197697" y="5284345"/>
                <a:chExt cx="1669098" cy="1564892"/>
              </a:xfrm>
            </p:grpSpPr>
            <p:sp>
              <p:nvSpPr>
                <p:cNvPr id="62" name="Oval 61"/>
                <p:cNvSpPr/>
                <p:nvPr/>
              </p:nvSpPr>
              <p:spPr>
                <a:xfrm>
                  <a:off x="-1145595" y="5284345"/>
                  <a:ext cx="1564892" cy="1564892"/>
                </a:xfrm>
                <a:prstGeom prst="ellipse">
                  <a:avLst/>
                </a:prstGeom>
                <a:solidFill>
                  <a:srgbClr val="EA6A09"/>
                </a:solidFill>
                <a:ln>
                  <a:no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64" name="TextBox 63"/>
                <p:cNvSpPr txBox="1"/>
                <p:nvPr/>
              </p:nvSpPr>
              <p:spPr>
                <a:xfrm>
                  <a:off x="-1197697" y="5697468"/>
                  <a:ext cx="1669098" cy="707886"/>
                </a:xfrm>
                <a:prstGeom prst="rect">
                  <a:avLst/>
                </a:prstGeom>
                <a:noFill/>
                <a:ln w="6350" cmpd="sng">
                  <a:noFill/>
                  <a:prstDash val="dash"/>
                </a:ln>
              </p:spPr>
              <p:txBody>
                <a:bodyPr wrap="square" numCol="1" rtlCol="0">
                  <a:spAutoFit/>
                </a:bodyPr>
                <a:lstStyle/>
                <a:p>
                  <a:pPr algn="ctr" rtl="0"/>
                  <a:r>
                    <a:rPr lang="fr-FR" sz="2000" b="0" i="0" u="none" dirty="0">
                      <a:solidFill>
                        <a:srgbClr val="FFFFFF"/>
                      </a:solidFill>
                      <a:latin typeface="Futura Std Condensed" pitchFamily="34" charset="0"/>
                      <a:cs typeface="Futura Condensed"/>
                    </a:rPr>
                    <a:t>PRINCIPE </a:t>
                  </a:r>
                  <a:r>
                    <a:rPr lang="fr-FR" sz="2000" b="0" i="0" u="none" dirty="0" smtClean="0">
                      <a:solidFill>
                        <a:srgbClr val="FFFFFF"/>
                      </a:solidFill>
                      <a:latin typeface="Futura Std Condensed" pitchFamily="34" charset="0"/>
                      <a:cs typeface="Futura Condensed"/>
                    </a:rPr>
                    <a:t>N</a:t>
                  </a:r>
                  <a:r>
                    <a:rPr lang="fr-FR" sz="2000" b="0" i="0" u="none" baseline="30000" dirty="0" smtClean="0">
                      <a:solidFill>
                        <a:srgbClr val="FFFFFF"/>
                      </a:solidFill>
                      <a:latin typeface="Futura Std Condensed" pitchFamily="34" charset="0"/>
                      <a:cs typeface="Futura Condensed"/>
                    </a:rPr>
                    <a:t>O</a:t>
                  </a:r>
                  <a:r>
                    <a:rPr lang="fr-FR" sz="2000" b="0" i="0" u="none" dirty="0" smtClean="0">
                      <a:solidFill>
                        <a:srgbClr val="FFFFFF"/>
                      </a:solidFill>
                      <a:latin typeface="Futura Std Condensed" pitchFamily="34" charset="0"/>
                      <a:cs typeface="Futura Condensed"/>
                    </a:rPr>
                    <a:t> 4</a:t>
                  </a:r>
                  <a:r>
                    <a:rPr lang="fr-FR" sz="2000" b="0" i="0" u="none" dirty="0">
                      <a:solidFill>
                        <a:srgbClr val="FFFFFF"/>
                      </a:solidFill>
                      <a:latin typeface="Futura Std Condensed" pitchFamily="34" charset="0"/>
                      <a:cs typeface="Futura Condensed"/>
                    </a:rPr>
                    <a:t> :</a:t>
                  </a:r>
                </a:p>
                <a:p>
                  <a:pPr algn="ctr" rtl="0"/>
                  <a:r>
                    <a:rPr lang="fr-FR" sz="2000" b="0" i="0" u="none" dirty="0">
                      <a:solidFill>
                        <a:srgbClr val="FFFFFF"/>
                      </a:solidFill>
                      <a:latin typeface="Futura Std Condensed" pitchFamily="34" charset="0"/>
                      <a:cs typeface="Futura Condensed"/>
                    </a:rPr>
                    <a:t>FAIRE LE POINT</a:t>
                  </a:r>
                </a:p>
              </p:txBody>
            </p:sp>
          </p:grpSp>
        </p:grpSp>
        <p:sp>
          <p:nvSpPr>
            <p:cNvPr id="45" name="Rectangle 44"/>
            <p:cNvSpPr/>
            <p:nvPr/>
          </p:nvSpPr>
          <p:spPr>
            <a:xfrm>
              <a:off x="509304" y="7163090"/>
              <a:ext cx="1564892" cy="1015663"/>
            </a:xfrm>
            <a:prstGeom prst="rect">
              <a:avLst/>
            </a:prstGeom>
          </p:spPr>
          <p:txBody>
            <a:bodyPr wrap="square">
              <a:spAutoFit/>
            </a:bodyPr>
            <a:lstStyle/>
            <a:p>
              <a:pPr lvl="0" algn="ctr" rtl="0"/>
              <a:r>
                <a:rPr lang="fr-FR" sz="1200" b="0" i="0" u="none" dirty="0">
                  <a:latin typeface="Futura Std Condensed" pitchFamily="34" charset="0"/>
                  <a:cs typeface="Futura Condensed"/>
                </a:rPr>
                <a:t>Donner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aux élèves de faire plus </a:t>
              </a:r>
              <a:r>
                <a:rPr lang="fr-FR" sz="1200" b="0" i="0" u="none" dirty="0" smtClean="0">
                  <a:latin typeface="Futura Std Condensed" pitchFamily="34" charset="0"/>
                  <a:cs typeface="Futura Condensed"/>
                </a:rPr>
                <a:t>qu’écouter</a:t>
              </a:r>
              <a:r>
                <a:rPr lang="fr-FR" sz="1200" b="0" i="0" u="none" dirty="0">
                  <a:latin typeface="Futura Std Condensed" pitchFamily="34" charset="0"/>
                  <a:cs typeface="Futura Condensed"/>
                </a:rPr>
                <a:t>, observer et utiliser : leur donner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de concevoir et de réaliser.</a:t>
              </a:r>
            </a:p>
          </p:txBody>
        </p:sp>
        <p:sp>
          <p:nvSpPr>
            <p:cNvPr id="46" name="Rectangle 45"/>
            <p:cNvSpPr/>
            <p:nvPr/>
          </p:nvSpPr>
          <p:spPr>
            <a:xfrm>
              <a:off x="2205043" y="7163097"/>
              <a:ext cx="1616994" cy="646331"/>
            </a:xfrm>
            <a:prstGeom prst="rect">
              <a:avLst/>
            </a:prstGeom>
          </p:spPr>
          <p:txBody>
            <a:bodyPr wrap="square">
              <a:spAutoFit/>
            </a:bodyPr>
            <a:lstStyle/>
            <a:p>
              <a:pPr algn="ctr" rtl="0"/>
              <a:r>
                <a:rPr lang="fr-FR" sz="1200" b="0" i="0" u="none" dirty="0">
                  <a:latin typeface="Futura Std Condensed" pitchFamily="34" charset="0"/>
                  <a:cs typeface="Futura Condensed"/>
                </a:rPr>
                <a:t>Donner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aux élèves de </a:t>
              </a:r>
              <a:r>
                <a:rPr lang="fr-FR" sz="1200" b="0" i="0" u="none" dirty="0" smtClean="0">
                  <a:latin typeface="Futura Std Condensed" pitchFamily="34" charset="0"/>
                  <a:cs typeface="Futura Condensed"/>
                </a:rPr>
                <a:t>s’investir </a:t>
              </a:r>
              <a:r>
                <a:rPr lang="fr-FR" sz="1200" b="0" i="0" u="none" dirty="0">
                  <a:latin typeface="Futura Std Condensed" pitchFamily="34" charset="0"/>
                  <a:cs typeface="Futura Condensed"/>
                </a:rPr>
                <a:t>dans des activités pertinentes qui leur parlent.</a:t>
              </a:r>
            </a:p>
          </p:txBody>
        </p:sp>
        <p:sp>
          <p:nvSpPr>
            <p:cNvPr id="47" name="Rectangle 46"/>
            <p:cNvSpPr/>
            <p:nvPr/>
          </p:nvSpPr>
          <p:spPr>
            <a:xfrm>
              <a:off x="3952884" y="7163094"/>
              <a:ext cx="1669098" cy="830997"/>
            </a:xfrm>
            <a:prstGeom prst="rect">
              <a:avLst/>
            </a:prstGeom>
          </p:spPr>
          <p:txBody>
            <a:bodyPr wrap="square">
              <a:spAutoFit/>
            </a:bodyPr>
            <a:lstStyle/>
            <a:p>
              <a:pPr lvl="0" algn="ctr" rtl="0"/>
              <a:r>
                <a:rPr lang="fr-FR" sz="1200" b="0" i="0" u="none" dirty="0">
                  <a:latin typeface="Futura Std Condensed" pitchFamily="34" charset="0"/>
                  <a:cs typeface="Futura Condensed"/>
                </a:rPr>
                <a:t>Donner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aux élèves </a:t>
              </a:r>
              <a:r>
                <a:rPr lang="fr-FR" sz="1200" b="0" i="0" u="none" dirty="0" smtClean="0">
                  <a:latin typeface="Futura Std Condensed" pitchFamily="34" charset="0"/>
                  <a:cs typeface="Futura Condensed"/>
                </a:rPr>
                <a:t>d’interagir </a:t>
              </a:r>
              <a:r>
                <a:rPr lang="fr-FR" sz="1200" b="0" i="0" u="none" dirty="0">
                  <a:latin typeface="Futura Std Condensed" pitchFamily="34" charset="0"/>
                  <a:cs typeface="Futura Condensed"/>
                </a:rPr>
                <a:t>avec autrui en tant </a:t>
              </a:r>
              <a:r>
                <a:rPr lang="fr-FR" sz="1200" b="0" i="0" u="none" dirty="0" smtClean="0">
                  <a:latin typeface="Futura Std Condensed" pitchFamily="34" charset="0"/>
                  <a:cs typeface="Futura Condensed"/>
                </a:rPr>
                <a:t>qu’audience</a:t>
              </a:r>
              <a:r>
                <a:rPr lang="fr-FR" sz="1200" b="0" i="0" u="none" dirty="0">
                  <a:latin typeface="Futura Std Condensed" pitchFamily="34" charset="0"/>
                  <a:cs typeface="Futura Condensed"/>
                </a:rPr>
                <a:t>, que tuteurs et que cocréateurs.</a:t>
              </a:r>
            </a:p>
          </p:txBody>
        </p:sp>
        <p:sp>
          <p:nvSpPr>
            <p:cNvPr id="48" name="Rectangle 47"/>
            <p:cNvSpPr/>
            <p:nvPr/>
          </p:nvSpPr>
          <p:spPr>
            <a:xfrm>
              <a:off x="5752827" y="7162535"/>
              <a:ext cx="1616996" cy="646331"/>
            </a:xfrm>
            <a:prstGeom prst="rect">
              <a:avLst/>
            </a:prstGeom>
          </p:spPr>
          <p:txBody>
            <a:bodyPr wrap="square">
              <a:spAutoFit/>
            </a:bodyPr>
            <a:lstStyle/>
            <a:p>
              <a:pPr lvl="0" algn="ctr" rtl="0"/>
              <a:r>
                <a:rPr lang="fr-FR" sz="1200" b="0" i="0" u="none" dirty="0">
                  <a:latin typeface="Futura Std Condensed" pitchFamily="34" charset="0"/>
                  <a:cs typeface="Futura Condensed"/>
                </a:rPr>
                <a:t>Donner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aux élèves </a:t>
              </a:r>
              <a:r>
                <a:rPr lang="fr-FR" sz="1200" b="0" i="0" u="none" dirty="0" smtClean="0">
                  <a:latin typeface="Futura Std Condensed" pitchFamily="34" charset="0"/>
                  <a:cs typeface="Futura Condensed"/>
                </a:rPr>
                <a:t>d’analyser </a:t>
              </a:r>
              <a:r>
                <a:rPr lang="fr-FR" sz="1200" b="0" i="0" u="none" dirty="0">
                  <a:latin typeface="Futura Std Condensed" pitchFamily="34" charset="0"/>
                  <a:cs typeface="Futura Condensed"/>
                </a:rPr>
                <a:t>et de repenser leurs pratiques créatives.</a:t>
              </a:r>
            </a:p>
          </p:txBody>
        </p:sp>
      </p:grpSp>
      <p:sp>
        <p:nvSpPr>
          <p:cNvPr id="73" name="TextBox 72"/>
          <p:cNvSpPr txBox="1"/>
          <p:nvPr>
            <p:custDataLst>
              <p:tags r:id="rId4"/>
            </p:custDataLst>
          </p:nvPr>
        </p:nvSpPr>
        <p:spPr>
          <a:xfrm>
            <a:off x="509304" y="4609304"/>
            <a:ext cx="6853132" cy="2462213"/>
          </a:xfrm>
          <a:prstGeom prst="rect">
            <a:avLst/>
          </a:prstGeom>
          <a:noFill/>
          <a:ln w="12700" cmpd="sng">
            <a:noFill/>
            <a:prstDash val="dash"/>
          </a:ln>
        </p:spPr>
        <p:txBody>
          <a:bodyPr wrap="square" rtlCol="0">
            <a:spAutoFit/>
          </a:bodyPr>
          <a:lstStyle/>
          <a:p>
            <a:pPr algn="just" rtl="0"/>
            <a:r>
              <a:rPr lang="fr-FR" sz="1400" b="0" i="0" u="none" dirty="0">
                <a:latin typeface="Futura Std Condensed" pitchFamily="34" charset="0"/>
                <a:cs typeface="Futura Condensed"/>
              </a:rPr>
              <a:t>Ce guide rassemble des idées, des stratégies et des activités pour une introduction à </a:t>
            </a:r>
            <a:r>
              <a:rPr lang="fr-FR" sz="1400" b="0" i="0" u="none" dirty="0" smtClean="0">
                <a:latin typeface="Futura Std Condensed" pitchFamily="34" charset="0"/>
                <a:cs typeface="Futura Condensed"/>
              </a:rPr>
              <a:t>l’informatique </a:t>
            </a:r>
            <a:r>
              <a:rPr lang="fr-FR" sz="1400" b="0" i="0" u="none" dirty="0">
                <a:latin typeface="Futura Std Condensed" pitchFamily="34" charset="0"/>
                <a:cs typeface="Futura Condensed"/>
              </a:rPr>
              <a:t>créative grâce au langage de programmation Scratch. Les activités sont conçues pour aider </a:t>
            </a:r>
            <a:r>
              <a:rPr lang="fr-FR" sz="1400" b="0" i="0" u="none" dirty="0" smtClean="0">
                <a:latin typeface="Futura Std Condensed" pitchFamily="34" charset="0"/>
                <a:cs typeface="Futura Condensed"/>
              </a:rPr>
              <a:t>l’élève </a:t>
            </a:r>
            <a:r>
              <a:rPr lang="fr-FR" sz="1400" b="0" i="0" u="none" dirty="0">
                <a:latin typeface="Futura Std Condensed" pitchFamily="34" charset="0"/>
                <a:cs typeface="Futura Condensed"/>
              </a:rPr>
              <a:t>à se familiariser avec la créativité informatique et la pensée informatique et à en acquérir la maîtrise. En particulier, les activités visent à encourager </a:t>
            </a:r>
            <a:r>
              <a:rPr lang="fr-FR" sz="1400" b="0" i="0" u="none" dirty="0" smtClean="0">
                <a:latin typeface="Futura Std Condensed" pitchFamily="34" charset="0"/>
                <a:cs typeface="Futura Condensed"/>
              </a:rPr>
              <a:t>l’élève </a:t>
            </a:r>
            <a:r>
              <a:rPr lang="fr-FR" sz="1400" b="0" i="0" u="none" dirty="0">
                <a:latin typeface="Futura Std Condensed" pitchFamily="34" charset="0"/>
                <a:cs typeface="Futura Condensed"/>
              </a:rPr>
              <a:t>à explorer certains concepts (séquence, boucles, parallélisme, événements, conditions, opérateurs, données) et pratiques (expérimentation et itération, test et débogage, réutilisation et remixage, abstraction et modularisation) de la pensée informatique. Pour plus </a:t>
            </a:r>
            <a:r>
              <a:rPr lang="fr-FR" sz="1400" b="0" i="0" u="none" dirty="0" smtClean="0">
                <a:latin typeface="Futura Std Condensed" pitchFamily="34" charset="0"/>
                <a:cs typeface="Futura Condensed"/>
              </a:rPr>
              <a:t>d’informations </a:t>
            </a:r>
            <a:r>
              <a:rPr lang="fr-FR" sz="1400" b="0" i="0" u="none" dirty="0">
                <a:latin typeface="Futura Std Condensed" pitchFamily="34" charset="0"/>
                <a:cs typeface="Futura Condensed"/>
              </a:rPr>
              <a:t>sur la pensée informatique – sur ce dont il </a:t>
            </a:r>
            <a:r>
              <a:rPr lang="fr-FR" sz="1400" b="0" i="0" u="none" dirty="0" smtClean="0">
                <a:latin typeface="Futura Std Condensed" pitchFamily="34" charset="0"/>
                <a:cs typeface="Futura Condensed"/>
              </a:rPr>
              <a:t>s’agit </a:t>
            </a:r>
            <a:r>
              <a:rPr lang="fr-FR" sz="1400" b="0" i="0" u="none" dirty="0">
                <a:latin typeface="Futura Std Condensed" pitchFamily="34" charset="0"/>
                <a:cs typeface="Futura Condensed"/>
              </a:rPr>
              <a:t>et sur les moyens </a:t>
            </a:r>
            <a:r>
              <a:rPr lang="fr-FR" sz="1400" b="0" i="0" u="none" dirty="0" smtClean="0">
                <a:latin typeface="Futura Std Condensed" pitchFamily="34" charset="0"/>
                <a:cs typeface="Futura Condensed"/>
              </a:rPr>
              <a:t>d’évaluer </a:t>
            </a:r>
            <a:r>
              <a:rPr lang="fr-FR" sz="1400" b="0" i="0" u="none" dirty="0">
                <a:latin typeface="Futura Std Condensed" pitchFamily="34" charset="0"/>
                <a:cs typeface="Futura Condensed"/>
              </a:rPr>
              <a:t>son développement chez les élèves –, </a:t>
            </a:r>
            <a:r>
              <a:rPr lang="fr-FR" sz="1400" b="0" i="0" u="none" dirty="0" smtClean="0">
                <a:latin typeface="Futura Std Condensed" pitchFamily="34" charset="0"/>
                <a:cs typeface="Futura Condensed"/>
              </a:rPr>
              <a:t>n’hésitez </a:t>
            </a:r>
            <a:r>
              <a:rPr lang="fr-FR" sz="1400" b="0" i="0" u="none" dirty="0">
                <a:latin typeface="Futura Std Condensed" pitchFamily="34" charset="0"/>
                <a:cs typeface="Futura Condensed"/>
              </a:rPr>
              <a:t>pas à consulter les ressources en annexe ou à vous rendre à </a:t>
            </a:r>
            <a:r>
              <a:rPr lang="fr-FR" sz="1400" b="0" i="0" u="none" dirty="0" smtClean="0">
                <a:latin typeface="Futura Std Condensed" pitchFamily="34" charset="0"/>
                <a:cs typeface="Futura Condensed"/>
              </a:rPr>
              <a:t>l’adresse </a:t>
            </a:r>
            <a:r>
              <a:rPr lang="fr-FR" sz="1400" b="0" i="0" u="none" dirty="0">
                <a:latin typeface="Futura Std Condensed" pitchFamily="34" charset="0"/>
                <a:cs typeface="Futura Condensed"/>
              </a:rPr>
              <a:t>suivante : http://scratched.gse.harvard.edu/ct.</a:t>
            </a:r>
            <a:endParaRPr lang="fr-FR" sz="1400" dirty="0" smtClean="0">
              <a:latin typeface="Futura Std Condensed" pitchFamily="34" charset="0"/>
              <a:cs typeface="Futura Condensed"/>
            </a:endParaRPr>
          </a:p>
          <a:p>
            <a:pPr algn="just" rtl="0"/>
            <a:endParaRPr lang="fr-FR" sz="1400" dirty="0">
              <a:latin typeface="Futura Std Condensed" pitchFamily="34" charset="0"/>
              <a:cs typeface="Futura Condensed"/>
            </a:endParaRPr>
          </a:p>
          <a:p>
            <a:pPr algn="just" rtl="0"/>
            <a:r>
              <a:rPr lang="fr-FR" sz="1400" b="0" i="0" u="none" dirty="0">
                <a:latin typeface="Futura Std Condensed" pitchFamily="34" charset="0"/>
                <a:cs typeface="Futura Condensed"/>
              </a:rPr>
              <a:t>Inspirées par des approches constructionnistes de </a:t>
            </a:r>
            <a:r>
              <a:rPr lang="fr-FR" sz="1400" b="0" i="0" u="none" dirty="0" smtClean="0">
                <a:latin typeface="Futura Std Condensed" pitchFamily="34" charset="0"/>
                <a:cs typeface="Futura Condensed"/>
              </a:rPr>
              <a:t>l’apprentissage</a:t>
            </a:r>
            <a:r>
              <a:rPr lang="fr-FR" sz="1400" b="0" i="0" u="none" dirty="0">
                <a:latin typeface="Futura Std Condensed" pitchFamily="34" charset="0"/>
                <a:cs typeface="Futura Condensed"/>
              </a:rPr>
              <a:t>, les activités de ce guide mettent </a:t>
            </a:r>
            <a:r>
              <a:rPr lang="fr-FR" sz="1400" b="0" i="0" u="none" dirty="0" smtClean="0">
                <a:latin typeface="Futura Std Condensed" pitchFamily="34" charset="0"/>
                <a:cs typeface="Futura Condensed"/>
              </a:rPr>
              <a:t>l’accent </a:t>
            </a:r>
            <a:r>
              <a:rPr lang="fr-FR" sz="1400" b="0" i="0" u="none" dirty="0">
                <a:latin typeface="Futura Std Condensed" pitchFamily="34" charset="0"/>
                <a:cs typeface="Futura Condensed"/>
              </a:rPr>
              <a:t>sur les principes suivants :</a:t>
            </a:r>
          </a:p>
        </p:txBody>
      </p:sp>
      <p:sp>
        <p:nvSpPr>
          <p:cNvPr id="106" name="Rectangle 105"/>
          <p:cNvSpPr/>
          <p:nvPr>
            <p:custDataLst>
              <p:tags r:id="rId5"/>
            </p:custDataLst>
          </p:nvPr>
        </p:nvSpPr>
        <p:spPr>
          <a:xfrm>
            <a:off x="4241799" y="1360694"/>
            <a:ext cx="3089539" cy="2677656"/>
          </a:xfrm>
          <a:prstGeom prst="rect">
            <a:avLst/>
          </a:prstGeom>
        </p:spPr>
        <p:txBody>
          <a:bodyPr wrap="square">
            <a:spAutoFit/>
          </a:bodyPr>
          <a:lstStyle/>
          <a:p>
            <a:pPr algn="just" rtl="0"/>
            <a:r>
              <a:rPr lang="fr-FR" sz="1400" b="0" i="0" u="none" dirty="0">
                <a:latin typeface="Futura Std Condensed" pitchFamily="34" charset="0"/>
                <a:cs typeface="Futura Condensed"/>
              </a:rPr>
              <a:t>Ils existent de nombreux outils pertinents pour </a:t>
            </a:r>
            <a:r>
              <a:rPr lang="fr-FR" sz="1400" b="0" i="0" u="none" dirty="0" smtClean="0">
                <a:latin typeface="Futura Std Condensed" pitchFamily="34" charset="0"/>
                <a:cs typeface="Futura Condensed"/>
              </a:rPr>
              <a:t>l’informatique </a:t>
            </a:r>
            <a:r>
              <a:rPr lang="fr-FR" sz="1400" b="0" i="0" u="none" dirty="0">
                <a:latin typeface="Futura Std Condensed" pitchFamily="34" charset="0"/>
                <a:cs typeface="Futura Condensed"/>
              </a:rPr>
              <a:t>créative. Dans ce guide, nous utilisons Scratch, un langage de programmation libre développé par des chercheurs du Media Lab du MIT. Avec Scratch, chacun peut créer un large éventail de projets multimédias interactifs – animations, histoires, jeux, etc. – et partager ces projets avec </a:t>
            </a:r>
            <a:r>
              <a:rPr lang="fr-FR" sz="1400" b="0" i="0" u="none" dirty="0" smtClean="0">
                <a:latin typeface="Futura Std Condensed" pitchFamily="34" charset="0"/>
                <a:cs typeface="Futura Condensed"/>
              </a:rPr>
              <a:t>d’autres </a:t>
            </a:r>
            <a:r>
              <a:rPr lang="fr-FR" sz="1400" b="0" i="0" u="none" dirty="0">
                <a:latin typeface="Futura Std Condensed" pitchFamily="34" charset="0"/>
                <a:cs typeface="Futura Condensed"/>
              </a:rPr>
              <a:t>au sein </a:t>
            </a:r>
            <a:r>
              <a:rPr lang="fr-FR" sz="1400" b="0" i="0" u="none" dirty="0" smtClean="0">
                <a:latin typeface="Futura Std Condensed" pitchFamily="34" charset="0"/>
                <a:cs typeface="Futura Condensed"/>
              </a:rPr>
              <a:t>d’une </a:t>
            </a:r>
            <a:r>
              <a:rPr lang="fr-FR" sz="1400" b="0" i="0" u="none" dirty="0">
                <a:latin typeface="Futura Std Condensed" pitchFamily="34" charset="0"/>
                <a:cs typeface="Futura Condensed"/>
              </a:rPr>
              <a:t>communauté en ligne. Depuis le lancement de Scratch en mai 2007, plus de 6 millions de projets ont été créés et partagés par des centaines de milliers de personnes à travers le monde.</a:t>
            </a:r>
          </a:p>
        </p:txBody>
      </p:sp>
      <p:grpSp>
        <p:nvGrpSpPr>
          <p:cNvPr id="77" name="Group 76"/>
          <p:cNvGrpSpPr/>
          <p:nvPr>
            <p:custDataLst>
              <p:tags r:id="rId6"/>
            </p:custDataLst>
          </p:nvPr>
        </p:nvGrpSpPr>
        <p:grpSpPr>
          <a:xfrm>
            <a:off x="484862" y="1436113"/>
            <a:ext cx="3334525" cy="2284309"/>
            <a:chOff x="521923" y="1386521"/>
            <a:chExt cx="2298567" cy="1574628"/>
          </a:xfrm>
        </p:grpSpPr>
        <p:pic>
          <p:nvPicPr>
            <p:cNvPr id="79" name="Picture 78"/>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30000" contrast="-40000"/>
                      </a14:imgEffect>
                    </a14:imgLayer>
                  </a14:imgProps>
                </a:ext>
              </a:extLst>
            </a:blip>
            <a:srcRect b="5595"/>
            <a:stretch/>
          </p:blipFill>
          <p:spPr>
            <a:xfrm>
              <a:off x="1616252" y="1389557"/>
              <a:ext cx="1204238" cy="753177"/>
            </a:xfrm>
            <a:prstGeom prst="rect">
              <a:avLst/>
            </a:prstGeom>
          </p:spPr>
        </p:pic>
        <p:pic>
          <p:nvPicPr>
            <p:cNvPr id="80" name="Picture 79"/>
            <p:cNvPicPr>
              <a:picLocks noChangeAspect="1"/>
            </p:cNvPicPr>
            <p:nvPr/>
          </p:nvPicPr>
          <p:blipFill rotWithShape="1">
            <a:blip r:embed="rId12">
              <a:alphaModFix/>
            </a:blip>
            <a:srcRect l="1601" t="7649" r="11813" b="5740"/>
            <a:stretch/>
          </p:blipFill>
          <p:spPr>
            <a:xfrm>
              <a:off x="521923" y="1386521"/>
              <a:ext cx="1047728" cy="1572052"/>
            </a:xfrm>
            <a:prstGeom prst="rect">
              <a:avLst/>
            </a:prstGeom>
          </p:spPr>
        </p:pic>
        <p:pic>
          <p:nvPicPr>
            <p:cNvPr id="81" name="Picture 80"/>
            <p:cNvPicPr>
              <a:picLocks noChangeAspect="1"/>
            </p:cNvPicPr>
            <p:nvPr/>
          </p:nvPicPr>
          <p:blipFill rotWithShape="1">
            <a:blip r:embed="rId13"/>
            <a:srcRect b="3061"/>
            <a:stretch/>
          </p:blipFill>
          <p:spPr>
            <a:xfrm>
              <a:off x="1616252" y="2187764"/>
              <a:ext cx="1204238" cy="773385"/>
            </a:xfrm>
            <a:prstGeom prst="rect">
              <a:avLst/>
            </a:prstGeom>
          </p:spPr>
        </p:pic>
      </p:grpSp>
      <p:sp>
        <p:nvSpPr>
          <p:cNvPr id="3" name="Slide Number Placeholder 2"/>
          <p:cNvSpPr>
            <a:spLocks noGrp="1"/>
          </p:cNvSpPr>
          <p:nvPr>
            <p:ph type="sldNum" sz="quarter" idx="12"/>
            <p:custDataLst>
              <p:tags r:id="rId7"/>
            </p:custDataLst>
          </p:nvPr>
        </p:nvSpPr>
        <p:spPr>
          <a:xfrm>
            <a:off x="142398" y="9519711"/>
            <a:ext cx="1813560" cy="535517"/>
          </a:xfrm>
        </p:spPr>
        <p:txBody>
          <a:bodyPr/>
          <a:lstStyle/>
          <a:p>
            <a:pPr algn="l" rtl="0"/>
            <a:r>
              <a:rPr lang="fr-FR" b="0" i="0" u="none" dirty="0">
                <a:latin typeface="Futura Std Condensed" pitchFamily="34" charset="0"/>
              </a:rPr>
              <a:t>2</a:t>
            </a:r>
            <a:endParaRPr lang="fr-FR" dirty="0">
              <a:latin typeface="Futura Std Condensed" pitchFamily="34" charset="0"/>
            </a:endParaRPr>
          </a:p>
        </p:txBody>
      </p:sp>
    </p:spTree>
    <p:extLst>
      <p:ext uri="{BB962C8B-B14F-4D97-AF65-F5344CB8AC3E}">
        <p14:creationId xmlns:p14="http://schemas.microsoft.com/office/powerpoint/2010/main" val="25930354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custDataLst>
              <p:tags r:id="rId1"/>
            </p:custDataLst>
          </p:nvPr>
        </p:nvGrpSpPr>
        <p:grpSpPr>
          <a:xfrm>
            <a:off x="454694" y="7556921"/>
            <a:ext cx="3307404" cy="1915567"/>
            <a:chOff x="375350" y="7667820"/>
            <a:chExt cx="3307404" cy="1915567"/>
          </a:xfrm>
        </p:grpSpPr>
        <p:sp>
          <p:nvSpPr>
            <p:cNvPr id="60" name="TextBox 59"/>
            <p:cNvSpPr txBox="1"/>
            <p:nvPr/>
          </p:nvSpPr>
          <p:spPr>
            <a:xfrm>
              <a:off x="375350" y="7667820"/>
              <a:ext cx="3307404" cy="307777"/>
            </a:xfrm>
            <a:prstGeom prst="rect">
              <a:avLst/>
            </a:prstGeom>
            <a:noFill/>
          </p:spPr>
          <p:txBody>
            <a:bodyPr wrap="square" rtlCol="0">
              <a:spAutoFit/>
            </a:bodyPr>
            <a:lstStyle/>
            <a:p>
              <a:pPr algn="l" rtl="0"/>
              <a:r>
                <a:rPr lang="fr-FR" sz="1400" b="0" i="0" u="none">
                  <a:latin typeface="Futura Std Condensed" pitchFamily="34" charset="0"/>
                  <a:cs typeface="Futura Condensed"/>
                </a:rPr>
                <a:t>OBJECTIFS PÉDAGOGIQUES</a:t>
              </a:r>
              <a:endParaRPr lang="fr-FR" sz="1400" dirty="0">
                <a:latin typeface="Futura Std Condensed" pitchFamily="34" charset="0"/>
                <a:cs typeface="Futura Condensed"/>
              </a:endParaRPr>
            </a:p>
          </p:txBody>
        </p:sp>
        <p:sp>
          <p:nvSpPr>
            <p:cNvPr id="61" name="TextBox 60"/>
            <p:cNvSpPr txBox="1"/>
            <p:nvPr/>
          </p:nvSpPr>
          <p:spPr>
            <a:xfrm>
              <a:off x="375350" y="7967560"/>
              <a:ext cx="3231204" cy="1615827"/>
            </a:xfrm>
            <a:prstGeom prst="rect">
              <a:avLst/>
            </a:prstGeom>
            <a:noFill/>
            <a:ln w="6350" cmpd="sng">
              <a:noFill/>
              <a:prstDash val="dash"/>
            </a:ln>
          </p:spPr>
          <p:txBody>
            <a:bodyPr wrap="square" rtlCol="0" anchor="t">
              <a:spAutoFit/>
            </a:bodyPr>
            <a:lstStyle/>
            <a:p>
              <a:pPr algn="l" rtl="0"/>
              <a:r>
                <a:rPr lang="fr-FR" sz="1100" b="0" i="0" u="none" dirty="0">
                  <a:latin typeface="Futura Std Condensed" pitchFamily="34" charset="0"/>
                  <a:cs typeface="Futura Condensed"/>
                </a:rPr>
                <a:t>Les élèves :</a:t>
              </a:r>
            </a:p>
            <a:p>
              <a:pPr marL="171450" indent="-171450" algn="l" rtl="0">
                <a:buFont typeface="Lucida Grande"/>
                <a:buChar char="+"/>
              </a:pPr>
              <a:r>
                <a:rPr lang="fr-FR" sz="1100" b="0" i="0" u="none" dirty="0">
                  <a:latin typeface="Futura Std Condensed" pitchFamily="34" charset="0"/>
                  <a:cs typeface="Futura Condensed"/>
                </a:rPr>
                <a:t>se familiariseront avec et développeront leurs connaissances des avantages de la réutilisation et du remixage, tout en concevant</a:t>
              </a:r>
            </a:p>
            <a:p>
              <a:pPr marL="171450" indent="-171450" algn="l" rtl="0">
                <a:buFont typeface="Lucida Grande"/>
                <a:buChar char="+"/>
              </a:pPr>
              <a:r>
                <a:rPr lang="fr-FR" sz="1100" b="0" i="0" u="none" dirty="0">
                  <a:latin typeface="Futura Std Condensed" pitchFamily="34" charset="0"/>
                  <a:cs typeface="Futura Condensed"/>
                </a:rPr>
                <a:t>acquerront une meilleure maîtrise de certains concepts (événements et parallélisme) et pratiques (expérimentation et itération, test et débogage, réutilisation et remixage) informatiques</a:t>
              </a:r>
            </a:p>
            <a:p>
              <a:pPr marL="171450" indent="-171450" algn="l" rtl="0">
                <a:buFont typeface="Lucida Grande"/>
                <a:buChar char="+"/>
              </a:pPr>
              <a:r>
                <a:rPr lang="fr-FR" sz="1100" b="0" i="0" u="none" dirty="0">
                  <a:latin typeface="Futura Std Condensed" pitchFamily="34" charset="0"/>
                  <a:cs typeface="Futura Condensed"/>
                </a:rPr>
                <a:t>se pencheront sur la création informatique dans le cadre de la narration en élaborant des récits collaboratifs</a:t>
              </a:r>
            </a:p>
          </p:txBody>
        </p:sp>
        <p:cxnSp>
          <p:nvCxnSpPr>
            <p:cNvPr id="62" name="Straight Connector 61"/>
            <p:cNvCxnSpPr/>
            <p:nvPr/>
          </p:nvCxnSpPr>
          <p:spPr>
            <a:xfrm>
              <a:off x="474134" y="7969285"/>
              <a:ext cx="311037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custDataLst>
              <p:tags r:id="rId2"/>
            </p:custDataLst>
          </p:nvPr>
        </p:nvGrpSpPr>
        <p:grpSpPr>
          <a:xfrm>
            <a:off x="4125441" y="8565523"/>
            <a:ext cx="3307404" cy="1243107"/>
            <a:chOff x="4023935" y="8555725"/>
            <a:chExt cx="3307404" cy="1243107"/>
          </a:xfrm>
        </p:grpSpPr>
        <p:grpSp>
          <p:nvGrpSpPr>
            <p:cNvPr id="55" name="Group 54"/>
            <p:cNvGrpSpPr/>
            <p:nvPr/>
          </p:nvGrpSpPr>
          <p:grpSpPr>
            <a:xfrm>
              <a:off x="4023935" y="8555725"/>
              <a:ext cx="3307404" cy="1243107"/>
              <a:chOff x="11663738" y="7649002"/>
              <a:chExt cx="3307404" cy="1243107"/>
            </a:xfrm>
          </p:grpSpPr>
          <p:sp>
            <p:nvSpPr>
              <p:cNvPr id="57" name="TextBox 56"/>
              <p:cNvSpPr txBox="1"/>
              <p:nvPr/>
            </p:nvSpPr>
            <p:spPr>
              <a:xfrm>
                <a:off x="11663738" y="7953390"/>
                <a:ext cx="3117153" cy="938719"/>
              </a:xfrm>
              <a:prstGeom prst="rect">
                <a:avLst/>
              </a:prstGeom>
              <a:noFill/>
              <a:ln w="6350" cmpd="sng">
                <a:noFill/>
                <a:prstDash val="dash"/>
              </a:ln>
            </p:spPr>
            <p:txBody>
              <a:bodyPr wrap="square" numCol="1" rtlCol="0" anchor="t">
                <a:spAutoFit/>
              </a:bodyPr>
              <a:lstStyle/>
              <a:p>
                <a:pPr marL="171450" indent="-171450" algn="l" rtl="0">
                  <a:buFont typeface="Lucida Grande"/>
                  <a:buChar char="+"/>
                </a:pPr>
                <a:r>
                  <a:rPr lang="fr-FR" sz="1100" b="0" i="0" u="none" dirty="0">
                    <a:solidFill>
                      <a:srgbClr val="000000"/>
                    </a:solidFill>
                    <a:latin typeface="Futura Std Condensed" pitchFamily="34" charset="0"/>
                    <a:cs typeface="Futura Condensed"/>
                  </a:rPr>
                  <a:t>La réutilisation et le remixage favorisent le développement de compétences essentielles en lecture du code et soulèvent </a:t>
                </a:r>
                <a:r>
                  <a:rPr lang="fr-FR" sz="1100" b="0" i="0" u="none" dirty="0" smtClean="0">
                    <a:solidFill>
                      <a:srgbClr val="000000"/>
                    </a:solidFill>
                    <a:latin typeface="Futura Std Condensed" pitchFamily="34" charset="0"/>
                    <a:cs typeface="Futura Condensed"/>
                  </a:rPr>
                  <a:t>d’importantes </a:t>
                </a:r>
                <a:r>
                  <a:rPr lang="fr-FR" sz="1100" b="0" i="0" u="none" dirty="0">
                    <a:solidFill>
                      <a:srgbClr val="000000"/>
                    </a:solidFill>
                    <a:latin typeface="Futura Std Condensed" pitchFamily="34" charset="0"/>
                    <a:cs typeface="Futura Condensed"/>
                  </a:rPr>
                  <a:t>questions concernant la propriété et la paternité </a:t>
                </a:r>
                <a:r>
                  <a:rPr lang="fr-FR" sz="1100" b="0" i="0" u="none" dirty="0" smtClean="0">
                    <a:solidFill>
                      <a:srgbClr val="000000"/>
                    </a:solidFill>
                    <a:latin typeface="Futura Std Condensed" pitchFamily="34" charset="0"/>
                    <a:cs typeface="Futura Condensed"/>
                  </a:rPr>
                  <a:t>d’une </a:t>
                </a:r>
                <a:r>
                  <a:rPr lang="fr-FR" sz="1100" b="0" i="0" u="none" dirty="0">
                    <a:solidFill>
                      <a:srgbClr val="000000"/>
                    </a:solidFill>
                    <a:latin typeface="Futura Std Condensed" pitchFamily="34" charset="0"/>
                    <a:cs typeface="Futura Condensed"/>
                  </a:rPr>
                  <a:t>œuvre Envisagez diverses stratégies, afin de favoriser, </a:t>
                </a:r>
                <a:r>
                  <a:rPr lang="fr-FR" sz="1100" b="0" i="0" u="none" dirty="0" smtClean="0">
                    <a:solidFill>
                      <a:srgbClr val="000000"/>
                    </a:solidFill>
                    <a:latin typeface="Futura Std Condensed" pitchFamily="34" charset="0"/>
                    <a:cs typeface="Futura Condensed"/>
                  </a:rPr>
                  <a:t>d’aborder </a:t>
                </a:r>
                <a:r>
                  <a:rPr lang="fr-FR" sz="1100" b="0" i="0" u="none" dirty="0">
                    <a:solidFill>
                      <a:srgbClr val="000000"/>
                    </a:solidFill>
                    <a:latin typeface="Futura Std Condensed" pitchFamily="34" charset="0"/>
                    <a:cs typeface="Futura Condensed"/>
                  </a:rPr>
                  <a:t>et </a:t>
                </a:r>
                <a:r>
                  <a:rPr lang="fr-FR" sz="1100" b="0" i="0" u="none" dirty="0" smtClean="0">
                    <a:solidFill>
                      <a:srgbClr val="000000"/>
                    </a:solidFill>
                    <a:latin typeface="Futura Std Condensed" pitchFamily="34" charset="0"/>
                    <a:cs typeface="Futura Condensed"/>
                  </a:rPr>
                  <a:t>d’évaluer </a:t>
                </a:r>
                <a:r>
                  <a:rPr lang="fr-FR" sz="1100" b="0" i="0" u="none" dirty="0">
                    <a:solidFill>
                      <a:srgbClr val="000000"/>
                    </a:solidFill>
                    <a:latin typeface="Futura Std Condensed" pitchFamily="34" charset="0"/>
                    <a:cs typeface="Futura Condensed"/>
                  </a:rPr>
                  <a:t>le travail coopératif et collaboratif.</a:t>
                </a:r>
              </a:p>
            </p:txBody>
          </p:sp>
          <p:sp>
            <p:nvSpPr>
              <p:cNvPr id="59" name="TextBox 58"/>
              <p:cNvSpPr txBox="1"/>
              <p:nvPr/>
            </p:nvSpPr>
            <p:spPr>
              <a:xfrm>
                <a:off x="11663738" y="7649002"/>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REMARQUES</a:t>
                </a:r>
                <a:endParaRPr lang="fr-FR" sz="1400" dirty="0">
                  <a:latin typeface="Futura Std Condensed" pitchFamily="34" charset="0"/>
                  <a:cs typeface="Futura Condensed"/>
                </a:endParaRPr>
              </a:p>
            </p:txBody>
          </p:sp>
        </p:grpSp>
        <p:cxnSp>
          <p:nvCxnSpPr>
            <p:cNvPr id="56" name="Straight Connector 55"/>
            <p:cNvCxnSpPr/>
            <p:nvPr/>
          </p:nvCxnSpPr>
          <p:spPr>
            <a:xfrm>
              <a:off x="4100135" y="8858151"/>
              <a:ext cx="311037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custDataLst>
              <p:tags r:id="rId3"/>
            </p:custDataLst>
          </p:nvPr>
        </p:nvGrpSpPr>
        <p:grpSpPr>
          <a:xfrm>
            <a:off x="4125441" y="7556921"/>
            <a:ext cx="3307404" cy="920277"/>
            <a:chOff x="4127947" y="7437357"/>
            <a:chExt cx="3307404" cy="920277"/>
          </a:xfrm>
        </p:grpSpPr>
        <p:grpSp>
          <p:nvGrpSpPr>
            <p:cNvPr id="49" name="Group 48"/>
            <p:cNvGrpSpPr/>
            <p:nvPr/>
          </p:nvGrpSpPr>
          <p:grpSpPr>
            <a:xfrm>
              <a:off x="4127947" y="7437357"/>
              <a:ext cx="3307404" cy="920277"/>
              <a:chOff x="4127947" y="7666859"/>
              <a:chExt cx="3307404" cy="920277"/>
            </a:xfrm>
          </p:grpSpPr>
          <p:sp>
            <p:nvSpPr>
              <p:cNvPr id="53" name="TextBox 52"/>
              <p:cNvSpPr txBox="1"/>
              <p:nvPr/>
            </p:nvSpPr>
            <p:spPr>
              <a:xfrm>
                <a:off x="4127947" y="7971248"/>
                <a:ext cx="3117153" cy="615888"/>
              </a:xfrm>
              <a:prstGeom prst="rect">
                <a:avLst/>
              </a:prstGeom>
              <a:noFill/>
              <a:ln w="6350" cmpd="sng">
                <a:noFill/>
                <a:prstDash val="dash"/>
              </a:ln>
            </p:spPr>
            <p:txBody>
              <a:bodyPr wrap="square" numCol="3" rtlCol="0" anchor="t">
                <a:noAutofit/>
              </a:bodyPr>
              <a:lstStyle/>
              <a:p>
                <a:pPr marL="171450" indent="-171450" algn="l" rtl="0">
                  <a:buFont typeface="Lucida Grande"/>
                  <a:buChar char="+"/>
                </a:pPr>
                <a:r>
                  <a:rPr lang="fr-FR" sz="1100" b="0" i="0" u="none" dirty="0">
                    <a:latin typeface="Futura Std Condensed" pitchFamily="34" charset="0"/>
                    <a:cs typeface="Futura Condensed"/>
                  </a:rPr>
                  <a:t>réutilisation et remixage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créer un bloc</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sac à dos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scène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histoire à faire passer</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programmation </a:t>
                </a:r>
                <a:r>
                  <a:rPr lang="fr-FR" sz="1100" b="0" i="0" u="none" dirty="0" smtClean="0">
                    <a:latin typeface="Futura Std Condensed" pitchFamily="34" charset="0"/>
                    <a:cs typeface="Futura Condensed"/>
                  </a:rPr>
                  <a:t/>
                </a:r>
                <a:br>
                  <a:rPr lang="fr-FR" sz="1100" b="0" i="0" u="none" dirty="0" smtClean="0">
                    <a:latin typeface="Futura Std Condensed" pitchFamily="34" charset="0"/>
                    <a:cs typeface="Futura Condensed"/>
                  </a:rPr>
                </a:br>
                <a:r>
                  <a:rPr lang="fr-FR" sz="1100" b="0" i="0" u="none" dirty="0" smtClean="0">
                    <a:latin typeface="Futura Std Condensed" pitchFamily="34" charset="0"/>
                    <a:cs typeface="Futura Condensed"/>
                  </a:rPr>
                  <a:t>en </a:t>
                </a:r>
                <a:r>
                  <a:rPr lang="fr-FR" sz="1100" b="0" i="0" u="none" dirty="0">
                    <a:latin typeface="Futura Std Condensed" pitchFamily="34" charset="0"/>
                    <a:cs typeface="Futura Condensed"/>
                  </a:rPr>
                  <a:t>binôme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séance de projection Scratch</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démonstration</a:t>
                </a:r>
                <a:endParaRPr lang="fr-FR" sz="1100" dirty="0">
                  <a:latin typeface="Futura Std Condensed" pitchFamily="34" charset="0"/>
                  <a:cs typeface="Futura Condensed"/>
                </a:endParaRPr>
              </a:p>
            </p:txBody>
          </p:sp>
          <p:sp>
            <p:nvSpPr>
              <p:cNvPr id="54" name="TextBox 53"/>
              <p:cNvSpPr txBox="1"/>
              <p:nvPr/>
            </p:nvSpPr>
            <p:spPr>
              <a:xfrm>
                <a:off x="4127947" y="7666859"/>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MOTS-CLÉS, CONCEPTS ET PRATIQUES</a:t>
                </a:r>
                <a:endParaRPr lang="fr-FR" sz="1400" dirty="0">
                  <a:latin typeface="Futura Std Condensed" pitchFamily="34" charset="0"/>
                  <a:cs typeface="Futura Condensed"/>
                </a:endParaRPr>
              </a:p>
            </p:txBody>
          </p:sp>
        </p:grpSp>
        <p:cxnSp>
          <p:nvCxnSpPr>
            <p:cNvPr id="50" name="Straight Connector 49"/>
            <p:cNvCxnSpPr/>
            <p:nvPr/>
          </p:nvCxnSpPr>
          <p:spPr>
            <a:xfrm>
              <a:off x="4204147" y="7738841"/>
              <a:ext cx="310861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custDataLst>
              <p:tags r:id="rId4"/>
            </p:custDataLst>
          </p:nvPr>
        </p:nvSpPr>
        <p:spPr>
          <a:xfrm>
            <a:off x="474134" y="2354968"/>
            <a:ext cx="2874286" cy="523220"/>
          </a:xfrm>
          <a:prstGeom prst="rect">
            <a:avLst/>
          </a:prstGeom>
          <a:noFill/>
        </p:spPr>
        <p:txBody>
          <a:bodyPr wrap="square" rtlCol="0" anchor="ctr" anchorCtr="0">
            <a:spAutoFit/>
          </a:bodyPr>
          <a:lstStyle/>
          <a:p>
            <a:pPr algn="l" rtl="0"/>
            <a:r>
              <a:rPr lang="fr-FR" sz="2800" b="0" i="0" u="none">
                <a:solidFill>
                  <a:schemeClr val="bg1"/>
                </a:solidFill>
                <a:latin typeface="Futura Std Condensed" pitchFamily="34" charset="0"/>
                <a:cs typeface="Futura Condensed"/>
              </a:rPr>
              <a:t>LA « GRANDE IDÉE »</a:t>
            </a:r>
            <a:endParaRPr lang="fr-FR" sz="2800" dirty="0">
              <a:solidFill>
                <a:schemeClr val="bg1"/>
              </a:solidFill>
              <a:latin typeface="Futura Std Condensed" pitchFamily="34" charset="0"/>
              <a:cs typeface="Futura Condensed"/>
            </a:endParaRPr>
          </a:p>
        </p:txBody>
      </p:sp>
      <p:sp>
        <p:nvSpPr>
          <p:cNvPr id="46" name="TextBox 45"/>
          <p:cNvSpPr txBox="1"/>
          <p:nvPr>
            <p:custDataLst>
              <p:tags r:id="rId5"/>
            </p:custDataLst>
          </p:nvPr>
        </p:nvSpPr>
        <p:spPr>
          <a:xfrm>
            <a:off x="457200" y="464006"/>
            <a:ext cx="3304898"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3</a:t>
            </a:r>
            <a:endParaRPr lang="fr-FR" sz="5300" b="0" i="0" u="none" dirty="0">
              <a:latin typeface="Futura Std Condensed" pitchFamily="34" charset="0"/>
              <a:cs typeface="Futura Condensed"/>
            </a:endParaRPr>
          </a:p>
          <a:p>
            <a:pPr algn="l" rtl="0"/>
            <a:r>
              <a:rPr lang="fr-FR" sz="5300" b="0" i="0" u="none" dirty="0">
                <a:latin typeface="Futura Std Condensed" pitchFamily="34" charset="0"/>
                <a:cs typeface="Futura Condensed"/>
              </a:rPr>
              <a:t>PRÉSENTATION</a:t>
            </a:r>
            <a:endParaRPr lang="fr-FR" sz="5300" dirty="0">
              <a:latin typeface="Futura Std Condensed" pitchFamily="34" charset="0"/>
              <a:cs typeface="Futura Condensed"/>
            </a:endParaRPr>
          </a:p>
        </p:txBody>
      </p:sp>
      <p:sp>
        <p:nvSpPr>
          <p:cNvPr id="67" name="TextBox 66"/>
          <p:cNvSpPr txBox="1"/>
          <p:nvPr>
            <p:custDataLst>
              <p:tags r:id="rId6"/>
            </p:custDataLst>
          </p:nvPr>
        </p:nvSpPr>
        <p:spPr>
          <a:xfrm>
            <a:off x="476485" y="2884274"/>
            <a:ext cx="3130069" cy="4693593"/>
          </a:xfrm>
          <a:prstGeom prst="rect">
            <a:avLst/>
          </a:prstGeom>
          <a:noFill/>
          <a:ln w="6350" cmpd="sng">
            <a:noFill/>
            <a:prstDash val="dash"/>
          </a:ln>
        </p:spPr>
        <p:txBody>
          <a:bodyPr wrap="square" rtlCol="0">
            <a:spAutoFit/>
          </a:bodyPr>
          <a:lstStyle/>
          <a:p>
            <a:pPr algn="just" rtl="0"/>
            <a:r>
              <a:rPr lang="fr-FR" sz="1300" b="0" i="0" u="none" dirty="0" smtClean="0">
                <a:solidFill>
                  <a:srgbClr val="000000"/>
                </a:solidFill>
                <a:latin typeface="Futura Std Condensed" pitchFamily="34" charset="0"/>
                <a:cs typeface="Futura Condensed"/>
              </a:rPr>
              <a:t>L’introduction </a:t>
            </a:r>
            <a:r>
              <a:rPr lang="fr-FR" sz="1300" b="0" i="0" u="none" dirty="0">
                <a:solidFill>
                  <a:srgbClr val="000000"/>
                </a:solidFill>
                <a:latin typeface="Futura Std Condensed" pitchFamily="34" charset="0"/>
                <a:cs typeface="Futura Condensed"/>
              </a:rPr>
              <a:t>de la thèse </a:t>
            </a:r>
            <a:r>
              <a:rPr lang="fr-FR" sz="1300" b="0" i="0" u="none" dirty="0" smtClean="0">
                <a:solidFill>
                  <a:srgbClr val="000000"/>
                </a:solidFill>
                <a:latin typeface="Futura Std Condensed" pitchFamily="34" charset="0"/>
                <a:cs typeface="Futura Condensed"/>
              </a:rPr>
              <a:t>d’Andres </a:t>
            </a:r>
            <a:r>
              <a:rPr lang="fr-FR" sz="1300" b="0" i="0" u="none" dirty="0" err="1">
                <a:solidFill>
                  <a:srgbClr val="000000"/>
                </a:solidFill>
                <a:latin typeface="Futura Std Condensed" pitchFamily="34" charset="0"/>
                <a:cs typeface="Futura Condensed"/>
              </a:rPr>
              <a:t>Monroy</a:t>
            </a:r>
            <a:r>
              <a:rPr lang="fr-FR" sz="1300" b="0" i="0" u="none" dirty="0">
                <a:solidFill>
                  <a:srgbClr val="000000"/>
                </a:solidFill>
                <a:latin typeface="Futura Std Condensed" pitchFamily="34" charset="0"/>
                <a:cs typeface="Futura Condensed"/>
              </a:rPr>
              <a:t>-Hernandez (principal concepteur de la première version du site communautaire de Scratch), qui explore la culture du remixage, comprend trois citations :</a:t>
            </a:r>
          </a:p>
          <a:p>
            <a:pPr algn="just" rtl="0"/>
            <a:endParaRPr lang="fr-FR" sz="1300" dirty="0">
              <a:solidFill>
                <a:srgbClr val="000000"/>
              </a:solidFill>
              <a:latin typeface="Futura Std Condensed" pitchFamily="34" charset="0"/>
              <a:cs typeface="Futura Condensed"/>
            </a:endParaRPr>
          </a:p>
          <a:p>
            <a:pPr algn="just" rtl="0"/>
            <a:r>
              <a:rPr lang="fr-FR" sz="1300" b="0" i="0" u="none" dirty="0" smtClean="0">
                <a:solidFill>
                  <a:srgbClr val="000000"/>
                </a:solidFill>
                <a:latin typeface="Futura Std Condensed" pitchFamily="34" charset="0"/>
                <a:cs typeface="Futura Condensed"/>
              </a:rPr>
              <a:t>S’appuyer </a:t>
            </a:r>
            <a:r>
              <a:rPr lang="fr-FR" sz="1300" b="0" i="0" u="none" dirty="0">
                <a:solidFill>
                  <a:srgbClr val="000000"/>
                </a:solidFill>
                <a:latin typeface="Futura Std Condensed" pitchFamily="34" charset="0"/>
                <a:cs typeface="Futura Condensed"/>
              </a:rPr>
              <a:t>sur le travail </a:t>
            </a:r>
            <a:r>
              <a:rPr lang="fr-FR" sz="1300" b="0" i="0" u="none" dirty="0" smtClean="0">
                <a:solidFill>
                  <a:srgbClr val="000000"/>
                </a:solidFill>
                <a:latin typeface="Futura Std Condensed" pitchFamily="34" charset="0"/>
                <a:cs typeface="Futura Condensed"/>
              </a:rPr>
              <a:t>d’autrui </a:t>
            </a:r>
            <a:r>
              <a:rPr lang="fr-FR" sz="1300" b="0" i="0" u="none" dirty="0">
                <a:solidFill>
                  <a:srgbClr val="000000"/>
                </a:solidFill>
                <a:latin typeface="Futura Std Condensed" pitchFamily="34" charset="0"/>
                <a:cs typeface="Futura Condensed"/>
              </a:rPr>
              <a:t>est une pratique de longue date en programmation. En donnant accès à un large éventail de travaux issus de diverses sources, les technologies de réseau </a:t>
            </a:r>
            <a:r>
              <a:rPr lang="fr-FR" sz="1300" b="0" i="0" u="none" dirty="0" smtClean="0">
                <a:solidFill>
                  <a:srgbClr val="000000"/>
                </a:solidFill>
                <a:latin typeface="Futura Std Condensed" pitchFamily="34" charset="0"/>
                <a:cs typeface="Futura Condensed"/>
              </a:rPr>
              <a:t>n’ont </a:t>
            </a:r>
            <a:r>
              <a:rPr lang="fr-FR" sz="1300" b="0" i="0" u="none" dirty="0">
                <a:solidFill>
                  <a:srgbClr val="000000"/>
                </a:solidFill>
                <a:latin typeface="Futura Std Condensed" pitchFamily="34" charset="0"/>
                <a:cs typeface="Futura Condensed"/>
              </a:rPr>
              <a:t>fait </a:t>
            </a:r>
            <a:r>
              <a:rPr lang="fr-FR" sz="1300" b="0" i="0" u="none" dirty="0" smtClean="0">
                <a:solidFill>
                  <a:srgbClr val="000000"/>
                </a:solidFill>
                <a:latin typeface="Futura Std Condensed" pitchFamily="34" charset="0"/>
                <a:cs typeface="Futura Condensed"/>
              </a:rPr>
              <a:t>qu’amplifier </a:t>
            </a:r>
            <a:r>
              <a:rPr lang="fr-FR" sz="1300" b="0" i="0" u="none" dirty="0">
                <a:solidFill>
                  <a:srgbClr val="000000"/>
                </a:solidFill>
                <a:latin typeface="Futura Std Condensed" pitchFamily="34" charset="0"/>
                <a:cs typeface="Futura Condensed"/>
              </a:rPr>
              <a:t>le phénomène. Un des grands objectifs de </a:t>
            </a:r>
            <a:r>
              <a:rPr lang="fr-FR" sz="1300" b="0" i="0" u="none" dirty="0" smtClean="0">
                <a:solidFill>
                  <a:srgbClr val="000000"/>
                </a:solidFill>
                <a:latin typeface="Futura Std Condensed" pitchFamily="34" charset="0"/>
                <a:cs typeface="Futura Condensed"/>
              </a:rPr>
              <a:t>l’informatique </a:t>
            </a:r>
            <a:r>
              <a:rPr lang="fr-FR" sz="1300" b="0" i="0" u="none" dirty="0">
                <a:solidFill>
                  <a:srgbClr val="000000"/>
                </a:solidFill>
                <a:latin typeface="Futura Std Condensed" pitchFamily="34" charset="0"/>
                <a:cs typeface="Futura Condensed"/>
              </a:rPr>
              <a:t>créative est de promouvoir les relations entre élèves à travers la réutilisation et le remixage. </a:t>
            </a:r>
            <a:r>
              <a:rPr lang="fr-FR" sz="1300" b="0" i="0" u="none" dirty="0" smtClean="0">
                <a:solidFill>
                  <a:srgbClr val="000000"/>
                </a:solidFill>
                <a:latin typeface="Futura Std Condensed" pitchFamily="34" charset="0"/>
                <a:cs typeface="Futura Condensed"/>
              </a:rPr>
              <a:t>L’environnement </a:t>
            </a:r>
            <a:r>
              <a:rPr lang="fr-FR" sz="1300" b="0" i="0" u="none" dirty="0">
                <a:solidFill>
                  <a:srgbClr val="000000"/>
                </a:solidFill>
                <a:latin typeface="Futura Std Condensed" pitchFamily="34" charset="0"/>
                <a:cs typeface="Futura Condensed"/>
              </a:rPr>
              <a:t>créatif et le site communautaire de Scratch peuvent aider les jeunes concepteurs à </a:t>
            </a:r>
            <a:r>
              <a:rPr lang="fr-FR" sz="1300" b="0" i="0" u="none" dirty="0" smtClean="0">
                <a:solidFill>
                  <a:srgbClr val="000000"/>
                </a:solidFill>
                <a:latin typeface="Futura Std Condensed" pitchFamily="34" charset="0"/>
                <a:cs typeface="Futura Condensed"/>
              </a:rPr>
              <a:t>s’approprier </a:t>
            </a:r>
            <a:r>
              <a:rPr lang="fr-FR" sz="1300" b="0" i="0" u="none" dirty="0">
                <a:solidFill>
                  <a:srgbClr val="000000"/>
                </a:solidFill>
                <a:latin typeface="Futura Std Condensed" pitchFamily="34" charset="0"/>
                <a:cs typeface="Futura Condensed"/>
              </a:rPr>
              <a:t>cette pratique informatique fondamentale en les aidant à trouver des idées et du code sur lesquels </a:t>
            </a:r>
            <a:r>
              <a:rPr lang="fr-FR" sz="1300" b="0" i="0" u="none" dirty="0" smtClean="0">
                <a:solidFill>
                  <a:srgbClr val="000000"/>
                </a:solidFill>
                <a:latin typeface="Futura Std Condensed" pitchFamily="34" charset="0"/>
                <a:cs typeface="Futura Condensed"/>
              </a:rPr>
              <a:t>s’appuyer </a:t>
            </a:r>
            <a:r>
              <a:rPr lang="fr-FR" sz="1300" b="0" i="0" u="none" dirty="0">
                <a:solidFill>
                  <a:srgbClr val="000000"/>
                </a:solidFill>
                <a:latin typeface="Futura Std Condensed" pitchFamily="34" charset="0"/>
                <a:cs typeface="Futura Condensed"/>
              </a:rPr>
              <a:t>pour créer des projets plus complexes que ceux </a:t>
            </a:r>
            <a:r>
              <a:rPr lang="fr-FR" sz="1300" b="0" i="0" u="none" dirty="0" smtClean="0">
                <a:solidFill>
                  <a:srgbClr val="000000"/>
                </a:solidFill>
                <a:latin typeface="Futura Std Condensed" pitchFamily="34" charset="0"/>
                <a:cs typeface="Futura Condensed"/>
              </a:rPr>
              <a:t>qu’ils </a:t>
            </a:r>
            <a:r>
              <a:rPr lang="fr-FR" sz="1300" b="0" i="0" u="none" dirty="0">
                <a:solidFill>
                  <a:srgbClr val="000000"/>
                </a:solidFill>
                <a:latin typeface="Futura Std Condensed" pitchFamily="34" charset="0"/>
                <a:cs typeface="Futura Condensed"/>
              </a:rPr>
              <a:t>auraient pu créer seuls. </a:t>
            </a:r>
          </a:p>
          <a:p>
            <a:pPr algn="just" rtl="0"/>
            <a:endParaRPr lang="fr-FR" sz="1300" dirty="0">
              <a:solidFill>
                <a:srgbClr val="000000"/>
              </a:solidFill>
              <a:latin typeface="Futura Std Condensed" pitchFamily="34" charset="0"/>
              <a:cs typeface="Futura Condensed"/>
            </a:endParaRPr>
          </a:p>
          <a:p>
            <a:pPr algn="just" rtl="0"/>
            <a:r>
              <a:rPr lang="fr-FR" sz="1300" b="0" i="0" u="none" dirty="0">
                <a:solidFill>
                  <a:srgbClr val="000000"/>
                </a:solidFill>
                <a:latin typeface="Futura Std Condensed" pitchFamily="34" charset="0"/>
                <a:cs typeface="Futura Condensed"/>
              </a:rPr>
              <a:t>Les activités de ce chapitre introduisent quelques idées et stratégies pour entretenir une culture de la réutilisation et du remixage. Comment pourriez-vous favoriser davantage le partage et la communication ?</a:t>
            </a:r>
            <a:endParaRPr lang="fr-FR" sz="1300" dirty="0">
              <a:solidFill>
                <a:srgbClr val="000000"/>
              </a:solidFill>
              <a:latin typeface="Futura Std Condensed" pitchFamily="34" charset="0"/>
              <a:cs typeface="Futura Condensed"/>
            </a:endParaRPr>
          </a:p>
        </p:txBody>
      </p:sp>
      <p:grpSp>
        <p:nvGrpSpPr>
          <p:cNvPr id="2" name="Group 1"/>
          <p:cNvGrpSpPr/>
          <p:nvPr>
            <p:custDataLst>
              <p:tags r:id="rId7"/>
            </p:custDataLst>
          </p:nvPr>
        </p:nvGrpSpPr>
        <p:grpSpPr>
          <a:xfrm>
            <a:off x="176378" y="2283163"/>
            <a:ext cx="7596022" cy="479582"/>
            <a:chOff x="176378" y="2283163"/>
            <a:chExt cx="7596022" cy="479582"/>
          </a:xfrm>
        </p:grpSpPr>
        <p:sp>
          <p:nvSpPr>
            <p:cNvPr id="27" name="Rectangle 13"/>
            <p:cNvSpPr/>
            <p:nvPr/>
          </p:nvSpPr>
          <p:spPr>
            <a:xfrm flipH="1">
              <a:off x="176378" y="2283163"/>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28" name="TextBox 27"/>
            <p:cNvSpPr txBox="1"/>
            <p:nvPr/>
          </p:nvSpPr>
          <p:spPr>
            <a:xfrm flipH="1">
              <a:off x="452118" y="2283163"/>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LA « GRANDE IDÉE »</a:t>
              </a:r>
              <a:endParaRPr lang="fr-FR" sz="2400" dirty="0">
                <a:solidFill>
                  <a:schemeClr val="bg1"/>
                </a:solidFill>
                <a:latin typeface="Futura Std Condensed" pitchFamily="34" charset="0"/>
                <a:cs typeface="Futura Condensed"/>
              </a:endParaRPr>
            </a:p>
          </p:txBody>
        </p:sp>
      </p:grpSp>
      <p:sp>
        <p:nvSpPr>
          <p:cNvPr id="4" name="Slide Number Placeholder 3"/>
          <p:cNvSpPr>
            <a:spLocks noGrp="1"/>
          </p:cNvSpPr>
          <p:nvPr>
            <p:ph type="sldNum" sz="quarter" idx="12"/>
            <p:custDataLst>
              <p:tags r:id="rId8"/>
            </p:custDataLst>
          </p:nvPr>
        </p:nvSpPr>
        <p:spPr>
          <a:xfrm>
            <a:off x="142398" y="9519711"/>
            <a:ext cx="1813560" cy="535517"/>
          </a:xfrm>
        </p:spPr>
        <p:txBody>
          <a:bodyPr/>
          <a:lstStyle/>
          <a:p>
            <a:pPr algn="l" rtl="0"/>
            <a:r>
              <a:rPr lang="fr-FR" b="0" i="0" u="none">
                <a:latin typeface="Futura Std Condensed" pitchFamily="34" charset="0"/>
              </a:rPr>
              <a:t>56</a:t>
            </a:r>
            <a:endParaRPr lang="fr-FR" dirty="0">
              <a:latin typeface="Futura Std Condensed" pitchFamily="34" charset="0"/>
            </a:endParaRPr>
          </a:p>
        </p:txBody>
      </p:sp>
      <p:grpSp>
        <p:nvGrpSpPr>
          <p:cNvPr id="5" name="Group 4"/>
          <p:cNvGrpSpPr/>
          <p:nvPr>
            <p:custDataLst>
              <p:tags r:id="rId9"/>
            </p:custDataLst>
          </p:nvPr>
        </p:nvGrpSpPr>
        <p:grpSpPr>
          <a:xfrm>
            <a:off x="3891795" y="2870941"/>
            <a:ext cx="3443155" cy="4570631"/>
            <a:chOff x="4082561" y="3608871"/>
            <a:chExt cx="3443155" cy="4570631"/>
          </a:xfrm>
        </p:grpSpPr>
        <p:sp>
          <p:nvSpPr>
            <p:cNvPr id="31" name="Oval Callout 30"/>
            <p:cNvSpPr/>
            <p:nvPr/>
          </p:nvSpPr>
          <p:spPr>
            <a:xfrm rot="631125">
              <a:off x="4489168" y="3608871"/>
              <a:ext cx="2615060" cy="2520097"/>
            </a:xfrm>
            <a:prstGeom prst="wedgeEllipseCallout">
              <a:avLst>
                <a:gd name="adj1" fmla="val -49672"/>
                <a:gd name="adj2" fmla="val 33350"/>
              </a:avLst>
            </a:prstGeom>
            <a:solidFill>
              <a:srgbClr val="FFFFFF"/>
            </a:solidFill>
            <a:ln w="9525" cmpd="sng">
              <a:solidFill>
                <a:srgbClr val="AA28BA"/>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rtl="0"/>
              <a:r>
                <a:rPr lang="fr-FR" sz="1200" b="0" i="0" u="none">
                  <a:solidFill>
                    <a:srgbClr val="000000"/>
                  </a:solidFill>
                  <a:latin typeface="Futura Std Condensed" pitchFamily="34" charset="0"/>
                  <a:cs typeface="Futura Condensed"/>
                </a:rPr>
                <a:t>Nous sommes comme des nains juchés sur des épaules de géants : nous pouvons voir plus de choses et plus loin qu’eux.</a:t>
              </a:r>
            </a:p>
            <a:p>
              <a:pPr algn="r" rtl="0"/>
              <a:r>
                <a:rPr lang="fr-FR" sz="1200" b="0" i="0" u="none">
                  <a:solidFill>
                    <a:srgbClr val="000000"/>
                  </a:solidFill>
                  <a:latin typeface="Futura Std Condensed" pitchFamily="34" charset="0"/>
                  <a:cs typeface="Futura Condensed"/>
                </a:rPr>
                <a:t> – Bernard de Chartres, vers 1130</a:t>
              </a:r>
            </a:p>
          </p:txBody>
        </p:sp>
        <p:sp>
          <p:nvSpPr>
            <p:cNvPr id="30" name="Oval Callout 29"/>
            <p:cNvSpPr/>
            <p:nvPr/>
          </p:nvSpPr>
          <p:spPr>
            <a:xfrm rot="631125">
              <a:off x="4082561" y="6375259"/>
              <a:ext cx="1872228" cy="1804243"/>
            </a:xfrm>
            <a:prstGeom prst="wedgeEllipseCallout">
              <a:avLst>
                <a:gd name="adj1" fmla="val -64441"/>
                <a:gd name="adj2" fmla="val -8406"/>
              </a:avLst>
            </a:prstGeom>
            <a:solidFill>
              <a:schemeClr val="bg1"/>
            </a:solidFill>
            <a:ln w="9525" cmpd="sng">
              <a:solidFill>
                <a:srgbClr val="AA28BA"/>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rtl="0"/>
              <a:r>
                <a:rPr lang="fr-FR" sz="1200" b="0" i="0" u="none" dirty="0">
                  <a:solidFill>
                    <a:srgbClr val="000000"/>
                  </a:solidFill>
                  <a:latin typeface="Futura Std Condensed" pitchFamily="34" charset="0"/>
                  <a:cs typeface="Futura Condensed"/>
                </a:rPr>
                <a:t>Un nain sur les épaules </a:t>
              </a:r>
              <a:r>
                <a:rPr lang="fr-FR" sz="1200" b="0" i="0" u="none" dirty="0" smtClean="0">
                  <a:solidFill>
                    <a:srgbClr val="000000"/>
                  </a:solidFill>
                  <a:latin typeface="Futura Std Condensed" pitchFamily="34" charset="0"/>
                  <a:cs typeface="Futura Condensed"/>
                </a:rPr>
                <a:t>d’un </a:t>
              </a:r>
              <a:r>
                <a:rPr lang="fr-FR" sz="1200" b="0" i="0" u="none" dirty="0">
                  <a:solidFill>
                    <a:srgbClr val="000000"/>
                  </a:solidFill>
                  <a:latin typeface="Futura Std Condensed" pitchFamily="34" charset="0"/>
                  <a:cs typeface="Futura Condensed"/>
                </a:rPr>
                <a:t>géant voit le plus loin des deux.</a:t>
              </a:r>
            </a:p>
            <a:p>
              <a:pPr algn="r" rtl="0"/>
              <a:r>
                <a:rPr lang="fr-FR" sz="1200" b="0" i="0" u="none" dirty="0">
                  <a:solidFill>
                    <a:srgbClr val="000000"/>
                  </a:solidFill>
                  <a:latin typeface="Futura Std Condensed" pitchFamily="34" charset="0"/>
                  <a:cs typeface="Futura Condensed"/>
                </a:rPr>
                <a:t>– George Herbert, 1651</a:t>
              </a:r>
            </a:p>
          </p:txBody>
        </p:sp>
        <p:sp>
          <p:nvSpPr>
            <p:cNvPr id="32" name="Oval Callout 31"/>
            <p:cNvSpPr/>
            <p:nvPr/>
          </p:nvSpPr>
          <p:spPr>
            <a:xfrm rot="631125">
              <a:off x="5505522" y="5542825"/>
              <a:ext cx="2020194" cy="1946834"/>
            </a:xfrm>
            <a:prstGeom prst="wedgeEllipseCallout">
              <a:avLst>
                <a:gd name="adj1" fmla="val -63525"/>
                <a:gd name="adj2" fmla="val -2668"/>
              </a:avLst>
            </a:prstGeom>
            <a:solidFill>
              <a:srgbClr val="FFFFFF"/>
            </a:solidFill>
            <a:ln w="9525" cmpd="sng">
              <a:solidFill>
                <a:srgbClr val="AA28BA"/>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rtl="0"/>
              <a:r>
                <a:rPr lang="fr-FR" sz="1200" b="0" i="0" u="none" dirty="0">
                  <a:solidFill>
                    <a:srgbClr val="000000"/>
                  </a:solidFill>
                  <a:latin typeface="Futura Std Condensed" pitchFamily="34" charset="0"/>
                  <a:cs typeface="Futura Condensed"/>
                </a:rPr>
                <a:t>Si </a:t>
              </a:r>
              <a:r>
                <a:rPr lang="fr-FR" sz="1200" b="0" i="0" u="none" dirty="0" smtClean="0">
                  <a:solidFill>
                    <a:srgbClr val="000000"/>
                  </a:solidFill>
                  <a:latin typeface="Futura Std Condensed" pitchFamily="34" charset="0"/>
                  <a:cs typeface="Futura Condensed"/>
                </a:rPr>
                <a:t>j’ai </a:t>
              </a:r>
              <a:r>
                <a:rPr lang="fr-FR" sz="1200" b="0" i="0" u="none" dirty="0">
                  <a:solidFill>
                    <a:srgbClr val="000000"/>
                  </a:solidFill>
                  <a:latin typeface="Futura Std Condensed" pitchFamily="34" charset="0"/>
                  <a:cs typeface="Futura Condensed"/>
                </a:rPr>
                <a:t>vu plus loin, </a:t>
              </a:r>
              <a:r>
                <a:rPr lang="fr-FR" sz="1200" b="0" i="0" u="none" dirty="0" smtClean="0">
                  <a:solidFill>
                    <a:srgbClr val="000000"/>
                  </a:solidFill>
                  <a:latin typeface="Futura Std Condensed" pitchFamily="34" charset="0"/>
                  <a:cs typeface="Futura Condensed"/>
                </a:rPr>
                <a:t>c’est </a:t>
              </a:r>
              <a:r>
                <a:rPr lang="fr-FR" sz="1200" b="0" i="0" u="none" dirty="0">
                  <a:solidFill>
                    <a:srgbClr val="000000"/>
                  </a:solidFill>
                  <a:latin typeface="Futura Std Condensed" pitchFamily="34" charset="0"/>
                  <a:cs typeface="Futura Condensed"/>
                </a:rPr>
                <a:t>en montant sur les épaules de géants.</a:t>
              </a:r>
            </a:p>
            <a:p>
              <a:pPr algn="r" rtl="0"/>
              <a:r>
                <a:rPr lang="fr-FR" sz="1200" b="0" i="0" u="none" dirty="0">
                  <a:solidFill>
                    <a:srgbClr val="000000"/>
                  </a:solidFill>
                  <a:latin typeface="Futura Std Condensed" pitchFamily="34" charset="0"/>
                  <a:cs typeface="Futura Condensed"/>
                </a:rPr>
                <a:t> – Isaac Newton, 1676</a:t>
              </a:r>
            </a:p>
          </p:txBody>
        </p:sp>
      </p:grpSp>
    </p:spTree>
    <p:extLst>
      <p:ext uri="{BB962C8B-B14F-4D97-AF65-F5344CB8AC3E}">
        <p14:creationId xmlns:p14="http://schemas.microsoft.com/office/powerpoint/2010/main" val="4161277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4060679" y="1621971"/>
            <a:ext cx="3273767" cy="2862322"/>
          </a:xfrm>
          <a:prstGeom prst="rect">
            <a:avLst/>
          </a:prstGeom>
          <a:noFill/>
          <a:ln w="6350" cmpd="sng">
            <a:noFill/>
            <a:prstDash val="dash"/>
          </a:ln>
        </p:spPr>
        <p:txBody>
          <a:bodyPr wrap="square" rtlCol="0">
            <a:spAutoFit/>
          </a:bodyPr>
          <a:lstStyle/>
          <a:p>
            <a:pPr algn="just" rtl="0"/>
            <a:r>
              <a:rPr lang="fr-FR" sz="1200" b="0" i="0" u="none" dirty="0">
                <a:solidFill>
                  <a:srgbClr val="000000"/>
                </a:solidFill>
                <a:latin typeface="Futura Std Condensed" pitchFamily="34" charset="0"/>
                <a:cs typeface="Futura Condensed"/>
              </a:rPr>
              <a:t>Ce chapitre a été conçu pour aider les élèves à développer leurs capacités de narration et de remixage à travers tout un éventail </a:t>
            </a:r>
            <a:r>
              <a:rPr lang="fr-FR" sz="1200" b="0" i="0" u="none" dirty="0" smtClean="0">
                <a:solidFill>
                  <a:srgbClr val="000000"/>
                </a:solidFill>
                <a:latin typeface="Futura Std Condensed" pitchFamily="34" charset="0"/>
                <a:cs typeface="Futura Condensed"/>
              </a:rPr>
              <a:t>d’activités </a:t>
            </a:r>
            <a:r>
              <a:rPr lang="fr-FR" sz="1200" b="0" i="0" u="none" dirty="0">
                <a:solidFill>
                  <a:srgbClr val="000000"/>
                </a:solidFill>
                <a:latin typeface="Futura Std Condensed" pitchFamily="34" charset="0"/>
                <a:cs typeface="Futura Condensed"/>
              </a:rPr>
              <a:t>de conception dont certaines nécessitent un ordinateur et </a:t>
            </a:r>
            <a:r>
              <a:rPr lang="fr-FR" sz="1200" b="0" i="0" u="none" dirty="0" smtClean="0">
                <a:solidFill>
                  <a:srgbClr val="000000"/>
                </a:solidFill>
                <a:latin typeface="Futura Std Condensed" pitchFamily="34" charset="0"/>
                <a:cs typeface="Futura Condensed"/>
              </a:rPr>
              <a:t>d’autres </a:t>
            </a:r>
            <a:r>
              <a:rPr lang="fr-FR" sz="1200" b="0" i="0" u="none" dirty="0">
                <a:solidFill>
                  <a:srgbClr val="000000"/>
                </a:solidFill>
                <a:latin typeface="Futura Std Condensed" pitchFamily="34" charset="0"/>
                <a:cs typeface="Futura Condensed"/>
              </a:rPr>
              <a:t>pas. Ces activités donneront </a:t>
            </a:r>
            <a:r>
              <a:rPr lang="fr-FR" sz="1200" b="0" i="0" u="none" dirty="0" smtClean="0">
                <a:solidFill>
                  <a:srgbClr val="000000"/>
                </a:solidFill>
                <a:latin typeface="Futura Std Condensed" pitchFamily="34" charset="0"/>
                <a:cs typeface="Futura Condensed"/>
              </a:rPr>
              <a:t>l’occasion </a:t>
            </a:r>
            <a:r>
              <a:rPr lang="fr-FR" sz="1200" b="0" i="0" u="none" dirty="0">
                <a:solidFill>
                  <a:srgbClr val="000000"/>
                </a:solidFill>
                <a:latin typeface="Futura Std Condensed" pitchFamily="34" charset="0"/>
                <a:cs typeface="Futura Condensed"/>
              </a:rPr>
              <a:t>aux élèves de collaborer et de </a:t>
            </a:r>
            <a:r>
              <a:rPr lang="fr-FR" sz="1200" b="0" i="0" u="none" dirty="0" smtClean="0">
                <a:solidFill>
                  <a:srgbClr val="000000"/>
                </a:solidFill>
                <a:latin typeface="Futura Std Condensed" pitchFamily="34" charset="0"/>
                <a:cs typeface="Futura Condensed"/>
              </a:rPr>
              <a:t>s’appuyer </a:t>
            </a:r>
            <a:r>
              <a:rPr lang="fr-FR" sz="1200" b="0" i="0" u="none" dirty="0">
                <a:solidFill>
                  <a:srgbClr val="000000"/>
                </a:solidFill>
                <a:latin typeface="Futura Std Condensed" pitchFamily="34" charset="0"/>
                <a:cs typeface="Futura Condensed"/>
              </a:rPr>
              <a:t>sur le travail créatif </a:t>
            </a:r>
            <a:r>
              <a:rPr lang="fr-FR" sz="1200" b="0" i="0" u="none" dirty="0" smtClean="0">
                <a:solidFill>
                  <a:srgbClr val="000000"/>
                </a:solidFill>
                <a:latin typeface="Futura Std Condensed" pitchFamily="34" charset="0"/>
                <a:cs typeface="Futura Condensed"/>
              </a:rPr>
              <a:t>d’autrui</a:t>
            </a:r>
            <a:r>
              <a:rPr lang="fr-FR" sz="1200" b="0" i="0" u="none" dirty="0">
                <a:solidFill>
                  <a:srgbClr val="000000"/>
                </a:solidFill>
                <a:latin typeface="Futura Std Condensed" pitchFamily="34" charset="0"/>
                <a:cs typeface="Futura Condensed"/>
              </a:rPr>
              <a:t>. Dans la continuité des premières expériences du </a:t>
            </a:r>
            <a:r>
              <a:rPr lang="fr-FR" sz="1200" b="0" i="0" u="none" dirty="0" smtClean="0">
                <a:solidFill>
                  <a:srgbClr val="000000"/>
                </a:solidFill>
                <a:latin typeface="Futura Std Condensed" pitchFamily="34" charset="0"/>
                <a:cs typeface="Futura Condensed"/>
              </a:rPr>
              <a:t>chapitre 2</a:t>
            </a:r>
            <a:r>
              <a:rPr lang="fr-FR" sz="1200" b="0" i="0" u="none" dirty="0">
                <a:solidFill>
                  <a:srgbClr val="000000"/>
                </a:solidFill>
                <a:latin typeface="Futura Std Condensed" pitchFamily="34" charset="0"/>
                <a:cs typeface="Futura Condensed"/>
              </a:rPr>
              <a:t>, les activités du présent chapitre sont conçues pour aider les élèves à acquérir une meilleure maîtrise de certains concepts (événements et parallélisme) et certaines pratiques (expérimentation et itération et réutilisation et remixage) informatiques. Chaque activité de développement des compétences est conçue pour aider les élèves à élaborer leurs projets narratifs en découvrant de nouveaux blocs et de nouvelles méthodes permettant de programmer des interactions entre lutins et arrière-plans, le tout culminant en un projet </a:t>
            </a:r>
            <a:r>
              <a:rPr lang="fr-FR" sz="1200" b="0" i="0" u="none" dirty="0" smtClean="0">
                <a:solidFill>
                  <a:srgbClr val="000000"/>
                </a:solidFill>
                <a:latin typeface="Futura Std Condensed" pitchFamily="34" charset="0"/>
                <a:cs typeface="Futura Condensed"/>
              </a:rPr>
              <a:t>d’histoire </a:t>
            </a:r>
            <a:r>
              <a:rPr lang="fr-FR" sz="1200" b="0" i="0" u="none" dirty="0">
                <a:solidFill>
                  <a:srgbClr val="000000"/>
                </a:solidFill>
                <a:latin typeface="Futura Std Condensed" pitchFamily="34" charset="0"/>
                <a:cs typeface="Futura Condensed"/>
              </a:rPr>
              <a:t>à faire passer.</a:t>
            </a:r>
          </a:p>
        </p:txBody>
      </p:sp>
      <p:grpSp>
        <p:nvGrpSpPr>
          <p:cNvPr id="12" name="Group 11"/>
          <p:cNvGrpSpPr/>
          <p:nvPr>
            <p:custDataLst>
              <p:tags r:id="rId2"/>
            </p:custDataLst>
          </p:nvPr>
        </p:nvGrpSpPr>
        <p:grpSpPr>
          <a:xfrm>
            <a:off x="535217" y="6771302"/>
            <a:ext cx="6806429" cy="2149959"/>
            <a:chOff x="535217" y="7306475"/>
            <a:chExt cx="6806429" cy="2149959"/>
          </a:xfrm>
        </p:grpSpPr>
        <p:grpSp>
          <p:nvGrpSpPr>
            <p:cNvPr id="19" name="Group 18"/>
            <p:cNvGrpSpPr/>
            <p:nvPr/>
          </p:nvGrpSpPr>
          <p:grpSpPr>
            <a:xfrm>
              <a:off x="535217" y="7309276"/>
              <a:ext cx="5628892" cy="2147158"/>
              <a:chOff x="535217" y="6847710"/>
              <a:chExt cx="5628892" cy="2147158"/>
            </a:xfrm>
          </p:grpSpPr>
          <p:grpSp>
            <p:nvGrpSpPr>
              <p:cNvPr id="20" name="Group 19"/>
              <p:cNvGrpSpPr/>
              <p:nvPr/>
            </p:nvGrpSpPr>
            <p:grpSpPr>
              <a:xfrm>
                <a:off x="535217" y="6847721"/>
                <a:ext cx="927787" cy="1839378"/>
                <a:chOff x="535217" y="6847713"/>
                <a:chExt cx="1030874" cy="2043750"/>
              </a:xfrm>
            </p:grpSpPr>
            <p:sp>
              <p:nvSpPr>
                <p:cNvPr id="45" name="Rectangle 44"/>
                <p:cNvSpPr/>
                <p:nvPr/>
              </p:nvSpPr>
              <p:spPr>
                <a:xfrm>
                  <a:off x="535217" y="8104925"/>
                  <a:ext cx="1030874" cy="786538"/>
                </a:xfrm>
                <a:prstGeom prst="rect">
                  <a:avLst/>
                </a:prstGeom>
              </p:spPr>
              <p:txBody>
                <a:bodyPr wrap="square">
                  <a:spAutoFit/>
                </a:bodyPr>
                <a:lstStyle/>
                <a:p>
                  <a:pPr algn="ctr" rtl="0"/>
                  <a:r>
                    <a:rPr lang="fr-FR" sz="1000" b="0" i="0" u="none" dirty="0">
                      <a:latin typeface="Futura Std Condensed" pitchFamily="34" charset="0"/>
                      <a:cs typeface="Futura Condensed"/>
                    </a:rPr>
                    <a:t>Crée tes propres blocs Scratch grâce à </a:t>
                  </a:r>
                  <a:r>
                    <a:rPr lang="fr-FR" sz="1000" b="0" i="0" u="none" dirty="0" smtClean="0">
                      <a:latin typeface="Futura Std Condensed" pitchFamily="34" charset="0"/>
                      <a:cs typeface="Futura Condensed"/>
                    </a:rPr>
                    <a:t>l’outil </a:t>
                  </a:r>
                  <a:r>
                    <a:rPr lang="fr-FR" sz="1000" b="0" i="0" u="none" dirty="0">
                      <a:latin typeface="Futura Std Condensed" pitchFamily="34" charset="0"/>
                      <a:cs typeface="Futura Condensed"/>
                    </a:rPr>
                    <a:t>« Créer un bloc ».</a:t>
                  </a:r>
                </a:p>
              </p:txBody>
            </p:sp>
            <p:grpSp>
              <p:nvGrpSpPr>
                <p:cNvPr id="42" name="Group 41"/>
                <p:cNvGrpSpPr/>
                <p:nvPr/>
              </p:nvGrpSpPr>
              <p:grpSpPr>
                <a:xfrm>
                  <a:off x="535218" y="6847713"/>
                  <a:ext cx="1030873" cy="975086"/>
                  <a:chOff x="535218" y="6847713"/>
                  <a:chExt cx="1030873" cy="975086"/>
                </a:xfrm>
              </p:grpSpPr>
              <p:sp>
                <p:nvSpPr>
                  <p:cNvPr id="43" name="Teardrop 42"/>
                  <p:cNvSpPr/>
                  <p:nvPr/>
                </p:nvSpPr>
                <p:spPr>
                  <a:xfrm rot="8075815">
                    <a:off x="563111" y="6847712"/>
                    <a:ext cx="975086" cy="975087"/>
                  </a:xfrm>
                  <a:prstGeom prst="teardrop">
                    <a:avLst/>
                  </a:prstGeom>
                  <a:solidFill>
                    <a:srgbClr val="AA28BA"/>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4" name="TextBox 43"/>
                  <p:cNvSpPr txBox="1"/>
                  <p:nvPr/>
                </p:nvSpPr>
                <p:spPr>
                  <a:xfrm>
                    <a:off x="535218" y="7175557"/>
                    <a:ext cx="1030873" cy="307776"/>
                  </a:xfrm>
                  <a:prstGeom prst="rect">
                    <a:avLst/>
                  </a:prstGeom>
                  <a:noFill/>
                  <a:ln w="6350" cmpd="sng">
                    <a:noFill/>
                    <a:prstDash val="dash"/>
                  </a:ln>
                </p:spPr>
                <p:txBody>
                  <a:bodyPr wrap="square" numCol="1" rtlCol="0">
                    <a:spAutoFit/>
                  </a:bodyPr>
                  <a:lstStyle/>
                  <a:p>
                    <a:pPr algn="ctr" rtl="0"/>
                    <a:r>
                      <a:rPr lang="fr-FR" sz="1200" b="0" i="0" u="none">
                        <a:solidFill>
                          <a:schemeClr val="bg1"/>
                        </a:solidFill>
                        <a:latin typeface="Futura Std Condensed" pitchFamily="34" charset="0"/>
                        <a:cs typeface="Futura Condensed"/>
                      </a:rPr>
                      <a:t>PERSONNAGES</a:t>
                    </a:r>
                  </a:p>
                </p:txBody>
              </p:sp>
            </p:grpSp>
          </p:grpSp>
          <p:grpSp>
            <p:nvGrpSpPr>
              <p:cNvPr id="21" name="Group 20"/>
              <p:cNvGrpSpPr/>
              <p:nvPr/>
            </p:nvGrpSpPr>
            <p:grpSpPr>
              <a:xfrm>
                <a:off x="1711987" y="6847713"/>
                <a:ext cx="927786" cy="2147155"/>
                <a:chOff x="1777121" y="6847712"/>
                <a:chExt cx="1030873" cy="2385727"/>
              </a:xfrm>
            </p:grpSpPr>
            <p:sp>
              <p:nvSpPr>
                <p:cNvPr id="37" name="Rectangle 36"/>
                <p:cNvSpPr/>
                <p:nvPr/>
              </p:nvSpPr>
              <p:spPr>
                <a:xfrm>
                  <a:off x="1777121" y="8104925"/>
                  <a:ext cx="1030873" cy="1128514"/>
                </a:xfrm>
                <a:prstGeom prst="rect">
                  <a:avLst/>
                </a:prstGeom>
                <a:noFill/>
              </p:spPr>
              <p:txBody>
                <a:bodyPr wrap="square">
                  <a:spAutoFit/>
                </a:bodyPr>
                <a:lstStyle/>
                <a:p>
                  <a:pPr algn="ctr" rtl="0"/>
                  <a:r>
                    <a:rPr lang="fr-FR" sz="1000" b="0" i="0" u="none">
                      <a:latin typeface="Futura Std Condensed" pitchFamily="34" charset="0"/>
                      <a:cs typeface="Futura Condensed"/>
                    </a:rPr>
                    <a:t>Comment pourrais-tu coordonner les interactions entre lutins grâce au minutage et à la diffusion ?</a:t>
                  </a:r>
                </a:p>
              </p:txBody>
            </p:sp>
            <p:grpSp>
              <p:nvGrpSpPr>
                <p:cNvPr id="38" name="Group 37"/>
                <p:cNvGrpSpPr/>
                <p:nvPr/>
              </p:nvGrpSpPr>
              <p:grpSpPr>
                <a:xfrm>
                  <a:off x="1777121" y="6847712"/>
                  <a:ext cx="1030873" cy="975086"/>
                  <a:chOff x="1777121" y="6847712"/>
                  <a:chExt cx="1030873" cy="975086"/>
                </a:xfrm>
              </p:grpSpPr>
              <p:sp>
                <p:nvSpPr>
                  <p:cNvPr id="39" name="Teardrop 38"/>
                  <p:cNvSpPr/>
                  <p:nvPr/>
                </p:nvSpPr>
                <p:spPr>
                  <a:xfrm rot="8075815">
                    <a:off x="1805013" y="6847711"/>
                    <a:ext cx="975086" cy="975087"/>
                  </a:xfrm>
                  <a:prstGeom prst="teardrop">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TextBox 39"/>
                  <p:cNvSpPr txBox="1"/>
                  <p:nvPr/>
                </p:nvSpPr>
                <p:spPr>
                  <a:xfrm>
                    <a:off x="1777121" y="7175323"/>
                    <a:ext cx="1030873" cy="290678"/>
                  </a:xfrm>
                  <a:prstGeom prst="rect">
                    <a:avLst/>
                  </a:prstGeom>
                  <a:noFill/>
                  <a:ln w="6350" cmpd="sng">
                    <a:noFill/>
                    <a:prstDash val="dash"/>
                  </a:ln>
                </p:spPr>
                <p:txBody>
                  <a:bodyPr wrap="square" numCol="1" rtlCol="0">
                    <a:spAutoFit/>
                  </a:bodyPr>
                  <a:lstStyle/>
                  <a:p>
                    <a:pPr algn="ctr" rtl="0"/>
                    <a:r>
                      <a:rPr lang="fr-FR" sz="1100" b="0" i="0" u="none">
                        <a:solidFill>
                          <a:srgbClr val="FFFFFF"/>
                        </a:solidFill>
                        <a:latin typeface="Futura Std Condensed" pitchFamily="34" charset="0"/>
                        <a:cs typeface="Futura Condensed"/>
                      </a:rPr>
                      <a:t>CONVERSATIONS</a:t>
                    </a:r>
                  </a:p>
                </p:txBody>
              </p:sp>
            </p:grpSp>
          </p:grpSp>
          <p:grpSp>
            <p:nvGrpSpPr>
              <p:cNvPr id="22" name="Group 21"/>
              <p:cNvGrpSpPr/>
              <p:nvPr/>
            </p:nvGrpSpPr>
            <p:grpSpPr>
              <a:xfrm>
                <a:off x="2884866" y="6847710"/>
                <a:ext cx="927786" cy="1839376"/>
                <a:chOff x="3026723" y="6847714"/>
                <a:chExt cx="1030873" cy="2043752"/>
              </a:xfrm>
            </p:grpSpPr>
            <p:sp>
              <p:nvSpPr>
                <p:cNvPr id="33" name="Rectangle 32"/>
                <p:cNvSpPr/>
                <p:nvPr/>
              </p:nvSpPr>
              <p:spPr>
                <a:xfrm>
                  <a:off x="3026723" y="8104926"/>
                  <a:ext cx="1030873" cy="786540"/>
                </a:xfrm>
                <a:prstGeom prst="rect">
                  <a:avLst/>
                </a:prstGeom>
              </p:spPr>
              <p:txBody>
                <a:bodyPr wrap="square">
                  <a:spAutoFit/>
                </a:bodyPr>
                <a:lstStyle/>
                <a:p>
                  <a:pPr algn="ctr" rtl="0"/>
                  <a:r>
                    <a:rPr lang="fr-FR" sz="1000" b="0" i="0" u="none">
                      <a:latin typeface="Futura Std Condensed" pitchFamily="34" charset="0"/>
                      <a:cs typeface="Futura Condensed"/>
                    </a:rPr>
                    <a:t>Quelle est la différence entre la Scène et les lutins ?</a:t>
                  </a:r>
                </a:p>
              </p:txBody>
            </p:sp>
            <p:grpSp>
              <p:nvGrpSpPr>
                <p:cNvPr id="34" name="Group 33"/>
                <p:cNvGrpSpPr/>
                <p:nvPr/>
              </p:nvGrpSpPr>
              <p:grpSpPr>
                <a:xfrm>
                  <a:off x="3026723" y="6847714"/>
                  <a:ext cx="1030873" cy="975086"/>
                  <a:chOff x="3026723" y="6847714"/>
                  <a:chExt cx="1030873" cy="975086"/>
                </a:xfrm>
              </p:grpSpPr>
              <p:sp>
                <p:nvSpPr>
                  <p:cNvPr id="35" name="Teardrop 34"/>
                  <p:cNvSpPr/>
                  <p:nvPr/>
                </p:nvSpPr>
                <p:spPr>
                  <a:xfrm rot="8075815">
                    <a:off x="3054616" y="6847713"/>
                    <a:ext cx="975086" cy="975087"/>
                  </a:xfrm>
                  <a:prstGeom prst="teardrop">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6" name="TextBox 35"/>
                  <p:cNvSpPr txBox="1"/>
                  <p:nvPr/>
                </p:nvSpPr>
                <p:spPr>
                  <a:xfrm>
                    <a:off x="3026723" y="7175324"/>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SCÈNES</a:t>
                    </a:r>
                  </a:p>
                </p:txBody>
              </p:sp>
            </p:grpSp>
          </p:grpSp>
          <p:grpSp>
            <p:nvGrpSpPr>
              <p:cNvPr id="23" name="Group 22"/>
              <p:cNvGrpSpPr/>
              <p:nvPr/>
            </p:nvGrpSpPr>
            <p:grpSpPr>
              <a:xfrm>
                <a:off x="5224449" y="6847714"/>
                <a:ext cx="939660" cy="1685489"/>
                <a:chOff x="5451913" y="6847713"/>
                <a:chExt cx="1044066" cy="1872765"/>
              </a:xfrm>
            </p:grpSpPr>
            <p:sp>
              <p:nvSpPr>
                <p:cNvPr id="29" name="Rectangle 28"/>
                <p:cNvSpPr/>
                <p:nvPr/>
              </p:nvSpPr>
              <p:spPr>
                <a:xfrm>
                  <a:off x="5465106" y="8104925"/>
                  <a:ext cx="1030873" cy="615553"/>
                </a:xfrm>
                <a:prstGeom prst="rect">
                  <a:avLst/>
                </a:prstGeom>
              </p:spPr>
              <p:txBody>
                <a:bodyPr wrap="square">
                  <a:spAutoFit/>
                </a:bodyPr>
                <a:lstStyle/>
                <a:p>
                  <a:pPr algn="ctr" rtl="0"/>
                  <a:r>
                    <a:rPr lang="fr-FR" sz="1000" b="0" i="0" u="none" dirty="0">
                      <a:latin typeface="Futura Std Condensed" pitchFamily="34" charset="0"/>
                      <a:cs typeface="Futura Condensed"/>
                    </a:rPr>
                    <a:t>Que peut-on créer en partant des travaux </a:t>
                  </a:r>
                  <a:r>
                    <a:rPr lang="fr-FR" sz="1000" b="0" i="0" u="none" dirty="0" smtClean="0">
                      <a:latin typeface="Futura Std Condensed" pitchFamily="34" charset="0"/>
                      <a:cs typeface="Futura Condensed"/>
                    </a:rPr>
                    <a:t>d’autrui</a:t>
                  </a:r>
                  <a:r>
                    <a:rPr lang="fr-FR" sz="1000" b="0" i="0" u="none" dirty="0">
                      <a:latin typeface="Futura Std Condensed" pitchFamily="34" charset="0"/>
                      <a:cs typeface="Futura Condensed"/>
                    </a:rPr>
                    <a:t> ?</a:t>
                  </a:r>
                </a:p>
              </p:txBody>
            </p:sp>
            <p:grpSp>
              <p:nvGrpSpPr>
                <p:cNvPr id="30" name="Group 29"/>
                <p:cNvGrpSpPr/>
                <p:nvPr/>
              </p:nvGrpSpPr>
              <p:grpSpPr>
                <a:xfrm>
                  <a:off x="5451913" y="6847713"/>
                  <a:ext cx="1030873" cy="975086"/>
                  <a:chOff x="5451913" y="6847713"/>
                  <a:chExt cx="1030873" cy="975086"/>
                </a:xfrm>
              </p:grpSpPr>
              <p:sp>
                <p:nvSpPr>
                  <p:cNvPr id="31" name="Teardrop 30"/>
                  <p:cNvSpPr/>
                  <p:nvPr/>
                </p:nvSpPr>
                <p:spPr>
                  <a:xfrm rot="8075815">
                    <a:off x="5493000" y="6847712"/>
                    <a:ext cx="975086" cy="975087"/>
                  </a:xfrm>
                  <a:prstGeom prst="teardrop">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solidFill>
                        <a:srgbClr val="AA28BA"/>
                      </a:solidFill>
                      <a:latin typeface="Futura Std Condensed" pitchFamily="34" charset="0"/>
                    </a:endParaRPr>
                  </a:p>
                </p:txBody>
              </p:sp>
              <p:sp>
                <p:nvSpPr>
                  <p:cNvPr id="32" name="TextBox 31"/>
                  <p:cNvSpPr txBox="1"/>
                  <p:nvPr/>
                </p:nvSpPr>
                <p:spPr>
                  <a:xfrm>
                    <a:off x="5451913" y="7033272"/>
                    <a:ext cx="1030873" cy="718145"/>
                  </a:xfrm>
                  <a:prstGeom prst="rect">
                    <a:avLst/>
                  </a:prstGeom>
                  <a:noFill/>
                  <a:ln w="6350" cmpd="sng">
                    <a:noFill/>
                    <a:prstDash val="dash"/>
                  </a:ln>
                </p:spPr>
                <p:txBody>
                  <a:bodyPr wrap="square" numCol="1" rtlCol="0">
                    <a:spAutoFit/>
                  </a:bodyPr>
                  <a:lstStyle/>
                  <a:p>
                    <a:pPr algn="ctr" rtl="0"/>
                    <a:r>
                      <a:rPr lang="fr-FR" sz="1200" b="0" i="0" u="none" dirty="0">
                        <a:solidFill>
                          <a:srgbClr val="FFFFFF"/>
                        </a:solidFill>
                        <a:latin typeface="Futura Std Condensed" pitchFamily="34" charset="0"/>
                        <a:cs typeface="Futura Condensed"/>
                      </a:rPr>
                      <a:t>CRÉATION </a:t>
                    </a:r>
                    <a:r>
                      <a:rPr lang="fr-FR" sz="1200" b="0" i="0" u="none" dirty="0" smtClean="0">
                        <a:solidFill>
                          <a:srgbClr val="FFFFFF"/>
                        </a:solidFill>
                        <a:latin typeface="Futura Std Condensed" pitchFamily="34" charset="0"/>
                        <a:cs typeface="Futura Condensed"/>
                      </a:rPr>
                      <a:t>D’UNE </a:t>
                    </a:r>
                    <a:r>
                      <a:rPr lang="fr-FR" sz="1200" b="0" i="0" u="none" dirty="0">
                        <a:solidFill>
                          <a:srgbClr val="FFFFFF"/>
                        </a:solidFill>
                        <a:latin typeface="Futura Std Condensed" pitchFamily="34" charset="0"/>
                        <a:cs typeface="Futura Condensed"/>
                      </a:rPr>
                      <a:t>CRÉATURE</a:t>
                    </a:r>
                  </a:p>
                </p:txBody>
              </p:sp>
            </p:grpSp>
          </p:grpSp>
          <p:grpSp>
            <p:nvGrpSpPr>
              <p:cNvPr id="24" name="Group 23"/>
              <p:cNvGrpSpPr/>
              <p:nvPr/>
            </p:nvGrpSpPr>
            <p:grpSpPr>
              <a:xfrm>
                <a:off x="4060679" y="6847712"/>
                <a:ext cx="927787" cy="1993265"/>
                <a:chOff x="4253209" y="6847713"/>
                <a:chExt cx="1030874" cy="2214739"/>
              </a:xfrm>
            </p:grpSpPr>
            <p:grpSp>
              <p:nvGrpSpPr>
                <p:cNvPr id="25" name="Group 24"/>
                <p:cNvGrpSpPr/>
                <p:nvPr/>
              </p:nvGrpSpPr>
              <p:grpSpPr>
                <a:xfrm>
                  <a:off x="4253210" y="6847713"/>
                  <a:ext cx="1030873" cy="975087"/>
                  <a:chOff x="4253210" y="6847713"/>
                  <a:chExt cx="1030873" cy="975087"/>
                </a:xfrm>
              </p:grpSpPr>
              <p:sp>
                <p:nvSpPr>
                  <p:cNvPr id="27" name="Teardrop 26"/>
                  <p:cNvSpPr/>
                  <p:nvPr/>
                </p:nvSpPr>
                <p:spPr>
                  <a:xfrm rot="8075815">
                    <a:off x="4281103" y="6847713"/>
                    <a:ext cx="975087" cy="975088"/>
                  </a:xfrm>
                  <a:prstGeom prst="teardrop">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28" name="TextBox 27"/>
                  <p:cNvSpPr txBox="1"/>
                  <p:nvPr/>
                </p:nvSpPr>
                <p:spPr>
                  <a:xfrm>
                    <a:off x="4253210" y="7175323"/>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DÉBOGAGE</a:t>
                    </a:r>
                  </a:p>
                </p:txBody>
              </p:sp>
            </p:grpSp>
            <p:sp>
              <p:nvSpPr>
                <p:cNvPr id="26" name="Rectangle 25"/>
                <p:cNvSpPr/>
                <p:nvPr/>
              </p:nvSpPr>
              <p:spPr>
                <a:xfrm>
                  <a:off x="4253209" y="8104925"/>
                  <a:ext cx="1030873" cy="957527"/>
                </a:xfrm>
                <a:prstGeom prst="rect">
                  <a:avLst/>
                </a:prstGeom>
              </p:spPr>
              <p:txBody>
                <a:bodyPr wrap="square">
                  <a:spAutoFit/>
                </a:bodyPr>
                <a:lstStyle/>
                <a:p>
                  <a:pPr algn="ctr" rtl="0"/>
                  <a:r>
                    <a:rPr lang="fr-FR" sz="1000" b="0" i="0" u="none" dirty="0">
                      <a:latin typeface="Futura Std Condensed" pitchFamily="34" charset="0"/>
                      <a:cs typeface="Futura Condensed"/>
                    </a:rPr>
                    <a:t>À </a:t>
                  </a:r>
                  <a:r>
                    <a:rPr lang="fr-FR" sz="1000" b="0" i="0" u="none" dirty="0" smtClean="0">
                      <a:latin typeface="Futura Std Condensed" pitchFamily="34" charset="0"/>
                      <a:cs typeface="Futura Condensed"/>
                    </a:rPr>
                    <a:t>l’aide</a:t>
                  </a:r>
                  <a:r>
                    <a:rPr lang="fr-FR" sz="1000" b="0" i="0" u="none" dirty="0">
                      <a:latin typeface="Futura Std Condensed" pitchFamily="34" charset="0"/>
                      <a:cs typeface="Futura Condensed"/>
                    </a:rPr>
                    <a:t> !</a:t>
                  </a:r>
                </a:p>
                <a:p>
                  <a:pPr algn="ctr" rtl="0"/>
                  <a:r>
                    <a:rPr lang="fr-FR" sz="1000" b="0" i="0" u="none" dirty="0">
                      <a:latin typeface="Futura Std Condensed" pitchFamily="34" charset="0"/>
                      <a:cs typeface="Futura Condensed"/>
                    </a:rPr>
                    <a:t>Peux-tu corriger ces cinq programmes en Scratch ?</a:t>
                  </a:r>
                </a:p>
              </p:txBody>
            </p:sp>
          </p:grpSp>
        </p:grpSp>
        <p:grpSp>
          <p:nvGrpSpPr>
            <p:cNvPr id="14" name="Group 13"/>
            <p:cNvGrpSpPr/>
            <p:nvPr/>
          </p:nvGrpSpPr>
          <p:grpSpPr>
            <a:xfrm>
              <a:off x="6413859" y="7306475"/>
              <a:ext cx="927787" cy="1685489"/>
              <a:chOff x="6413859" y="7333121"/>
              <a:chExt cx="927787" cy="1685489"/>
            </a:xfrm>
          </p:grpSpPr>
          <p:sp>
            <p:nvSpPr>
              <p:cNvPr id="15" name="Rectangle 14"/>
              <p:cNvSpPr/>
              <p:nvPr/>
            </p:nvSpPr>
            <p:spPr>
              <a:xfrm>
                <a:off x="6413859" y="8464612"/>
                <a:ext cx="927786" cy="553998"/>
              </a:xfrm>
              <a:prstGeom prst="rect">
                <a:avLst/>
              </a:prstGeom>
            </p:spPr>
            <p:txBody>
              <a:bodyPr wrap="square">
                <a:spAutoFit/>
              </a:bodyPr>
              <a:lstStyle/>
              <a:p>
                <a:pPr algn="ctr" rtl="0"/>
                <a:r>
                  <a:rPr lang="fr-FR" sz="1000" b="0" i="0" u="none" dirty="0">
                    <a:latin typeface="Futura Std Condensed" pitchFamily="34" charset="0"/>
                    <a:cs typeface="Futura Condensed"/>
                  </a:rPr>
                  <a:t>Que peut-on créer en partant des travaux </a:t>
                </a:r>
                <a:r>
                  <a:rPr lang="fr-FR" sz="1000" b="0" i="0" u="none" dirty="0" smtClean="0">
                    <a:latin typeface="Futura Std Condensed" pitchFamily="34" charset="0"/>
                    <a:cs typeface="Futura Condensed"/>
                  </a:rPr>
                  <a:t>d’autrui</a:t>
                </a:r>
                <a:r>
                  <a:rPr lang="fr-FR" sz="1000" b="0" i="0" u="none" dirty="0">
                    <a:latin typeface="Futura Std Condensed" pitchFamily="34" charset="0"/>
                    <a:cs typeface="Futura Condensed"/>
                  </a:rPr>
                  <a:t> ?</a:t>
                </a:r>
                <a:endParaRPr lang="fr-FR" sz="1000" dirty="0">
                  <a:latin typeface="Futura Std Condensed" pitchFamily="34" charset="0"/>
                  <a:cs typeface="Futura Condensed"/>
                </a:endParaRPr>
              </a:p>
            </p:txBody>
          </p:sp>
          <p:sp>
            <p:nvSpPr>
              <p:cNvPr id="16" name="Teardrop 15"/>
              <p:cNvSpPr/>
              <p:nvPr/>
            </p:nvSpPr>
            <p:spPr>
              <a:xfrm rot="8075815">
                <a:off x="6438964" y="7333120"/>
                <a:ext cx="877577" cy="877579"/>
              </a:xfrm>
              <a:prstGeom prst="teardrop">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7" name="TextBox 16"/>
              <p:cNvSpPr txBox="1"/>
              <p:nvPr/>
            </p:nvSpPr>
            <p:spPr>
              <a:xfrm>
                <a:off x="6413860" y="7627971"/>
                <a:ext cx="927786" cy="276999"/>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FAIS PASSER</a:t>
                </a:r>
              </a:p>
            </p:txBody>
          </p:sp>
        </p:grpSp>
      </p:grpSp>
      <p:grpSp>
        <p:nvGrpSpPr>
          <p:cNvPr id="181" name="Group 180"/>
          <p:cNvGrpSpPr/>
          <p:nvPr>
            <p:custDataLst>
              <p:tags r:id="rId3"/>
            </p:custDataLst>
          </p:nvPr>
        </p:nvGrpSpPr>
        <p:grpSpPr>
          <a:xfrm>
            <a:off x="643875" y="6311267"/>
            <a:ext cx="6243410" cy="407337"/>
            <a:chOff x="643875" y="6311268"/>
            <a:chExt cx="6243410" cy="407337"/>
          </a:xfrm>
        </p:grpSpPr>
        <p:grpSp>
          <p:nvGrpSpPr>
            <p:cNvPr id="160" name="Group 159"/>
            <p:cNvGrpSpPr/>
            <p:nvPr/>
          </p:nvGrpSpPr>
          <p:grpSpPr>
            <a:xfrm>
              <a:off x="643875" y="6311268"/>
              <a:ext cx="4245976" cy="407337"/>
              <a:chOff x="643875" y="6311268"/>
              <a:chExt cx="4245976" cy="407337"/>
            </a:xfrm>
          </p:grpSpPr>
          <p:grpSp>
            <p:nvGrpSpPr>
              <p:cNvPr id="2" name="Group 1"/>
              <p:cNvGrpSpPr/>
              <p:nvPr/>
            </p:nvGrpSpPr>
            <p:grpSpPr>
              <a:xfrm>
                <a:off x="1827634" y="6311268"/>
                <a:ext cx="704040" cy="400094"/>
                <a:chOff x="1827634" y="6311268"/>
                <a:chExt cx="704040" cy="400094"/>
              </a:xfrm>
            </p:grpSpPr>
            <p:cxnSp>
              <p:nvCxnSpPr>
                <p:cNvPr id="142" name="Straight Connector 141"/>
                <p:cNvCxnSpPr/>
                <p:nvPr/>
              </p:nvCxnSpPr>
              <p:spPr>
                <a:xfrm flipH="1" flipV="1">
                  <a:off x="2175879" y="6529614"/>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43" name="Rectangle 142"/>
                <p:cNvSpPr/>
                <p:nvPr/>
              </p:nvSpPr>
              <p:spPr>
                <a:xfrm>
                  <a:off x="1827634" y="6311268"/>
                  <a:ext cx="704040" cy="253916"/>
                </a:xfrm>
                <a:prstGeom prst="rect">
                  <a:avLst/>
                </a:prstGeom>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2</a:t>
                  </a:r>
                  <a:endParaRPr lang="fr-FR" sz="1050" dirty="0">
                    <a:latin typeface="Futura Std Condensed" pitchFamily="34" charset="0"/>
                  </a:endParaRPr>
                </a:p>
              </p:txBody>
            </p:sp>
          </p:grpSp>
          <p:grpSp>
            <p:nvGrpSpPr>
              <p:cNvPr id="144" name="Group 143"/>
              <p:cNvGrpSpPr/>
              <p:nvPr/>
            </p:nvGrpSpPr>
            <p:grpSpPr>
              <a:xfrm>
                <a:off x="3000840" y="6311268"/>
                <a:ext cx="710452" cy="405206"/>
                <a:chOff x="1824428" y="6306156"/>
                <a:chExt cx="710452" cy="405206"/>
              </a:xfrm>
            </p:grpSpPr>
            <p:cxnSp>
              <p:nvCxnSpPr>
                <p:cNvPr id="145" name="Straight Connector 144"/>
                <p:cNvCxnSpPr/>
                <p:nvPr/>
              </p:nvCxnSpPr>
              <p:spPr>
                <a:xfrm flipH="1" flipV="1">
                  <a:off x="2175879" y="6529614"/>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46" name="Rectangle 145"/>
                <p:cNvSpPr/>
                <p:nvPr/>
              </p:nvSpPr>
              <p:spPr>
                <a:xfrm>
                  <a:off x="1824428" y="6306156"/>
                  <a:ext cx="710452" cy="253916"/>
                </a:xfrm>
                <a:prstGeom prst="rect">
                  <a:avLst/>
                </a:prstGeom>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3</a:t>
                  </a:r>
                  <a:endParaRPr lang="fr-FR" sz="1050" dirty="0">
                    <a:latin typeface="Futura Std Condensed" pitchFamily="34" charset="0"/>
                  </a:endParaRPr>
                </a:p>
              </p:txBody>
            </p:sp>
          </p:grpSp>
          <p:grpSp>
            <p:nvGrpSpPr>
              <p:cNvPr id="147" name="Group 146"/>
              <p:cNvGrpSpPr/>
              <p:nvPr/>
            </p:nvGrpSpPr>
            <p:grpSpPr>
              <a:xfrm>
                <a:off x="4179400" y="6311268"/>
                <a:ext cx="710451" cy="405206"/>
                <a:chOff x="1824428" y="6306156"/>
                <a:chExt cx="710451" cy="405206"/>
              </a:xfrm>
            </p:grpSpPr>
            <p:cxnSp>
              <p:nvCxnSpPr>
                <p:cNvPr id="148" name="Straight Connector 147"/>
                <p:cNvCxnSpPr/>
                <p:nvPr/>
              </p:nvCxnSpPr>
              <p:spPr>
                <a:xfrm flipH="1" flipV="1">
                  <a:off x="2175879" y="6529614"/>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49" name="Rectangle 148"/>
                <p:cNvSpPr/>
                <p:nvPr/>
              </p:nvSpPr>
              <p:spPr>
                <a:xfrm>
                  <a:off x="1824428" y="6306156"/>
                  <a:ext cx="710451" cy="253916"/>
                </a:xfrm>
                <a:prstGeom prst="rect">
                  <a:avLst/>
                </a:prstGeom>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4</a:t>
                  </a:r>
                  <a:endParaRPr lang="fr-FR" sz="1050" dirty="0">
                    <a:latin typeface="Futura Std Condensed" pitchFamily="34" charset="0"/>
                  </a:endParaRPr>
                </a:p>
              </p:txBody>
            </p:sp>
          </p:grpSp>
          <p:grpSp>
            <p:nvGrpSpPr>
              <p:cNvPr id="3" name="Group 2"/>
              <p:cNvGrpSpPr/>
              <p:nvPr/>
            </p:nvGrpSpPr>
            <p:grpSpPr>
              <a:xfrm>
                <a:off x="643875" y="6311268"/>
                <a:ext cx="704040" cy="407337"/>
                <a:chOff x="643875" y="6311268"/>
                <a:chExt cx="704040" cy="407337"/>
              </a:xfrm>
            </p:grpSpPr>
            <p:cxnSp>
              <p:nvCxnSpPr>
                <p:cNvPr id="150" name="Straight Connector 149"/>
                <p:cNvCxnSpPr/>
                <p:nvPr/>
              </p:nvCxnSpPr>
              <p:spPr>
                <a:xfrm flipH="1" flipV="1">
                  <a:off x="992120" y="6536857"/>
                  <a:ext cx="3775" cy="181748"/>
                </a:xfrm>
                <a:prstGeom prst="line">
                  <a:avLst/>
                </a:prstGeom>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51" name="Rectangle 150"/>
                <p:cNvSpPr/>
                <p:nvPr/>
              </p:nvSpPr>
              <p:spPr>
                <a:xfrm>
                  <a:off x="643875" y="6311268"/>
                  <a:ext cx="704040" cy="253916"/>
                </a:xfrm>
                <a:prstGeom prst="rect">
                  <a:avLst/>
                </a:prstGeom>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1</a:t>
                  </a:r>
                  <a:endParaRPr lang="fr-FR" sz="1050" dirty="0">
                    <a:latin typeface="Futura Std Condensed" pitchFamily="34" charset="0"/>
                  </a:endParaRPr>
                </a:p>
              </p:txBody>
            </p:sp>
          </p:grpSp>
        </p:grpSp>
        <p:grpSp>
          <p:nvGrpSpPr>
            <p:cNvPr id="180" name="Group 179"/>
            <p:cNvGrpSpPr/>
            <p:nvPr/>
          </p:nvGrpSpPr>
          <p:grpSpPr>
            <a:xfrm>
              <a:off x="5700899" y="6311268"/>
              <a:ext cx="1186386" cy="403621"/>
              <a:chOff x="5700899" y="6311268"/>
              <a:chExt cx="1186386" cy="403621"/>
            </a:xfrm>
          </p:grpSpPr>
          <p:grpSp>
            <p:nvGrpSpPr>
              <p:cNvPr id="163" name="Group 162"/>
              <p:cNvGrpSpPr/>
              <p:nvPr/>
            </p:nvGrpSpPr>
            <p:grpSpPr>
              <a:xfrm>
                <a:off x="5700899" y="6433842"/>
                <a:ext cx="1186386" cy="281047"/>
                <a:chOff x="3490350" y="7146674"/>
                <a:chExt cx="1186386" cy="281047"/>
              </a:xfrm>
              <a:solidFill>
                <a:srgbClr val="AA28BA"/>
              </a:solidFill>
            </p:grpSpPr>
            <p:cxnSp>
              <p:nvCxnSpPr>
                <p:cNvPr id="173" name="Straight Connector 172"/>
                <p:cNvCxnSpPr/>
                <p:nvPr/>
              </p:nvCxnSpPr>
              <p:spPr>
                <a:xfrm flipH="1" flipV="1">
                  <a:off x="3490350" y="7146674"/>
                  <a:ext cx="3775" cy="281047"/>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74" name="Straight Connector 173"/>
                <p:cNvCxnSpPr/>
                <p:nvPr/>
              </p:nvCxnSpPr>
              <p:spPr>
                <a:xfrm flipH="1" flipV="1">
                  <a:off x="4672961" y="7146675"/>
                  <a:ext cx="3775" cy="281046"/>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75" name="Straight Connector 174"/>
                <p:cNvCxnSpPr/>
                <p:nvPr/>
              </p:nvCxnSpPr>
              <p:spPr>
                <a:xfrm>
                  <a:off x="3490350" y="7154071"/>
                  <a:ext cx="1186386" cy="0"/>
                </a:xfrm>
                <a:prstGeom prst="line">
                  <a:avLst/>
                </a:prstGeom>
                <a:grpFill/>
                <a:ln w="12700" cmpd="sng">
                  <a:solidFill>
                    <a:schemeClr val="tx1"/>
                  </a:solidFill>
                </a:ln>
              </p:spPr>
              <p:style>
                <a:lnRef idx="1">
                  <a:schemeClr val="dk1"/>
                </a:lnRef>
                <a:fillRef idx="0">
                  <a:schemeClr val="dk1"/>
                </a:fillRef>
                <a:effectRef idx="0">
                  <a:schemeClr val="dk1"/>
                </a:effectRef>
                <a:fontRef idx="minor">
                  <a:schemeClr val="tx1"/>
                </a:fontRef>
              </p:style>
            </p:cxnSp>
          </p:grpSp>
          <p:sp>
            <p:nvSpPr>
              <p:cNvPr id="179" name="Rectangle 178"/>
              <p:cNvSpPr/>
              <p:nvPr/>
            </p:nvSpPr>
            <p:spPr>
              <a:xfrm>
                <a:off x="5945846" y="6311268"/>
                <a:ext cx="704040" cy="253916"/>
              </a:xfrm>
              <a:prstGeom prst="rect">
                <a:avLst/>
              </a:prstGeom>
              <a:solidFill>
                <a:srgbClr val="FFFFFF"/>
              </a:solid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5</a:t>
                </a:r>
                <a:endParaRPr lang="fr-FR" sz="1050" dirty="0">
                  <a:latin typeface="Futura Std Condensed" pitchFamily="34" charset="0"/>
                </a:endParaRPr>
              </a:p>
            </p:txBody>
          </p:sp>
        </p:grpSp>
      </p:grpSp>
      <p:pic>
        <p:nvPicPr>
          <p:cNvPr id="64" name="Picture 63" descr="Screen Shot 2014-07-25 at 1.48.31 PM.png"/>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l="244" t="3277" r="-953" b="27620"/>
          <a:stretch/>
        </p:blipFill>
        <p:spPr>
          <a:xfrm>
            <a:off x="467239" y="1704632"/>
            <a:ext cx="3339063" cy="2489085"/>
          </a:xfrm>
          <a:prstGeom prst="rect">
            <a:avLst/>
          </a:prstGeom>
        </p:spPr>
      </p:pic>
      <p:sp>
        <p:nvSpPr>
          <p:cNvPr id="62" name="Slide Number Placeholder 2"/>
          <p:cNvSpPr txBox="1">
            <a:spLocks/>
          </p:cNvSpPr>
          <p:nvPr>
            <p:custDataLst>
              <p:tags r:id="rId5"/>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57</a:t>
            </a:r>
            <a:endParaRPr lang="fr-FR" dirty="0">
              <a:latin typeface="Futura Std Condensed" pitchFamily="34" charset="0"/>
            </a:endParaRPr>
          </a:p>
        </p:txBody>
      </p:sp>
      <p:grpSp>
        <p:nvGrpSpPr>
          <p:cNvPr id="4" name="Group 3"/>
          <p:cNvGrpSpPr/>
          <p:nvPr>
            <p:custDataLst>
              <p:tags r:id="rId6"/>
            </p:custDataLst>
          </p:nvPr>
        </p:nvGrpSpPr>
        <p:grpSpPr>
          <a:xfrm>
            <a:off x="-1" y="656089"/>
            <a:ext cx="7582143" cy="479582"/>
            <a:chOff x="-1" y="656089"/>
            <a:chExt cx="7582143" cy="479582"/>
          </a:xfrm>
        </p:grpSpPr>
        <p:sp>
          <p:nvSpPr>
            <p:cNvPr id="65" name="Rectangle 13"/>
            <p:cNvSpPr/>
            <p:nvPr/>
          </p:nvSpPr>
          <p:spPr>
            <a:xfrm>
              <a:off x="-1" y="656089"/>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TextBox 65"/>
            <p:cNvSpPr txBox="1"/>
            <p:nvPr/>
          </p:nvSpPr>
          <p:spPr>
            <a:xfrm>
              <a:off x="3443845" y="656089"/>
              <a:ext cx="3890602"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CHOISISSEZ VOTRE PROPRE AVENTURE</a:t>
              </a:r>
              <a:endParaRPr lang="fr-FR" sz="2400" dirty="0">
                <a:solidFill>
                  <a:schemeClr val="bg1"/>
                </a:solidFill>
                <a:latin typeface="Futura Std Condensed" pitchFamily="34" charset="0"/>
                <a:cs typeface="Futura Condensed"/>
              </a:endParaRPr>
            </a:p>
          </p:txBody>
        </p:sp>
      </p:grpSp>
      <p:grpSp>
        <p:nvGrpSpPr>
          <p:cNvPr id="5" name="Group 4"/>
          <p:cNvGrpSpPr/>
          <p:nvPr>
            <p:custDataLst>
              <p:tags r:id="rId7"/>
            </p:custDataLst>
          </p:nvPr>
        </p:nvGrpSpPr>
        <p:grpSpPr>
          <a:xfrm>
            <a:off x="-1" y="5264155"/>
            <a:ext cx="7582144" cy="479582"/>
            <a:chOff x="-1" y="5264155"/>
            <a:chExt cx="7582144" cy="479582"/>
          </a:xfrm>
        </p:grpSpPr>
        <p:sp>
          <p:nvSpPr>
            <p:cNvPr id="68" name="Rectangle 13"/>
            <p:cNvSpPr/>
            <p:nvPr/>
          </p:nvSpPr>
          <p:spPr>
            <a:xfrm>
              <a:off x="-1" y="5264155"/>
              <a:ext cx="7582144"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9" name="TextBox 68"/>
            <p:cNvSpPr txBox="1"/>
            <p:nvPr/>
          </p:nvSpPr>
          <p:spPr>
            <a:xfrm>
              <a:off x="4750130" y="5264155"/>
              <a:ext cx="2584316"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DÉROULEMENT SUGGÉRÉ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6335603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709943"/>
            <a:chOff x="422410" y="2830659"/>
            <a:chExt cx="3324338" cy="4709943"/>
          </a:xfrm>
        </p:grpSpPr>
        <p:sp>
          <p:nvSpPr>
            <p:cNvPr id="14" name="TextBox 13"/>
            <p:cNvSpPr txBox="1"/>
            <p:nvPr/>
          </p:nvSpPr>
          <p:spPr>
            <a:xfrm>
              <a:off x="515544" y="3328602"/>
              <a:ext cx="3231204" cy="421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montrez aux élèves des exemples de projets issus du studio de </a:t>
              </a:r>
              <a:r>
                <a:rPr lang="fr-FR" sz="1200" b="0" i="0" u="none" spc="-20" dirty="0" smtClean="0">
                  <a:latin typeface="Futura Std Condensed" pitchFamily="34" charset="0"/>
                  <a:cs typeface="Futura Condensed"/>
                </a:rPr>
                <a:t>l’activité </a:t>
              </a:r>
              <a:r>
                <a:rPr lang="fr-FR" sz="1200" b="0" i="0" u="none" dirty="0">
                  <a:latin typeface="Futura Std Condensed" pitchFamily="34" charset="0"/>
                  <a:cs typeface="Futura Condensed"/>
                </a:rPr>
                <a:t>« Personnages » et</a:t>
              </a:r>
              <a:r>
                <a:rPr lang="fr-FR" sz="1200" b="0" i="0" u="none" spc="-20" dirty="0">
                  <a:latin typeface="Futura Std Condensed" pitchFamily="34" charset="0"/>
                  <a:cs typeface="Futura Condensed"/>
                </a:rPr>
                <a: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correspondant à leur disposition pour les guider.</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Donnez aux élèves le temps de créer leurs propres blocs Scratch grâce à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 bloc » de la catégorie « Ajouter blocs ». Aidez-les à concevoir deux lutins ou « personnages » ayant chacun deux comportements. Éventuellement, guidez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dans une prise en main de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 bloc ».</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Laissez les élèves partager leurs personnages et leurs comportements avec leurs camarades. Nous suggérons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une activité de démonstration : invitez quelques élèves à présenter leurs travaux à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et à faire une démonstration de la façon dont ils ont utilisé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 bloc ». </a:t>
              </a:r>
              <a:r>
                <a:rPr lang="fr-FR" sz="1200" b="0" i="0" u="none" spc="-10" dirty="0">
                  <a:latin typeface="Futura Std Condensed" pitchFamily="34" charset="0"/>
                  <a:cs typeface="Futura Condensed"/>
                </a:rPr>
                <a:t>Éventuellement, invitez les élèves à ajouter leurs projets au </a:t>
              </a:r>
              <a:r>
                <a:rPr lang="fr-FR" sz="1200" b="0" i="0" u="none" spc="-20" dirty="0">
                  <a:latin typeface="Futura Std Condensed" pitchFamily="34" charset="0"/>
                  <a:cs typeface="Futura Condensed"/>
                </a:rPr>
                <a:t>studio de </a:t>
              </a:r>
              <a:r>
                <a:rPr lang="fr-FR" sz="1200" b="0" i="0" u="none" spc="-20" dirty="0" smtClean="0">
                  <a:latin typeface="Futura Std Condensed" pitchFamily="34" charset="0"/>
                  <a:cs typeface="Futura Condensed"/>
                </a:rPr>
                <a:t>l’activité </a:t>
              </a:r>
              <a:r>
                <a:rPr lang="fr-FR" sz="1200" b="0" i="0" u="none" spc="-20" dirty="0">
                  <a:latin typeface="Futura Std Condensed" pitchFamily="34" charset="0"/>
                  <a:cs typeface="Futura Condensed"/>
                </a:rPr>
                <a:t>« Personnages » </a:t>
              </a:r>
              <a:r>
                <a:rPr lang="fr-FR" sz="1200" b="0" i="0" u="none" spc="-10" dirty="0">
                  <a:latin typeface="Futura Std Condensed" pitchFamily="34" charset="0"/>
                  <a:cs typeface="Futura Condensed"/>
                </a:rPr>
                <a:t>ou à un studio créé pour la classe.</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22219" y="795405"/>
            <a:ext cx="2999848" cy="1620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solidFill>
                  <a:srgbClr val="000000"/>
                </a:solidFill>
                <a:latin typeface="Futura Std Condensed" pitchFamily="34" charset="0"/>
                <a:cs typeface="Futura Condensed"/>
              </a:rPr>
              <a:t>se seront penchés sur </a:t>
            </a:r>
            <a:r>
              <a:rPr lang="fr-FR" sz="1200" b="0" i="0" u="none" dirty="0" smtClean="0">
                <a:solidFill>
                  <a:srgbClr val="000000"/>
                </a:solidFill>
                <a:latin typeface="Futura Std Condensed" pitchFamily="34" charset="0"/>
                <a:cs typeface="Futura Condensed"/>
              </a:rPr>
              <a:t>l’utilisation </a:t>
            </a:r>
            <a:r>
              <a:rPr lang="fr-FR" sz="1200" b="0" i="0" u="none" dirty="0">
                <a:solidFill>
                  <a:srgbClr val="000000"/>
                </a:solidFill>
                <a:latin typeface="Futura Std Condensed" pitchFamily="34" charset="0"/>
                <a:cs typeface="Futura Condensed"/>
              </a:rPr>
              <a:t>de </a:t>
            </a:r>
            <a:r>
              <a:rPr lang="fr-FR" sz="1200" b="0" i="0" u="none" dirty="0" smtClean="0">
                <a:solidFill>
                  <a:srgbClr val="000000"/>
                </a:solidFill>
                <a:latin typeface="Futura Std Condensed" pitchFamily="34" charset="0"/>
                <a:cs typeface="Futura Condensed"/>
              </a:rPr>
              <a:t>l’outil </a:t>
            </a:r>
            <a:r>
              <a:rPr lang="fr-FR" sz="1200" b="0" i="0" u="none" dirty="0">
                <a:solidFill>
                  <a:srgbClr val="000000"/>
                </a:solidFill>
                <a:latin typeface="Futura Std Condensed" pitchFamily="34" charset="0"/>
                <a:cs typeface="Futura Condensed"/>
              </a:rPr>
              <a:t>« Créer un bloc » pour spécifier les comportements de leurs personnages</a:t>
            </a:r>
          </a:p>
          <a:p>
            <a:pPr marL="171450" indent="-171450" algn="l" rtl="0">
              <a:buFont typeface="Lucida Grande"/>
              <a:buChar char="+"/>
            </a:pPr>
            <a:r>
              <a:rPr lang="fr-FR" sz="1200" b="0" i="0" u="none" dirty="0">
                <a:latin typeface="Futura Std Condensed" pitchFamily="34" charset="0"/>
                <a:cs typeface="Futura Condensed"/>
              </a:rPr>
              <a:t>seront plus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avec les concepts informatiques que sont les événements et le parallélisme, ainsi </a:t>
            </a:r>
            <a:r>
              <a:rPr lang="fr-FR" sz="1200" b="0" i="0" u="none" dirty="0" smtClean="0">
                <a:latin typeface="Futura Std Condensed" pitchFamily="34" charset="0"/>
                <a:cs typeface="Futura Condensed"/>
              </a:rPr>
              <a:t>qu’avec l’expérimentation </a:t>
            </a:r>
            <a:r>
              <a:rPr lang="fr-FR" sz="1200" b="0" i="0" u="none" dirty="0">
                <a:latin typeface="Futura Std Condensed" pitchFamily="34" charset="0"/>
                <a:cs typeface="Futura Condensed"/>
              </a:rPr>
              <a:t>et </a:t>
            </a:r>
            <a:r>
              <a:rPr lang="fr-FR" sz="1200" b="0" i="0" u="none" dirty="0" smtClean="0">
                <a:latin typeface="Futura Std Condensed" pitchFamily="34" charset="0"/>
                <a:cs typeface="Futura Condensed"/>
              </a:rPr>
              <a:t>l’itération</a:t>
            </a:r>
            <a:endParaRPr lang="fr-FR" sz="1200" dirty="0">
              <a:latin typeface="Futura Std Condensed" pitchFamily="34" charset="0"/>
              <a:cs typeface="Futura Condensed"/>
            </a:endParaRPr>
          </a:p>
        </p:txBody>
      </p:sp>
      <p:sp>
        <p:nvSpPr>
          <p:cNvPr id="42" name="TextBox 41"/>
          <p:cNvSpPr txBox="1"/>
          <p:nvPr>
            <p:custDataLst>
              <p:tags r:id="rId3"/>
            </p:custDataLst>
          </p:nvPr>
        </p:nvSpPr>
        <p:spPr>
          <a:xfrm>
            <a:off x="1106545" y="647673"/>
            <a:ext cx="2815942" cy="784830"/>
          </a:xfrm>
          <a:prstGeom prst="rect">
            <a:avLst/>
          </a:prstGeom>
          <a:noFill/>
        </p:spPr>
        <p:txBody>
          <a:bodyPr wrap="square" rtlCol="0">
            <a:spAutoFit/>
          </a:bodyPr>
          <a:lstStyle/>
          <a:p>
            <a:pPr algn="l" rtl="0"/>
            <a:r>
              <a:rPr lang="fr-FR" sz="4500" b="0" i="0" u="none" dirty="0">
                <a:latin typeface="Futura Std Condensed" pitchFamily="34" charset="0"/>
                <a:cs typeface="Futura Condensed"/>
              </a:rPr>
              <a:t>PERSONNAGES</a:t>
            </a:r>
          </a:p>
        </p:txBody>
      </p:sp>
      <p:grpSp>
        <p:nvGrpSpPr>
          <p:cNvPr id="50" name="Group 49"/>
          <p:cNvGrpSpPr/>
          <p:nvPr>
            <p:custDataLst>
              <p:tags r:id="rId4"/>
            </p:custDataLst>
          </p:nvPr>
        </p:nvGrpSpPr>
        <p:grpSpPr>
          <a:xfrm>
            <a:off x="4007796" y="2832776"/>
            <a:ext cx="3307404" cy="1142158"/>
            <a:chOff x="3992282" y="2832776"/>
            <a:chExt cx="3307404" cy="1142158"/>
          </a:xfrm>
        </p:grpSpPr>
        <p:sp>
          <p:nvSpPr>
            <p:cNvPr id="52" name="TextBox 51"/>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a:latin typeface="Futura Std Condensed" pitchFamily="34" charset="0"/>
                  <a:cs typeface="Futura Condensed"/>
                </a:rPr>
                <a:t>« Personnages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spc="-20" dirty="0">
                  <a:latin typeface="Futura Std Condensed" pitchFamily="34" charset="0"/>
                  <a:cs typeface="Futura Condensed"/>
                </a:rPr>
                <a:t>« Personnages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http://scratch.mit.edu/studios/475545</a:t>
              </a:r>
            </a:p>
          </p:txBody>
        </p:sp>
        <p:sp>
          <p:nvSpPr>
            <p:cNvPr id="54" name="TextBox 53"/>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55" name="Straight Connector 5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custDataLst>
              <p:tags r:id="rId5"/>
            </p:custDataLst>
          </p:nvPr>
        </p:nvGrpSpPr>
        <p:grpSpPr>
          <a:xfrm>
            <a:off x="4007796" y="4085846"/>
            <a:ext cx="3307404" cy="1143826"/>
            <a:chOff x="3992282" y="2832776"/>
            <a:chExt cx="3307404" cy="1143826"/>
          </a:xfrm>
        </p:grpSpPr>
        <p:sp>
          <p:nvSpPr>
            <p:cNvPr id="57" name="TextBox 56"/>
            <p:cNvSpPr txBox="1"/>
            <p:nvPr/>
          </p:nvSpPr>
          <p:spPr>
            <a:xfrm>
              <a:off x="4089400"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solidFill>
                    <a:srgbClr val="000000"/>
                  </a:solidFill>
                  <a:latin typeface="Futura Std Condensed" pitchFamily="34" charset="0"/>
                  <a:cs typeface="Futura Condensed"/>
                </a:rPr>
                <a:t>Comment expliquerais-tu à </a:t>
              </a:r>
              <a:r>
                <a:rPr lang="fr-FR" sz="1200" b="0" i="0" u="none" dirty="0" smtClean="0">
                  <a:solidFill>
                    <a:srgbClr val="000000"/>
                  </a:solidFill>
                  <a:latin typeface="Futura Std Condensed" pitchFamily="34" charset="0"/>
                  <a:cs typeface="Futura Condensed"/>
                </a:rPr>
                <a:t>quelqu’un d’autre </a:t>
              </a:r>
              <a:r>
                <a:rPr lang="fr-FR" sz="1200" b="0" i="0" u="none" dirty="0">
                  <a:solidFill>
                    <a:srgbClr val="000000"/>
                  </a:solidFill>
                  <a:latin typeface="Futura Std Condensed" pitchFamily="34" charset="0"/>
                  <a:cs typeface="Futura Condensed"/>
                </a:rPr>
                <a:t>ce </a:t>
              </a:r>
              <a:r>
                <a:rPr lang="fr-FR" sz="1200" b="0" i="0" u="none" dirty="0" smtClean="0">
                  <a:solidFill>
                    <a:srgbClr val="000000"/>
                  </a:solidFill>
                  <a:latin typeface="Futura Std Condensed" pitchFamily="34" charset="0"/>
                  <a:cs typeface="Futura Condensed"/>
                </a:rPr>
                <a:t>qu’est l’outil </a:t>
              </a:r>
              <a:r>
                <a:rPr lang="fr-FR" sz="1200" b="0" i="0" u="none" dirty="0">
                  <a:solidFill>
                    <a:srgbClr val="000000"/>
                  </a:solidFill>
                  <a:latin typeface="Futura Std Condensed" pitchFamily="34" charset="0"/>
                  <a:cs typeface="Futura Condensed"/>
                </a:rPr>
                <a:t>« Créer un bloc » ? </a:t>
              </a:r>
            </a:p>
            <a:p>
              <a:pPr marL="171450" indent="-171450" algn="l" rtl="0">
                <a:buFont typeface="Lucida Grande"/>
                <a:buChar char="+"/>
              </a:pPr>
              <a:r>
                <a:rPr lang="fr-FR" sz="1200" b="0" i="0" u="none" dirty="0">
                  <a:solidFill>
                    <a:srgbClr val="000000"/>
                  </a:solidFill>
                  <a:latin typeface="Futura Std Condensed" pitchFamily="34" charset="0"/>
                  <a:cs typeface="Futura Condensed"/>
                </a:rPr>
                <a:t>Dans quelle situation pourrais-tu utiliser « Créer un bloc » ?</a:t>
              </a:r>
              <a:endParaRPr lang="fr-FR" sz="1200" dirty="0">
                <a:solidFill>
                  <a:srgbClr val="000000"/>
                </a:solidFill>
                <a:latin typeface="Futura Std Condensed" pitchFamily="34" charset="0"/>
                <a:cs typeface="Futura Condensed"/>
              </a:endParaRPr>
            </a:p>
          </p:txBody>
        </p:sp>
        <p:sp>
          <p:nvSpPr>
            <p:cNvPr id="58" name="TextBox 57"/>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3" name="Straight Connector 62"/>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custDataLst>
              <p:tags r:id="rId6"/>
            </p:custDataLst>
          </p:nvPr>
        </p:nvGrpSpPr>
        <p:grpSpPr>
          <a:xfrm>
            <a:off x="4007796" y="5327348"/>
            <a:ext cx="3307404" cy="1696155"/>
            <a:chOff x="3992282" y="2832776"/>
            <a:chExt cx="3307404" cy="1696155"/>
          </a:xfrm>
        </p:grpSpPr>
        <p:sp>
          <p:nvSpPr>
            <p:cNvPr id="65" name="TextBox 64"/>
            <p:cNvSpPr txBox="1"/>
            <p:nvPr/>
          </p:nvSpPr>
          <p:spPr>
            <a:xfrm>
              <a:off x="4089400" y="3328602"/>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projets incluent-ils deux lutins ayant chacun deux comportements grâce à </a:t>
              </a:r>
              <a:r>
                <a:rPr lang="fr-FR" sz="1200" b="0" i="0" u="none" dirty="0" smtClean="0">
                  <a:latin typeface="Futura Std Condensed" pitchFamily="34" charset="0"/>
                  <a:cs typeface="Futura Condensed"/>
                </a:rPr>
                <a:t>l’utilisation </a:t>
              </a:r>
              <a:r>
                <a:rPr lang="fr-FR" sz="1200" b="0" i="0" u="none" dirty="0">
                  <a:latin typeface="Futura Std Condensed" pitchFamily="34" charset="0"/>
                  <a:cs typeface="Futura Condensed"/>
                </a:rPr>
                <a:t>de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 bloc » ?</a:t>
              </a:r>
            </a:p>
            <a:p>
              <a:pPr marL="171450" indent="-171450" algn="l" rtl="0">
                <a:buFont typeface="Lucida Grande"/>
                <a:buChar char="+"/>
              </a:pPr>
              <a:r>
                <a:rPr lang="fr-FR" sz="1200" b="0" i="0" u="none" dirty="0">
                  <a:latin typeface="Futura Std Condensed" pitchFamily="34" charset="0"/>
                  <a:cs typeface="Futura Condensed"/>
                </a:rPr>
                <a:t>Les élèves peuvent-ils expliquer à </a:t>
              </a:r>
              <a:r>
                <a:rPr lang="fr-FR" sz="1200" b="0" i="0" u="none" dirty="0" smtClean="0">
                  <a:latin typeface="Futura Std Condensed" pitchFamily="34" charset="0"/>
                  <a:cs typeface="Futura Condensed"/>
                </a:rPr>
                <a:t>d’autres</a:t>
              </a:r>
              <a:r>
                <a:rPr lang="fr-FR" sz="1200" b="0" i="0" u="none" dirty="0">
                  <a:latin typeface="Futura Std Condensed" pitchFamily="34" charset="0"/>
                  <a:cs typeface="Futura Condensed"/>
                </a:rPr>
                <a:t>, par exemple vous-même ou leurs camarades, comment utiliser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 bloc » ?</a:t>
              </a:r>
              <a:endParaRPr lang="fr-FR" sz="1200" dirty="0">
                <a:latin typeface="Futura Std Condensed" pitchFamily="34" charset="0"/>
                <a:cs typeface="Futura Condensed"/>
              </a:endParaRPr>
            </a:p>
          </p:txBody>
        </p:sp>
        <p:sp>
          <p:nvSpPr>
            <p:cNvPr id="69" name="TextBox 68"/>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75" name="Straight Connector 7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custDataLst>
              <p:tags r:id="rId7"/>
            </p:custDataLst>
          </p:nvPr>
        </p:nvGrpSpPr>
        <p:grpSpPr>
          <a:xfrm>
            <a:off x="457995" y="7630731"/>
            <a:ext cx="6857205" cy="352518"/>
            <a:chOff x="457995" y="7630731"/>
            <a:chExt cx="6857205" cy="352518"/>
          </a:xfrm>
        </p:grpSpPr>
        <p:sp>
          <p:nvSpPr>
            <p:cNvPr id="77" name="TextBox 76"/>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80" name="Straight Connector 79"/>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2" name="Straight Connector 81"/>
          <p:cNvCxnSpPr/>
          <p:nvPr>
            <p:custDataLst>
              <p:tags r:id="rId8"/>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custDataLst>
              <p:tags r:id="rId9"/>
            </p:custDataLst>
          </p:nvPr>
        </p:nvGrpSpPr>
        <p:grpSpPr>
          <a:xfrm>
            <a:off x="4104914" y="8217641"/>
            <a:ext cx="3117152" cy="1158779"/>
            <a:chOff x="3746748" y="8217641"/>
            <a:chExt cx="3475318" cy="1158779"/>
          </a:xfrm>
        </p:grpSpPr>
        <p:sp>
          <p:nvSpPr>
            <p:cNvPr id="84" name="TextBox 8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5" name="Group 84"/>
            <p:cNvGrpSpPr/>
            <p:nvPr/>
          </p:nvGrpSpPr>
          <p:grpSpPr>
            <a:xfrm>
              <a:off x="4076948" y="8385986"/>
              <a:ext cx="3145118" cy="883399"/>
              <a:chOff x="3891832" y="8385983"/>
              <a:chExt cx="3321768" cy="883398"/>
            </a:xfrm>
          </p:grpSpPr>
          <p:cxnSp>
            <p:nvCxnSpPr>
              <p:cNvPr id="86" name="Straight Connector 85"/>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0" name="TextBox 89"/>
          <p:cNvSpPr txBox="1"/>
          <p:nvPr>
            <p:custDataLst>
              <p:tags r:id="rId10"/>
            </p:custDataLst>
          </p:nvPr>
        </p:nvSpPr>
        <p:spPr>
          <a:xfrm>
            <a:off x="551129" y="8142739"/>
            <a:ext cx="3231204" cy="1200329"/>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Si les élèves éprouvent des difficultés à comprendre comment utiliser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 bloc », invitez-les à découvrir comment </a:t>
            </a:r>
            <a:r>
              <a:rPr lang="fr-FR" sz="1200" b="0" i="0" u="none" dirty="0" smtClean="0">
                <a:latin typeface="Futura Std Condensed" pitchFamily="34" charset="0"/>
                <a:cs typeface="Futura Condensed"/>
              </a:rPr>
              <a:t>d’autres l’ont </a:t>
            </a:r>
            <a:r>
              <a:rPr lang="fr-FR" sz="1200" b="0" i="0" u="none" dirty="0">
                <a:latin typeface="Futura Std Condensed" pitchFamily="34" charset="0"/>
                <a:cs typeface="Futura Condensed"/>
              </a:rPr>
              <a:t>utilisé, en se penchant sur le code de certains projets du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Personnages ».</a:t>
            </a:r>
          </a:p>
          <a:p>
            <a:pPr marL="171450" indent="-171450" algn="l" rtl="0">
              <a:buFont typeface="Lucida Grande"/>
              <a:buChar char="+"/>
            </a:pPr>
            <a:r>
              <a:rPr lang="fr-FR" sz="1200" b="0" i="0" u="none" dirty="0">
                <a:latin typeface="Futura Std Condensed" pitchFamily="34" charset="0"/>
                <a:cs typeface="Futura Condensed"/>
              </a:rPr>
              <a:t>Pour plus </a:t>
            </a:r>
            <a:r>
              <a:rPr lang="fr-FR" sz="1200" b="0" i="0" u="none" dirty="0" smtClean="0">
                <a:latin typeface="Futura Std Condensed" pitchFamily="34" charset="0"/>
                <a:cs typeface="Futura Condensed"/>
              </a:rPr>
              <a:t>d’informations </a:t>
            </a:r>
            <a:r>
              <a:rPr lang="fr-FR" sz="1200" b="0" i="0" u="none" dirty="0">
                <a:latin typeface="Futura Std Condensed" pitchFamily="34" charset="0"/>
                <a:cs typeface="Futura Condensed"/>
              </a:rPr>
              <a:t>concernant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 bloc », consultez ce tutoriel vidéo : http://bit.ly/makeablock</a:t>
            </a:r>
            <a:endParaRPr lang="fr-FR" sz="1200" dirty="0">
              <a:latin typeface="Futura Std Condensed" pitchFamily="34" charset="0"/>
              <a:cs typeface="Futura Condensed"/>
            </a:endParaRPr>
          </a:p>
        </p:txBody>
      </p:sp>
      <p:sp>
        <p:nvSpPr>
          <p:cNvPr id="105" name="TextBox 104"/>
          <p:cNvSpPr txBox="1"/>
          <p:nvPr>
            <p:custDataLst>
              <p:tags r:id="rId11"/>
            </p:custDataLst>
          </p:nvPr>
        </p:nvSpPr>
        <p:spPr>
          <a:xfrm>
            <a:off x="2535517" y="1694474"/>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30–45 MINUTES</a:t>
            </a:r>
          </a:p>
        </p:txBody>
      </p:sp>
      <p:pic>
        <p:nvPicPr>
          <p:cNvPr id="106" name="Picture 105" descr="30min.png"/>
          <p:cNvPicPr>
            <a:picLocks noChangeAspect="1"/>
          </p:cNvPicPr>
          <p:nvPr>
            <p:custDataLst>
              <p:tags r:id="rId12"/>
            </p:custDataLst>
          </p:nvPr>
        </p:nvPicPr>
        <p:blipFill>
          <a:blip r:embed="rId19">
            <a:extLst>
              <a:ext uri="{28A0092B-C50C-407E-A947-70E740481C1C}">
                <a14:useLocalDpi xmlns:a14="http://schemas.microsoft.com/office/drawing/2010/main" val="0"/>
              </a:ext>
            </a:extLst>
          </a:blip>
          <a:stretch>
            <a:fillRect/>
          </a:stretch>
        </p:blipFill>
        <p:spPr>
          <a:xfrm>
            <a:off x="2274069" y="1752620"/>
            <a:ext cx="329184" cy="329184"/>
          </a:xfrm>
          <a:prstGeom prst="rect">
            <a:avLst/>
          </a:prstGeom>
        </p:spPr>
      </p:pic>
      <p:grpSp>
        <p:nvGrpSpPr>
          <p:cNvPr id="107" name="Group 106"/>
          <p:cNvGrpSpPr/>
          <p:nvPr>
            <p:custDataLst>
              <p:tags r:id="rId13"/>
            </p:custDataLst>
          </p:nvPr>
        </p:nvGrpSpPr>
        <p:grpSpPr>
          <a:xfrm>
            <a:off x="3669538" y="794340"/>
            <a:ext cx="442062" cy="1123360"/>
            <a:chOff x="2853673" y="794340"/>
            <a:chExt cx="442062" cy="1123360"/>
          </a:xfrm>
        </p:grpSpPr>
        <p:cxnSp>
          <p:nvCxnSpPr>
            <p:cNvPr id="108" name="Straight Connector 107"/>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custDataLst>
              <p:tags r:id="rId14"/>
            </p:custDataLst>
          </p:nvPr>
        </p:nvGrpSpPr>
        <p:grpSpPr>
          <a:xfrm>
            <a:off x="551129" y="-5905"/>
            <a:ext cx="493776" cy="2791968"/>
            <a:chOff x="551129" y="-5905"/>
            <a:chExt cx="493776" cy="2791968"/>
          </a:xfrm>
        </p:grpSpPr>
        <p:pic>
          <p:nvPicPr>
            <p:cNvPr id="4" name="Picture 3" descr="Unit3activity.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1129" y="-5905"/>
              <a:ext cx="493776" cy="2791968"/>
            </a:xfrm>
            <a:prstGeom prst="rect">
              <a:avLst/>
            </a:prstGeom>
          </p:spPr>
        </p:pic>
        <p:sp>
          <p:nvSpPr>
            <p:cNvPr id="46" name="TextBox 45"/>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3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
        <p:nvSpPr>
          <p:cNvPr id="47" name="Isosceles Triangle 46"/>
          <p:cNvSpPr/>
          <p:nvPr>
            <p:custDataLst>
              <p:tags r:id="rId15"/>
            </p:custDataLst>
          </p:nvPr>
        </p:nvSpPr>
        <p:spPr>
          <a:xfrm>
            <a:off x="551130" y="254215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3" name="Slide Number Placeholder 2"/>
          <p:cNvSpPr>
            <a:spLocks noGrp="1"/>
          </p:cNvSpPr>
          <p:nvPr>
            <p:ph type="sldNum" sz="quarter" idx="12"/>
            <p:custDataLst>
              <p:tags r:id="rId16"/>
            </p:custDataLst>
          </p:nvPr>
        </p:nvSpPr>
        <p:spPr>
          <a:xfrm>
            <a:off x="142398" y="9519711"/>
            <a:ext cx="1813560" cy="535517"/>
          </a:xfrm>
        </p:spPr>
        <p:txBody>
          <a:bodyPr/>
          <a:lstStyle/>
          <a:p>
            <a:pPr algn="l" rtl="0"/>
            <a:r>
              <a:rPr lang="fr-FR" b="0" i="0" u="none">
                <a:latin typeface="Futura Std Condensed" pitchFamily="34" charset="0"/>
              </a:rPr>
              <a:t>58</a:t>
            </a:r>
            <a:endParaRPr lang="fr-FR" dirty="0">
              <a:latin typeface="Futura Std Condensed" pitchFamily="34" charset="0"/>
            </a:endParaRPr>
          </a:p>
        </p:txBody>
      </p:sp>
    </p:spTree>
    <p:extLst>
      <p:ext uri="{BB962C8B-B14F-4D97-AF65-F5344CB8AC3E}">
        <p14:creationId xmlns:p14="http://schemas.microsoft.com/office/powerpoint/2010/main" val="28240949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7-29 at 4.58.31 PM.png"/>
          <p:cNvPicPr>
            <a:picLocks noChangeAspect="1"/>
          </p:cNvPicPr>
          <p:nvPr>
            <p:custDataLst>
              <p:tags r:id="rId1"/>
            </p:custDataLst>
          </p:nvPr>
        </p:nvPicPr>
        <p:blipFill rotWithShape="1">
          <a:blip r:embed="rId19">
            <a:extLst>
              <a:ext uri="{28A0092B-C50C-407E-A947-70E740481C1C}">
                <a14:useLocalDpi xmlns:a14="http://schemas.microsoft.com/office/drawing/2010/main" val="0"/>
              </a:ext>
            </a:extLst>
          </a:blip>
          <a:srcRect r="3774" b="4602"/>
          <a:stretch/>
        </p:blipFill>
        <p:spPr>
          <a:xfrm>
            <a:off x="3557730" y="781341"/>
            <a:ext cx="3721590" cy="2771059"/>
          </a:xfrm>
          <a:prstGeom prst="rect">
            <a:avLst/>
          </a:prstGeom>
        </p:spPr>
      </p:pic>
      <p:sp>
        <p:nvSpPr>
          <p:cNvPr id="26" name="TextBox 25"/>
          <p:cNvSpPr txBox="1"/>
          <p:nvPr>
            <p:custDataLst>
              <p:tags r:id="rId2"/>
            </p:custDataLst>
          </p:nvPr>
        </p:nvSpPr>
        <p:spPr>
          <a:xfrm>
            <a:off x="457994" y="8477726"/>
            <a:ext cx="3571312"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Tu bloques ? Pas de panique ! Va voir cette vidéo </a:t>
            </a:r>
            <a:r>
              <a:rPr lang="fr-FR" sz="1200" b="0" i="0" u="none" dirty="0" smtClean="0">
                <a:latin typeface="Futura Std Condensed" pitchFamily="34" charset="0"/>
                <a:cs typeface="Futura Condensed"/>
              </a:rPr>
              <a:t>d’introduction </a:t>
            </a:r>
            <a:r>
              <a:rPr lang="fr-FR" sz="1200" b="0" i="0" u="none" dirty="0">
                <a:latin typeface="Futura Std Condensed" pitchFamily="34" charset="0"/>
                <a:cs typeface="Futura Condensed"/>
              </a:rPr>
              <a:t>à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 bloc » : http://bit.ly/makeablock</a:t>
            </a:r>
            <a:endParaRPr lang="fr-FR" sz="12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Pars à la découverte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projets du studio dédié à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Personnages », pour voir les nouveaux blocs créés par </a:t>
            </a:r>
            <a:r>
              <a:rPr lang="fr-FR" sz="1200" b="0" i="0" u="none" dirty="0" smtClean="0">
                <a:latin typeface="Futura Std Condensed" pitchFamily="34" charset="0"/>
                <a:cs typeface="Futura Condensed"/>
              </a:rPr>
              <a:t>d’autres</a:t>
            </a:r>
            <a:r>
              <a:rPr lang="fr-FR" sz="1200" b="0" i="0" u="none" dirty="0">
                <a:latin typeface="Futura Std Condensed" pitchFamily="34" charset="0"/>
                <a:cs typeface="Futura Condensed"/>
              </a:rPr>
              <a:t>.</a:t>
            </a:r>
          </a:p>
          <a:p>
            <a:pPr marL="171450" indent="-171450" algn="l" rtl="0">
              <a:buFont typeface="Wingdings" charset="2"/>
              <a:buChar char="q"/>
            </a:pPr>
            <a:r>
              <a:rPr lang="fr-FR" sz="1200" b="0" i="0" u="none" dirty="0">
                <a:latin typeface="Futura Std Condensed" pitchFamily="34" charset="0"/>
                <a:cs typeface="Futura Condensed"/>
              </a:rPr>
              <a:t>Il peut parfois y avoir plusieurs façons de définir un même comportement. Expérimente : associe les blocs de différentes façons pour tester diverses possibilités et divers résultats.</a:t>
            </a:r>
          </a:p>
        </p:txBody>
      </p:sp>
      <p:sp>
        <p:nvSpPr>
          <p:cNvPr id="38" name="TextBox 37"/>
          <p:cNvSpPr txBox="1"/>
          <p:nvPr>
            <p:custDataLst>
              <p:tags r:id="rId3"/>
            </p:custDataLst>
          </p:nvPr>
        </p:nvSpPr>
        <p:spPr>
          <a:xfrm>
            <a:off x="4756357" y="8477726"/>
            <a:ext cx="2784474"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 </a:t>
            </a:r>
            <a:r>
              <a:rPr lang="fr-FR" sz="1200" b="0" i="0" u="none" kern="1100" spc="-20" dirty="0">
                <a:latin typeface="Futura Std Condensed" pitchFamily="34" charset="0"/>
                <a:cs typeface="Futura Condensed"/>
              </a:rPr>
              <a:t>« Personnages »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http://scratch.mit.edu/studios/475545</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Expérimente : utilise </a:t>
            </a:r>
            <a:r>
              <a:rPr lang="fr-FR" sz="1200" b="0" i="0" u="none" kern="1100" spc="-20" dirty="0" smtClean="0">
                <a:latin typeface="Futura Std Condensed" pitchFamily="34" charset="0"/>
                <a:cs typeface="Futura Condensed"/>
              </a:rPr>
              <a:t>l’outil </a:t>
            </a:r>
            <a:r>
              <a:rPr lang="fr-FR" sz="1200" b="0" i="0" u="none" kern="1100" spc="-20" dirty="0">
                <a:latin typeface="Futura Std Condensed" pitchFamily="34" charset="0"/>
                <a:cs typeface="Futura Condensed"/>
              </a:rPr>
              <a:t>« Créer un bloc » pour ajouter </a:t>
            </a:r>
            <a:r>
              <a:rPr lang="fr-FR" sz="1200" b="0" i="0" u="none" kern="1100" spc="-20" dirty="0" smtClean="0">
                <a:latin typeface="Futura Std Condensed" pitchFamily="34" charset="0"/>
                <a:cs typeface="Futura Condensed"/>
              </a:rPr>
              <a:t>d’autres </a:t>
            </a:r>
            <a:r>
              <a:rPr lang="fr-FR" sz="1200" b="0" i="0" u="none" kern="1100" spc="-20" dirty="0">
                <a:latin typeface="Futura Std Condensed" pitchFamily="34" charset="0"/>
                <a:cs typeface="Futura Condensed"/>
              </a:rPr>
              <a:t>personnages aux comportements différents.</a:t>
            </a:r>
          </a:p>
          <a:p>
            <a:pPr marL="171450" indent="-171450" algn="l" rtl="0">
              <a:buFont typeface="Lucida Grande"/>
              <a:buChar char="+"/>
            </a:pPr>
            <a:r>
              <a:rPr lang="fr-FR" sz="1200" b="0" i="0" u="none" kern="1100" spc="-20" dirty="0">
                <a:latin typeface="Futura Std Condensed" pitchFamily="34" charset="0"/>
                <a:cs typeface="Futura Condensed"/>
              </a:rPr>
              <a:t>Aide un voisin !</a:t>
            </a:r>
          </a:p>
        </p:txBody>
      </p:sp>
      <p:grpSp>
        <p:nvGrpSpPr>
          <p:cNvPr id="128" name="Group 127"/>
          <p:cNvGrpSpPr/>
          <p:nvPr>
            <p:custDataLst>
              <p:tags r:id="rId4"/>
            </p:custDataLst>
          </p:nvPr>
        </p:nvGrpSpPr>
        <p:grpSpPr>
          <a:xfrm>
            <a:off x="428968" y="1518602"/>
            <a:ext cx="2970138" cy="4957950"/>
            <a:chOff x="428968" y="1518602"/>
            <a:chExt cx="2970138" cy="4957950"/>
          </a:xfrm>
        </p:grpSpPr>
        <p:grpSp>
          <p:nvGrpSpPr>
            <p:cNvPr id="6" name="Group 5"/>
            <p:cNvGrpSpPr/>
            <p:nvPr/>
          </p:nvGrpSpPr>
          <p:grpSpPr>
            <a:xfrm>
              <a:off x="441220" y="1518602"/>
              <a:ext cx="2350269" cy="1413925"/>
              <a:chOff x="412426" y="1185794"/>
              <a:chExt cx="2350269" cy="1413925"/>
            </a:xfrm>
          </p:grpSpPr>
          <p:sp>
            <p:nvSpPr>
              <p:cNvPr id="10" name="TextBox 9"/>
              <p:cNvSpPr txBox="1"/>
              <p:nvPr/>
            </p:nvSpPr>
            <p:spPr>
              <a:xfrm>
                <a:off x="507079" y="1185794"/>
                <a:ext cx="2160358"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VEUX-TU CRÉER TES PROPRES BLOCS SCRATCH ?</a:t>
                </a:r>
                <a:endParaRPr lang="fr-FR" sz="1200" dirty="0">
                  <a:latin typeface="Futura Std Condensed" pitchFamily="34" charset="0"/>
                  <a:cs typeface="Futura Condensed"/>
                </a:endParaRPr>
              </a:p>
            </p:txBody>
          </p:sp>
          <p:sp>
            <p:nvSpPr>
              <p:cNvPr id="13" name="TextBox 12"/>
              <p:cNvSpPr txBox="1"/>
              <p:nvPr/>
            </p:nvSpPr>
            <p:spPr>
              <a:xfrm>
                <a:off x="412426" y="1830278"/>
                <a:ext cx="2350269" cy="769441"/>
              </a:xfrm>
              <a:prstGeom prst="rect">
                <a:avLst/>
              </a:prstGeom>
              <a:noFill/>
            </p:spPr>
            <p:txBody>
              <a:bodyPr wrap="square" rtlCol="0">
                <a:spAutoFit/>
              </a:bodyPr>
              <a:lstStyle/>
              <a:p>
                <a:pPr algn="just" rtl="0"/>
                <a:r>
                  <a:rPr lang="fr-FR" sz="1100" b="0" i="0" u="none" dirty="0">
                    <a:latin typeface="Futura Std Condensed" pitchFamily="34" charset="0"/>
                    <a:cs typeface="Futura Condensed"/>
                  </a:rPr>
                  <a:t>Amuse-toi avec </a:t>
                </a:r>
                <a:r>
                  <a:rPr lang="fr-FR" sz="1100" b="0" i="0" u="none" dirty="0" smtClean="0">
                    <a:latin typeface="Futura Std Condensed" pitchFamily="34" charset="0"/>
                    <a:cs typeface="Futura Condensed"/>
                  </a:rPr>
                  <a:t>l’outil </a:t>
                </a:r>
                <a:r>
                  <a:rPr lang="fr-FR" sz="1100" b="0" i="0" u="none" dirty="0">
                    <a:latin typeface="Futura Std Condensed" pitchFamily="34" charset="0"/>
                    <a:cs typeface="Futura Condensed"/>
                  </a:rPr>
                  <a:t>« Créer un bloc » de Scratch ! Pour ce projet, tu vas créer tes propres blocs afin de spécifier les comportements de deux personnages. </a:t>
                </a:r>
                <a:endParaRPr lang="fr-FR" sz="1100" dirty="0">
                  <a:solidFill>
                    <a:srgbClr val="000000"/>
                  </a:solidFill>
                  <a:latin typeface="Futura Std Condensed" pitchFamily="34" charset="0"/>
                  <a:cs typeface="Futura Condensed"/>
                </a:endParaRPr>
              </a:p>
            </p:txBody>
          </p:sp>
        </p:grpSp>
        <p:grpSp>
          <p:nvGrpSpPr>
            <p:cNvPr id="54" name="Group 53"/>
            <p:cNvGrpSpPr/>
            <p:nvPr/>
          </p:nvGrpSpPr>
          <p:grpSpPr>
            <a:xfrm>
              <a:off x="428968" y="3857808"/>
              <a:ext cx="2970138" cy="2618744"/>
              <a:chOff x="416269" y="3857808"/>
              <a:chExt cx="2970138" cy="2618744"/>
            </a:xfrm>
          </p:grpSpPr>
          <p:cxnSp>
            <p:nvCxnSpPr>
              <p:cNvPr id="86" name="Straight Connector 85"/>
              <p:cNvCxnSpPr/>
              <p:nvPr/>
            </p:nvCxnSpPr>
            <p:spPr>
              <a:xfrm flipV="1">
                <a:off x="525548" y="4194252"/>
                <a:ext cx="2717679" cy="2"/>
              </a:xfrm>
              <a:prstGeom prst="line">
                <a:avLst/>
              </a:prstGeom>
              <a:solidFill>
                <a:srgbClr val="FF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6269" y="4232861"/>
                <a:ext cx="2885167" cy="2243691"/>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Pour tes personnages, choisis (dans la bibliothèque), dessine ou importe deux lutins.</a:t>
                </a:r>
              </a:p>
              <a:p>
                <a:pPr marL="171450" indent="-171450" algn="l" rtl="0">
                  <a:lnSpc>
                    <a:spcPct val="130000"/>
                  </a:lnSpc>
                  <a:buFont typeface="Wingdings" charset="2"/>
                  <a:buChar char="q"/>
                </a:pPr>
                <a:r>
                  <a:rPr lang="fr-FR" sz="1200" b="0" i="0" u="none" dirty="0">
                    <a:latin typeface="Futura Std Condensed" pitchFamily="34" charset="0"/>
                    <a:cs typeface="Futura Condensed"/>
                  </a:rPr>
                  <a:t>Clique sur le bouton « Créer un bloc » de la catégorie « Ajouter blocs » pour créer et nommer ton bloc.</a:t>
                </a:r>
              </a:p>
              <a:p>
                <a:pPr marL="171450" indent="-171450" algn="l" rtl="0">
                  <a:lnSpc>
                    <a:spcPct val="130000"/>
                  </a:lnSpc>
                  <a:buFont typeface="Wingdings" charset="2"/>
                  <a:buChar char="q"/>
                </a:pPr>
                <a:r>
                  <a:rPr lang="fr-FR" sz="1200" b="0" i="0" u="none" dirty="0">
                    <a:latin typeface="Futura Std Condensed" pitchFamily="34" charset="0"/>
                    <a:cs typeface="Futura Condensed"/>
                  </a:rPr>
                  <a:t>Sous le bloc « Définir », ajoute des blocs afin de </a:t>
                </a:r>
                <a:r>
                  <a:rPr lang="fr-FR" sz="1200" b="0" i="0" u="none" dirty="0" smtClean="0">
                    <a:latin typeface="Futura Std Condensed" pitchFamily="34" charset="0"/>
                    <a:cs typeface="Futura Condensed"/>
                  </a:rPr>
                  <a:t>spécifier ce </a:t>
                </a:r>
                <a:r>
                  <a:rPr lang="fr-FR" sz="1200" b="0" i="0" u="none" dirty="0">
                    <a:latin typeface="Futura Std Condensed" pitchFamily="34" charset="0"/>
                    <a:cs typeface="Futura Condensed"/>
                  </a:rPr>
                  <a:t>que devra faire ton bloc personnalisé.</a:t>
                </a:r>
              </a:p>
              <a:p>
                <a:pPr marL="171450" indent="-171450" algn="l" rtl="0">
                  <a:lnSpc>
                    <a:spcPct val="130000"/>
                  </a:lnSpc>
                  <a:buFont typeface="Wingdings" charset="2"/>
                  <a:buChar char="q"/>
                </a:pPr>
                <a:r>
                  <a:rPr lang="fr-FR" sz="1200" b="0" i="0" u="none" dirty="0">
                    <a:latin typeface="Futura Std Condensed" pitchFamily="34" charset="0"/>
                    <a:cs typeface="Futura Condensed"/>
                  </a:rPr>
                  <a:t>Expérimente : utilise ton bloc pour programmer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les comportements de tes personnages.</a:t>
                </a:r>
              </a:p>
              <a:p>
                <a:pPr marL="171450" indent="-171450" algn="l" rtl="0">
                  <a:lnSpc>
                    <a:spcPct val="130000"/>
                  </a:lnSpc>
                  <a:buFont typeface="Wingdings" charset="2"/>
                  <a:buChar char="q"/>
                </a:pPr>
                <a:r>
                  <a:rPr lang="fr-FR" sz="1200" b="0" i="0" u="none" dirty="0">
                    <a:latin typeface="Futura Std Condensed" pitchFamily="34" charset="0"/>
                    <a:cs typeface="Futura Condensed"/>
                  </a:rPr>
                  <a:t>Recommence le processus !</a:t>
                </a:r>
              </a:p>
            </p:txBody>
          </p:sp>
          <p:sp>
            <p:nvSpPr>
              <p:cNvPr id="15" name="TextBox 14"/>
              <p:cNvSpPr txBox="1"/>
              <p:nvPr/>
            </p:nvSpPr>
            <p:spPr>
              <a:xfrm>
                <a:off x="43320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grpSp>
      <p:cxnSp>
        <p:nvCxnSpPr>
          <p:cNvPr id="9" name="Straight Arrow Connector 8"/>
          <p:cNvCxnSpPr/>
          <p:nvPr>
            <p:custDataLst>
              <p:tags r:id="rId5"/>
            </p:custDataLst>
          </p:nvPr>
        </p:nvCxnSpPr>
        <p:spPr>
          <a:xfrm>
            <a:off x="1761582" y="2820400"/>
            <a:ext cx="1513241"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custDataLst>
              <p:tags r:id="rId6"/>
            </p:custDataLst>
          </p:nvPr>
        </p:nvGrpSpPr>
        <p:grpSpPr>
          <a:xfrm>
            <a:off x="0" y="7871074"/>
            <a:ext cx="7772401" cy="532604"/>
            <a:chOff x="0" y="7871074"/>
            <a:chExt cx="7772401" cy="532604"/>
          </a:xfrm>
        </p:grpSpPr>
        <p:sp>
          <p:nvSpPr>
            <p:cNvPr id="33" name="Rectangle 32"/>
            <p:cNvSpPr/>
            <p:nvPr/>
          </p:nvSpPr>
          <p:spPr>
            <a:xfrm>
              <a:off x="0" y="7871074"/>
              <a:ext cx="7772400" cy="410457"/>
            </a:xfrm>
            <a:prstGeom prst="rect">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4" name="Diamond 33"/>
            <p:cNvSpPr/>
            <p:nvPr/>
          </p:nvSpPr>
          <p:spPr>
            <a:xfrm>
              <a:off x="2031256" y="8077594"/>
              <a:ext cx="381000" cy="326084"/>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TextBox 65"/>
            <p:cNvSpPr txBox="1"/>
            <p:nvPr/>
          </p:nvSpPr>
          <p:spPr>
            <a:xfrm>
              <a:off x="16139" y="7879206"/>
              <a:ext cx="4411234"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64" name="Diamond 63"/>
            <p:cNvSpPr/>
            <p:nvPr/>
          </p:nvSpPr>
          <p:spPr>
            <a:xfrm>
              <a:off x="5909387" y="8077594"/>
              <a:ext cx="381000" cy="326084"/>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5" name="TextBox 64"/>
            <p:cNvSpPr txBox="1"/>
            <p:nvPr/>
          </p:nvSpPr>
          <p:spPr>
            <a:xfrm>
              <a:off x="4427373" y="7878155"/>
              <a:ext cx="3345028"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cxnSp>
        <p:nvCxnSpPr>
          <p:cNvPr id="69" name="Straight Connector 68"/>
          <p:cNvCxnSpPr/>
          <p:nvPr>
            <p:custDataLst>
              <p:tags r:id="rId7"/>
            </p:custDataLst>
          </p:nvPr>
        </p:nvCxnSpPr>
        <p:spPr>
          <a:xfrm>
            <a:off x="4427373"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46" name="Picture 45" descr="Screen Shot 2014-06-09 at 10.14.42 AM.png"/>
          <p:cNvPicPr>
            <a:picLocks noChangeAspect="1"/>
          </p:cNvPicPr>
          <p:nvPr>
            <p:custDataLst>
              <p:tags r:id="rId8"/>
            </p:custDataLst>
          </p:nvPr>
        </p:nvPicPr>
        <p:blipFill>
          <a:blip r:embed="rId20">
            <a:extLst>
              <a:ext uri="{BEBA8EAE-BF5A-486C-A8C5-ECC9F3942E4B}">
                <a14:imgProps xmlns:a14="http://schemas.microsoft.com/office/drawing/2010/main">
                  <a14:imgLayer r:embed="rId21">
                    <a14:imgEffect>
                      <a14:backgroundRemoval t="0" b="100000" l="870" r="98261"/>
                    </a14:imgEffect>
                  </a14:imgLayer>
                </a14:imgProps>
              </a:ext>
              <a:ext uri="{28A0092B-C50C-407E-A947-70E740481C1C}">
                <a14:useLocalDpi xmlns:a14="http://schemas.microsoft.com/office/drawing/2010/main" val="0"/>
              </a:ext>
            </a:extLst>
          </a:blip>
          <a:stretch>
            <a:fillRect/>
          </a:stretch>
        </p:blipFill>
        <p:spPr>
          <a:xfrm>
            <a:off x="2717056" y="5988441"/>
            <a:ext cx="1388643" cy="1720710"/>
          </a:xfrm>
          <a:prstGeom prst="rect">
            <a:avLst/>
          </a:prstGeom>
        </p:spPr>
      </p:pic>
      <p:cxnSp>
        <p:nvCxnSpPr>
          <p:cNvPr id="31" name="Straight Arrow Connector 30"/>
          <p:cNvCxnSpPr/>
          <p:nvPr>
            <p:custDataLst>
              <p:tags r:id="rId9"/>
            </p:custDataLst>
          </p:nvPr>
        </p:nvCxnSpPr>
        <p:spPr>
          <a:xfrm>
            <a:off x="3002426" y="5118387"/>
            <a:ext cx="1268872"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custDataLst>
              <p:tags r:id="rId10"/>
            </p:custDataLst>
          </p:nvPr>
        </p:nvGrpSpPr>
        <p:grpSpPr>
          <a:xfrm>
            <a:off x="3002428" y="5585594"/>
            <a:ext cx="661523" cy="396231"/>
            <a:chOff x="2209157" y="4625007"/>
            <a:chExt cx="385899" cy="1339571"/>
          </a:xfrm>
        </p:grpSpPr>
        <p:cxnSp>
          <p:nvCxnSpPr>
            <p:cNvPr id="67" name="Straight Arrow Connector 66"/>
            <p:cNvCxnSpPr/>
            <p:nvPr/>
          </p:nvCxnSpPr>
          <p:spPr>
            <a:xfrm>
              <a:off x="2209157" y="4649426"/>
              <a:ext cx="385899"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2579945" y="4625007"/>
              <a:ext cx="1" cy="1339571"/>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custDataLst>
              <p:tags r:id="rId11"/>
            </p:custDataLst>
          </p:nvPr>
        </p:nvGrpSpPr>
        <p:grpSpPr>
          <a:xfrm>
            <a:off x="4322841" y="4297310"/>
            <a:ext cx="2971553" cy="3418666"/>
            <a:chOff x="4028527" y="4297310"/>
            <a:chExt cx="2971553" cy="3418666"/>
          </a:xfrm>
        </p:grpSpPr>
        <p:pic>
          <p:nvPicPr>
            <p:cNvPr id="43" name="Picture 42" descr="Screen Shot 2014-06-09 at 10.09.11 AM.png"/>
            <p:cNvPicPr>
              <a:picLocks noChangeAspect="1"/>
            </p:cNvPicPr>
            <p:nvPr/>
          </p:nvPicPr>
          <p:blipFill rotWithShape="1">
            <a:blip r:embed="rId22">
              <a:extLst>
                <a:ext uri="{28A0092B-C50C-407E-A947-70E740481C1C}">
                  <a14:useLocalDpi xmlns:a14="http://schemas.microsoft.com/office/drawing/2010/main" val="0"/>
                </a:ext>
              </a:extLst>
            </a:blip>
            <a:srcRect t="42339"/>
            <a:stretch/>
          </p:blipFill>
          <p:spPr>
            <a:xfrm>
              <a:off x="4028527" y="4297310"/>
              <a:ext cx="2565400" cy="1047176"/>
            </a:xfrm>
            <a:prstGeom prst="rect">
              <a:avLst/>
            </a:prstGeom>
            <a:ln>
              <a:solidFill>
                <a:srgbClr val="FFFFFF"/>
              </a:solidFill>
            </a:ln>
          </p:spPr>
        </p:pic>
        <p:pic>
          <p:nvPicPr>
            <p:cNvPr id="19" name="Picture 18" descr="Screen Shot 2014-06-10 at 11.13.20 AM.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28527" y="5505653"/>
              <a:ext cx="2565400" cy="1081229"/>
            </a:xfrm>
            <a:prstGeom prst="rect">
              <a:avLst/>
            </a:prstGeom>
          </p:spPr>
        </p:pic>
        <p:pic>
          <p:nvPicPr>
            <p:cNvPr id="20" name="Picture 19" descr="Screen Shot 2014-06-10 at 11.12.40 AM.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28528" y="6748049"/>
              <a:ext cx="2565400" cy="967927"/>
            </a:xfrm>
            <a:prstGeom prst="rect">
              <a:avLst/>
            </a:prstGeom>
          </p:spPr>
        </p:pic>
        <p:grpSp>
          <p:nvGrpSpPr>
            <p:cNvPr id="70" name="Group 69"/>
            <p:cNvGrpSpPr/>
            <p:nvPr/>
          </p:nvGrpSpPr>
          <p:grpSpPr>
            <a:xfrm>
              <a:off x="6627794" y="5216801"/>
              <a:ext cx="357212" cy="396605"/>
              <a:chOff x="1731907" y="5145762"/>
              <a:chExt cx="703201" cy="519703"/>
            </a:xfrm>
          </p:grpSpPr>
          <p:grpSp>
            <p:nvGrpSpPr>
              <p:cNvPr id="71" name="Group 70"/>
              <p:cNvGrpSpPr/>
              <p:nvPr/>
            </p:nvGrpSpPr>
            <p:grpSpPr>
              <a:xfrm>
                <a:off x="1761582" y="5145762"/>
                <a:ext cx="673526" cy="519703"/>
                <a:chOff x="1452120" y="4639071"/>
                <a:chExt cx="1111016" cy="1287551"/>
              </a:xfrm>
            </p:grpSpPr>
            <p:cxnSp>
              <p:nvCxnSpPr>
                <p:cNvPr id="73" name="Straight Arrow Connector 72"/>
                <p:cNvCxnSpPr/>
                <p:nvPr/>
              </p:nvCxnSpPr>
              <p:spPr>
                <a:xfrm>
                  <a:off x="1452120" y="4649428"/>
                  <a:ext cx="111101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2501769" y="4639071"/>
                  <a:ext cx="3" cy="1287551"/>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72" name="Straight Arrow Connector 71"/>
              <p:cNvCxnSpPr/>
              <p:nvPr/>
            </p:nvCxnSpPr>
            <p:spPr>
              <a:xfrm>
                <a:off x="1731907" y="5662191"/>
                <a:ext cx="703199"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a:off x="6642868" y="6454124"/>
              <a:ext cx="357212" cy="396605"/>
              <a:chOff x="1731907" y="5145762"/>
              <a:chExt cx="703201" cy="519703"/>
            </a:xfrm>
          </p:grpSpPr>
          <p:grpSp>
            <p:nvGrpSpPr>
              <p:cNvPr id="107" name="Group 106"/>
              <p:cNvGrpSpPr/>
              <p:nvPr/>
            </p:nvGrpSpPr>
            <p:grpSpPr>
              <a:xfrm>
                <a:off x="1761582" y="5145762"/>
                <a:ext cx="673526" cy="519703"/>
                <a:chOff x="1452120" y="4639071"/>
                <a:chExt cx="1111016" cy="1287551"/>
              </a:xfrm>
            </p:grpSpPr>
            <p:cxnSp>
              <p:nvCxnSpPr>
                <p:cNvPr id="109" name="Straight Arrow Connector 108"/>
                <p:cNvCxnSpPr/>
                <p:nvPr/>
              </p:nvCxnSpPr>
              <p:spPr>
                <a:xfrm>
                  <a:off x="1452120" y="4649428"/>
                  <a:ext cx="111101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2501769" y="4639071"/>
                  <a:ext cx="3" cy="1287551"/>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08" name="Straight Arrow Connector 107"/>
              <p:cNvCxnSpPr/>
              <p:nvPr/>
            </p:nvCxnSpPr>
            <p:spPr>
              <a:xfrm>
                <a:off x="1731907" y="5662191"/>
                <a:ext cx="703199"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grpSp>
      <p:cxnSp>
        <p:nvCxnSpPr>
          <p:cNvPr id="113" name="Straight Arrow Connector 112"/>
          <p:cNvCxnSpPr/>
          <p:nvPr>
            <p:custDataLst>
              <p:tags r:id="rId12"/>
            </p:custDataLst>
          </p:nvPr>
        </p:nvCxnSpPr>
        <p:spPr>
          <a:xfrm>
            <a:off x="2243650" y="6139953"/>
            <a:ext cx="0" cy="654802"/>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42" name="Picture 41" descr="Screen Shot 2014-06-10 at 11.41.33 AM.png"/>
          <p:cNvPicPr>
            <a:picLocks noChangeAspect="1"/>
          </p:cNvPicPr>
          <p:nvPr>
            <p:custDataLst>
              <p:tags r:id="rId13"/>
            </p:custDataLst>
          </p:nvPr>
        </p:nvPicPr>
        <p:blipFill>
          <a:blip r:embed="rId25">
            <a:extLst>
              <a:ext uri="{BEBA8EAE-BF5A-486C-A8C5-ECC9F3942E4B}">
                <a14:imgProps xmlns:a14="http://schemas.microsoft.com/office/drawing/2010/main">
                  <a14:imgLayer r:embed="rId26">
                    <a14:imgEffect>
                      <a14:backgroundRemoval t="10000" b="90000" l="10000" r="90000">
                        <a14:foregroundMark x1="39437" y1="58140" x2="39437" y2="58140"/>
                      </a14:backgroundRemoval>
                    </a14:imgEffect>
                  </a14:imgLayer>
                </a14:imgProps>
              </a:ext>
              <a:ext uri="{28A0092B-C50C-407E-A947-70E740481C1C}">
                <a14:useLocalDpi xmlns:a14="http://schemas.microsoft.com/office/drawing/2010/main" val="0"/>
              </a:ext>
            </a:extLst>
          </a:blip>
          <a:stretch>
            <a:fillRect/>
          </a:stretch>
        </p:blipFill>
        <p:spPr>
          <a:xfrm>
            <a:off x="924619" y="6467354"/>
            <a:ext cx="1673926" cy="1351715"/>
          </a:xfrm>
          <a:prstGeom prst="rect">
            <a:avLst/>
          </a:prstGeom>
        </p:spPr>
      </p:pic>
      <p:grpSp>
        <p:nvGrpSpPr>
          <p:cNvPr id="52" name="Group 51"/>
          <p:cNvGrpSpPr/>
          <p:nvPr>
            <p:custDataLst>
              <p:tags r:id="rId14"/>
            </p:custDataLst>
          </p:nvPr>
        </p:nvGrpSpPr>
        <p:grpSpPr>
          <a:xfrm>
            <a:off x="2571138" y="443435"/>
            <a:ext cx="651202" cy="1336089"/>
            <a:chOff x="2571138" y="443435"/>
            <a:chExt cx="651202" cy="1336089"/>
          </a:xfrm>
        </p:grpSpPr>
        <p:grpSp>
          <p:nvGrpSpPr>
            <p:cNvPr id="55" name="Group 54"/>
            <p:cNvGrpSpPr/>
            <p:nvPr/>
          </p:nvGrpSpPr>
          <p:grpSpPr>
            <a:xfrm>
              <a:off x="2571138" y="443435"/>
              <a:ext cx="651202" cy="1336089"/>
              <a:chOff x="2169548" y="4643960"/>
              <a:chExt cx="393589" cy="656327"/>
            </a:xfrm>
          </p:grpSpPr>
          <p:cxnSp>
            <p:nvCxnSpPr>
              <p:cNvPr id="58" name="Straight Arrow Connector 57"/>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56" name="Straight Arrow Connector 55"/>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0" name="TextBox 59"/>
          <p:cNvSpPr txBox="1"/>
          <p:nvPr>
            <p:custDataLst>
              <p:tags r:id="rId15"/>
            </p:custDataLst>
          </p:nvPr>
        </p:nvSpPr>
        <p:spPr>
          <a:xfrm>
            <a:off x="457995" y="647673"/>
            <a:ext cx="2815942" cy="784830"/>
          </a:xfrm>
          <a:prstGeom prst="rect">
            <a:avLst/>
          </a:prstGeom>
          <a:noFill/>
        </p:spPr>
        <p:txBody>
          <a:bodyPr wrap="square" rtlCol="0">
            <a:spAutoFit/>
          </a:bodyPr>
          <a:lstStyle/>
          <a:p>
            <a:pPr algn="l" rtl="0"/>
            <a:r>
              <a:rPr lang="fr-FR" sz="4500" b="0" i="0" u="none" dirty="0">
                <a:latin typeface="Futura Std Condensed" pitchFamily="34" charset="0"/>
                <a:cs typeface="Futura Condensed"/>
              </a:rPr>
              <a:t>PERSONNAGES</a:t>
            </a:r>
          </a:p>
        </p:txBody>
      </p:sp>
      <p:pic>
        <p:nvPicPr>
          <p:cNvPr id="61" name="Picture 60" descr="Screen Shot 2014-07-30 at 7.32.07 PM.png"/>
          <p:cNvPicPr>
            <a:picLocks noChangeAspect="1"/>
          </p:cNvPicPr>
          <p:nvPr>
            <p:custDataLst>
              <p:tags r:id="rId16"/>
            </p:custDataLst>
          </p:nvPr>
        </p:nvPicPr>
        <p:blipFill>
          <a:blip r:embed="rId27">
            <a:extLst>
              <a:ext uri="{28A0092B-C50C-407E-A947-70E740481C1C}">
                <a14:useLocalDpi xmlns:a14="http://schemas.microsoft.com/office/drawing/2010/main" val="0"/>
              </a:ext>
            </a:extLst>
          </a:blip>
          <a:stretch>
            <a:fillRect/>
          </a:stretch>
        </p:blipFill>
        <p:spPr>
          <a:xfrm>
            <a:off x="3557730" y="1562204"/>
            <a:ext cx="3702692" cy="1990197"/>
          </a:xfrm>
          <a:prstGeom prst="rect">
            <a:avLst/>
          </a:prstGeom>
        </p:spPr>
      </p:pic>
    </p:spTree>
    <p:extLst>
      <p:ext uri="{BB962C8B-B14F-4D97-AF65-F5344CB8AC3E}">
        <p14:creationId xmlns:p14="http://schemas.microsoft.com/office/powerpoint/2010/main" val="11203336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custDataLst>
              <p:tags r:id="rId1"/>
            </p:custDataLst>
          </p:nvPr>
        </p:nvGrpSpPr>
        <p:grpSpPr>
          <a:xfrm>
            <a:off x="457995" y="2830659"/>
            <a:ext cx="3324338" cy="4929927"/>
            <a:chOff x="457995" y="2830659"/>
            <a:chExt cx="3324338" cy="4929927"/>
          </a:xfrm>
        </p:grpSpPr>
        <p:sp>
          <p:nvSpPr>
            <p:cNvPr id="14" name="TextBox 13"/>
            <p:cNvSpPr txBox="1"/>
            <p:nvPr/>
          </p:nvSpPr>
          <p:spPr>
            <a:xfrm>
              <a:off x="551129" y="3328603"/>
              <a:ext cx="3231204" cy="443198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a:t>
              </a:r>
              <a:r>
                <a:rPr lang="fr-FR" sz="1200" b="0" i="0" u="none" dirty="0">
                  <a:latin typeface="Futura Std Condensed" pitchFamily="34" charset="0"/>
                  <a:cs typeface="Futura Condensed"/>
                </a:rPr>
                <a:t>, penchez-vous avec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sur le projet de base « </a:t>
              </a:r>
              <a:r>
                <a:rPr lang="fr-FR" sz="1200" b="0" i="0" u="none" dirty="0" err="1">
                  <a:latin typeface="Futura Std Condensed" pitchFamily="34" charset="0"/>
                  <a:cs typeface="Futura Condensed"/>
                </a:rPr>
                <a:t>Penguin</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Jokes</a:t>
              </a:r>
              <a:r>
                <a:rPr lang="fr-FR" sz="1200" b="0" i="0" u="none" dirty="0">
                  <a:latin typeface="Futura Std Condensed" pitchFamily="34" charset="0"/>
                  <a:cs typeface="Futura Condensed"/>
                </a:rPr>
                <a:t> » et </a:t>
              </a:r>
              <a:r>
                <a:rPr lang="fr-FR" sz="1200" b="0" i="0" u="none" spc="-20" dirty="0">
                  <a:latin typeface="Futura Std Condensed" pitchFamily="34" charset="0"/>
                  <a:cs typeface="Futura Condensed"/>
                </a:rPr>
                <a:t>mettez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 Conversations » à disposition des élèves </a:t>
              </a:r>
              <a:r>
                <a:rPr lang="fr-FR" sz="1200" b="0" i="0" u="none" spc="-20" dirty="0">
                  <a:latin typeface="Futura Std Condensed" pitchFamily="34" charset="0"/>
                  <a:cs typeface="Futura Condensed"/>
                </a:rPr>
                <a:t>pour les guider.</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analyser le code du projet « </a:t>
              </a:r>
              <a:r>
                <a:rPr lang="fr-FR" sz="1200" b="0" i="0" u="none" dirty="0" err="1">
                  <a:latin typeface="Futura Std Condensed" pitchFamily="34" charset="0"/>
                  <a:cs typeface="Futura Condensed"/>
                </a:rPr>
                <a:t>Penguin</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Jokes</a:t>
              </a:r>
              <a:r>
                <a:rPr lang="fr-FR" sz="1200" b="0" i="0" u="none" dirty="0">
                  <a:latin typeface="Futura Std Condensed" pitchFamily="34" charset="0"/>
                  <a:cs typeface="Futura Condensed"/>
                </a:rPr>
                <a:t> » pour voir comment des blocs « attendre » ont été utilisés afin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la conversation. Demandez-leur </a:t>
              </a:r>
              <a:r>
                <a:rPr lang="fr-FR" sz="1200" b="0" i="0" u="none" dirty="0" smtClean="0">
                  <a:latin typeface="Futura Std Condensed" pitchFamily="34" charset="0"/>
                  <a:cs typeface="Futura Condensed"/>
                </a:rPr>
                <a:t>d’utiliser </a:t>
              </a:r>
              <a:r>
                <a:rPr lang="fr-FR" sz="1200" b="0" i="0" u="none" dirty="0">
                  <a:latin typeface="Futura Std Condensed" pitchFamily="34" charset="0"/>
                  <a:cs typeface="Futura Condensed"/>
                </a:rPr>
                <a:t>la fonction « Remix » pour remanier le projet « </a:t>
              </a:r>
              <a:r>
                <a:rPr lang="fr-FR" sz="1200" b="0" i="0" u="none" dirty="0" err="1">
                  <a:latin typeface="Futura Std Condensed" pitchFamily="34" charset="0"/>
                  <a:cs typeface="Futura Condensed"/>
                </a:rPr>
                <a:t>Penguin</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Jokes</a:t>
              </a:r>
              <a:r>
                <a:rPr lang="fr-FR" sz="1200" b="0" i="0" u="none" dirty="0">
                  <a:latin typeface="Futura Std Condensed" pitchFamily="34" charset="0"/>
                  <a:cs typeface="Futura Condensed"/>
                </a:rPr>
                <a:t> », afin de coordonner la conversation en utilisant les blocs « envoyer à tous », « envoyer à tous et attendre » et « quand je reçois ».</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Encouragez les élèves à partager leurs projets </a:t>
              </a:r>
              <a:r>
                <a:rPr lang="fr-FR" sz="1200" b="0" i="0" u="none" dirty="0" smtClean="0">
                  <a:latin typeface="Futura Std Condensed" pitchFamily="34" charset="0"/>
                  <a:cs typeface="Futura Condensed"/>
                </a:rPr>
                <a:t>d’histoire </a:t>
              </a:r>
              <a:r>
                <a:rPr lang="fr-FR" sz="1200" b="0" i="0" u="none" dirty="0">
                  <a:latin typeface="Futura Std Condensed" pitchFamily="34" charset="0"/>
                  <a:cs typeface="Futura Condensed"/>
                </a:rPr>
                <a:t>drôle avec leurs camarades. Nous suggérons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une activité de démonstration : invitez quelques élèves à présenter leurs travaux à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et à faire une démonstration de la façon dont ils ont utilisé la fonctionnalité « envoyer à tous ». </a:t>
              </a:r>
              <a:r>
                <a:rPr lang="fr-FR" sz="1200" b="0" i="0" u="none" spc="-10" dirty="0">
                  <a:latin typeface="Futura Std Condensed" pitchFamily="34" charset="0"/>
                  <a:cs typeface="Futura Condensed"/>
                </a:rPr>
                <a:t>Éventuellement, invitez les élèves à ajouter leurs projets au studio de </a:t>
              </a:r>
              <a:r>
                <a:rPr lang="fr-FR" sz="1200" b="0" i="0" u="none" spc="-10" dirty="0" smtClean="0">
                  <a:latin typeface="Futura Std Condensed" pitchFamily="34" charset="0"/>
                  <a:cs typeface="Futura Condensed"/>
                </a:rPr>
                <a:t>l’activité </a:t>
              </a:r>
              <a:r>
                <a:rPr lang="fr-FR" sz="1200" b="0" i="0" u="none" dirty="0">
                  <a:latin typeface="Futura Std Condensed" pitchFamily="34" charset="0"/>
                  <a:cs typeface="Futura Condensed"/>
                </a:rPr>
                <a:t>« Conversations »</a:t>
              </a:r>
              <a:r>
                <a:rPr lang="fr-FR" sz="1200" b="0" i="0" u="none" spc="-10" dirty="0">
                  <a:latin typeface="Futura Std Condensed" pitchFamily="34" charset="0"/>
                  <a:cs typeface="Futura Condensed"/>
                </a:rPr>
                <a:t> ou à un studio créé pour la classe.</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57995"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51129"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exploré deux stratégies permettant la synchronisation des interactions entre lutins (minutage et diffusion) en remixant un projet </a:t>
            </a:r>
            <a:r>
              <a:rPr lang="fr-FR" sz="1200" b="0" i="0" u="none" dirty="0" smtClean="0">
                <a:latin typeface="Futura Std Condensed" pitchFamily="34" charset="0"/>
                <a:cs typeface="Futura Condensed"/>
              </a:rPr>
              <a:t>d’histoire </a:t>
            </a:r>
            <a:r>
              <a:rPr lang="fr-FR" sz="1200" b="0" i="0" u="none" dirty="0">
                <a:latin typeface="Futura Std Condensed" pitchFamily="34" charset="0"/>
                <a:cs typeface="Futura Condensed"/>
              </a:rPr>
              <a:t>drôle</a:t>
            </a:r>
          </a:p>
          <a:p>
            <a:pPr marL="171450" indent="-171450" algn="l" rtl="0">
              <a:buFont typeface="Lucida Grande"/>
              <a:buChar char="+"/>
            </a:pPr>
            <a:r>
              <a:rPr lang="fr-FR" sz="1200" b="0" i="0" u="none" dirty="0">
                <a:latin typeface="Futura Std Condensed" pitchFamily="34" charset="0"/>
                <a:cs typeface="Futura Condensed"/>
              </a:rPr>
              <a:t>seront plus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avec les concepts informatiques que sont les événements et le parallélisme, ainsi </a:t>
            </a:r>
            <a:r>
              <a:rPr lang="fr-FR" sz="1200" b="0" i="0" u="none" dirty="0" smtClean="0">
                <a:latin typeface="Futura Std Condensed" pitchFamily="34" charset="0"/>
                <a:cs typeface="Futura Condensed"/>
              </a:rPr>
              <a:t>qu’avec </a:t>
            </a:r>
            <a:r>
              <a:rPr lang="fr-FR" sz="1200" b="0" i="0" u="none" dirty="0">
                <a:latin typeface="Futura Std Condensed" pitchFamily="34" charset="0"/>
                <a:cs typeface="Futura Condensed"/>
              </a:rPr>
              <a:t>la réutilisation et le remixage</a:t>
            </a:r>
          </a:p>
        </p:txBody>
      </p:sp>
      <p:sp>
        <p:nvSpPr>
          <p:cNvPr id="42" name="TextBox 41"/>
          <p:cNvSpPr txBox="1"/>
          <p:nvPr>
            <p:custDataLst>
              <p:tags r:id="rId3"/>
            </p:custDataLst>
          </p:nvPr>
        </p:nvSpPr>
        <p:spPr>
          <a:xfrm>
            <a:off x="1300826" y="647673"/>
            <a:ext cx="2815942" cy="630942"/>
          </a:xfrm>
          <a:prstGeom prst="rect">
            <a:avLst/>
          </a:prstGeom>
          <a:noFill/>
        </p:spPr>
        <p:txBody>
          <a:bodyPr wrap="square" rtlCol="0">
            <a:spAutoFit/>
          </a:bodyPr>
          <a:lstStyle/>
          <a:p>
            <a:pPr algn="l" rtl="0"/>
            <a:r>
              <a:rPr lang="fr-FR" sz="3500" b="0" i="0" u="none" dirty="0">
                <a:latin typeface="Futura Std Condensed" pitchFamily="34" charset="0"/>
                <a:cs typeface="Futura Condensed"/>
              </a:rPr>
              <a:t>CONVERSATIONS</a:t>
            </a:r>
          </a:p>
        </p:txBody>
      </p:sp>
      <p:grpSp>
        <p:nvGrpSpPr>
          <p:cNvPr id="5" name="Group 4"/>
          <p:cNvGrpSpPr/>
          <p:nvPr>
            <p:custDataLst>
              <p:tags r:id="rId4"/>
            </p:custDataLst>
          </p:nvPr>
        </p:nvGrpSpPr>
        <p:grpSpPr>
          <a:xfrm>
            <a:off x="4007796" y="2832776"/>
            <a:ext cx="3307404" cy="1511490"/>
            <a:chOff x="4007796" y="2832776"/>
            <a:chExt cx="3307404" cy="1511490"/>
          </a:xfrm>
        </p:grpSpPr>
        <p:sp>
          <p:nvSpPr>
            <p:cNvPr id="52" name="TextBox 51"/>
            <p:cNvSpPr txBox="1"/>
            <p:nvPr/>
          </p:nvSpPr>
          <p:spPr>
            <a:xfrm>
              <a:off x="4104914"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Conversations »</a:t>
              </a:r>
            </a:p>
            <a:p>
              <a:pPr marL="171450" indent="-171450" algn="l" rtl="0">
                <a:buFont typeface="Wingdings" charset="2"/>
                <a:buChar char="q"/>
              </a:pPr>
              <a:r>
                <a:rPr lang="fr-FR" sz="1200" b="0" i="0" u="none" dirty="0">
                  <a:latin typeface="Futura Std Condensed" pitchFamily="34" charset="0"/>
                  <a:cs typeface="Futura Condensed"/>
                </a:rPr>
                <a:t>Projet de base « </a:t>
              </a:r>
              <a:r>
                <a:rPr lang="fr-FR" sz="1200" b="0" i="0" u="none" dirty="0" err="1">
                  <a:latin typeface="Futura Std Condensed" pitchFamily="34" charset="0"/>
                  <a:cs typeface="Futura Condensed"/>
                </a:rPr>
                <a:t>Penguin</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Jokes</a:t>
              </a:r>
              <a:r>
                <a:rPr lang="fr-FR" sz="1200" b="0" i="0" u="none" dirty="0">
                  <a:latin typeface="Futura Std Condensed" pitchFamily="34" charset="0"/>
                  <a:cs typeface="Futura Condensed"/>
                </a:rPr>
                <a:t>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http://scratch.mit.edu/projects/10015800</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Conversations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http://scratch.mit.edu/studios/475547</a:t>
              </a:r>
            </a:p>
          </p:txBody>
        </p:sp>
        <p:sp>
          <p:nvSpPr>
            <p:cNvPr id="54" name="TextBox 53"/>
            <p:cNvSpPr txBox="1"/>
            <p:nvPr/>
          </p:nvSpPr>
          <p:spPr>
            <a:xfrm>
              <a:off x="4007796"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55" name="Straight Connector 54"/>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custDataLst>
              <p:tags r:id="rId5"/>
            </p:custDataLst>
          </p:nvPr>
        </p:nvGrpSpPr>
        <p:grpSpPr>
          <a:xfrm>
            <a:off x="4007796" y="4458394"/>
            <a:ext cx="3307404" cy="1511490"/>
            <a:chOff x="3992282" y="2832776"/>
            <a:chExt cx="3307404" cy="1511490"/>
          </a:xfrm>
        </p:grpSpPr>
        <p:sp>
          <p:nvSpPr>
            <p:cNvPr id="57" name="TextBox 56"/>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Comment expliquerais-tu à </a:t>
              </a:r>
              <a:r>
                <a:rPr lang="fr-FR" sz="1200" b="0" i="0" u="none" dirty="0" smtClean="0">
                  <a:latin typeface="Futura Std Condensed" pitchFamily="34" charset="0"/>
                  <a:cs typeface="Futura Condensed"/>
                </a:rPr>
                <a:t>quelqu’un </a:t>
              </a:r>
              <a:r>
                <a:rPr lang="fr-FR" sz="1200" b="0" i="0" u="none" dirty="0">
                  <a:latin typeface="Futura Std Condensed" pitchFamily="34" charset="0"/>
                  <a:cs typeface="Futura Condensed"/>
                </a:rPr>
                <a:t>ce que fait le bloc « envoyer à tous » ?</a:t>
              </a:r>
            </a:p>
            <a:p>
              <a:pPr marL="171450" indent="-171450" algn="l" rtl="0">
                <a:buFont typeface="Lucida Grande"/>
                <a:buChar char="+"/>
              </a:pPr>
              <a:r>
                <a:rPr lang="fr-FR" sz="1200" b="0" i="0" u="none" dirty="0">
                  <a:latin typeface="Futura Std Condensed" pitchFamily="34" charset="0"/>
                  <a:cs typeface="Futura Condensed"/>
                </a:rPr>
                <a:t>Pour quelle situation utiliserais-tu le minutage dans un projet ? Pour quelle situation utiliserais-tu la diffusion dans un projet ?</a:t>
              </a:r>
            </a:p>
          </p:txBody>
        </p:sp>
        <p:sp>
          <p:nvSpPr>
            <p:cNvPr id="58" name="TextBox 57"/>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3" name="Straight Connector 62"/>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custDataLst>
              <p:tags r:id="rId6"/>
            </p:custDataLst>
          </p:nvPr>
        </p:nvGrpSpPr>
        <p:grpSpPr>
          <a:xfrm>
            <a:off x="4007796" y="6079569"/>
            <a:ext cx="3307404" cy="1511490"/>
            <a:chOff x="3992282" y="2832776"/>
            <a:chExt cx="3307404" cy="1511490"/>
          </a:xfrm>
        </p:grpSpPr>
        <p:sp>
          <p:nvSpPr>
            <p:cNvPr id="65" name="TextBox 64"/>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projets utilisent-ils les blocs « envoyer à tous » et « quand je reçois » ?</a:t>
              </a:r>
            </a:p>
            <a:p>
              <a:pPr marL="171450" indent="-171450" algn="l" rtl="0">
                <a:buFont typeface="Lucida Grande"/>
                <a:buChar char="+"/>
              </a:pPr>
              <a:r>
                <a:rPr lang="fr-FR" sz="1200" b="0" i="0" u="none" dirty="0">
                  <a:latin typeface="Futura Std Condensed" pitchFamily="34" charset="0"/>
                  <a:cs typeface="Futura Condensed"/>
                </a:rPr>
                <a:t>Les élèves sont-ils capables </a:t>
              </a:r>
              <a:r>
                <a:rPr lang="fr-FR" sz="1200" b="0" i="0" u="none" dirty="0" smtClean="0">
                  <a:latin typeface="Futura Std Condensed" pitchFamily="34" charset="0"/>
                  <a:cs typeface="Futura Condensed"/>
                </a:rPr>
                <a:t>d’expliquer </a:t>
              </a:r>
              <a:r>
                <a:rPr lang="fr-FR" sz="1200" b="0" i="0" u="none" dirty="0">
                  <a:latin typeface="Futura Std Condensed" pitchFamily="34" charset="0"/>
                  <a:cs typeface="Futura Condensed"/>
                </a:rPr>
                <a:t>comment utiliser les blocs « envoyer à tous », « envoyer à tous et attendre » et « quand je reçois » ?</a:t>
              </a:r>
              <a:endParaRPr lang="fr-FR" sz="1200" dirty="0">
                <a:latin typeface="Futura Std Condensed" pitchFamily="34" charset="0"/>
                <a:cs typeface="Futura Condensed"/>
              </a:endParaRPr>
            </a:p>
          </p:txBody>
        </p:sp>
        <p:sp>
          <p:nvSpPr>
            <p:cNvPr id="69" name="TextBox 68"/>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75" name="Straight Connector 7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custDataLst>
              <p:tags r:id="rId7"/>
            </p:custDataLst>
          </p:nvPr>
        </p:nvGrpSpPr>
        <p:grpSpPr>
          <a:xfrm>
            <a:off x="457995" y="7796981"/>
            <a:ext cx="6857205" cy="352518"/>
            <a:chOff x="457995" y="7630731"/>
            <a:chExt cx="6857205" cy="352518"/>
          </a:xfrm>
        </p:grpSpPr>
        <p:sp>
          <p:nvSpPr>
            <p:cNvPr id="76" name="TextBox 75"/>
            <p:cNvSpPr txBox="1"/>
            <p:nvPr/>
          </p:nvSpPr>
          <p:spPr>
            <a:xfrm>
              <a:off x="457995" y="7641903"/>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7" name="Straight Connector 76"/>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007796" y="7630731"/>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1" name="Straight Connector 80"/>
          <p:cNvCxnSpPr/>
          <p:nvPr>
            <p:custDataLst>
              <p:tags r:id="rId8"/>
            </p:custDataLst>
          </p:nvPr>
        </p:nvCxnSpPr>
        <p:spPr>
          <a:xfrm>
            <a:off x="3857013" y="8217641"/>
            <a:ext cx="0" cy="1674810"/>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custDataLst>
              <p:tags r:id="rId9"/>
            </p:custDataLst>
          </p:nvPr>
        </p:nvGrpSpPr>
        <p:grpSpPr>
          <a:xfrm>
            <a:off x="4104914" y="8217641"/>
            <a:ext cx="3117152" cy="1158779"/>
            <a:chOff x="3746748" y="8217641"/>
            <a:chExt cx="3475318" cy="1158779"/>
          </a:xfrm>
        </p:grpSpPr>
        <p:sp>
          <p:nvSpPr>
            <p:cNvPr id="83" name="TextBox 82"/>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4" name="Group 83"/>
            <p:cNvGrpSpPr/>
            <p:nvPr/>
          </p:nvGrpSpPr>
          <p:grpSpPr>
            <a:xfrm>
              <a:off x="4076948" y="8385986"/>
              <a:ext cx="3145118" cy="883399"/>
              <a:chOff x="3891832" y="8385983"/>
              <a:chExt cx="3321768" cy="883398"/>
            </a:xfrm>
          </p:grpSpPr>
          <p:cxnSp>
            <p:nvCxnSpPr>
              <p:cNvPr id="85" name="Straight Connector 84"/>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89" name="TextBox 88"/>
          <p:cNvSpPr txBox="1"/>
          <p:nvPr>
            <p:custDataLst>
              <p:tags r:id="rId10"/>
            </p:custDataLst>
          </p:nvPr>
        </p:nvSpPr>
        <p:spPr>
          <a:xfrm>
            <a:off x="551129" y="8285239"/>
            <a:ext cx="3231204" cy="1015663"/>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Si les élèves éprouvent des difficultés à comprendre comment utiliser les blocs « envoyer à tous » et « quand je reçois », invitez-les à se pencher sur le code de certains projets du studio dédié à </a:t>
            </a:r>
            <a:r>
              <a:rPr lang="fr-FR" sz="1200" b="0" i="0" u="none" dirty="0" smtClean="0">
                <a:latin typeface="Futura Std Condensed" pitchFamily="34" charset="0"/>
                <a:cs typeface="Futura Condensed"/>
              </a:rPr>
              <a:t>l’utilisation </a:t>
            </a:r>
            <a:r>
              <a:rPr lang="fr-FR" sz="1200" b="0" i="0" u="none" dirty="0">
                <a:latin typeface="Futura Std Condensed" pitchFamily="34" charset="0"/>
                <a:cs typeface="Futura Condensed"/>
              </a:rPr>
              <a:t>de ces blocs. http://scratch.mit.edu/studios/202853</a:t>
            </a:r>
            <a:endParaRPr lang="fr-FR" sz="1200" dirty="0">
              <a:latin typeface="Futura Std Condensed" pitchFamily="34" charset="0"/>
              <a:cs typeface="Futura Condensed"/>
            </a:endParaRPr>
          </a:p>
        </p:txBody>
      </p:sp>
      <p:sp>
        <p:nvSpPr>
          <p:cNvPr id="104" name="TextBox 103"/>
          <p:cNvSpPr txBox="1"/>
          <p:nvPr>
            <p:custDataLst>
              <p:tags r:id="rId11"/>
            </p:custDataLst>
          </p:nvPr>
        </p:nvSpPr>
        <p:spPr>
          <a:xfrm>
            <a:off x="2527923" y="1694474"/>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30–45 MINUTES</a:t>
            </a:r>
          </a:p>
        </p:txBody>
      </p:sp>
      <p:pic>
        <p:nvPicPr>
          <p:cNvPr id="105" name="Picture 104" descr="30min.png"/>
          <p:cNvPicPr>
            <a:picLocks noChangeAspect="1"/>
          </p:cNvPicPr>
          <p:nvPr>
            <p:custDataLst>
              <p:tags r:id="rId12"/>
            </p:custDataLst>
          </p:nvPr>
        </p:nvPicPr>
        <p:blipFill>
          <a:blip r:embed="rId18">
            <a:extLst>
              <a:ext uri="{28A0092B-C50C-407E-A947-70E740481C1C}">
                <a14:useLocalDpi xmlns:a14="http://schemas.microsoft.com/office/drawing/2010/main" val="0"/>
              </a:ext>
            </a:extLst>
          </a:blip>
          <a:stretch>
            <a:fillRect/>
          </a:stretch>
        </p:blipFill>
        <p:spPr>
          <a:xfrm>
            <a:off x="2266475" y="1752620"/>
            <a:ext cx="329184" cy="329184"/>
          </a:xfrm>
          <a:prstGeom prst="rect">
            <a:avLst/>
          </a:prstGeom>
        </p:spPr>
      </p:pic>
      <p:grpSp>
        <p:nvGrpSpPr>
          <p:cNvPr id="106" name="Group 105"/>
          <p:cNvGrpSpPr/>
          <p:nvPr>
            <p:custDataLst>
              <p:tags r:id="rId13"/>
            </p:custDataLst>
          </p:nvPr>
        </p:nvGrpSpPr>
        <p:grpSpPr>
          <a:xfrm>
            <a:off x="3661944" y="794340"/>
            <a:ext cx="442062" cy="1123360"/>
            <a:chOff x="2853673" y="794340"/>
            <a:chExt cx="442062" cy="1123360"/>
          </a:xfrm>
        </p:grpSpPr>
        <p:cxnSp>
          <p:nvCxnSpPr>
            <p:cNvPr id="107" name="Straight Connector 106"/>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60</a:t>
            </a:r>
            <a:endParaRPr lang="fr-FR" dirty="0">
              <a:latin typeface="Futura Std Condensed" pitchFamily="34" charset="0"/>
            </a:endParaRPr>
          </a:p>
        </p:txBody>
      </p:sp>
      <p:grpSp>
        <p:nvGrpSpPr>
          <p:cNvPr id="45" name="Group 44"/>
          <p:cNvGrpSpPr/>
          <p:nvPr>
            <p:custDataLst>
              <p:tags r:id="rId15"/>
            </p:custDataLst>
          </p:nvPr>
        </p:nvGrpSpPr>
        <p:grpSpPr>
          <a:xfrm>
            <a:off x="551129" y="-5905"/>
            <a:ext cx="493776" cy="2791968"/>
            <a:chOff x="551129" y="-5905"/>
            <a:chExt cx="493776" cy="2791968"/>
          </a:xfrm>
        </p:grpSpPr>
        <p:pic>
          <p:nvPicPr>
            <p:cNvPr id="46" name="Picture 45" descr="Unit3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29" y="-5905"/>
              <a:ext cx="493776" cy="2791968"/>
            </a:xfrm>
            <a:prstGeom prst="rect">
              <a:avLst/>
            </a:prstGeom>
          </p:spPr>
        </p:pic>
        <p:sp>
          <p:nvSpPr>
            <p:cNvPr id="47" name="TextBox 4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3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40681134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28968" y="1611818"/>
            <a:ext cx="2970138" cy="4633902"/>
            <a:chOff x="428968" y="1611818"/>
            <a:chExt cx="2970138" cy="4633902"/>
          </a:xfrm>
        </p:grpSpPr>
        <p:grpSp>
          <p:nvGrpSpPr>
            <p:cNvPr id="41" name="Group 40"/>
            <p:cNvGrpSpPr/>
            <p:nvPr/>
          </p:nvGrpSpPr>
          <p:grpSpPr>
            <a:xfrm>
              <a:off x="442738" y="1611818"/>
              <a:ext cx="2350269" cy="1794928"/>
              <a:chOff x="413944" y="1279010"/>
              <a:chExt cx="2350269" cy="1794928"/>
            </a:xfrm>
          </p:grpSpPr>
          <p:sp>
            <p:nvSpPr>
              <p:cNvPr id="54" name="TextBox 53"/>
              <p:cNvSpPr txBox="1"/>
              <p:nvPr/>
            </p:nvSpPr>
            <p:spPr>
              <a:xfrm>
                <a:off x="507079" y="1279010"/>
                <a:ext cx="2160358"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PEUT-ON COORDONNER DES INTERACTIONS ENTRE LUTINS ?</a:t>
                </a:r>
                <a:endParaRPr lang="fr-FR" sz="1200" dirty="0">
                  <a:latin typeface="Futura Std Condensed" pitchFamily="34" charset="0"/>
                  <a:cs typeface="Futura Condensed"/>
                </a:endParaRPr>
              </a:p>
            </p:txBody>
          </p:sp>
          <p:sp>
            <p:nvSpPr>
              <p:cNvPr id="58" name="TextBox 57"/>
              <p:cNvSpPr txBox="1"/>
              <p:nvPr/>
            </p:nvSpPr>
            <p:spPr>
              <a:xfrm>
                <a:off x="413944" y="2058275"/>
                <a:ext cx="2350269" cy="1015663"/>
              </a:xfrm>
              <a:prstGeom prst="rect">
                <a:avLst/>
              </a:prstGeom>
              <a:noFill/>
            </p:spPr>
            <p:txBody>
              <a:bodyPr wrap="square" rtlCol="0">
                <a:spAutoFit/>
              </a:bodyPr>
              <a:lstStyle/>
              <a:p>
                <a:pPr algn="just" rtl="0"/>
                <a:r>
                  <a:rPr lang="fr-FR" sz="1200" b="0" i="0" u="none" dirty="0">
                    <a:latin typeface="Futura Std Condensed" pitchFamily="34" charset="0"/>
                    <a:cs typeface="Futura Condensed"/>
                  </a:rPr>
                  <a:t>Dans cette activité, tu testeras différentes façons de programmer des conversations entre lutins ! Familiarise-toi avec le minutage et la diffusion (fonctionnalité « envoyer à tous ») en remixant un projet </a:t>
                </a:r>
                <a:r>
                  <a:rPr lang="fr-FR" sz="1200" b="0" i="0" u="none" dirty="0" smtClean="0">
                    <a:latin typeface="Futura Std Condensed" pitchFamily="34" charset="0"/>
                    <a:cs typeface="Futura Condensed"/>
                  </a:rPr>
                  <a:t>d’histoire </a:t>
                </a:r>
                <a:r>
                  <a:rPr lang="fr-FR" sz="1200" b="0" i="0" u="none" dirty="0">
                    <a:latin typeface="Futura Std Condensed" pitchFamily="34" charset="0"/>
                    <a:cs typeface="Futura Condensed"/>
                  </a:rPr>
                  <a:t>drôle.</a:t>
                </a:r>
                <a:endParaRPr lang="fr-FR" sz="1200" dirty="0">
                  <a:solidFill>
                    <a:srgbClr val="000000"/>
                  </a:solidFill>
                  <a:latin typeface="Futura Std Condensed" pitchFamily="34" charset="0"/>
                  <a:cs typeface="Futura Condensed"/>
                </a:endParaRPr>
              </a:p>
            </p:txBody>
          </p:sp>
        </p:grpSp>
        <p:grpSp>
          <p:nvGrpSpPr>
            <p:cNvPr id="46" name="Group 45"/>
            <p:cNvGrpSpPr/>
            <p:nvPr/>
          </p:nvGrpSpPr>
          <p:grpSpPr>
            <a:xfrm>
              <a:off x="428968" y="3857808"/>
              <a:ext cx="2970138" cy="2387912"/>
              <a:chOff x="416269" y="3857808"/>
              <a:chExt cx="2970138" cy="2387912"/>
            </a:xfrm>
          </p:grpSpPr>
          <p:cxnSp>
            <p:nvCxnSpPr>
              <p:cNvPr id="49" name="Straight Connector 48"/>
              <p:cNvCxnSpPr/>
              <p:nvPr/>
            </p:nvCxnSpPr>
            <p:spPr>
              <a:xfrm flipV="1">
                <a:off x="525548" y="4194252"/>
                <a:ext cx="2717679" cy="2"/>
              </a:xfrm>
              <a:prstGeom prst="line">
                <a:avLst/>
              </a:prstGeom>
              <a:solidFill>
                <a:srgbClr val="FF0000"/>
              </a:solidFill>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16269" y="4232861"/>
                <a:ext cx="2970138" cy="2012859"/>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Penche-toi sur le code du projet « </a:t>
                </a:r>
                <a:r>
                  <a:rPr lang="fr-FR" sz="1200" b="0" i="0" u="none" dirty="0" err="1">
                    <a:latin typeface="Futura Std Condensed" pitchFamily="34" charset="0"/>
                    <a:cs typeface="Futura Condensed"/>
                  </a:rPr>
                  <a:t>Penguin</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Jokes</a:t>
                </a:r>
                <a:r>
                  <a:rPr lang="fr-FR" sz="1200" b="0" i="0" u="none" dirty="0">
                    <a:latin typeface="Futura Std Condensed" pitchFamily="34" charset="0"/>
                    <a:cs typeface="Futura Condensed"/>
                  </a:rPr>
                  <a:t> » </a:t>
                </a:r>
                <a:r>
                  <a:rPr lang="fr-FR" sz="1200" b="0" i="0" u="none" dirty="0" smtClean="0">
                    <a:latin typeface="Futura Std Condensed" pitchFamily="34" charset="0"/>
                    <a:cs typeface="Futura Condensed"/>
                  </a:rPr>
                  <a:t>:</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http://scratch.mit.edu/projects/10015800</a:t>
                </a:r>
              </a:p>
              <a:p>
                <a:pPr marL="171450" indent="-171450" algn="l" rtl="0">
                  <a:lnSpc>
                    <a:spcPct val="130000"/>
                  </a:lnSpc>
                  <a:buFont typeface="Wingdings" charset="2"/>
                  <a:buChar char="q"/>
                </a:pPr>
                <a:r>
                  <a:rPr lang="fr-FR" sz="1200" b="0" i="0" u="none" dirty="0">
                    <a:latin typeface="Futura Std Condensed" pitchFamily="34" charset="0"/>
                    <a:cs typeface="Futura Condensed"/>
                  </a:rPr>
                  <a:t>Étudie le code pour comprendre comment les blocs « attendre » et « dire » sont utilisés afin de coordonner la conversation.</a:t>
                </a:r>
              </a:p>
              <a:p>
                <a:pPr marL="171450" indent="-171450" algn="l" rtl="0">
                  <a:lnSpc>
                    <a:spcPct val="130000"/>
                  </a:lnSpc>
                  <a:buFont typeface="Wingdings" charset="2"/>
                  <a:buChar char="q"/>
                </a:pPr>
                <a:r>
                  <a:rPr lang="fr-FR" sz="1200" b="0" i="0" u="none" dirty="0">
                    <a:latin typeface="Futura Std Condensed" pitchFamily="34" charset="0"/>
                    <a:cs typeface="Futura Condensed"/>
                  </a:rPr>
                  <a:t>Remixe le projet pour utiliser les blocs « envoyer à tous » et « quand je reçois » plutôt que les blocs « attendre ». </a:t>
                </a:r>
              </a:p>
            </p:txBody>
          </p:sp>
          <p:sp>
            <p:nvSpPr>
              <p:cNvPr id="52" name="TextBox 51"/>
              <p:cNvSpPr txBox="1"/>
              <p:nvPr/>
            </p:nvSpPr>
            <p:spPr>
              <a:xfrm>
                <a:off x="43320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grpSp>
      <p:grpSp>
        <p:nvGrpSpPr>
          <p:cNvPr id="4" name="Group 3"/>
          <p:cNvGrpSpPr/>
          <p:nvPr>
            <p:custDataLst>
              <p:tags r:id="rId2"/>
            </p:custDataLst>
          </p:nvPr>
        </p:nvGrpSpPr>
        <p:grpSpPr>
          <a:xfrm>
            <a:off x="3831" y="6351394"/>
            <a:ext cx="7772400" cy="2153959"/>
            <a:chOff x="0" y="6351394"/>
            <a:chExt cx="7772400" cy="2153959"/>
          </a:xfrm>
        </p:grpSpPr>
        <p:sp>
          <p:nvSpPr>
            <p:cNvPr id="43" name="Rectangle 42"/>
            <p:cNvSpPr/>
            <p:nvPr/>
          </p:nvSpPr>
          <p:spPr>
            <a:xfrm>
              <a:off x="0" y="7858307"/>
              <a:ext cx="7772400" cy="410457"/>
            </a:xfrm>
            <a:prstGeom prst="rect">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2" name="Group 1"/>
            <p:cNvGrpSpPr/>
            <p:nvPr/>
          </p:nvGrpSpPr>
          <p:grpSpPr>
            <a:xfrm>
              <a:off x="3962555" y="7871867"/>
              <a:ext cx="3809845" cy="507475"/>
              <a:chOff x="3962555" y="7871867"/>
              <a:chExt cx="3809845" cy="507475"/>
            </a:xfrm>
          </p:grpSpPr>
          <p:sp>
            <p:nvSpPr>
              <p:cNvPr id="45" name="Diamond 44"/>
              <p:cNvSpPr/>
              <p:nvPr/>
            </p:nvSpPr>
            <p:spPr>
              <a:xfrm>
                <a:off x="5676977" y="8053258"/>
                <a:ext cx="381000" cy="326084"/>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0" name="TextBox 49"/>
              <p:cNvSpPr txBox="1"/>
              <p:nvPr/>
            </p:nvSpPr>
            <p:spPr>
              <a:xfrm>
                <a:off x="3962555" y="7871867"/>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53" name="Oval Callout 52"/>
            <p:cNvSpPr/>
            <p:nvPr/>
          </p:nvSpPr>
          <p:spPr>
            <a:xfrm rot="15462013" flipV="1">
              <a:off x="413018" y="6228851"/>
              <a:ext cx="2153959" cy="2399046"/>
            </a:xfrm>
            <a:prstGeom prst="wedgeEllipseCallout">
              <a:avLst>
                <a:gd name="adj1" fmla="val -36970"/>
                <a:gd name="adj2" fmla="val 48187"/>
              </a:avLst>
            </a:prstGeom>
            <a:solidFill>
              <a:schemeClr val="accent2">
                <a:lumMod val="20000"/>
                <a:lumOff val="8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a:solidFill>
                    <a:srgbClr val="AA28BA"/>
                  </a:solidFill>
                  <a:latin typeface="Futura Std Condensed" pitchFamily="34" charset="0"/>
                  <a:cs typeface="Futura Condensed"/>
                </a:rPr>
                <a:t>TU BLOQUES ?</a:t>
              </a:r>
            </a:p>
            <a:p>
              <a:pPr algn="ctr" rtl="0"/>
              <a:r>
                <a:rPr lang="fr-FR" sz="1600" b="0" i="0" u="none" kern="1300" baseline="-25000">
                  <a:solidFill>
                    <a:srgbClr val="AA28BA"/>
                  </a:solidFill>
                  <a:latin typeface="Futura Std Condensed" pitchFamily="34" charset="0"/>
                  <a:cs typeface="Futura Condensed"/>
                </a:rPr>
                <a:t>PAS DE PANIQUE ! ESSAIE ÇA...</a:t>
              </a:r>
            </a:p>
          </p:txBody>
        </p:sp>
      </p:grpSp>
      <p:sp>
        <p:nvSpPr>
          <p:cNvPr id="31" name="TextBox 30"/>
          <p:cNvSpPr txBox="1"/>
          <p:nvPr>
            <p:custDataLst>
              <p:tags r:id="rId3"/>
            </p:custDataLst>
          </p:nvPr>
        </p:nvSpPr>
        <p:spPr>
          <a:xfrm>
            <a:off x="4170500" y="8517982"/>
            <a:ext cx="3330967"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Conversations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http://scratch.mit.edu/studios/475547</a:t>
            </a:r>
            <a:endParaRPr lang="fr-FR" sz="1200" kern="1100" spc="-20" dirty="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Ajoute </a:t>
            </a:r>
            <a:r>
              <a:rPr lang="fr-FR" sz="1200" b="0" i="0" u="none" kern="1100" spc="-20" dirty="0" smtClean="0">
                <a:latin typeface="Futura Std Condensed" pitchFamily="34" charset="0"/>
                <a:cs typeface="Futura Condensed"/>
              </a:rPr>
              <a:t>d’autres </a:t>
            </a:r>
            <a:r>
              <a:rPr lang="fr-FR" sz="1200" b="0" i="0" u="none" kern="1100" spc="-20" dirty="0">
                <a:latin typeface="Futura Std Condensed" pitchFamily="34" charset="0"/>
                <a:cs typeface="Futura Condensed"/>
              </a:rPr>
              <a:t>personnages et conversations.</a:t>
            </a:r>
            <a:endParaRPr lang="fr-FR" sz="1200" kern="1100" spc="-20" dirty="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Partage ton projet avec un voisin et explique-lui ton processus </a:t>
            </a:r>
            <a:r>
              <a:rPr lang="fr-FR" sz="1200" b="0" i="0" u="none" kern="1100" spc="-20" dirty="0" smtClean="0">
                <a:latin typeface="Futura Std Condensed" pitchFamily="34" charset="0"/>
                <a:cs typeface="Futura Condensed"/>
              </a:rPr>
              <a:t>d’exploration </a:t>
            </a:r>
            <a:r>
              <a:rPr lang="fr-FR" sz="1200" b="0" i="0" u="none" kern="1100" spc="-20" dirty="0">
                <a:latin typeface="Futura Std Condensed" pitchFamily="34" charset="0"/>
                <a:cs typeface="Futura Condensed"/>
              </a:rPr>
              <a:t>et de conception.</a:t>
            </a:r>
          </a:p>
          <a:p>
            <a:pPr marL="171450" indent="-171450" algn="l" rtl="0">
              <a:buFont typeface="Lucida Grande"/>
              <a:buChar char="+"/>
            </a:pPr>
            <a:r>
              <a:rPr lang="fr-FR" sz="1200" b="0" i="0" u="none" kern="1100" spc="-20" dirty="0">
                <a:latin typeface="Futura Std Condensed" pitchFamily="34" charset="0"/>
                <a:cs typeface="Futura Condensed"/>
              </a:rPr>
              <a:t>Aide un voisin !</a:t>
            </a:r>
            <a:endParaRPr lang="fr-FR" sz="1200" kern="1100" spc="-20" dirty="0">
              <a:latin typeface="Futura Std Condensed" pitchFamily="34" charset="0"/>
              <a:cs typeface="Futura Condensed"/>
            </a:endParaRPr>
          </a:p>
        </p:txBody>
      </p:sp>
      <p:sp>
        <p:nvSpPr>
          <p:cNvPr id="56" name="TextBox 55"/>
          <p:cNvSpPr txBox="1"/>
          <p:nvPr>
            <p:custDataLst>
              <p:tags r:id="rId4"/>
            </p:custDataLst>
          </p:nvPr>
        </p:nvSpPr>
        <p:spPr>
          <a:xfrm>
            <a:off x="457995" y="8517982"/>
            <a:ext cx="3227327"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Échange des idées avec un voisin ! Élaborez une liste de solutions possibles et testez-les ensemble.</a:t>
            </a:r>
          </a:p>
          <a:p>
            <a:pPr marL="171450" indent="-171450" algn="l" rtl="0">
              <a:buFont typeface="Wingdings" charset="2"/>
              <a:buChar char="q"/>
            </a:pPr>
            <a:r>
              <a:rPr lang="fr-FR" sz="1200" b="0" i="0" u="none" dirty="0">
                <a:latin typeface="Futura Std Condensed" pitchFamily="34" charset="0"/>
                <a:cs typeface="Futura Condensed"/>
              </a:rPr>
              <a:t>Teste </a:t>
            </a:r>
            <a:r>
              <a:rPr lang="fr-FR" sz="1200" b="0" i="0" u="none" dirty="0" smtClean="0">
                <a:latin typeface="Futura Std Condensed" pitchFamily="34" charset="0"/>
                <a:cs typeface="Futura Condensed"/>
              </a:rPr>
              <a:t>l’utilisation </a:t>
            </a:r>
            <a:r>
              <a:rPr lang="fr-FR" sz="1200" b="0" i="0" u="none" dirty="0">
                <a:latin typeface="Futura Std Condensed" pitchFamily="34" charset="0"/>
                <a:cs typeface="Futura Condensed"/>
              </a:rPr>
              <a:t>des blocs « envoyer à tous » et « quand je reçois » dans différentes parties de ton projet.</a:t>
            </a:r>
          </a:p>
          <a:p>
            <a:pPr marL="171450" indent="-171450" algn="l" rtl="0">
              <a:buFont typeface="Wingdings" charset="2"/>
              <a:buChar char="q"/>
            </a:pPr>
            <a:r>
              <a:rPr lang="fr-FR" sz="1200" b="0" i="0" u="none" dirty="0">
                <a:latin typeface="Futura Std Condensed" pitchFamily="34" charset="0"/>
                <a:cs typeface="Futura Condensed"/>
              </a:rPr>
              <a:t>Pars à la découverte des projets du studio dédié aux conversations pour trouver </a:t>
            </a:r>
            <a:r>
              <a:rPr lang="fr-FR" sz="1200" b="0" i="0" u="none" dirty="0" smtClean="0">
                <a:latin typeface="Futura Std Condensed" pitchFamily="34" charset="0"/>
                <a:cs typeface="Futura Condensed"/>
              </a:rPr>
              <a:t>l’inspiration </a:t>
            </a:r>
            <a:r>
              <a:rPr lang="fr-FR" sz="1200" b="0" i="0" u="none" dirty="0">
                <a:latin typeface="Futura Std Condensed" pitchFamily="34" charset="0"/>
                <a:cs typeface="Futura Condensed"/>
              </a:rPr>
              <a:t>quant à différentes façons de coordonner des conversations entre lutins.</a:t>
            </a:r>
            <a:endParaRPr lang="fr-FR" sz="1200" dirty="0">
              <a:latin typeface="Futura Std Condensed" pitchFamily="34" charset="0"/>
              <a:cs typeface="Futura Condensed"/>
            </a:endParaRPr>
          </a:p>
        </p:txBody>
      </p:sp>
      <p:cxnSp>
        <p:nvCxnSpPr>
          <p:cNvPr id="57" name="Straight Connector 56"/>
          <p:cNvCxnSpPr/>
          <p:nvPr>
            <p:custDataLst>
              <p:tags r:id="rId5"/>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3" name="Picture 2" descr="Screen Shot 2014-06-05 at 3.00.37 PM.png"/>
          <p:cNvPicPr>
            <a:picLocks noChangeAspect="1"/>
          </p:cNvPicPr>
          <p:nvPr>
            <p:custDataLst>
              <p:tags r:id="rId6"/>
            </p:custDataLst>
          </p:nvPr>
        </p:nvPicPr>
        <p:blipFill rotWithShape="1">
          <a:blip r:embed="rId15">
            <a:extLst>
              <a:ext uri="{28A0092B-C50C-407E-A947-70E740481C1C}">
                <a14:useLocalDpi xmlns:a14="http://schemas.microsoft.com/office/drawing/2010/main" val="0"/>
              </a:ext>
            </a:extLst>
          </a:blip>
          <a:srcRect l="16627" t="7634" r="15065" b="26208"/>
          <a:stretch/>
        </p:blipFill>
        <p:spPr>
          <a:xfrm>
            <a:off x="3962554" y="704642"/>
            <a:ext cx="3236396" cy="2358678"/>
          </a:xfrm>
          <a:prstGeom prst="rect">
            <a:avLst/>
          </a:prstGeom>
        </p:spPr>
      </p:pic>
      <p:grpSp>
        <p:nvGrpSpPr>
          <p:cNvPr id="90" name="Group 89"/>
          <p:cNvGrpSpPr/>
          <p:nvPr>
            <p:custDataLst>
              <p:tags r:id="rId7"/>
            </p:custDataLst>
          </p:nvPr>
        </p:nvGrpSpPr>
        <p:grpSpPr>
          <a:xfrm>
            <a:off x="2896738" y="5941180"/>
            <a:ext cx="400678" cy="317476"/>
            <a:chOff x="1668241" y="4643960"/>
            <a:chExt cx="894895" cy="1339571"/>
          </a:xfrm>
        </p:grpSpPr>
        <p:cxnSp>
          <p:nvCxnSpPr>
            <p:cNvPr id="91" name="Straight Arrow Connector 90"/>
            <p:cNvCxnSpPr/>
            <p:nvPr/>
          </p:nvCxnSpPr>
          <p:spPr>
            <a:xfrm>
              <a:off x="1668241" y="4649428"/>
              <a:ext cx="894895"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2560271" y="4643960"/>
              <a:ext cx="1" cy="1339571"/>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cxnSp>
        <p:nvCxnSpPr>
          <p:cNvPr id="97" name="Straight Arrow Connector 96"/>
          <p:cNvCxnSpPr/>
          <p:nvPr>
            <p:custDataLst>
              <p:tags r:id="rId8"/>
            </p:custDataLst>
          </p:nvPr>
        </p:nvCxnSpPr>
        <p:spPr>
          <a:xfrm>
            <a:off x="3297416" y="5119176"/>
            <a:ext cx="873084"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100" name="Picture 99" descr="Screen Shot 2014-06-06 at 3.46.55 PM.png"/>
          <p:cNvPicPr>
            <a:picLocks noChangeAspect="1"/>
          </p:cNvPicPr>
          <p:nvPr>
            <p:custDataLst>
              <p:tags r:id="rId9"/>
            </p:custDataLst>
          </p:nvPr>
        </p:nvPicPr>
        <p:blipFill>
          <a:blip r:embed="rId16">
            <a:extLst>
              <a:ext uri="{BEBA8EAE-BF5A-486C-A8C5-ECC9F3942E4B}">
                <a14:imgProps xmlns:a14="http://schemas.microsoft.com/office/drawing/2010/main">
                  <a14:imgLayer r:embed="rId17">
                    <a14:imgEffect>
                      <a14:backgroundRemoval t="0" b="99496" l="408" r="99796"/>
                    </a14:imgEffect>
                  </a14:imgLayer>
                </a14:imgProps>
              </a:ext>
              <a:ext uri="{28A0092B-C50C-407E-A947-70E740481C1C}">
                <a14:useLocalDpi xmlns:a14="http://schemas.microsoft.com/office/drawing/2010/main" val="0"/>
              </a:ext>
            </a:extLst>
          </a:blip>
          <a:stretch>
            <a:fillRect/>
          </a:stretch>
        </p:blipFill>
        <p:spPr>
          <a:xfrm>
            <a:off x="4228782" y="3873974"/>
            <a:ext cx="2621100" cy="2123626"/>
          </a:xfrm>
          <a:prstGeom prst="rect">
            <a:avLst/>
          </a:prstGeom>
        </p:spPr>
      </p:pic>
      <p:pic>
        <p:nvPicPr>
          <p:cNvPr id="105" name="Picture 104" descr="Screen Shot 2014-06-06 at 12.47.27 PM.png"/>
          <p:cNvPicPr>
            <a:picLocks noChangeAspect="1"/>
          </p:cNvPicPr>
          <p:nvPr>
            <p:custDataLst>
              <p:tags r:id="rId10"/>
            </p:custDataLst>
          </p:nvPr>
        </p:nvPicPr>
        <p:blipFill rotWithShape="1">
          <a:blip r:embed="rId18">
            <a:extLst>
              <a:ext uri="{BEBA8EAE-BF5A-486C-A8C5-ECC9F3942E4B}">
                <a14:imgProps xmlns:a14="http://schemas.microsoft.com/office/drawing/2010/main">
                  <a14:imgLayer r:embed="rId19">
                    <a14:imgEffect>
                      <a14:backgroundRemoval t="322" b="100000" l="0" r="100000">
                        <a14:foregroundMark x1="32361" y1="62058" x2="32361" y2="62058"/>
                        <a14:foregroundMark x1="25729" y1="36013" x2="25729" y2="36013"/>
                        <a14:foregroundMark x1="23607" y1="8682" x2="23607" y2="8682"/>
                        <a14:foregroundMark x1="28382" y1="14469" x2="28382" y2="14469"/>
                      </a14:backgroundRemoval>
                    </a14:imgEffect>
                  </a14:imgLayer>
                </a14:imgProps>
              </a:ext>
              <a:ext uri="{28A0092B-C50C-407E-A947-70E740481C1C}">
                <a14:useLocalDpi xmlns:a14="http://schemas.microsoft.com/office/drawing/2010/main" val="0"/>
              </a:ext>
            </a:extLst>
          </a:blip>
          <a:srcRect t="30564"/>
          <a:stretch/>
        </p:blipFill>
        <p:spPr>
          <a:xfrm>
            <a:off x="2780633" y="6270524"/>
            <a:ext cx="2552379" cy="1462000"/>
          </a:xfrm>
          <a:prstGeom prst="rect">
            <a:avLst/>
          </a:prstGeom>
        </p:spPr>
      </p:pic>
      <p:grpSp>
        <p:nvGrpSpPr>
          <p:cNvPr id="59" name="Group 58"/>
          <p:cNvGrpSpPr/>
          <p:nvPr>
            <p:custDataLst>
              <p:tags r:id="rId11"/>
            </p:custDataLst>
          </p:nvPr>
        </p:nvGrpSpPr>
        <p:grpSpPr>
          <a:xfrm>
            <a:off x="2571138" y="443435"/>
            <a:ext cx="651202" cy="1336089"/>
            <a:chOff x="2571138" y="443435"/>
            <a:chExt cx="651202" cy="1336089"/>
          </a:xfrm>
        </p:grpSpPr>
        <p:grpSp>
          <p:nvGrpSpPr>
            <p:cNvPr id="60" name="Group 59"/>
            <p:cNvGrpSpPr/>
            <p:nvPr/>
          </p:nvGrpSpPr>
          <p:grpSpPr>
            <a:xfrm>
              <a:off x="2571138" y="443435"/>
              <a:ext cx="651202" cy="1336089"/>
              <a:chOff x="2169548" y="4643960"/>
              <a:chExt cx="393589" cy="656327"/>
            </a:xfrm>
          </p:grpSpPr>
          <p:cxnSp>
            <p:nvCxnSpPr>
              <p:cNvPr id="63" name="Straight Arrow Connector 62"/>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1" name="Straight Arrow Connector 60"/>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6" name="TextBox 65"/>
          <p:cNvSpPr txBox="1"/>
          <p:nvPr>
            <p:custDataLst>
              <p:tags r:id="rId12"/>
            </p:custDataLst>
          </p:nvPr>
        </p:nvSpPr>
        <p:spPr>
          <a:xfrm>
            <a:off x="457995" y="647673"/>
            <a:ext cx="2815942" cy="630942"/>
          </a:xfrm>
          <a:prstGeom prst="rect">
            <a:avLst/>
          </a:prstGeom>
          <a:noFill/>
        </p:spPr>
        <p:txBody>
          <a:bodyPr wrap="square" rtlCol="0">
            <a:spAutoFit/>
          </a:bodyPr>
          <a:lstStyle/>
          <a:p>
            <a:pPr algn="l" rtl="0"/>
            <a:r>
              <a:rPr lang="fr-FR" sz="3500" b="0" i="0" u="none">
                <a:latin typeface="Futura Std Condensed" pitchFamily="34" charset="0"/>
                <a:cs typeface="Futura Condensed"/>
              </a:rPr>
              <a:t>CONVERSATIONS</a:t>
            </a:r>
          </a:p>
        </p:txBody>
      </p:sp>
    </p:spTree>
    <p:extLst>
      <p:ext uri="{BB962C8B-B14F-4D97-AF65-F5344CB8AC3E}">
        <p14:creationId xmlns:p14="http://schemas.microsoft.com/office/powerpoint/2010/main" val="37790575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529943"/>
            <a:chOff x="422410" y="2830659"/>
            <a:chExt cx="3324338" cy="4529943"/>
          </a:xfrm>
        </p:grpSpPr>
        <p:sp>
          <p:nvSpPr>
            <p:cNvPr id="14" name="TextBox 13"/>
            <p:cNvSpPr txBox="1"/>
            <p:nvPr/>
          </p:nvSpPr>
          <p:spPr>
            <a:xfrm>
              <a:off x="515544" y="3328602"/>
              <a:ext cx="3231204" cy="403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montrez aux élèves des exemples de projets issus du studio de </a:t>
              </a:r>
              <a:r>
                <a:rPr lang="fr-FR" sz="1200" b="0" i="0" u="none" spc="-20" dirty="0" smtClean="0">
                  <a:latin typeface="Futura Std Condensed" pitchFamily="34" charset="0"/>
                  <a:cs typeface="Futura Condensed"/>
                </a:rPr>
                <a:t>l’activité </a:t>
              </a:r>
              <a:r>
                <a:rPr lang="fr-FR" sz="1200" b="0" i="0" u="none" dirty="0">
                  <a:latin typeface="Futura Std Condensed" pitchFamily="34" charset="0"/>
                  <a:cs typeface="Futura Condensed"/>
                </a:rPr>
                <a:t>« Scènes » et</a:t>
              </a:r>
              <a:r>
                <a:rPr lang="fr-FR" sz="1200" b="0" i="0" u="none" spc="-20" dirty="0">
                  <a:latin typeface="Futura Std Condensed" pitchFamily="34" charset="0"/>
                  <a:cs typeface="Futura Condensed"/>
                </a:rPr>
                <a: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correspondant à leur disposition pour les guider.</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Donnez aux élèves le temps de développer un projet qui </a:t>
              </a:r>
              <a:r>
                <a:rPr lang="fr-FR" sz="1200" b="0" i="0" u="none" dirty="0" smtClean="0">
                  <a:latin typeface="Futura Std Condensed" pitchFamily="34" charset="0"/>
                  <a:cs typeface="Futura Condensed"/>
                </a:rPr>
                <a:t>inclut </a:t>
              </a:r>
              <a:r>
                <a:rPr lang="fr-FR" sz="1200" b="0" i="0" u="none" dirty="0">
                  <a:latin typeface="Futura Std Condensed" pitchFamily="34" charset="0"/>
                  <a:cs typeface="Futura Condensed"/>
                </a:rPr>
                <a:t>plusieurs changements de scènes grâce à </a:t>
              </a:r>
              <a:r>
                <a:rPr lang="fr-FR" sz="1200" b="0" i="0" u="none" dirty="0" smtClean="0">
                  <a:latin typeface="Futura Std Condensed" pitchFamily="34" charset="0"/>
                  <a:cs typeface="Futura Condensed"/>
                </a:rPr>
                <a:t>l’utilisation </a:t>
              </a:r>
              <a:r>
                <a:rPr lang="fr-FR" sz="1200" b="0" i="0" u="none" dirty="0">
                  <a:latin typeface="Futura Std Condensed" pitchFamily="34" charset="0"/>
                  <a:cs typeface="Futura Condensed"/>
                </a:rPr>
                <a:t>de différents arrière-plans, comme dans un diaporama. Incitez les élèves à tester et à manipuler des scripts liés à la Scène pour déclencher des changements </a:t>
              </a:r>
              <a:r>
                <a:rPr lang="fr-FR" sz="1200" b="0" i="0" u="none" dirty="0" smtClean="0">
                  <a:latin typeface="Futura Std Condensed" pitchFamily="34" charset="0"/>
                  <a:cs typeface="Futura Condensed"/>
                </a:rPr>
                <a:t>d’arrière-plans</a:t>
              </a:r>
              <a:r>
                <a:rPr lang="fr-FR" sz="1200" b="0" i="0" u="none" dirty="0">
                  <a:latin typeface="Futura Std Condensed" pitchFamily="34" charset="0"/>
                  <a:cs typeface="Futura Condensed"/>
                </a:rPr>
                <a:t>.</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Laissez les élèves partager leurs projets avec leurs camarades. Nous suggérons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une activité de démonstration : invitez quelques élèves à présenter leurs travaux à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et à faire une démonstration de la façon dont ils ont mis en œuvre les changements </a:t>
              </a:r>
              <a:r>
                <a:rPr lang="fr-FR" sz="1200" b="0" i="0" u="none" dirty="0" smtClean="0">
                  <a:latin typeface="Futura Std Condensed" pitchFamily="34" charset="0"/>
                  <a:cs typeface="Futura Condensed"/>
                </a:rPr>
                <a:t>d’arrière-plans</a:t>
              </a:r>
              <a:r>
                <a:rPr lang="fr-FR" sz="1200" b="0" i="0" u="none" dirty="0">
                  <a:latin typeface="Futura Std Condensed" pitchFamily="34" charset="0"/>
                  <a:cs typeface="Futura Condensed"/>
                </a:rPr>
                <a:t>. </a:t>
              </a:r>
              <a:r>
                <a:rPr lang="fr-FR" sz="1200" b="0" i="0" u="none" spc="-10" dirty="0">
                  <a:latin typeface="Futura Std Condensed" pitchFamily="34" charset="0"/>
                  <a:cs typeface="Futura Condensed"/>
                </a:rPr>
                <a:t>Éventuellement, invitez les élèves à ajouter leurs projets au studio de </a:t>
              </a:r>
              <a:r>
                <a:rPr lang="fr-FR" sz="1200" b="0" i="0" u="none" spc="-10" dirty="0" smtClean="0">
                  <a:latin typeface="Futura Std Condensed" pitchFamily="34" charset="0"/>
                  <a:cs typeface="Futura Condensed"/>
                </a:rPr>
                <a:t>l’activité </a:t>
              </a:r>
              <a:r>
                <a:rPr lang="fr-FR" sz="1200" b="0" i="0" u="none" spc="-10" dirty="0">
                  <a:latin typeface="Futura Std Condensed" pitchFamily="34" charset="0"/>
                  <a:cs typeface="Futura Condensed"/>
                </a:rPr>
                <a:t>« Scènes » ou à un studio créé pour la classe.</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22218" y="795405"/>
            <a:ext cx="2999848"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créé un projet qui utilise des changements </a:t>
            </a:r>
            <a:r>
              <a:rPr lang="fr-FR" sz="1200" b="0" i="0" u="none" dirty="0" smtClean="0">
                <a:latin typeface="Futura Std Condensed" pitchFamily="34" charset="0"/>
                <a:cs typeface="Futura Condensed"/>
              </a:rPr>
              <a:t>d’arrière-plans</a:t>
            </a:r>
            <a:r>
              <a:rPr lang="fr-FR" sz="1200" b="0" i="0" u="none" dirty="0">
                <a:latin typeface="Futura Std Condensed" pitchFamily="34" charset="0"/>
                <a:cs typeface="Futura Condensed"/>
              </a:rPr>
              <a:t>, comme un diaporama ou une histoire avec plusieurs scènes</a:t>
            </a:r>
          </a:p>
          <a:p>
            <a:pPr marL="171450" indent="-171450" algn="l" rtl="0">
              <a:buFont typeface="Lucida Grande"/>
              <a:buChar char="+"/>
            </a:pPr>
            <a:r>
              <a:rPr lang="fr-FR" sz="1200" b="0" i="0" u="none" dirty="0">
                <a:latin typeface="Futura Std Condensed" pitchFamily="34" charset="0"/>
                <a:cs typeface="Futura Condensed"/>
              </a:rPr>
              <a:t>seront plus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avec les concepts informatiques que sont les événements et le parallélisme, ainsi </a:t>
            </a:r>
            <a:r>
              <a:rPr lang="fr-FR" sz="1200" b="0" i="0" u="none" dirty="0" smtClean="0">
                <a:latin typeface="Futura Std Condensed" pitchFamily="34" charset="0"/>
                <a:cs typeface="Futura Condensed"/>
              </a:rPr>
              <a:t>qu’avec l’expérimentation </a:t>
            </a:r>
            <a:r>
              <a:rPr lang="fr-FR" sz="1200" b="0" i="0" u="none" dirty="0">
                <a:latin typeface="Futura Std Condensed" pitchFamily="34" charset="0"/>
                <a:cs typeface="Futura Condensed"/>
              </a:rPr>
              <a:t>et </a:t>
            </a:r>
            <a:r>
              <a:rPr lang="fr-FR" sz="1200" b="0" i="0" u="none" dirty="0" smtClean="0">
                <a:latin typeface="Futura Std Condensed" pitchFamily="34" charset="0"/>
                <a:cs typeface="Futura Condensed"/>
              </a:rPr>
              <a:t>l’itération</a:t>
            </a:r>
            <a:endParaRPr lang="fr-FR" sz="1200" dirty="0">
              <a:latin typeface="Futura Std Condensed" pitchFamily="34" charset="0"/>
              <a:cs typeface="Futura Condensed"/>
            </a:endParaRPr>
          </a:p>
        </p:txBody>
      </p:sp>
      <p:grpSp>
        <p:nvGrpSpPr>
          <p:cNvPr id="50" name="Group 49"/>
          <p:cNvGrpSpPr/>
          <p:nvPr>
            <p:custDataLst>
              <p:tags r:id="rId3"/>
            </p:custDataLst>
          </p:nvPr>
        </p:nvGrpSpPr>
        <p:grpSpPr>
          <a:xfrm>
            <a:off x="4007796" y="2832776"/>
            <a:ext cx="3307404" cy="1142158"/>
            <a:chOff x="3992282" y="2832776"/>
            <a:chExt cx="3307404" cy="1142158"/>
          </a:xfrm>
        </p:grpSpPr>
        <p:sp>
          <p:nvSpPr>
            <p:cNvPr id="52" name="TextBox 51"/>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Scènes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Scènes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http://scratch.mit.edu/studios/475550</a:t>
              </a:r>
            </a:p>
          </p:txBody>
        </p:sp>
        <p:sp>
          <p:nvSpPr>
            <p:cNvPr id="54" name="TextBox 53"/>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55" name="Straight Connector 5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custDataLst>
              <p:tags r:id="rId4"/>
            </p:custDataLst>
          </p:nvPr>
        </p:nvGrpSpPr>
        <p:grpSpPr>
          <a:xfrm>
            <a:off x="4007796" y="4085846"/>
            <a:ext cx="3307404" cy="1696155"/>
            <a:chOff x="3992282" y="2832776"/>
            <a:chExt cx="3307404" cy="1696155"/>
          </a:xfrm>
        </p:grpSpPr>
        <p:sp>
          <p:nvSpPr>
            <p:cNvPr id="57" name="TextBox 56"/>
            <p:cNvSpPr txBox="1"/>
            <p:nvPr/>
          </p:nvSpPr>
          <p:spPr>
            <a:xfrm>
              <a:off x="4089400" y="3328602"/>
              <a:ext cx="3117152" cy="1200329"/>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Quels sont les points communs entre la Scène et les lutins ?</a:t>
              </a:r>
            </a:p>
            <a:p>
              <a:pPr marL="171450" indent="-171450" algn="l" rtl="0">
                <a:buFont typeface="Lucida Grande"/>
                <a:buChar char="+"/>
              </a:pPr>
              <a:r>
                <a:rPr lang="fr-FR" sz="1200" b="0" i="0" u="none" dirty="0">
                  <a:latin typeface="Futura Std Condensed" pitchFamily="34" charset="0"/>
                  <a:cs typeface="Futura Condensed"/>
                </a:rPr>
                <a:t>En quoi la Scène est-elle différente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lutin ?</a:t>
              </a:r>
            </a:p>
            <a:p>
              <a:pPr marL="171450" indent="-171450" algn="l" rtl="0">
                <a:buFont typeface="Lucida Grande"/>
                <a:buChar char="+"/>
              </a:pPr>
              <a:r>
                <a:rPr lang="fr-FR" sz="1200" b="0" i="0" u="none" dirty="0">
                  <a:latin typeface="Futura Std Condensed" pitchFamily="34" charset="0"/>
                  <a:cs typeface="Futura Condensed"/>
                </a:rPr>
                <a:t>Comment peut-on déclencher les actions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lutin dans une scène ? </a:t>
              </a:r>
              <a:endParaRPr lang="fr-FR" sz="1200" dirty="0" smtClean="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Quels autres types de projets (autres que les animations) utilisent des changements de scènes ?</a:t>
              </a:r>
              <a:endParaRPr lang="fr-FR" sz="1200" dirty="0">
                <a:latin typeface="Futura Std Condensed" pitchFamily="34" charset="0"/>
                <a:cs typeface="Futura Condensed"/>
              </a:endParaRPr>
            </a:p>
          </p:txBody>
        </p:sp>
        <p:sp>
          <p:nvSpPr>
            <p:cNvPr id="58" name="TextBox 57"/>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3" name="Straight Connector 62"/>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custDataLst>
              <p:tags r:id="rId5"/>
            </p:custDataLst>
          </p:nvPr>
        </p:nvGrpSpPr>
        <p:grpSpPr>
          <a:xfrm>
            <a:off x="4007796" y="5865819"/>
            <a:ext cx="3307404" cy="957492"/>
            <a:chOff x="3992282" y="2832776"/>
            <a:chExt cx="3307404" cy="957492"/>
          </a:xfrm>
        </p:grpSpPr>
        <p:sp>
          <p:nvSpPr>
            <p:cNvPr id="65" name="TextBox 64"/>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projets arrivent-ils à coordonner plusieurs scènes grâce à un changement </a:t>
              </a:r>
              <a:r>
                <a:rPr lang="fr-FR" sz="1200" b="0" i="0" u="none" dirty="0" smtClean="0">
                  <a:latin typeface="Futura Std Condensed" pitchFamily="34" charset="0"/>
                  <a:cs typeface="Futura Condensed"/>
                </a:rPr>
                <a:t>d’arrière-plans</a:t>
              </a:r>
              <a:r>
                <a:rPr lang="fr-FR" sz="1200" b="0" i="0" u="none" dirty="0">
                  <a:latin typeface="Futura Std Condensed" pitchFamily="34" charset="0"/>
                  <a:cs typeface="Futura Condensed"/>
                </a:rPr>
                <a:t> ?</a:t>
              </a:r>
              <a:endParaRPr lang="fr-FR" sz="1200" dirty="0">
                <a:latin typeface="Futura Std Condensed" pitchFamily="34" charset="0"/>
                <a:cs typeface="Futura Condensed"/>
              </a:endParaRPr>
            </a:p>
          </p:txBody>
        </p:sp>
        <p:sp>
          <p:nvSpPr>
            <p:cNvPr id="69" name="TextBox 68"/>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75" name="Straight Connector 74"/>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2" name="TextBox 101"/>
          <p:cNvSpPr txBox="1"/>
          <p:nvPr>
            <p:custDataLst>
              <p:tags r:id="rId6"/>
            </p:custDataLst>
          </p:nvPr>
        </p:nvSpPr>
        <p:spPr>
          <a:xfrm>
            <a:off x="1308419" y="595839"/>
            <a:ext cx="2815942" cy="954107"/>
          </a:xfrm>
          <a:prstGeom prst="rect">
            <a:avLst/>
          </a:prstGeom>
          <a:noFill/>
        </p:spPr>
        <p:txBody>
          <a:bodyPr wrap="square" rtlCol="0">
            <a:spAutoFit/>
          </a:bodyPr>
          <a:lstStyle/>
          <a:p>
            <a:pPr algn="l" rtl="0"/>
            <a:r>
              <a:rPr lang="fr-FR" sz="5600" b="0" i="0" u="none">
                <a:latin typeface="Futura Std Condensed" pitchFamily="34" charset="0"/>
                <a:cs typeface="Futura Condensed"/>
              </a:rPr>
              <a:t>SCÈNES</a:t>
            </a:r>
          </a:p>
        </p:txBody>
      </p:sp>
      <p:grpSp>
        <p:nvGrpSpPr>
          <p:cNvPr id="76" name="Group 75"/>
          <p:cNvGrpSpPr/>
          <p:nvPr>
            <p:custDataLst>
              <p:tags r:id="rId7"/>
            </p:custDataLst>
          </p:nvPr>
        </p:nvGrpSpPr>
        <p:grpSpPr>
          <a:xfrm>
            <a:off x="457995" y="7630731"/>
            <a:ext cx="6857205" cy="352518"/>
            <a:chOff x="457995" y="7630731"/>
            <a:chExt cx="6857205" cy="352518"/>
          </a:xfrm>
        </p:grpSpPr>
        <p:sp>
          <p:nvSpPr>
            <p:cNvPr id="77" name="TextBox 76"/>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78" name="Straight Connector 77"/>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2" name="Straight Connector 81"/>
          <p:cNvCxnSpPr/>
          <p:nvPr>
            <p:custDataLst>
              <p:tags r:id="rId8"/>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custDataLst>
              <p:tags r:id="rId9"/>
            </p:custDataLst>
          </p:nvPr>
        </p:nvGrpSpPr>
        <p:grpSpPr>
          <a:xfrm>
            <a:off x="4104914" y="8217641"/>
            <a:ext cx="3117152" cy="1158779"/>
            <a:chOff x="3746748" y="8217641"/>
            <a:chExt cx="3475318" cy="1158779"/>
          </a:xfrm>
        </p:grpSpPr>
        <p:sp>
          <p:nvSpPr>
            <p:cNvPr id="84" name="TextBox 8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5" name="Group 84"/>
            <p:cNvGrpSpPr/>
            <p:nvPr/>
          </p:nvGrpSpPr>
          <p:grpSpPr>
            <a:xfrm>
              <a:off x="4076948" y="8385986"/>
              <a:ext cx="3145118" cy="883399"/>
              <a:chOff x="3891832" y="8385983"/>
              <a:chExt cx="3321768" cy="883398"/>
            </a:xfrm>
          </p:grpSpPr>
          <p:cxnSp>
            <p:nvCxnSpPr>
              <p:cNvPr id="86" name="Straight Connector 85"/>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0" name="TextBox 89"/>
          <p:cNvSpPr txBox="1"/>
          <p:nvPr>
            <p:custDataLst>
              <p:tags r:id="rId10"/>
            </p:custDataLst>
          </p:nvPr>
        </p:nvSpPr>
        <p:spPr>
          <a:xfrm>
            <a:off x="551129" y="8142739"/>
            <a:ext cx="3231204" cy="1200329"/>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Si les élèves éprouvent des difficultés à comprendre comment basculer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arrière-plan à un autre, encouragez-les à faire des tests avec les blocs de la catégorie « Apparence », et en particulier avec les blocs « basculer sur </a:t>
            </a:r>
            <a:r>
              <a:rPr lang="fr-FR" sz="1200" b="0" i="0" u="none" dirty="0" smtClean="0">
                <a:latin typeface="Futura Std Condensed" pitchFamily="34" charset="0"/>
                <a:cs typeface="Futura Condensed"/>
              </a:rPr>
              <a:t>l’arrière-plan</a:t>
            </a:r>
            <a:r>
              <a:rPr lang="fr-FR" sz="1200" b="0" i="0" u="none" dirty="0">
                <a:latin typeface="Futura Std Condensed" pitchFamily="34" charset="0"/>
                <a:cs typeface="Futura Condensed"/>
              </a:rPr>
              <a:t> », « basculer sur </a:t>
            </a:r>
            <a:r>
              <a:rPr lang="fr-FR" sz="1200" b="0" i="0" u="none" dirty="0" smtClean="0">
                <a:latin typeface="Futura Std Condensed" pitchFamily="34" charset="0"/>
                <a:cs typeface="Futura Condensed"/>
              </a:rPr>
              <a:t>l’arrière-plan </a:t>
            </a:r>
            <a:r>
              <a:rPr lang="fr-FR" sz="1200" b="0" i="0" u="none" dirty="0">
                <a:latin typeface="Futura Std Condensed" pitchFamily="34" charset="0"/>
                <a:cs typeface="Futura Condensed"/>
              </a:rPr>
              <a:t>et attendre » et « arrière-plan suivant ».</a:t>
            </a:r>
            <a:endParaRPr lang="fr-FR" sz="1200" dirty="0">
              <a:latin typeface="Futura Std Condensed" pitchFamily="34" charset="0"/>
              <a:cs typeface="Futura Condensed"/>
            </a:endParaRPr>
          </a:p>
        </p:txBody>
      </p:sp>
      <p:sp>
        <p:nvSpPr>
          <p:cNvPr id="106" name="TextBox 105"/>
          <p:cNvSpPr txBox="1"/>
          <p:nvPr>
            <p:custDataLst>
              <p:tags r:id="rId11"/>
            </p:custDataLst>
          </p:nvPr>
        </p:nvSpPr>
        <p:spPr>
          <a:xfrm>
            <a:off x="2535516"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107" name="Picture 106" descr="30min.png"/>
          <p:cNvPicPr>
            <a:picLocks noChangeAspect="1"/>
          </p:cNvPicPr>
          <p:nvPr>
            <p:custDataLst>
              <p:tags r:id="rId12"/>
            </p:custDataLst>
          </p:nvPr>
        </p:nvPicPr>
        <p:blipFill>
          <a:blip r:embed="rId18">
            <a:extLst>
              <a:ext uri="{28A0092B-C50C-407E-A947-70E740481C1C}">
                <a14:useLocalDpi xmlns:a14="http://schemas.microsoft.com/office/drawing/2010/main" val="0"/>
              </a:ext>
            </a:extLst>
          </a:blip>
          <a:stretch>
            <a:fillRect/>
          </a:stretch>
        </p:blipFill>
        <p:spPr>
          <a:xfrm>
            <a:off x="2274068" y="1752620"/>
            <a:ext cx="329184" cy="329184"/>
          </a:xfrm>
          <a:prstGeom prst="rect">
            <a:avLst/>
          </a:prstGeom>
        </p:spPr>
      </p:pic>
      <p:grpSp>
        <p:nvGrpSpPr>
          <p:cNvPr id="108" name="Group 107"/>
          <p:cNvGrpSpPr/>
          <p:nvPr>
            <p:custDataLst>
              <p:tags r:id="rId13"/>
            </p:custDataLst>
          </p:nvPr>
        </p:nvGrpSpPr>
        <p:grpSpPr>
          <a:xfrm>
            <a:off x="3669537" y="794340"/>
            <a:ext cx="442062" cy="1123360"/>
            <a:chOff x="2853673" y="794340"/>
            <a:chExt cx="442062" cy="1123360"/>
          </a:xfrm>
        </p:grpSpPr>
        <p:cxnSp>
          <p:nvCxnSpPr>
            <p:cNvPr id="109" name="Straight Connector 108"/>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62</a:t>
            </a:r>
            <a:endParaRPr lang="fr-FR" dirty="0">
              <a:latin typeface="Futura Std Condensed" pitchFamily="34" charset="0"/>
            </a:endParaRPr>
          </a:p>
        </p:txBody>
      </p:sp>
      <p:grpSp>
        <p:nvGrpSpPr>
          <p:cNvPr id="45" name="Group 44"/>
          <p:cNvGrpSpPr/>
          <p:nvPr>
            <p:custDataLst>
              <p:tags r:id="rId15"/>
            </p:custDataLst>
          </p:nvPr>
        </p:nvGrpSpPr>
        <p:grpSpPr>
          <a:xfrm>
            <a:off x="551129" y="-5907"/>
            <a:ext cx="493776" cy="2791970"/>
            <a:chOff x="551129" y="-5907"/>
            <a:chExt cx="493776" cy="2791970"/>
          </a:xfrm>
        </p:grpSpPr>
        <p:pic>
          <p:nvPicPr>
            <p:cNvPr id="46" name="Picture 45" descr="Unit3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29" y="-5905"/>
              <a:ext cx="493776" cy="2791968"/>
            </a:xfrm>
            <a:prstGeom prst="rect">
              <a:avLst/>
            </a:prstGeom>
          </p:spPr>
        </p:pic>
        <p:sp>
          <p:nvSpPr>
            <p:cNvPr id="47" name="TextBox 46"/>
            <p:cNvSpPr txBox="1"/>
            <p:nvPr/>
          </p:nvSpPr>
          <p:spPr>
            <a:xfrm rot="5400000">
              <a:off x="-425905" y="984512"/>
              <a:ext cx="2442503"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3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1609729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07-28 at 9.49.03 AM.png"/>
          <p:cNvPicPr>
            <a:picLocks noChangeAspect="1"/>
          </p:cNvPicPr>
          <p:nvPr>
            <p:custDataLst>
              <p:tags r:id="rId1"/>
            </p:custDataLst>
          </p:nvPr>
        </p:nvPicPr>
        <p:blipFill>
          <a:blip r:embed="rId19">
            <a:extLst>
              <a:ext uri="{28A0092B-C50C-407E-A947-70E740481C1C}">
                <a14:useLocalDpi xmlns:a14="http://schemas.microsoft.com/office/drawing/2010/main" val="0"/>
              </a:ext>
            </a:extLst>
          </a:blip>
          <a:stretch>
            <a:fillRect/>
          </a:stretch>
        </p:blipFill>
        <p:spPr>
          <a:xfrm>
            <a:off x="3608554" y="755849"/>
            <a:ext cx="3640966" cy="2742150"/>
          </a:xfrm>
          <a:prstGeom prst="rect">
            <a:avLst/>
          </a:prstGeom>
        </p:spPr>
      </p:pic>
      <p:grpSp>
        <p:nvGrpSpPr>
          <p:cNvPr id="6" name="Group 5"/>
          <p:cNvGrpSpPr/>
          <p:nvPr>
            <p:custDataLst>
              <p:tags r:id="rId2"/>
            </p:custDataLst>
          </p:nvPr>
        </p:nvGrpSpPr>
        <p:grpSpPr>
          <a:xfrm>
            <a:off x="445296" y="1520727"/>
            <a:ext cx="2357171" cy="1336959"/>
            <a:chOff x="422410" y="1482630"/>
            <a:chExt cx="2357171" cy="1336959"/>
          </a:xfrm>
        </p:grpSpPr>
        <p:sp>
          <p:nvSpPr>
            <p:cNvPr id="10" name="TextBox 9"/>
            <p:cNvSpPr txBox="1"/>
            <p:nvPr/>
          </p:nvSpPr>
          <p:spPr>
            <a:xfrm>
              <a:off x="515544" y="1482630"/>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QUELLE EST LA DIFFÉRENCE ENTRE LA SCÈNE ET LES LUTINS ?</a:t>
              </a:r>
              <a:endParaRPr lang="fr-FR" sz="1200" dirty="0">
                <a:latin typeface="Futura Std Condensed" pitchFamily="34" charset="0"/>
                <a:cs typeface="Futura Condensed"/>
              </a:endParaRPr>
            </a:p>
          </p:txBody>
        </p:sp>
        <p:sp>
          <p:nvSpPr>
            <p:cNvPr id="13" name="TextBox 12"/>
            <p:cNvSpPr txBox="1"/>
            <p:nvPr/>
          </p:nvSpPr>
          <p:spPr>
            <a:xfrm>
              <a:off x="422410" y="2173258"/>
              <a:ext cx="2357171" cy="646331"/>
            </a:xfrm>
            <a:prstGeom prst="rect">
              <a:avLst/>
            </a:prstGeom>
            <a:noFill/>
            <a:ln>
              <a:noFill/>
            </a:ln>
          </p:spPr>
          <p:txBody>
            <a:bodyPr wrap="square" rtlCol="0">
              <a:spAutoFit/>
            </a:bodyPr>
            <a:lstStyle/>
            <a:p>
              <a:pPr algn="just" rtl="0"/>
              <a:r>
                <a:rPr lang="fr-FR" sz="1200" b="0" i="0" u="none">
                  <a:latin typeface="Futura Std Condensed" pitchFamily="34" charset="0"/>
                  <a:cs typeface="Futura Condensed"/>
                </a:rPr>
                <a:t>Dans cette activité, tu vas créer un projet qui utilise des arrière-plans, comme un diaporama ou une histoire ayant plusieurs scènes.</a:t>
              </a:r>
              <a:endParaRPr lang="fr-FR" sz="1200" dirty="0">
                <a:solidFill>
                  <a:srgbClr val="000000"/>
                </a:solidFill>
                <a:latin typeface="Futura Std Condensed" pitchFamily="34" charset="0"/>
                <a:cs typeface="Futura Condensed"/>
              </a:endParaRPr>
            </a:p>
          </p:txBody>
        </p:sp>
      </p:grpSp>
      <p:sp>
        <p:nvSpPr>
          <p:cNvPr id="14" name="TextBox 13"/>
          <p:cNvSpPr txBox="1"/>
          <p:nvPr>
            <p:custDataLst>
              <p:tags r:id="rId3"/>
            </p:custDataLst>
          </p:nvPr>
        </p:nvSpPr>
        <p:spPr>
          <a:xfrm>
            <a:off x="426672" y="4228628"/>
            <a:ext cx="2885167" cy="2012859"/>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Choisis des arrière-plans dans la bibliothèque, dessines-en ou importes-en dans ton projet.</a:t>
            </a:r>
          </a:p>
          <a:p>
            <a:pPr marL="171450" indent="-171450" algn="l" rtl="0">
              <a:lnSpc>
                <a:spcPct val="130000"/>
              </a:lnSpc>
              <a:buFont typeface="Wingdings" charset="2"/>
              <a:buChar char="q"/>
            </a:pPr>
            <a:r>
              <a:rPr lang="fr-FR" sz="1200" b="0" i="0" u="none" dirty="0">
                <a:latin typeface="Futura Std Condensed" pitchFamily="34" charset="0"/>
                <a:cs typeface="Futura Condensed"/>
              </a:rPr>
              <a:t>Expérimente : utilise des blocs des catégories « Apparence » et « Événements » pour déclencher un changement </a:t>
            </a:r>
            <a:r>
              <a:rPr lang="fr-FR" sz="1200" b="0" i="0" u="none" dirty="0" smtClean="0">
                <a:latin typeface="Futura Std Condensed" pitchFamily="34" charset="0"/>
                <a:cs typeface="Futura Condensed"/>
              </a:rPr>
              <a:t>d’arrière-plans</a:t>
            </a:r>
            <a:r>
              <a:rPr lang="fr-FR" sz="1200" b="0" i="0" u="none" dirty="0">
                <a:latin typeface="Futura Std Condensed" pitchFamily="34" charset="0"/>
                <a:cs typeface="Futura Condensed"/>
              </a:rPr>
              <a:t>.</a:t>
            </a:r>
          </a:p>
          <a:p>
            <a:pPr marL="171450" indent="-171450" algn="l" rtl="0">
              <a:lnSpc>
                <a:spcPct val="130000"/>
              </a:lnSpc>
              <a:buFont typeface="Wingdings" charset="2"/>
              <a:buChar char="q"/>
            </a:pPr>
            <a:r>
              <a:rPr lang="fr-FR" sz="1200" b="0" i="0" u="none" dirty="0">
                <a:latin typeface="Futura Std Condensed" pitchFamily="34" charset="0"/>
                <a:cs typeface="Futura Condensed"/>
              </a:rPr>
              <a:t>Ajoute des scripts à la Scène et aux lutins pour coordonner ce qui se passe lorsque </a:t>
            </a:r>
            <a:r>
              <a:rPr lang="fr-FR" sz="1200" b="0" i="0" u="none" dirty="0" smtClean="0">
                <a:latin typeface="Futura Std Condensed" pitchFamily="34" charset="0"/>
                <a:cs typeface="Futura Condensed"/>
              </a:rPr>
              <a:t>l’arrière-plan </a:t>
            </a:r>
            <a:r>
              <a:rPr lang="fr-FR" sz="1200" b="0" i="0" u="none" dirty="0">
                <a:latin typeface="Futura Std Condensed" pitchFamily="34" charset="0"/>
                <a:cs typeface="Futura Condensed"/>
              </a:rPr>
              <a:t>de ton projet change !</a:t>
            </a:r>
          </a:p>
        </p:txBody>
      </p:sp>
      <p:sp>
        <p:nvSpPr>
          <p:cNvPr id="26" name="TextBox 25"/>
          <p:cNvSpPr txBox="1"/>
          <p:nvPr>
            <p:custDataLst>
              <p:tags r:id="rId4"/>
            </p:custDataLst>
          </p:nvPr>
        </p:nvSpPr>
        <p:spPr>
          <a:xfrm>
            <a:off x="436830" y="8580156"/>
            <a:ext cx="2627646" cy="1200329"/>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Recherche des blocs associés aux lutins ou à la Scène et liés à </a:t>
            </a:r>
            <a:r>
              <a:rPr lang="fr-FR" sz="1200" b="0" i="0" u="none" dirty="0" smtClean="0">
                <a:latin typeface="Futura Std Condensed" pitchFamily="34" charset="0"/>
                <a:cs typeface="Futura Condensed"/>
              </a:rPr>
              <a:t>l’arrière-plan </a:t>
            </a:r>
            <a:r>
              <a:rPr lang="fr-FR" sz="1200" b="0" i="0" u="none" dirty="0">
                <a:latin typeface="Futura Std Condensed" pitchFamily="34" charset="0"/>
                <a:cs typeface="Futura Condensed"/>
              </a:rPr>
              <a:t>et teste-les pour voir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font !</a:t>
            </a:r>
          </a:p>
          <a:p>
            <a:pPr marL="171450" indent="-171450" algn="l" rtl="0">
              <a:buFont typeface="Wingdings" charset="2"/>
              <a:buChar char="q"/>
            </a:pPr>
            <a:r>
              <a:rPr lang="fr-FR" sz="1200" b="0" i="0" u="none" dirty="0">
                <a:latin typeface="Futura Std Condensed" pitchFamily="34" charset="0"/>
                <a:cs typeface="Futura Condensed"/>
              </a:rPr>
              <a:t>Besoin </a:t>
            </a:r>
            <a:r>
              <a:rPr lang="fr-FR" sz="1200" b="0" i="0" u="none" dirty="0" smtClean="0">
                <a:latin typeface="Futura Std Condensed" pitchFamily="34" charset="0"/>
                <a:cs typeface="Futura Condensed"/>
              </a:rPr>
              <a:t>d’inspiration</a:t>
            </a:r>
            <a:r>
              <a:rPr lang="fr-FR" sz="1200" b="0" i="0" u="none" dirty="0">
                <a:latin typeface="Futura Std Condensed" pitchFamily="34" charset="0"/>
                <a:cs typeface="Futura Condensed"/>
              </a:rPr>
              <a:t> ? Explore le site communautaire de Scratch pour découvrir des projets qui utilisent plusieurs arrière-plans.</a:t>
            </a:r>
            <a:endParaRPr lang="fr-FR" sz="1200" dirty="0" smtClean="0">
              <a:latin typeface="Futura Std Condensed" pitchFamily="34" charset="0"/>
              <a:cs typeface="Futura Condensed"/>
            </a:endParaRPr>
          </a:p>
        </p:txBody>
      </p:sp>
      <p:grpSp>
        <p:nvGrpSpPr>
          <p:cNvPr id="2" name="Group 1"/>
          <p:cNvGrpSpPr/>
          <p:nvPr>
            <p:custDataLst>
              <p:tags r:id="rId5"/>
            </p:custDataLst>
          </p:nvPr>
        </p:nvGrpSpPr>
        <p:grpSpPr>
          <a:xfrm>
            <a:off x="0" y="7871074"/>
            <a:ext cx="7772400" cy="532604"/>
            <a:chOff x="0" y="7871074"/>
            <a:chExt cx="7772400" cy="532604"/>
          </a:xfrm>
        </p:grpSpPr>
        <p:sp>
          <p:nvSpPr>
            <p:cNvPr id="33" name="Rectangle 32"/>
            <p:cNvSpPr/>
            <p:nvPr/>
          </p:nvSpPr>
          <p:spPr>
            <a:xfrm>
              <a:off x="0" y="7871074"/>
              <a:ext cx="7772400" cy="410457"/>
            </a:xfrm>
            <a:prstGeom prst="rect">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4" name="Diamond 33"/>
            <p:cNvSpPr/>
            <p:nvPr/>
          </p:nvSpPr>
          <p:spPr>
            <a:xfrm>
              <a:off x="1398022" y="8077594"/>
              <a:ext cx="381000" cy="326084"/>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5" name="Diamond 34"/>
            <p:cNvSpPr/>
            <p:nvPr/>
          </p:nvSpPr>
          <p:spPr>
            <a:xfrm>
              <a:off x="5277046" y="8066025"/>
              <a:ext cx="381000" cy="326084"/>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TextBox 65"/>
            <p:cNvSpPr txBox="1"/>
            <p:nvPr/>
          </p:nvSpPr>
          <p:spPr>
            <a:xfrm>
              <a:off x="0" y="7879206"/>
              <a:ext cx="3185510"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67" name="TextBox 66"/>
            <p:cNvSpPr txBox="1"/>
            <p:nvPr/>
          </p:nvSpPr>
          <p:spPr>
            <a:xfrm>
              <a:off x="3185510" y="7884634"/>
              <a:ext cx="4586890"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38" name="TextBox 37"/>
          <p:cNvSpPr txBox="1"/>
          <p:nvPr>
            <p:custDataLst>
              <p:tags r:id="rId6"/>
            </p:custDataLst>
          </p:nvPr>
        </p:nvSpPr>
        <p:spPr>
          <a:xfrm>
            <a:off x="3411201" y="8580156"/>
            <a:ext cx="4073332"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a:t>
            </a:r>
            <a:r>
              <a:rPr lang="fr-FR" sz="1200" b="0" i="0" u="none" kern="1100" spc="-20" dirty="0">
                <a:latin typeface="Futura Std Condensed" pitchFamily="34" charset="0"/>
                <a:cs typeface="Futura Condensed"/>
              </a:rPr>
              <a:t> « Scènes » : </a:t>
            </a:r>
            <a:r>
              <a:rPr lang="fr-FR" sz="1200" b="0" i="0" u="none" dirty="0">
                <a:latin typeface="Futura Std Condensed" pitchFamily="34" charset="0"/>
                <a:cs typeface="Futura Condensed"/>
              </a:rPr>
              <a:t>http://scratch.mit.edu/studios/475550</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Ajoute de nouveaux changements </a:t>
            </a:r>
            <a:r>
              <a:rPr lang="fr-FR" sz="1200" b="0" i="0" u="none" kern="1100" spc="-20" dirty="0" smtClean="0">
                <a:latin typeface="Futura Std Condensed" pitchFamily="34" charset="0"/>
                <a:cs typeface="Futura Condensed"/>
              </a:rPr>
              <a:t>d’arrière-plans </a:t>
            </a:r>
            <a:r>
              <a:rPr lang="fr-FR" sz="1200" b="0" i="0" u="none" kern="1100" spc="-20" dirty="0">
                <a:latin typeface="Futura Std Condensed" pitchFamily="34" charset="0"/>
                <a:cs typeface="Futura Condensed"/>
              </a:rPr>
              <a:t>à ton projet.</a:t>
            </a:r>
          </a:p>
          <a:p>
            <a:pPr marL="171450" indent="-171450" algn="l" rtl="0">
              <a:buFont typeface="Lucida Grande"/>
              <a:buChar char="+"/>
            </a:pPr>
            <a:r>
              <a:rPr lang="fr-FR" sz="1200" b="0" i="0" u="none" kern="1100" spc="-20" dirty="0">
                <a:latin typeface="Futura Std Condensed" pitchFamily="34" charset="0"/>
                <a:cs typeface="Futura Condensed"/>
              </a:rPr>
              <a:t>Aide un voisin !</a:t>
            </a:r>
          </a:p>
          <a:p>
            <a:pPr marL="171450" indent="-171450" algn="l" rtl="0">
              <a:buFont typeface="Lucida Grande"/>
              <a:buChar char="+"/>
            </a:pPr>
            <a:r>
              <a:rPr lang="fr-FR" sz="1200" b="0" i="0" u="none" kern="1100" spc="-20" dirty="0">
                <a:latin typeface="Futura Std Condensed" pitchFamily="34" charset="0"/>
                <a:cs typeface="Futura Condensed"/>
              </a:rPr>
              <a:t>Retourne à </a:t>
            </a:r>
            <a:r>
              <a:rPr lang="fr-FR" sz="1200" b="0" i="0" u="none" kern="1100" spc="-20" dirty="0" smtClean="0">
                <a:latin typeface="Futura Std Condensed" pitchFamily="34" charset="0"/>
                <a:cs typeface="Futura Condensed"/>
              </a:rPr>
              <a:t>l’un </a:t>
            </a:r>
            <a:r>
              <a:rPr lang="fr-FR" sz="1200" b="0" i="0" u="none" kern="1100" spc="-20" dirty="0">
                <a:latin typeface="Futura Std Condensed" pitchFamily="34" charset="0"/>
                <a:cs typeface="Futura Condensed"/>
              </a:rPr>
              <a:t>de tes précédents projets ou trouve un projet qui </a:t>
            </a:r>
            <a:r>
              <a:rPr lang="fr-FR" sz="1200" b="0" i="0" u="none" kern="1100" spc="-20" dirty="0" smtClean="0">
                <a:latin typeface="Futura Std Condensed" pitchFamily="34" charset="0"/>
                <a:cs typeface="Futura Condensed"/>
              </a:rPr>
              <a:t>t’inspire </a:t>
            </a:r>
            <a:r>
              <a:rPr lang="fr-FR" sz="1200" b="0" i="0" u="none" kern="1100" spc="-20" dirty="0">
                <a:latin typeface="Futura Std Condensed" pitchFamily="34" charset="0"/>
                <a:cs typeface="Futura Condensed"/>
              </a:rPr>
              <a:t>et remixe-le en ajoutant des changements </a:t>
            </a:r>
            <a:r>
              <a:rPr lang="fr-FR" sz="1200" b="0" i="0" u="none" kern="1100" spc="-20" dirty="0" smtClean="0">
                <a:latin typeface="Futura Std Condensed" pitchFamily="34" charset="0"/>
                <a:cs typeface="Futura Condensed"/>
              </a:rPr>
              <a:t>d’arrière-plans</a:t>
            </a:r>
            <a:r>
              <a:rPr lang="fr-FR" sz="1200" b="0" i="0" u="none" kern="1100" spc="-20" dirty="0">
                <a:latin typeface="Futura Std Condensed" pitchFamily="34" charset="0"/>
                <a:cs typeface="Futura Condensed"/>
              </a:rPr>
              <a:t>.</a:t>
            </a:r>
          </a:p>
        </p:txBody>
      </p:sp>
      <p:cxnSp>
        <p:nvCxnSpPr>
          <p:cNvPr id="40" name="Straight Connector 39"/>
          <p:cNvCxnSpPr/>
          <p:nvPr>
            <p:custDataLst>
              <p:tags r:id="rId7"/>
            </p:custDataLst>
          </p:nvPr>
        </p:nvCxnSpPr>
        <p:spPr>
          <a:xfrm>
            <a:off x="3185510" y="8392109"/>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8"/>
            </p:custDataLst>
          </p:nvPr>
        </p:nvCxnSpPr>
        <p:spPr>
          <a:xfrm>
            <a:off x="2501310" y="2731089"/>
            <a:ext cx="759337"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custDataLst>
              <p:tags r:id="rId9"/>
            </p:custDataLst>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57" name="Straight Connector 56"/>
          <p:cNvCxnSpPr/>
          <p:nvPr>
            <p:custDataLst>
              <p:tags r:id="rId10"/>
            </p:custDataLst>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custDataLst>
              <p:tags r:id="rId11"/>
            </p:custDataLst>
          </p:nvPr>
        </p:nvCxnSpPr>
        <p:spPr>
          <a:xfrm>
            <a:off x="3397897" y="5110384"/>
            <a:ext cx="1563209"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12" name="Picture 11" descr="Screen Shot 2014-06-06 at 5.27.10 PM.png"/>
          <p:cNvPicPr>
            <a:picLocks noChangeAspect="1"/>
          </p:cNvPicPr>
          <p:nvPr>
            <p:custDataLst>
              <p:tags r:id="rId12"/>
            </p:custDataLst>
          </p:nvPr>
        </p:nvPicPr>
        <p:blipFill>
          <a:blip r:embed="rId20">
            <a:extLst>
              <a:ext uri="{BEBA8EAE-BF5A-486C-A8C5-ECC9F3942E4B}">
                <a14:imgProps xmlns:a14="http://schemas.microsoft.com/office/drawing/2010/main">
                  <a14:imgLayer r:embed="rId21">
                    <a14:imgEffect>
                      <a14:backgroundRemoval t="459" b="96789" l="423" r="98732">
                        <a14:foregroundMark x1="38266" y1="89908" x2="38266" y2="89908"/>
                        <a14:foregroundMark x1="32135" y1="85780" x2="32135" y2="85780"/>
                        <a14:foregroundMark x1="14165" y1="86239" x2="14165" y2="86239"/>
                        <a14:foregroundMark x1="20085" y1="16514" x2="20085" y2="16514"/>
                        <a14:foregroundMark x1="16913" y1="11927" x2="16913" y2="11927"/>
                        <a14:foregroundMark x1="56237" y1="17431" x2="56237" y2="17431"/>
                        <a14:foregroundMark x1="71882" y1="16055" x2="71882" y2="16055"/>
                        <a14:foregroundMark x1="67230" y1="11468" x2="67230" y2="11468"/>
                      </a14:backgroundRemoval>
                    </a14:imgEffect>
                  </a14:imgLayer>
                </a14:imgProps>
              </a:ext>
              <a:ext uri="{28A0092B-C50C-407E-A947-70E740481C1C}">
                <a14:useLocalDpi xmlns:a14="http://schemas.microsoft.com/office/drawing/2010/main" val="0"/>
              </a:ext>
            </a:extLst>
          </a:blip>
          <a:stretch>
            <a:fillRect/>
          </a:stretch>
        </p:blipFill>
        <p:spPr>
          <a:xfrm>
            <a:off x="2501310" y="6042129"/>
            <a:ext cx="3710481" cy="1710115"/>
          </a:xfrm>
          <a:prstGeom prst="rect">
            <a:avLst/>
          </a:prstGeom>
        </p:spPr>
      </p:pic>
      <p:grpSp>
        <p:nvGrpSpPr>
          <p:cNvPr id="17" name="Group 16"/>
          <p:cNvGrpSpPr/>
          <p:nvPr>
            <p:custDataLst>
              <p:tags r:id="rId13"/>
            </p:custDataLst>
          </p:nvPr>
        </p:nvGrpSpPr>
        <p:grpSpPr>
          <a:xfrm>
            <a:off x="5029557" y="4406988"/>
            <a:ext cx="2222143" cy="1406792"/>
            <a:chOff x="1370598" y="5160891"/>
            <a:chExt cx="2691360" cy="1703845"/>
          </a:xfrm>
        </p:grpSpPr>
        <p:pic>
          <p:nvPicPr>
            <p:cNvPr id="16" name="Picture 15" descr="Screen Shot 2014-06-06 at 5.28.42 PM.png"/>
            <p:cNvPicPr>
              <a:picLocks noChangeAspect="1"/>
            </p:cNvPicPr>
            <p:nvPr/>
          </p:nvPicPr>
          <p:blipFill rotWithShape="1">
            <a:blip r:embed="rId22">
              <a:alphaModFix/>
              <a:extLst>
                <a:ext uri="{28A0092B-C50C-407E-A947-70E740481C1C}">
                  <a14:useLocalDpi xmlns:a14="http://schemas.microsoft.com/office/drawing/2010/main" val="0"/>
                </a:ext>
              </a:extLst>
            </a:blip>
            <a:srcRect r="1433" b="5520"/>
            <a:stretch/>
          </p:blipFill>
          <p:spPr>
            <a:xfrm>
              <a:off x="1370598" y="5160891"/>
              <a:ext cx="2691360" cy="1703845"/>
            </a:xfrm>
            <a:prstGeom prst="rect">
              <a:avLst/>
            </a:prstGeom>
          </p:spPr>
        </p:pic>
        <p:pic>
          <p:nvPicPr>
            <p:cNvPr id="15" name="Picture 14" descr="Screen Shot 2014-06-06 at 5.30.07 PM.png"/>
            <p:cNvPicPr>
              <a:picLocks noChangeAspect="1"/>
            </p:cNvPicPr>
            <p:nvPr/>
          </p:nvPicPr>
          <p:blipFill rotWithShape="1">
            <a:blip r:embed="rId23">
              <a:alphaModFix/>
              <a:extLst>
                <a:ext uri="{28A0092B-C50C-407E-A947-70E740481C1C}">
                  <a14:useLocalDpi xmlns:a14="http://schemas.microsoft.com/office/drawing/2010/main" val="0"/>
                </a:ext>
              </a:extLst>
            </a:blip>
            <a:srcRect l="5247" t="40497" r="51946" b="47539"/>
            <a:stretch/>
          </p:blipFill>
          <p:spPr>
            <a:xfrm>
              <a:off x="1520824" y="5892800"/>
              <a:ext cx="1152525" cy="212726"/>
            </a:xfrm>
            <a:prstGeom prst="rect">
              <a:avLst/>
            </a:prstGeom>
          </p:spPr>
        </p:pic>
        <p:pic>
          <p:nvPicPr>
            <p:cNvPr id="44" name="Picture 43" descr="Screen Shot 2014-06-06 at 5.28.42 PM.png"/>
            <p:cNvPicPr>
              <a:picLocks noChangeAspect="1"/>
            </p:cNvPicPr>
            <p:nvPr/>
          </p:nvPicPr>
          <p:blipFill rotWithShape="1">
            <a:blip r:embed="rId22">
              <a:extLst>
                <a:ext uri="{28A0092B-C50C-407E-A947-70E740481C1C}">
                  <a14:useLocalDpi xmlns:a14="http://schemas.microsoft.com/office/drawing/2010/main" val="0"/>
                </a:ext>
              </a:extLst>
            </a:blip>
            <a:srcRect l="52441" t="26853" r="5079" b="60717"/>
            <a:stretch/>
          </p:blipFill>
          <p:spPr>
            <a:xfrm>
              <a:off x="2802467" y="5645150"/>
              <a:ext cx="1159934" cy="224167"/>
            </a:xfrm>
            <a:prstGeom prst="rect">
              <a:avLst/>
            </a:prstGeom>
          </p:spPr>
        </p:pic>
      </p:grpSp>
      <p:cxnSp>
        <p:nvCxnSpPr>
          <p:cNvPr id="46" name="Straight Arrow Connector 45"/>
          <p:cNvCxnSpPr/>
          <p:nvPr>
            <p:custDataLst>
              <p:tags r:id="rId14"/>
            </p:custDataLst>
          </p:nvPr>
        </p:nvCxnSpPr>
        <p:spPr>
          <a:xfrm>
            <a:off x="3928766" y="5110384"/>
            <a:ext cx="0" cy="931745"/>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custDataLst>
              <p:tags r:id="rId15"/>
            </p:custDataLst>
          </p:nvPr>
        </p:nvGrpSpPr>
        <p:grpSpPr>
          <a:xfrm>
            <a:off x="2035869" y="443435"/>
            <a:ext cx="1186472" cy="1336089"/>
            <a:chOff x="2035869" y="443435"/>
            <a:chExt cx="1186472" cy="1336089"/>
          </a:xfrm>
        </p:grpSpPr>
        <p:grpSp>
          <p:nvGrpSpPr>
            <p:cNvPr id="37" name="Group 36"/>
            <p:cNvGrpSpPr/>
            <p:nvPr/>
          </p:nvGrpSpPr>
          <p:grpSpPr>
            <a:xfrm>
              <a:off x="2035869" y="443435"/>
              <a:ext cx="1186472" cy="1336089"/>
              <a:chOff x="1846029" y="4643960"/>
              <a:chExt cx="717108" cy="656327"/>
            </a:xfrm>
          </p:grpSpPr>
          <p:cxnSp>
            <p:nvCxnSpPr>
              <p:cNvPr id="42" name="Straight Arrow Connector 41"/>
              <p:cNvCxnSpPr/>
              <p:nvPr/>
            </p:nvCxnSpPr>
            <p:spPr>
              <a:xfrm>
                <a:off x="1846029" y="4646880"/>
                <a:ext cx="71710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9" name="Straight Arrow Connector 38"/>
            <p:cNvCxnSpPr/>
            <p:nvPr/>
          </p:nvCxnSpPr>
          <p:spPr>
            <a:xfrm>
              <a:off x="2035869"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5" name="TextBox 44"/>
          <p:cNvSpPr txBox="1"/>
          <p:nvPr>
            <p:custDataLst>
              <p:tags r:id="rId16"/>
            </p:custDataLst>
          </p:nvPr>
        </p:nvSpPr>
        <p:spPr>
          <a:xfrm>
            <a:off x="457995" y="595839"/>
            <a:ext cx="2815942" cy="954107"/>
          </a:xfrm>
          <a:prstGeom prst="rect">
            <a:avLst/>
          </a:prstGeom>
          <a:noFill/>
        </p:spPr>
        <p:txBody>
          <a:bodyPr wrap="square" rtlCol="0">
            <a:spAutoFit/>
          </a:bodyPr>
          <a:lstStyle/>
          <a:p>
            <a:pPr algn="l" rtl="0"/>
            <a:r>
              <a:rPr lang="fr-FR" sz="5600" b="0" i="0" u="none">
                <a:latin typeface="Futura Std Condensed" pitchFamily="34" charset="0"/>
                <a:cs typeface="Futura Condensed"/>
              </a:rPr>
              <a:t>SCÈNES</a:t>
            </a:r>
          </a:p>
        </p:txBody>
      </p:sp>
    </p:spTree>
    <p:extLst>
      <p:ext uri="{BB962C8B-B14F-4D97-AF65-F5344CB8AC3E}">
        <p14:creationId xmlns:p14="http://schemas.microsoft.com/office/powerpoint/2010/main" val="34318877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iamond 53"/>
          <p:cNvSpPr/>
          <p:nvPr>
            <p:custDataLst>
              <p:tags r:id="rId1"/>
            </p:custDataLst>
          </p:nvPr>
        </p:nvSpPr>
        <p:spPr>
          <a:xfrm>
            <a:off x="6965252" y="2133579"/>
            <a:ext cx="781748" cy="781748"/>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0" name="TextBox 9"/>
          <p:cNvSpPr txBox="1"/>
          <p:nvPr>
            <p:custDataLst>
              <p:tags r:id="rId2"/>
            </p:custDataLst>
          </p:nvPr>
        </p:nvSpPr>
        <p:spPr>
          <a:xfrm>
            <a:off x="4222218" y="795405"/>
            <a:ext cx="2999848" cy="1415772"/>
          </a:xfrm>
          <a:prstGeom prst="rect">
            <a:avLst/>
          </a:prstGeom>
          <a:noFill/>
          <a:ln w="6350" cmpd="sng">
            <a:solidFill>
              <a:schemeClr val="tx1"/>
            </a:solidFill>
            <a:prstDash val="dash"/>
          </a:ln>
        </p:spPr>
        <p:txBody>
          <a:bodyPr wrap="square" rtlCol="0">
            <a:spAutoFit/>
          </a:bodyPr>
          <a:lstStyle/>
          <a:p>
            <a:pPr algn="l" rtl="0"/>
            <a:r>
              <a:rPr lang="fr-FR" sz="1400" b="0" i="0" u="none">
                <a:latin typeface="Futura Std Condensed" pitchFamily="34" charset="0"/>
                <a:cs typeface="Futura Condensed"/>
              </a:rPr>
              <a:t>OBJECTIFS</a:t>
            </a:r>
          </a:p>
          <a:p>
            <a:pPr algn="l" rtl="0"/>
            <a:r>
              <a:rPr lang="fr-FR" sz="1200" b="0" i="0" u="none">
                <a:latin typeface="Futura Std Condensed" pitchFamily="34" charset="0"/>
                <a:cs typeface="Futura Condensed"/>
              </a:rPr>
              <a:t>À la fin de cette activité, les élèves :</a:t>
            </a:r>
          </a:p>
          <a:p>
            <a:pPr marL="171450" indent="-171450" algn="l" rtl="0">
              <a:buFont typeface="Lucida Grande"/>
              <a:buChar char="+"/>
            </a:pPr>
            <a:r>
              <a:rPr lang="fr-FR" sz="1200" b="0" i="0" u="none">
                <a:latin typeface="Futura Std Condensed" pitchFamily="34" charset="0"/>
                <a:cs typeface="Futura Condensed"/>
              </a:rPr>
              <a:t>auront étudié cinq erreurs de programmation et trouvé une solution à chacun de ces défis</a:t>
            </a:r>
          </a:p>
          <a:p>
            <a:pPr marL="171450" indent="-171450" algn="l" rtl="0">
              <a:buFont typeface="Lucida Grande"/>
              <a:buChar char="+"/>
            </a:pPr>
            <a:r>
              <a:rPr lang="fr-FR" sz="1200" b="0" i="0" u="none">
                <a:latin typeface="Futura Std Condensed" pitchFamily="34" charset="0"/>
                <a:cs typeface="Futura Condensed"/>
              </a:rPr>
              <a:t>exploreront un éventail de concepts (y compris les événements et le parallélisme) en faisant des tests et en corrigeant des programmes</a:t>
            </a:r>
          </a:p>
        </p:txBody>
      </p:sp>
      <p:sp>
        <p:nvSpPr>
          <p:cNvPr id="42" name="TextBox 41"/>
          <p:cNvSpPr txBox="1"/>
          <p:nvPr>
            <p:custDataLst>
              <p:tags r:id="rId3"/>
            </p:custDataLst>
          </p:nvPr>
        </p:nvSpPr>
        <p:spPr>
          <a:xfrm>
            <a:off x="1308419" y="595839"/>
            <a:ext cx="2815942" cy="954107"/>
          </a:xfrm>
          <a:prstGeom prst="rect">
            <a:avLst/>
          </a:prstGeom>
          <a:noFill/>
        </p:spPr>
        <p:txBody>
          <a:bodyPr wrap="square" rtlCol="0">
            <a:spAutoFit/>
          </a:bodyPr>
          <a:lstStyle/>
          <a:p>
            <a:pPr algn="l" rtl="0"/>
            <a:r>
              <a:rPr lang="fr-FR" sz="5600" b="0" i="0" u="none">
                <a:latin typeface="Futura Std Condensed" pitchFamily="34" charset="0"/>
                <a:cs typeface="Futura Condensed"/>
              </a:rPr>
              <a:t>DÉBOGAGE</a:t>
            </a:r>
          </a:p>
        </p:txBody>
      </p:sp>
      <p:grpSp>
        <p:nvGrpSpPr>
          <p:cNvPr id="5" name="Group 4"/>
          <p:cNvGrpSpPr/>
          <p:nvPr>
            <p:custDataLst>
              <p:tags r:id="rId4"/>
            </p:custDataLst>
          </p:nvPr>
        </p:nvGrpSpPr>
        <p:grpSpPr>
          <a:xfrm>
            <a:off x="4007796" y="2830659"/>
            <a:ext cx="3307404" cy="1144275"/>
            <a:chOff x="3992282" y="2830659"/>
            <a:chExt cx="3307404" cy="1144275"/>
          </a:xfrm>
        </p:grpSpPr>
        <p:sp>
          <p:nvSpPr>
            <p:cNvPr id="18" name="TextBox 17"/>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a:latin typeface="Futura Std Condensed" pitchFamily="34" charset="0"/>
                  <a:cs typeface="Futura Condensed"/>
                </a:rPr>
                <a:t>« Débogage » du </a:t>
              </a:r>
              <a:r>
                <a:rPr lang="fr-FR" sz="1200" b="0" i="0" u="none" spc="-20" dirty="0" smtClean="0">
                  <a:latin typeface="Futura Std Condensed" pitchFamily="34" charset="0"/>
                  <a:cs typeface="Futura Condensed"/>
                </a:rPr>
                <a:t>chapitre 3</a:t>
              </a:r>
              <a:endParaRPr lang="fr-FR" sz="1200" b="0" i="0" u="none" spc="-2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spc="-20" dirty="0" smtClean="0">
                  <a:latin typeface="Futura Std Condensed" pitchFamily="34" charset="0"/>
                  <a:cs typeface="Futura Condensed"/>
                </a:rPr>
                <a:t>l’activité </a:t>
              </a:r>
              <a:r>
                <a:rPr lang="fr-FR" sz="1200" b="0" i="0" u="none" spc="-20" dirty="0">
                  <a:latin typeface="Futura Std Condensed" pitchFamily="34" charset="0"/>
                  <a:cs typeface="Futura Condensed"/>
                </a:rPr>
                <a:t>« Débogage » du </a:t>
              </a:r>
              <a:r>
                <a:rPr lang="fr-FR" sz="1200" b="0" i="0" u="none" spc="-20" dirty="0" smtClean="0">
                  <a:latin typeface="Futura Std Condensed" pitchFamily="34" charset="0"/>
                  <a:cs typeface="Futura Condensed"/>
                </a:rPr>
                <a:t>chapitre 3</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http://scratch.mit.edu/studios/475554</a:t>
              </a:r>
            </a:p>
          </p:txBody>
        </p:sp>
        <p:sp>
          <p:nvSpPr>
            <p:cNvPr id="19" name="TextBox 18"/>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custDataLst>
              <p:tags r:id="rId5"/>
            </p:custDataLst>
          </p:nvPr>
        </p:nvGrpSpPr>
        <p:grpSpPr>
          <a:xfrm>
            <a:off x="457995" y="2830659"/>
            <a:ext cx="3324338" cy="4837594"/>
            <a:chOff x="422410" y="2830659"/>
            <a:chExt cx="3324338" cy="4837594"/>
          </a:xfrm>
        </p:grpSpPr>
        <p:sp>
          <p:nvSpPr>
            <p:cNvPr id="14" name="TextBox 13"/>
            <p:cNvSpPr txBox="1"/>
            <p:nvPr/>
          </p:nvSpPr>
          <p:spPr>
            <a:xfrm>
              <a:off x="515544" y="3328603"/>
              <a:ext cx="3231204" cy="433965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Débogage » (</a:t>
              </a:r>
              <a:r>
                <a:rPr lang="fr-FR" sz="1200" b="0" i="0" u="none" spc="-20" dirty="0" smtClean="0">
                  <a:latin typeface="Futura Std Condensed" pitchFamily="34" charset="0"/>
                  <a:cs typeface="Futura Condensed"/>
                </a:rPr>
                <a:t>Chapitre 3</a:t>
              </a:r>
              <a:r>
                <a:rPr lang="fr-FR" sz="1200" b="0" i="0" u="none" spc="-20" dirty="0">
                  <a:latin typeface="Futura Std Condensed" pitchFamily="34" charset="0"/>
                  <a:cs typeface="Futura Condensed"/>
                </a:rPr>
                <a:t>) à disposition des élèves pour les guider dans cette activité.</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Aidez les élèves à ouvrir les programmes à corriger, soit en se connectant au studio dédié aux défis de débogage du </a:t>
              </a:r>
              <a:r>
                <a:rPr lang="fr-FR" sz="1200" b="0" i="0" u="none" dirty="0" smtClean="0">
                  <a:latin typeface="Futura Std Condensed" pitchFamily="34" charset="0"/>
                  <a:cs typeface="Futura Condensed"/>
                </a:rPr>
                <a:t>chapitre 3</a:t>
              </a:r>
              <a:r>
                <a:rPr lang="fr-FR" sz="1200" b="0" i="0" u="none" dirty="0">
                  <a:latin typeface="Futura Std Condensed" pitchFamily="34" charset="0"/>
                  <a:cs typeface="Futura Condensed"/>
                </a:rPr>
                <a:t>, soit en suivant les liens donnés dans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correspondant. Encouragez les élèves à cliquer sur le bouton « Voir à </a:t>
              </a:r>
              <a:r>
                <a:rPr lang="fr-FR" sz="1200" b="0" i="0" u="none" dirty="0" smtClean="0">
                  <a:latin typeface="Futura Std Condensed" pitchFamily="34" charset="0"/>
                  <a:cs typeface="Futura Condensed"/>
                </a:rPr>
                <a:t>l’intérieur</a:t>
              </a:r>
              <a:r>
                <a:rPr lang="fr-FR" sz="1200" b="0" i="0" u="none" dirty="0">
                  <a:latin typeface="Futura Std Condensed" pitchFamily="34" charset="0"/>
                  <a:cs typeface="Futura Condensed"/>
                </a:rPr>
                <a:t> » pour étudier le programme défaillant, modifier le code problématique et tester de possibles solutions.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solidFill>
                    <a:srgbClr val="000000"/>
                  </a:solidFill>
                  <a:latin typeface="Futura Std Condensed" pitchFamily="34" charset="0"/>
                  <a:cs typeface="Futura Condensed"/>
                </a:rPr>
                <a:t>Donnez le temps aux élèves de faire des tests et de trouver une solution à tous les défis de débogage. Éventuellement, invitez les élèves à utiliser la fonction « Remix » de Scratch pour corriger les erreurs et sauvegarder les programmes corrigés.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se repencher sur les </a:t>
              </a:r>
              <a:r>
                <a:rPr lang="fr-FR" sz="1200" b="0" i="0" u="none" spc="-10" dirty="0">
                  <a:latin typeface="Futura Std Condensed" pitchFamily="34" charset="0"/>
                  <a:cs typeface="Futura Condensed"/>
                </a:rPr>
                <a:t>tests et les débogages</a:t>
              </a:r>
              <a:r>
                <a:rPr lang="fr-FR" sz="1200" b="0" i="0" u="none" dirty="0">
                  <a:latin typeface="Futura Std Condensed" pitchFamily="34" charset="0"/>
                  <a:cs typeface="Futura Condensed"/>
                </a:rPr>
                <a:t>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ont réalisés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r>
                <a:rPr lang="fr-FR" sz="1200" b="0" i="0" u="none" spc="-10" dirty="0">
                  <a:latin typeface="Futura Std Condensed" pitchFamily="34" charset="0"/>
                  <a:cs typeface="Futura Condensed"/>
                </a:rPr>
                <a:t>.</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Créez pour la classe une liste de stratégies de débogage qui rassemble </a:t>
              </a:r>
              <a:r>
                <a:rPr lang="fr-FR" sz="1200" b="0" i="0" u="none" dirty="0">
                  <a:latin typeface="Futura Std Condensed" pitchFamily="34" charset="0"/>
                  <a:cs typeface="Futura Condensed"/>
                </a:rPr>
                <a:t>les approches </a:t>
              </a:r>
              <a:r>
                <a:rPr lang="fr-FR" sz="1200" b="0" i="0" u="none" dirty="0" smtClean="0">
                  <a:latin typeface="Futura Std Condensed" pitchFamily="34" charset="0"/>
                  <a:cs typeface="Futura Condensed"/>
                </a:rPr>
                <a:t>d’identification </a:t>
              </a:r>
              <a:r>
                <a:rPr lang="fr-FR" sz="1200" b="0" i="0" u="none" dirty="0">
                  <a:latin typeface="Futura Std Condensed" pitchFamily="34" charset="0"/>
                  <a:cs typeface="Futura Condensed"/>
                </a:rPr>
                <a:t>et de résolution de problèmes des élèves.</a:t>
              </a:r>
              <a:endParaRPr lang="fr-FR" sz="1200" spc="-10" dirty="0">
                <a:latin typeface="Futura Std Condensed" pitchFamily="34" charset="0"/>
                <a:cs typeface="Futura Condensed"/>
              </a:endParaRPr>
            </a:p>
          </p:txBody>
        </p:sp>
        <p:sp>
          <p:nvSpPr>
            <p:cNvPr id="78" name="TextBox 77"/>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9" name="Straight Connector 78"/>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6"/>
            </p:custDataLst>
          </p:nvPr>
        </p:nvGrpSpPr>
        <p:grpSpPr>
          <a:xfrm>
            <a:off x="4007796" y="4090130"/>
            <a:ext cx="3307404" cy="1513483"/>
            <a:chOff x="3992282" y="4098597"/>
            <a:chExt cx="3307404" cy="1513483"/>
          </a:xfrm>
        </p:grpSpPr>
        <p:sp>
          <p:nvSpPr>
            <p:cNvPr id="82" name="TextBox 81"/>
            <p:cNvSpPr txBox="1"/>
            <p:nvPr/>
          </p:nvSpPr>
          <p:spPr>
            <a:xfrm>
              <a:off x="4089400" y="4596417"/>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 était le problème ?</a:t>
              </a:r>
            </a:p>
            <a:p>
              <a:pPr marL="171450" indent="-171450" algn="l" rtl="0">
                <a:buFont typeface="Lucida Grande"/>
                <a:buChar char="+"/>
              </a:pPr>
              <a:r>
                <a:rPr lang="fr-FR" sz="1200" b="0" i="0" u="none" dirty="0">
                  <a:latin typeface="Futura Std Condensed" pitchFamily="34" charset="0"/>
                  <a:cs typeface="Futura Condensed"/>
                </a:rPr>
                <a:t>Comment as-tu identifié le problème ?</a:t>
              </a:r>
            </a:p>
            <a:p>
              <a:pPr marL="171450" indent="-171450" algn="l" rtl="0">
                <a:buFont typeface="Lucida Grande"/>
                <a:buChar char="+"/>
              </a:pPr>
              <a:r>
                <a:rPr lang="fr-FR" sz="1200" b="0" i="0" u="none" dirty="0">
                  <a:latin typeface="Futura Std Condensed" pitchFamily="34" charset="0"/>
                  <a:cs typeface="Futura Condensed"/>
                </a:rPr>
                <a:t>Comment as-tu résolu le problème ?</a:t>
              </a:r>
            </a:p>
            <a:p>
              <a:pPr marL="171450" indent="-171450" algn="l" rtl="0">
                <a:buFont typeface="Lucida Grande"/>
                <a:buChar char="+"/>
              </a:pP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ont-ils utilisé des approches différentes pour résoudre le problème ?</a:t>
              </a:r>
            </a:p>
          </p:txBody>
        </p:sp>
        <p:sp>
          <p:nvSpPr>
            <p:cNvPr id="83" name="TextBox 82"/>
            <p:cNvSpPr txBox="1"/>
            <p:nvPr/>
          </p:nvSpPr>
          <p:spPr>
            <a:xfrm>
              <a:off x="3992282" y="4098597"/>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4" name="Straight Connector 83"/>
            <p:cNvCxnSpPr/>
            <p:nvPr/>
          </p:nvCxnSpPr>
          <p:spPr>
            <a:xfrm flipV="1">
              <a:off x="4089400" y="4437151"/>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7"/>
            </p:custDataLst>
          </p:nvPr>
        </p:nvSpPr>
        <p:spPr>
          <a:xfrm>
            <a:off x="457995" y="2047400"/>
            <a:ext cx="2913799" cy="954107"/>
          </a:xfrm>
          <a:prstGeom prst="rect">
            <a:avLst/>
          </a:prstGeom>
          <a:noFill/>
        </p:spPr>
        <p:txBody>
          <a:bodyPr wrap="square" rtlCol="0" anchor="ctr" anchorCtr="0">
            <a:spAutoFit/>
          </a:bodyPr>
          <a:lstStyle/>
          <a:p>
            <a:pPr algn="l" rtl="0"/>
            <a:r>
              <a:rPr lang="fr-FR" sz="2800" b="0" i="0" u="none" dirty="0">
                <a:solidFill>
                  <a:schemeClr val="bg1"/>
                </a:solidFill>
                <a:latin typeface="Futura Std Condensed" pitchFamily="34" charset="0"/>
                <a:cs typeface="Futura Condensed"/>
              </a:rPr>
              <a:t>DESCRIPTION DE </a:t>
            </a:r>
            <a:r>
              <a:rPr lang="fr-FR" sz="2800" b="0" i="0" u="none" dirty="0" smtClean="0">
                <a:solidFill>
                  <a:schemeClr val="bg1"/>
                </a:solidFill>
                <a:latin typeface="Futura Std Condensed" pitchFamily="34" charset="0"/>
                <a:cs typeface="Futura Condensed"/>
              </a:rPr>
              <a:t>L’ACTIVITÉ</a:t>
            </a:r>
            <a:endParaRPr lang="fr-FR" sz="2800" dirty="0">
              <a:solidFill>
                <a:schemeClr val="bg1"/>
              </a:solidFill>
              <a:latin typeface="Futura Std Condensed" pitchFamily="34" charset="0"/>
              <a:cs typeface="Futura Condensed"/>
            </a:endParaRPr>
          </a:p>
        </p:txBody>
      </p:sp>
      <p:grpSp>
        <p:nvGrpSpPr>
          <p:cNvPr id="97" name="Group 96"/>
          <p:cNvGrpSpPr/>
          <p:nvPr>
            <p:custDataLst>
              <p:tags r:id="rId8"/>
            </p:custDataLst>
          </p:nvPr>
        </p:nvGrpSpPr>
        <p:grpSpPr>
          <a:xfrm>
            <a:off x="4007796" y="5709109"/>
            <a:ext cx="3307404" cy="1511490"/>
            <a:chOff x="3992282" y="2832776"/>
            <a:chExt cx="3307404" cy="1511490"/>
          </a:xfrm>
        </p:grpSpPr>
        <p:sp>
          <p:nvSpPr>
            <p:cNvPr id="98" name="TextBox 97"/>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réussi à corriger les cinq erreurs ? Si ce </a:t>
              </a:r>
              <a:r>
                <a:rPr lang="fr-FR" sz="1200" b="0" i="0" u="none" dirty="0" smtClean="0">
                  <a:latin typeface="Futura Std Condensed" pitchFamily="34" charset="0"/>
                  <a:cs typeface="Futura Condensed"/>
                </a:rPr>
                <a:t>n’est </a:t>
              </a:r>
              <a:r>
                <a:rPr lang="fr-FR" sz="1200" b="0" i="0" u="none" dirty="0">
                  <a:latin typeface="Futura Std Condensed" pitchFamily="34" charset="0"/>
                  <a:cs typeface="Futura Condensed"/>
                </a:rPr>
                <a:t>pas le cas, comment pourriez-vous clarifier les concepts abordés dans les programmes non résolus ?</a:t>
              </a:r>
            </a:p>
            <a:p>
              <a:pPr marL="171450" indent="-171450" algn="l" rtl="0">
                <a:buFont typeface="Lucida Grande"/>
                <a:buChar char="+"/>
              </a:pPr>
              <a:r>
                <a:rPr lang="fr-FR" sz="1200" b="0" i="0" u="none" dirty="0">
                  <a:latin typeface="Futura Std Condensed" pitchFamily="34" charset="0"/>
                  <a:cs typeface="Futura Condensed"/>
                </a:rPr>
                <a:t>Quelles différentes stratégies les élèves ont-ils employées pour tester et corriger les programmes ?</a:t>
              </a:r>
            </a:p>
          </p:txBody>
        </p:sp>
        <p:sp>
          <p:nvSpPr>
            <p:cNvPr id="99" name="TextBox 9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100" name="Straight Connector 9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custDataLst>
              <p:tags r:id="rId9"/>
            </p:custDataLst>
          </p:nvPr>
        </p:nvGrpSpPr>
        <p:grpSpPr>
          <a:xfrm>
            <a:off x="457995" y="7630731"/>
            <a:ext cx="6857205" cy="352518"/>
            <a:chOff x="457995" y="7630731"/>
            <a:chExt cx="6857205" cy="352518"/>
          </a:xfrm>
        </p:grpSpPr>
        <p:sp>
          <p:nvSpPr>
            <p:cNvPr id="72" name="TextBox 71"/>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80" name="Straight Connector 79"/>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6" name="Straight Connector 85"/>
          <p:cNvCxnSpPr/>
          <p:nvPr>
            <p:custDataLst>
              <p:tags r:id="rId10"/>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7" name="Group 86"/>
          <p:cNvGrpSpPr/>
          <p:nvPr>
            <p:custDataLst>
              <p:tags r:id="rId11"/>
            </p:custDataLst>
          </p:nvPr>
        </p:nvGrpSpPr>
        <p:grpSpPr>
          <a:xfrm>
            <a:off x="4104914" y="8217641"/>
            <a:ext cx="3117152" cy="1158779"/>
            <a:chOff x="3746748" y="8217641"/>
            <a:chExt cx="3475318" cy="1158779"/>
          </a:xfrm>
        </p:grpSpPr>
        <p:sp>
          <p:nvSpPr>
            <p:cNvPr id="88" name="TextBox 87"/>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90" name="Group 89"/>
            <p:cNvGrpSpPr/>
            <p:nvPr/>
          </p:nvGrpSpPr>
          <p:grpSpPr>
            <a:xfrm>
              <a:off x="4076948" y="8385986"/>
              <a:ext cx="3145118" cy="883399"/>
              <a:chOff x="3891832" y="8385983"/>
              <a:chExt cx="3321768" cy="883398"/>
            </a:xfrm>
          </p:grpSpPr>
          <p:cxnSp>
            <p:nvCxnSpPr>
              <p:cNvPr id="91" name="Straight Connector 90"/>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5" name="TextBox 94"/>
          <p:cNvSpPr txBox="1"/>
          <p:nvPr>
            <p:custDataLst>
              <p:tags r:id="rId12"/>
            </p:custDataLst>
          </p:nvPr>
        </p:nvSpPr>
        <p:spPr>
          <a:xfrm>
            <a:off x="551129" y="8142739"/>
            <a:ext cx="3231204"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Pouvoir lire le code rédigé par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est une compétence utile, qui se révèle même essentielle si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veut réutiliser et remixer le travail </a:t>
            </a:r>
            <a:r>
              <a:rPr lang="fr-FR" sz="1200" b="0" i="0" u="none" dirty="0" smtClean="0">
                <a:latin typeface="Futura Std Condensed" pitchFamily="34" charset="0"/>
                <a:cs typeface="Futura Condensed"/>
              </a:rPr>
              <a:t>d’autrui</a:t>
            </a:r>
            <a:r>
              <a:rPr lang="fr-FR" sz="1200" b="0" i="0" u="none" dirty="0">
                <a:latin typeface="Futura Std Condensed" pitchFamily="34" charset="0"/>
                <a:cs typeface="Futura Condensed"/>
              </a:rPr>
              <a:t>.</a:t>
            </a:r>
          </a:p>
          <a:p>
            <a:pPr marL="171450" indent="-171450" algn="l" rtl="0">
              <a:buFont typeface="Lucida Grande"/>
              <a:buChar char="+"/>
            </a:pPr>
            <a:r>
              <a:rPr lang="fr-FR" sz="1200" b="0" i="0" u="none" dirty="0">
                <a:latin typeface="Futura Std Condensed" pitchFamily="34" charset="0"/>
                <a:cs typeface="Futura Condensed"/>
              </a:rPr>
              <a:t>Cette activité se prête très bien à la programmation en binôme. Divisez votre classe en équipes de deux, et invitez chaque équipe à relever les défis de débogage. </a:t>
            </a:r>
          </a:p>
          <a:p>
            <a:pPr marL="171450" indent="-171450" algn="l" rtl="0">
              <a:buFont typeface="Lucida Grande"/>
              <a:buChar char="+"/>
            </a:pPr>
            <a:r>
              <a:rPr lang="fr-FR" sz="1200" b="0" i="0" u="none" dirty="0">
                <a:latin typeface="Futura Std Condensed" pitchFamily="34" charset="0"/>
                <a:cs typeface="Futura Condensed"/>
              </a:rPr>
              <a:t>Pour expliquer les modifications apportées au code, les élèves pourront faire un clic droit sur les blocs Scratch, afin </a:t>
            </a:r>
            <a:r>
              <a:rPr lang="fr-FR" sz="1200" b="0" i="0" u="none" dirty="0" smtClean="0">
                <a:latin typeface="Futura Std Condensed" pitchFamily="34" charset="0"/>
                <a:cs typeface="Futura Condensed"/>
              </a:rPr>
              <a:t>d’insérer </a:t>
            </a:r>
            <a:r>
              <a:rPr lang="fr-FR" sz="1200" b="0" i="0" u="none" dirty="0">
                <a:latin typeface="Futura Std Condensed" pitchFamily="34" charset="0"/>
                <a:cs typeface="Futura Condensed"/>
              </a:rPr>
              <a:t>des commentaires.</a:t>
            </a:r>
            <a:endParaRPr lang="fr-FR" sz="1200" dirty="0">
              <a:latin typeface="Futura Std Condensed" pitchFamily="34" charset="0"/>
              <a:cs typeface="Futura Condensed"/>
            </a:endParaRPr>
          </a:p>
        </p:txBody>
      </p:sp>
      <p:grpSp>
        <p:nvGrpSpPr>
          <p:cNvPr id="105" name="Group 104"/>
          <p:cNvGrpSpPr/>
          <p:nvPr>
            <p:custDataLst>
              <p:tags r:id="rId13"/>
            </p:custDataLst>
          </p:nvPr>
        </p:nvGrpSpPr>
        <p:grpSpPr>
          <a:xfrm>
            <a:off x="3669537" y="794340"/>
            <a:ext cx="442062" cy="1123360"/>
            <a:chOff x="2853673" y="794340"/>
            <a:chExt cx="442062" cy="1123360"/>
          </a:xfrm>
        </p:grpSpPr>
        <p:cxnSp>
          <p:nvCxnSpPr>
            <p:cNvPr id="108" name="Straight Connector 107"/>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12" name="TextBox 111"/>
          <p:cNvSpPr txBox="1"/>
          <p:nvPr>
            <p:custDataLst>
              <p:tags r:id="rId14"/>
            </p:custDataLst>
          </p:nvPr>
        </p:nvSpPr>
        <p:spPr>
          <a:xfrm>
            <a:off x="2535516"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113" name="Picture 112" descr="15min.png"/>
          <p:cNvPicPr>
            <a:picLocks noChangeAspect="1"/>
          </p:cNvPicPr>
          <p:nvPr>
            <p:custDataLst>
              <p:tags r:id="rId15"/>
            </p:custDataLst>
          </p:nvPr>
        </p:nvPicPr>
        <p:blipFill>
          <a:blip r:embed="rId21">
            <a:extLst>
              <a:ext uri="{28A0092B-C50C-407E-A947-70E740481C1C}">
                <a14:useLocalDpi xmlns:a14="http://schemas.microsoft.com/office/drawing/2010/main" val="0"/>
              </a:ext>
            </a:extLst>
          </a:blip>
          <a:stretch>
            <a:fillRect/>
          </a:stretch>
        </p:blipFill>
        <p:spPr>
          <a:xfrm>
            <a:off x="2279001" y="1754376"/>
            <a:ext cx="324022" cy="324022"/>
          </a:xfrm>
          <a:prstGeom prst="rect">
            <a:avLst/>
          </a:prstGeom>
        </p:spPr>
      </p:pic>
      <p:grpSp>
        <p:nvGrpSpPr>
          <p:cNvPr id="51" name="Group 50"/>
          <p:cNvGrpSpPr/>
          <p:nvPr>
            <p:custDataLst>
              <p:tags r:id="rId16"/>
            </p:custDataLst>
          </p:nvPr>
        </p:nvGrpSpPr>
        <p:grpSpPr>
          <a:xfrm>
            <a:off x="551130" y="325647"/>
            <a:ext cx="479582" cy="2460416"/>
            <a:chOff x="6742485" y="325647"/>
            <a:chExt cx="479582" cy="2460416"/>
          </a:xfrm>
        </p:grpSpPr>
        <p:sp>
          <p:nvSpPr>
            <p:cNvPr id="53" name="TextBox 52"/>
            <p:cNvSpPr txBox="1"/>
            <p:nvPr/>
          </p:nvSpPr>
          <p:spPr>
            <a:xfrm rot="5400000">
              <a:off x="5931227" y="1150289"/>
              <a:ext cx="2110950" cy="461665"/>
            </a:xfrm>
            <a:prstGeom prst="rect">
              <a:avLst/>
            </a:prstGeom>
            <a:noFill/>
          </p:spPr>
          <p:txBody>
            <a:bodyPr wrap="square" rtlCol="0" anchor="ctr" anchorCtr="0">
              <a:spAutoFit/>
            </a:bodyPr>
            <a:lstStyle/>
            <a:p>
              <a:pPr algn="r" rtl="0"/>
              <a:r>
                <a:rPr lang="fr-FR" sz="2400" b="0" i="0" u="none">
                  <a:solidFill>
                    <a:schemeClr val="bg1"/>
                  </a:solidFill>
                  <a:latin typeface="Futura Std Condensed" pitchFamily="34" charset="0"/>
                  <a:cs typeface="Futura Condensed"/>
                </a:rPr>
                <a:t> UNIT 3 ACTIVITÉ</a:t>
              </a:r>
              <a:endParaRPr lang="fr-FR" sz="2400" dirty="0">
                <a:solidFill>
                  <a:schemeClr val="bg1"/>
                </a:solidFill>
                <a:latin typeface="Futura Std Condensed" pitchFamily="34" charset="0"/>
                <a:cs typeface="Futura Condensed"/>
              </a:endParaRPr>
            </a:p>
          </p:txBody>
        </p:sp>
        <p:sp>
          <p:nvSpPr>
            <p:cNvPr id="55" name="Isosceles Triangle 54"/>
            <p:cNvSpPr/>
            <p:nvPr/>
          </p:nvSpPr>
          <p:spPr>
            <a:xfrm>
              <a:off x="6742485" y="254215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grpSp>
      <p:sp>
        <p:nvSpPr>
          <p:cNvPr id="3" name="Slide Number Placeholder 2"/>
          <p:cNvSpPr>
            <a:spLocks noGrp="1"/>
          </p:cNvSpPr>
          <p:nvPr>
            <p:ph type="sldNum" sz="quarter" idx="12"/>
            <p:custDataLst>
              <p:tags r:id="rId17"/>
            </p:custDataLst>
          </p:nvPr>
        </p:nvSpPr>
        <p:spPr>
          <a:xfrm>
            <a:off x="142398" y="9519711"/>
            <a:ext cx="1813560" cy="535517"/>
          </a:xfrm>
        </p:spPr>
        <p:txBody>
          <a:bodyPr/>
          <a:lstStyle/>
          <a:p>
            <a:pPr algn="l" rtl="0"/>
            <a:r>
              <a:rPr lang="fr-FR" b="0" i="0" u="none">
                <a:latin typeface="Futura Std Condensed" pitchFamily="34" charset="0"/>
              </a:rPr>
              <a:t>64</a:t>
            </a:r>
            <a:endParaRPr lang="fr-FR" dirty="0">
              <a:latin typeface="Futura Std Condensed" pitchFamily="34" charset="0"/>
            </a:endParaRPr>
          </a:p>
        </p:txBody>
      </p:sp>
      <p:grpSp>
        <p:nvGrpSpPr>
          <p:cNvPr id="47" name="Group 46"/>
          <p:cNvGrpSpPr/>
          <p:nvPr>
            <p:custDataLst>
              <p:tags r:id="rId18"/>
            </p:custDataLst>
          </p:nvPr>
        </p:nvGrpSpPr>
        <p:grpSpPr>
          <a:xfrm>
            <a:off x="551129" y="-5905"/>
            <a:ext cx="493776" cy="2791968"/>
            <a:chOff x="551129" y="-5905"/>
            <a:chExt cx="493776" cy="2791968"/>
          </a:xfrm>
        </p:grpSpPr>
        <p:pic>
          <p:nvPicPr>
            <p:cNvPr id="48" name="Picture 47" descr="Unit3activity.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1129" y="-5905"/>
              <a:ext cx="493776" cy="2791968"/>
            </a:xfrm>
            <a:prstGeom prst="rect">
              <a:avLst/>
            </a:prstGeom>
          </p:spPr>
        </p:pic>
        <p:sp>
          <p:nvSpPr>
            <p:cNvPr id="49" name="TextBox 48"/>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3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0818122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445295" y="1522398"/>
            <a:ext cx="2357172" cy="1334958"/>
            <a:chOff x="409710" y="1457232"/>
            <a:chExt cx="2357172" cy="1334958"/>
          </a:xfrm>
        </p:grpSpPr>
        <p:sp>
          <p:nvSpPr>
            <p:cNvPr id="10" name="TextBox 9"/>
            <p:cNvSpPr txBox="1"/>
            <p:nvPr/>
          </p:nvSpPr>
          <p:spPr>
            <a:xfrm>
              <a:off x="502845" y="1457232"/>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À </a:t>
              </a:r>
              <a:r>
                <a:rPr lang="fr-FR" sz="1200" b="0" i="0" u="none" dirty="0" smtClean="0">
                  <a:latin typeface="Futura Std Condensed" pitchFamily="34" charset="0"/>
                  <a:cs typeface="Futura Condensed"/>
                </a:rPr>
                <a:t>L’AIDE</a:t>
              </a:r>
              <a:r>
                <a:rPr lang="fr-FR" sz="1200" b="0" i="0" u="none" dirty="0">
                  <a:latin typeface="Futura Std Condensed" pitchFamily="34" charset="0"/>
                  <a:cs typeface="Futura Condensed"/>
                </a:rPr>
                <a:t> ! PEUX-TU CORRIGER CES CINQ PROGRAMMES EN SCRATCH ?</a:t>
              </a:r>
              <a:endParaRPr lang="fr-FR" sz="1200" dirty="0">
                <a:latin typeface="Futura Std Condensed" pitchFamily="34" charset="0"/>
                <a:cs typeface="Futura Condensed"/>
              </a:endParaRPr>
            </a:p>
          </p:txBody>
        </p:sp>
        <p:sp>
          <p:nvSpPr>
            <p:cNvPr id="13" name="TextBox 12"/>
            <p:cNvSpPr txBox="1"/>
            <p:nvPr/>
          </p:nvSpPr>
          <p:spPr>
            <a:xfrm>
              <a:off x="409710" y="2145859"/>
              <a:ext cx="2357172" cy="646331"/>
            </a:xfrm>
            <a:prstGeom prst="rect">
              <a:avLst/>
            </a:prstGeom>
            <a:noFill/>
          </p:spPr>
          <p:txBody>
            <a:bodyPr wrap="square" rtlCol="0">
              <a:spAutoFit/>
            </a:bodyPr>
            <a:lstStyle/>
            <a:p>
              <a:pPr algn="just" rtl="0"/>
              <a:r>
                <a:rPr lang="fr-FR" sz="1200" b="0" i="0" u="none">
                  <a:latin typeface="Futura Std Condensed" pitchFamily="34" charset="0"/>
                  <a:cs typeface="Futura Condensed"/>
                </a:rPr>
                <a:t>Dans cette activité, tu étudieras ce qui est allé de travers et tu trouveras une solution à chacun des cinq défis de débogage proposés. </a:t>
              </a:r>
              <a:endParaRPr lang="fr-FR" sz="1200" dirty="0">
                <a:solidFill>
                  <a:srgbClr val="000000"/>
                </a:solidFill>
                <a:latin typeface="Futura Std Condensed" pitchFamily="34" charset="0"/>
                <a:cs typeface="Futura Condensed"/>
              </a:endParaRPr>
            </a:p>
          </p:txBody>
        </p:sp>
      </p:grpSp>
      <p:sp>
        <p:nvSpPr>
          <p:cNvPr id="26" name="TextBox 25"/>
          <p:cNvSpPr txBox="1"/>
          <p:nvPr>
            <p:custDataLst>
              <p:tags r:id="rId2"/>
            </p:custDataLst>
          </p:nvPr>
        </p:nvSpPr>
        <p:spPr>
          <a:xfrm>
            <a:off x="415665" y="8517982"/>
            <a:ext cx="3414313"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Fais une liste des erreurs que pourrait contenir le programme.</a:t>
            </a:r>
          </a:p>
          <a:p>
            <a:pPr marL="171450" indent="-171450" algn="l" rtl="0">
              <a:buFont typeface="Wingdings" charset="2"/>
              <a:buChar char="q"/>
            </a:pPr>
            <a:r>
              <a:rPr lang="fr-FR" sz="1200" b="0" i="0" u="none" dirty="0">
                <a:latin typeface="Futura Std Condensed" pitchFamily="34" charset="0"/>
                <a:cs typeface="Futura Condensed"/>
              </a:rPr>
              <a:t>Conserve une trace de ton travail ! Cela pourra </a:t>
            </a:r>
            <a:r>
              <a:rPr lang="fr-FR" sz="1200" b="0" i="0" u="none" dirty="0" smtClean="0">
                <a:latin typeface="Futura Std Condensed" pitchFamily="34" charset="0"/>
                <a:cs typeface="Futura Condensed"/>
              </a:rPr>
              <a:t>t’aider </a:t>
            </a:r>
            <a:r>
              <a:rPr lang="fr-FR" sz="1200" b="0" i="0" u="none" dirty="0">
                <a:latin typeface="Futura Std Condensed" pitchFamily="34" charset="0"/>
                <a:cs typeface="Futura Condensed"/>
              </a:rPr>
              <a:t>à te </a:t>
            </a:r>
            <a:r>
              <a:rPr lang="fr-FR" sz="1200" b="0" i="0" u="none" dirty="0" smtClean="0">
                <a:latin typeface="Futura Std Condensed" pitchFamily="34" charset="0"/>
                <a:cs typeface="Futura Condensed"/>
              </a:rPr>
              <a:t>souvenir </a:t>
            </a:r>
            <a:r>
              <a:rPr lang="fr-FR" sz="1200" b="0" i="0" u="none" dirty="0">
                <a:latin typeface="Futura Std Condensed" pitchFamily="34" charset="0"/>
                <a:cs typeface="Futura Condensed"/>
              </a:rPr>
              <a:t>de ce que tu as déjà essayé et à </a:t>
            </a:r>
            <a:r>
              <a:rPr lang="fr-FR" sz="1200" b="0" i="0" u="none" dirty="0" smtClean="0">
                <a:latin typeface="Futura Std Condensed" pitchFamily="34" charset="0"/>
                <a:cs typeface="Futura Condensed"/>
              </a:rPr>
              <a:t>t’orienter </a:t>
            </a:r>
            <a:r>
              <a:rPr lang="fr-FR" sz="1200" b="0" i="0" u="none" dirty="0">
                <a:latin typeface="Futura Std Condensed" pitchFamily="34" charset="0"/>
                <a:cs typeface="Futura Condensed"/>
              </a:rPr>
              <a:t>vers la prochaine chose à tenter.</a:t>
            </a:r>
          </a:p>
          <a:p>
            <a:pPr marL="171450" indent="-171450" algn="l" rtl="0">
              <a:buFont typeface="Wingdings" charset="2"/>
              <a:buChar char="q"/>
            </a:pPr>
            <a:r>
              <a:rPr lang="fr-FR" sz="1200" b="0" i="0" u="none" dirty="0">
                <a:latin typeface="Futura Std Condensed" pitchFamily="34" charset="0"/>
                <a:cs typeface="Futura Condensed"/>
              </a:rPr>
              <a:t>Avec un voisin, partagez et comparez vos approches </a:t>
            </a:r>
            <a:r>
              <a:rPr lang="fr-FR" sz="1200" b="0" i="0" u="none" dirty="0" smtClean="0">
                <a:latin typeface="Futura Std Condensed" pitchFamily="34" charset="0"/>
                <a:cs typeface="Futura Condensed"/>
              </a:rPr>
              <a:t>d’identification </a:t>
            </a:r>
            <a:r>
              <a:rPr lang="fr-FR" sz="1200" b="0" i="0" u="none" dirty="0">
                <a:latin typeface="Futura Std Condensed" pitchFamily="34" charset="0"/>
                <a:cs typeface="Futura Condensed"/>
              </a:rPr>
              <a:t>et de résolution de problèmes </a:t>
            </a: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ce que tu trouves une approche qui te convienne !</a:t>
            </a:r>
          </a:p>
        </p:txBody>
      </p:sp>
      <p:sp>
        <p:nvSpPr>
          <p:cNvPr id="38" name="TextBox 37"/>
          <p:cNvSpPr txBox="1"/>
          <p:nvPr>
            <p:custDataLst>
              <p:tags r:id="rId3"/>
            </p:custDataLst>
          </p:nvPr>
        </p:nvSpPr>
        <p:spPr>
          <a:xfrm>
            <a:off x="4076669" y="8517982"/>
            <a:ext cx="3314032"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a:latin typeface="Futura Std Condensed" pitchFamily="34" charset="0"/>
                <a:cs typeface="Futura Condensed"/>
              </a:rPr>
              <a:t>Ajoute des commentaires à ton code en faisant un clic droit sur les blocs de tes scripts. Ceci peut aider les autres à comprendre les différentes parties de ton programme !</a:t>
            </a:r>
          </a:p>
          <a:p>
            <a:pPr marL="171450" indent="-171450" algn="l" rtl="0">
              <a:buFont typeface="Lucida Grande"/>
              <a:buChar char="+"/>
            </a:pPr>
            <a:r>
              <a:rPr lang="fr-FR" sz="1200" b="0" i="0" u="none" kern="1100" spc="-20">
                <a:latin typeface="Futura Std Condensed" pitchFamily="34" charset="0"/>
                <a:cs typeface="Futura Condensed"/>
              </a:rPr>
              <a:t>Avec un partenaire, discutez de vos méthodes de test et de débogage, et notez les similitudes et les différences entre vos stratégies.</a:t>
            </a:r>
          </a:p>
          <a:p>
            <a:pPr marL="171450" indent="-171450" algn="l" rtl="0">
              <a:buFont typeface="Lucida Grande"/>
              <a:buChar char="+"/>
            </a:pPr>
            <a:r>
              <a:rPr lang="fr-FR" sz="1200" b="0" i="0" u="none" kern="1100" spc="-20">
                <a:latin typeface="Futura Std Condensed" pitchFamily="34" charset="0"/>
                <a:cs typeface="Futura Condensed"/>
              </a:rPr>
              <a:t>Aide un voisin !</a:t>
            </a:r>
            <a:endParaRPr lang="fr-FR" sz="1200" kern="1100" spc="-20" dirty="0">
              <a:latin typeface="Futura Std Condensed" pitchFamily="34" charset="0"/>
              <a:cs typeface="Futura Condensed"/>
            </a:endParaRPr>
          </a:p>
        </p:txBody>
      </p:sp>
      <p:cxnSp>
        <p:nvCxnSpPr>
          <p:cNvPr id="70" name="Straight Connector 69"/>
          <p:cNvCxnSpPr/>
          <p:nvPr>
            <p:custDataLst>
              <p:tags r:id="rId4"/>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custDataLst>
              <p:tags r:id="rId5"/>
            </p:custDataLst>
          </p:nvPr>
        </p:nvGrpSpPr>
        <p:grpSpPr>
          <a:xfrm>
            <a:off x="3829978" y="665968"/>
            <a:ext cx="3402084" cy="6980282"/>
            <a:chOff x="4430800" y="773826"/>
            <a:chExt cx="3377972" cy="6568637"/>
          </a:xfrm>
        </p:grpSpPr>
        <p:sp>
          <p:nvSpPr>
            <p:cNvPr id="34" name="Rectangle 33"/>
            <p:cNvSpPr/>
            <p:nvPr/>
          </p:nvSpPr>
          <p:spPr>
            <a:xfrm>
              <a:off x="4430802" y="773826"/>
              <a:ext cx="3377970" cy="912322"/>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3.1 </a:t>
              </a:r>
              <a:r>
                <a:rPr lang="fr-FR" sz="1000" b="0" i="0" u="none" dirty="0">
                  <a:latin typeface="Futura Std Condensed" pitchFamily="34" charset="0"/>
                  <a:cs typeface="Futura Condensed"/>
                </a:rPr>
                <a:t>http://scratch.mit.edu/projects/24269007</a:t>
              </a:r>
            </a:p>
            <a:p>
              <a:pPr algn="just" rtl="0"/>
              <a:endParaRPr lang="fr-FR" sz="600" dirty="0">
                <a:latin typeface="Futura Std Condensed" pitchFamily="34" charset="0"/>
                <a:cs typeface="Futura Condensed"/>
              </a:endParaRPr>
            </a:p>
            <a:p>
              <a:pPr algn="just"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le chat de Scratch apprend à miauler à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	Cependant</a:t>
              </a:r>
              <a:r>
                <a:rPr lang="fr-FR" sz="1100" b="0" i="0" u="none" dirty="0">
                  <a:latin typeface="Futura Std Condensed" pitchFamily="34" charset="0"/>
                  <a:cs typeface="Futura Condensed"/>
                </a:rPr>
                <a:t>, lorsque vient le </a:t>
              </a:r>
              <a:r>
                <a:rPr lang="fr-FR" sz="1100" b="0" i="0" u="none" dirty="0" smtClean="0">
                  <a:latin typeface="Futura Std Condensed" pitchFamily="34" charset="0"/>
                  <a:cs typeface="Futura Condensed"/>
                </a:rPr>
                <a:t>tour </a:t>
              </a:r>
              <a:r>
                <a:rPr lang="fr-FR" sz="1100" b="0" i="0" u="none" dirty="0">
                  <a:latin typeface="Futura Std Condensed" pitchFamily="34" charset="0"/>
                  <a:cs typeface="Futura Condensed"/>
                </a:rPr>
                <a:t>de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 ce dernier ne dit rien. </a:t>
              </a:r>
              <a:r>
                <a:rPr lang="fr-FR" sz="1100" b="0" i="0" u="none" dirty="0" smtClean="0">
                  <a:latin typeface="Futura Std Condensed" pitchFamily="34" charset="0"/>
                  <a:cs typeface="Futura Condensed"/>
                </a:rPr>
                <a:t>	Comment </a:t>
              </a:r>
              <a:r>
                <a:rPr lang="fr-FR" sz="1100" b="0" i="0" u="none" dirty="0">
                  <a:latin typeface="Futura Std Condensed" pitchFamily="34" charset="0"/>
                  <a:cs typeface="Futura Condensed"/>
                </a:rPr>
                <a:t>corriger le programme ?</a:t>
              </a:r>
            </a:p>
          </p:txBody>
        </p:sp>
        <p:sp>
          <p:nvSpPr>
            <p:cNvPr id="35" name="Rectangle 34"/>
            <p:cNvSpPr/>
            <p:nvPr/>
          </p:nvSpPr>
          <p:spPr>
            <a:xfrm>
              <a:off x="4430802" y="1953524"/>
              <a:ext cx="3377970" cy="912323"/>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3.2 </a:t>
              </a:r>
              <a:r>
                <a:rPr lang="fr-FR" sz="1000" b="0" i="0" u="none" dirty="0">
                  <a:latin typeface="Futura Std Condensed" pitchFamily="34" charset="0"/>
                  <a:cs typeface="Futura Condensed"/>
                </a:rPr>
                <a:t>http://scratch.mit.edu/projects/24269046</a:t>
              </a:r>
            </a:p>
            <a:p>
              <a:endParaRPr lang="fr-FR" sz="600" dirty="0" smtClean="0">
                <a:latin typeface="Futura Std Condensed" pitchFamily="34" charset="0"/>
                <a:cs typeface="Futura Condensed"/>
              </a:endParaRPr>
            </a:p>
            <a:p>
              <a:pPr algn="just"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le chat de Scratch est censé compte de 1 </a:t>
              </a:r>
              <a:r>
                <a:rPr lang="fr-FR" sz="1100" b="0" i="0" u="none" dirty="0" smtClean="0">
                  <a:latin typeface="Futura Std Condensed" pitchFamily="34" charset="0"/>
                  <a:cs typeface="Futura Condensed"/>
                </a:rPr>
                <a:t>jusqu’au 	nombre </a:t>
              </a:r>
              <a:r>
                <a:rPr lang="fr-FR" sz="1100" b="0" i="0" u="none" dirty="0">
                  <a:latin typeface="Futura Std Condensed" pitchFamily="34" charset="0"/>
                  <a:cs typeface="Futura Condensed"/>
                </a:rPr>
                <a:t>fourni par </a:t>
              </a:r>
              <a:r>
                <a:rPr lang="fr-FR" sz="1100" b="0" i="0" u="none" dirty="0" smtClean="0">
                  <a:latin typeface="Futura Std Condensed" pitchFamily="34" charset="0"/>
                  <a:cs typeface="Futura Condensed"/>
                </a:rPr>
                <a:t>l’utilisateur</a:t>
              </a:r>
              <a:r>
                <a:rPr lang="fr-FR" sz="1100" b="0" i="0" u="none" dirty="0">
                  <a:latin typeface="Futura Std Condensed" pitchFamily="34" charset="0"/>
                  <a:cs typeface="Futura Condensed"/>
                </a:rPr>
                <a:t>. Mais le chat de Scratch compte toujours </a:t>
              </a:r>
              <a:r>
                <a:rPr lang="fr-FR" sz="1100" b="0" i="0" u="none" dirty="0" smtClean="0">
                  <a:latin typeface="Futura Std Condensed" pitchFamily="34" charset="0"/>
                  <a:cs typeface="Futura Condensed"/>
                </a:rPr>
                <a:t>	jusqu’à </a:t>
              </a:r>
              <a:r>
                <a:rPr lang="fr-FR" sz="1100" b="0" i="0" u="none" dirty="0">
                  <a:latin typeface="Futura Std Condensed" pitchFamily="34" charset="0"/>
                  <a:cs typeface="Futura Condensed"/>
                </a:rPr>
                <a:t>10. </a:t>
              </a:r>
              <a:r>
                <a:rPr lang="fr-FR" sz="1100" b="0" i="0" u="none" dirty="0" smtClean="0">
                  <a:latin typeface="Futura Std Condensed" pitchFamily="34" charset="0"/>
                  <a:cs typeface="Futura Condensed"/>
                </a:rPr>
                <a:t>Comment </a:t>
              </a:r>
              <a:r>
                <a:rPr lang="fr-FR" sz="1100" b="0" i="0" u="none" dirty="0">
                  <a:latin typeface="Futura Std Condensed" pitchFamily="34" charset="0"/>
                  <a:cs typeface="Futura Condensed"/>
                </a:rPr>
                <a:t>corriger le programme ?</a:t>
              </a:r>
            </a:p>
          </p:txBody>
        </p:sp>
        <p:sp>
          <p:nvSpPr>
            <p:cNvPr id="56" name="Rectangle 55"/>
            <p:cNvSpPr/>
            <p:nvPr/>
          </p:nvSpPr>
          <p:spPr>
            <a:xfrm>
              <a:off x="4430800" y="3166287"/>
              <a:ext cx="3377972" cy="912323"/>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3.3 </a:t>
              </a:r>
              <a:r>
                <a:rPr lang="fr-FR" sz="1000" b="0" i="0" u="none" dirty="0">
                  <a:latin typeface="Futura Std Condensed" pitchFamily="34" charset="0"/>
                  <a:cs typeface="Futura Condensed"/>
                </a:rPr>
                <a:t>http://scratch.mit.edu/projects/24269070</a:t>
              </a:r>
            </a:p>
            <a:p>
              <a:endParaRPr lang="fr-FR" sz="600" dirty="0" smtClean="0">
                <a:latin typeface="Futura Std Condensed" pitchFamily="34" charset="0"/>
                <a:cs typeface="Futura Condensed"/>
              </a:endParaRPr>
            </a:p>
            <a:p>
              <a:pPr algn="just"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le chat de Scratch appelle les amis de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 à tour de </a:t>
              </a:r>
              <a:r>
                <a:rPr lang="fr-FR" sz="1100" b="0" i="0" u="none" dirty="0" smtClean="0">
                  <a:latin typeface="Futura Std Condensed" pitchFamily="34" charset="0"/>
                  <a:cs typeface="Futura Condensed"/>
                </a:rPr>
                <a:t>	rôle</a:t>
              </a:r>
              <a:r>
                <a:rPr lang="fr-FR" sz="1100" b="0" i="0" u="none" dirty="0">
                  <a:latin typeface="Futura Std Condensed" pitchFamily="34" charset="0"/>
                  <a:cs typeface="Futura Condensed"/>
                </a:rPr>
                <a:t> : </a:t>
              </a:r>
              <a:r>
                <a:rPr lang="fr-FR" sz="1100" b="0" i="0" u="none" dirty="0" smtClean="0">
                  <a:latin typeface="Futura Std Condensed" pitchFamily="34" charset="0"/>
                  <a:cs typeface="Futura Condensed"/>
                </a:rPr>
                <a:t>Giga</a:t>
              </a:r>
              <a:r>
                <a:rPr lang="fr-FR" sz="1100" b="0" i="0" u="none" dirty="0">
                  <a:latin typeface="Futura Std Condensed" pitchFamily="34" charset="0"/>
                  <a:cs typeface="Futura Condensed"/>
                </a:rPr>
                <a:t>, Nano, Pico et </a:t>
              </a:r>
              <a:r>
                <a:rPr lang="fr-FR" sz="1100" b="0" i="0" u="none" dirty="0" err="1">
                  <a:latin typeface="Futura Std Condensed" pitchFamily="34" charset="0"/>
                  <a:cs typeface="Futura Condensed"/>
                </a:rPr>
                <a:t>Tera</a:t>
              </a:r>
              <a:r>
                <a:rPr lang="fr-FR" sz="1100" b="0" i="0" u="none" dirty="0">
                  <a:latin typeface="Futura Std Condensed" pitchFamily="34" charset="0"/>
                  <a:cs typeface="Futura Condensed"/>
                </a:rPr>
                <a:t>. Mais tout se passe simultanément ! </a:t>
              </a:r>
              <a:r>
                <a:rPr lang="fr-FR" sz="1100" b="0" i="0" u="none" dirty="0" smtClean="0">
                  <a:latin typeface="Futura Std Condensed" pitchFamily="34" charset="0"/>
                  <a:cs typeface="Futura Condensed"/>
                </a:rPr>
                <a:t>	Comment </a:t>
              </a:r>
              <a:r>
                <a:rPr lang="fr-FR" sz="1100" b="0" i="0" u="none" dirty="0">
                  <a:latin typeface="Futura Std Condensed" pitchFamily="34" charset="0"/>
                  <a:cs typeface="Futura Condensed"/>
                </a:rPr>
                <a:t>corriger le programme ?</a:t>
              </a:r>
            </a:p>
          </p:txBody>
        </p:sp>
        <p:sp>
          <p:nvSpPr>
            <p:cNvPr id="58" name="Rectangle 57"/>
            <p:cNvSpPr/>
            <p:nvPr/>
          </p:nvSpPr>
          <p:spPr>
            <a:xfrm>
              <a:off x="4430800" y="4401402"/>
              <a:ext cx="3377972" cy="1071617"/>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3.4 </a:t>
              </a:r>
              <a:r>
                <a:rPr lang="fr-FR" sz="1000" b="0" i="0" u="none" dirty="0">
                  <a:latin typeface="Futura Std Condensed" pitchFamily="34" charset="0"/>
                  <a:cs typeface="Futura Condensed"/>
                </a:rPr>
                <a:t>http://scratch.mit.edu/projects/24269097</a:t>
              </a:r>
            </a:p>
            <a:p>
              <a:endParaRPr lang="fr-FR" sz="600" dirty="0" smtClean="0">
                <a:latin typeface="Futura Std Condensed" pitchFamily="34" charset="0"/>
                <a:cs typeface="Futura Condensed"/>
              </a:endParaRPr>
            </a:p>
            <a:p>
              <a:pPr algn="just"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le chat de Scratch et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s’entraînent </a:t>
              </a:r>
              <a:r>
                <a:rPr lang="fr-FR" sz="1100" b="0" i="0" u="none" dirty="0">
                  <a:latin typeface="Futura Std Condensed" pitchFamily="34" charset="0"/>
                  <a:cs typeface="Futura Condensed"/>
                </a:rPr>
                <a:t>à </a:t>
              </a:r>
              <a:r>
                <a:rPr lang="fr-FR" sz="1100" b="0" i="0" u="none" dirty="0" smtClean="0">
                  <a:latin typeface="Futura Std Condensed" pitchFamily="34" charset="0"/>
                  <a:cs typeface="Futura Condensed"/>
                </a:rPr>
                <a:t>sauter</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	Lorsque </a:t>
              </a:r>
              <a:r>
                <a:rPr lang="fr-FR" sz="1100" b="0" i="0" u="none" dirty="0">
                  <a:latin typeface="Futura Std Condensed" pitchFamily="34" charset="0"/>
                  <a:cs typeface="Futura Condensed"/>
                </a:rPr>
                <a:t>le chat de Scratch dit « Jump ! » (en français, « Saute ! »), </a:t>
              </a:r>
              <a:r>
                <a:rPr lang="fr-FR" sz="1100" b="0" i="0" u="none" dirty="0" smtClean="0">
                  <a:latin typeface="Futura Std Condensed" pitchFamily="34" charset="0"/>
                  <a:cs typeface="Futura Condensed"/>
                </a:rPr>
                <a:t>	</a:t>
              </a:r>
              <a:r>
                <a:rPr lang="fr-FR" sz="1100" b="0" i="0" u="none" dirty="0" err="1" smtClean="0">
                  <a:latin typeface="Futura Std Condensed" pitchFamily="34" charset="0"/>
                  <a:cs typeface="Futura Condensed"/>
                </a:rPr>
                <a:t>Gobo</a:t>
              </a:r>
              <a:r>
                <a:rPr lang="fr-FR" sz="1100" b="0" i="0" u="none" dirty="0" smtClean="0">
                  <a:latin typeface="Futura Std Condensed" pitchFamily="34" charset="0"/>
                  <a:cs typeface="Futura Condensed"/>
                </a:rPr>
                <a:t> </a:t>
              </a:r>
              <a:r>
                <a:rPr lang="fr-FR" sz="1100" b="0" i="0" u="none" dirty="0">
                  <a:latin typeface="Futura Std Condensed" pitchFamily="34" charset="0"/>
                  <a:cs typeface="Futura Condensed"/>
                </a:rPr>
                <a:t>devrait se mettre à sauter. </a:t>
              </a:r>
              <a:r>
                <a:rPr lang="fr-FR" sz="1100" b="0" i="0" u="none" dirty="0" smtClean="0">
                  <a:latin typeface="Futura Std Condensed" pitchFamily="34" charset="0"/>
                  <a:cs typeface="Futura Condensed"/>
                </a:rPr>
                <a:t>Mais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 ne saute pas. Comment </a:t>
              </a:r>
              <a:r>
                <a:rPr lang="fr-FR" sz="1100" b="0" i="0" u="none" dirty="0" smtClean="0">
                  <a:latin typeface="Futura Std Condensed" pitchFamily="34" charset="0"/>
                  <a:cs typeface="Futura Condensed"/>
                </a:rPr>
                <a:t>	corriger </a:t>
              </a:r>
              <a:r>
                <a:rPr lang="fr-FR" sz="1100" b="0" i="0" u="none" dirty="0">
                  <a:latin typeface="Futura Std Condensed" pitchFamily="34" charset="0"/>
                  <a:cs typeface="Futura Condensed"/>
                </a:rPr>
                <a:t>le programme ?</a:t>
              </a:r>
            </a:p>
          </p:txBody>
        </p:sp>
        <p:sp>
          <p:nvSpPr>
            <p:cNvPr id="59" name="Rectangle 58"/>
            <p:cNvSpPr/>
            <p:nvPr/>
          </p:nvSpPr>
          <p:spPr>
            <a:xfrm>
              <a:off x="4430800" y="5792962"/>
              <a:ext cx="3377972" cy="1549501"/>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3.5 </a:t>
              </a:r>
              <a:r>
                <a:rPr lang="fr-FR" sz="1000" b="0" i="0" u="none" dirty="0">
                  <a:latin typeface="Futura Std Condensed" pitchFamily="34" charset="0"/>
                  <a:cs typeface="Futura Condensed"/>
                </a:rPr>
                <a:t>http://scratch.mit.edu/projects/24269131</a:t>
              </a:r>
            </a:p>
            <a:p>
              <a:endParaRPr lang="fr-FR" sz="600" dirty="0" smtClean="0">
                <a:latin typeface="Futura Std Condensed" pitchFamily="34" charset="0"/>
                <a:cs typeface="Futura Condensed"/>
              </a:endParaRPr>
            </a:p>
            <a:p>
              <a:pPr algn="l" defTabSz="180000" rtl="0"/>
              <a:r>
                <a:rPr lang="fr-FR" sz="1100" b="0" i="0" u="none" dirty="0" smtClean="0">
                  <a:latin typeface="Futura Std Condensed" pitchFamily="34" charset="0"/>
                  <a:cs typeface="Futura Condensed"/>
                </a:rPr>
                <a:t>	Dans </a:t>
              </a:r>
              <a:r>
                <a:rPr lang="fr-FR" sz="1100" b="0" i="0" u="none" dirty="0">
                  <a:latin typeface="Futura Std Condensed" pitchFamily="34" charset="0"/>
                  <a:cs typeface="Futura Condensed"/>
                </a:rPr>
                <a:t>ce projet, la scène change lorsque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appuie sur la touche de </a:t>
              </a:r>
              <a:r>
                <a:rPr lang="fr-FR" sz="1100" b="0" i="0" u="none" dirty="0" smtClean="0">
                  <a:latin typeface="Futura Std Condensed" pitchFamily="34" charset="0"/>
                  <a:cs typeface="Futura Condensed"/>
                </a:rPr>
                <a:t>	déplacement </a:t>
              </a:r>
              <a:r>
                <a:rPr lang="fr-FR" sz="1100" b="0" i="0" u="none" dirty="0">
                  <a:latin typeface="Futura Std Condensed" pitchFamily="34" charset="0"/>
                  <a:cs typeface="Futura Condensed"/>
                </a:rPr>
                <a:t>vers la droite </a:t>
              </a:r>
              <a:r>
                <a:rPr lang="fr-FR" sz="1100" b="0" i="0" u="none" dirty="0" smtClean="0">
                  <a:latin typeface="Futura Std Condensed" pitchFamily="34" charset="0"/>
                  <a:cs typeface="Futura Condensed"/>
                </a:rPr>
                <a:t>(</a:t>
              </a:r>
              <a:r>
                <a:rPr lang="fr-FR" sz="1100" b="0" i="0" u="none" dirty="0">
                  <a:latin typeface="Futura Std Condensed" pitchFamily="34" charset="0"/>
                  <a:cs typeface="Futura Condensed"/>
                </a:rPr>
                <a:t>flèche de droite). La star du projet – un </a:t>
              </a:r>
              <a:r>
                <a:rPr lang="fr-FR" sz="1100" b="0" i="0" u="none" dirty="0" smtClean="0">
                  <a:latin typeface="Futura Std Condensed" pitchFamily="34" charset="0"/>
                  <a:cs typeface="Futura Condensed"/>
                </a:rPr>
                <a:t>	dinosaure </a:t>
              </a:r>
              <a:r>
                <a:rPr lang="fr-FR" sz="1100" b="0" i="0" u="none" dirty="0">
                  <a:latin typeface="Futura Std Condensed" pitchFamily="34" charset="0"/>
                  <a:cs typeface="Futura Condensed"/>
                </a:rPr>
                <a:t>– devrait être caché dans toutes les </a:t>
              </a:r>
              <a:r>
                <a:rPr lang="fr-FR" sz="1100" b="0" i="0" u="none" dirty="0" smtClean="0">
                  <a:latin typeface="Futura Std Condensed" pitchFamily="34" charset="0"/>
                  <a:cs typeface="Futura Condensed"/>
                </a:rPr>
                <a:t>scènes </a:t>
              </a:r>
              <a:r>
                <a:rPr lang="fr-FR" sz="1100" b="0" i="0" u="none" dirty="0">
                  <a:latin typeface="Futura Std Condensed" pitchFamily="34" charset="0"/>
                  <a:cs typeface="Futura Condensed"/>
                </a:rPr>
                <a:t>sauf lorsque la </a:t>
              </a:r>
              <a:r>
                <a:rPr lang="fr-FR" sz="1100" b="0" i="0" u="none" dirty="0" smtClean="0">
                  <a:latin typeface="Futura Std Condensed" pitchFamily="34" charset="0"/>
                  <a:cs typeface="Futura Condensed"/>
                </a:rPr>
                <a:t>	scène </a:t>
              </a:r>
              <a:r>
                <a:rPr lang="fr-FR" sz="1100" b="0" i="0" u="none" dirty="0">
                  <a:latin typeface="Futura Std Condensed" pitchFamily="34" charset="0"/>
                  <a:cs typeface="Futura Condensed"/>
                </a:rPr>
                <a:t>bascule sur </a:t>
              </a:r>
              <a:r>
                <a:rPr lang="fr-FR" sz="1100" b="0" i="0" u="none" dirty="0" smtClean="0">
                  <a:latin typeface="Futura Std Condensed" pitchFamily="34" charset="0"/>
                  <a:cs typeface="Futura Condensed"/>
                </a:rPr>
                <a:t>l’arrière-plan </a:t>
              </a:r>
              <a:r>
                <a:rPr lang="fr-FR" sz="1100" b="0" i="0" u="none" dirty="0">
                  <a:latin typeface="Futura Std Condensed" pitchFamily="34" charset="0"/>
                  <a:cs typeface="Futura Condensed"/>
                </a:rPr>
                <a:t>de </a:t>
              </a:r>
              <a:r>
                <a:rPr lang="fr-FR" sz="1100" b="0" i="0" u="none" dirty="0" smtClean="0">
                  <a:latin typeface="Futura Std Condensed" pitchFamily="34" charset="0"/>
                  <a:cs typeface="Futura Condensed"/>
                </a:rPr>
                <a:t>l’auditorium</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Dans l’auditorium</a:t>
              </a:r>
              <a:r>
                <a:rPr lang="fr-FR" sz="1100" b="0" i="0" u="none" dirty="0">
                  <a:latin typeface="Futura Std Condensed" pitchFamily="34" charset="0"/>
                  <a:cs typeface="Futura Condensed"/>
                </a:rPr>
                <a:t>, le </a:t>
              </a:r>
              <a:r>
                <a:rPr lang="fr-FR" sz="1100" b="0" i="0" u="none" dirty="0" smtClean="0">
                  <a:latin typeface="Futura Std Condensed" pitchFamily="34" charset="0"/>
                  <a:cs typeface="Futura Condensed"/>
                </a:rPr>
                <a:t>	dinosaure </a:t>
              </a:r>
              <a:r>
                <a:rPr lang="fr-FR" sz="1100" b="0" i="0" u="none" dirty="0">
                  <a:latin typeface="Futura Std Condensed" pitchFamily="34" charset="0"/>
                  <a:cs typeface="Futura Condensed"/>
                </a:rPr>
                <a:t>devrait apparaître et exécuter une danse. Cependant, </a:t>
              </a:r>
              <a:r>
                <a:rPr lang="fr-FR" sz="1100" b="0" i="0" u="none" dirty="0" smtClean="0">
                  <a:latin typeface="Futura Std Condensed" pitchFamily="34" charset="0"/>
                  <a:cs typeface="Futura Condensed"/>
                </a:rPr>
                <a:t>le 	dinosaure </a:t>
              </a:r>
              <a:r>
                <a:rPr lang="fr-FR" sz="1100" b="0" i="0" u="none" dirty="0">
                  <a:latin typeface="Futura Std Condensed" pitchFamily="34" charset="0"/>
                  <a:cs typeface="Futura Condensed"/>
                </a:rPr>
                <a:t>est toujours présent et ne danse pas au bon moment. </a:t>
              </a:r>
              <a:r>
                <a:rPr lang="fr-FR" sz="1100" b="0" i="0" u="none" dirty="0" smtClean="0">
                  <a:latin typeface="Futura Std Condensed" pitchFamily="34" charset="0"/>
                  <a:cs typeface="Futura Condensed"/>
                </a:rPr>
                <a:t>	Comment </a:t>
              </a:r>
              <a:r>
                <a:rPr lang="fr-FR" sz="1100" b="0" i="0" u="none" dirty="0">
                  <a:latin typeface="Futura Std Condensed" pitchFamily="34" charset="0"/>
                  <a:cs typeface="Futura Condensed"/>
                </a:rPr>
                <a:t>corriger le programme ?</a:t>
              </a:r>
              <a:endParaRPr lang="fr-FR" sz="1100" dirty="0" smtClean="0">
                <a:latin typeface="Futura Std Condensed" pitchFamily="34" charset="0"/>
                <a:cs typeface="Futura Condensed"/>
              </a:endParaRPr>
            </a:p>
          </p:txBody>
        </p:sp>
      </p:grpSp>
      <p:grpSp>
        <p:nvGrpSpPr>
          <p:cNvPr id="3" name="Group 2"/>
          <p:cNvGrpSpPr/>
          <p:nvPr>
            <p:custDataLst>
              <p:tags r:id="rId6"/>
            </p:custDataLst>
          </p:nvPr>
        </p:nvGrpSpPr>
        <p:grpSpPr>
          <a:xfrm>
            <a:off x="427031" y="3857808"/>
            <a:ext cx="2970866" cy="2147382"/>
            <a:chOff x="427031" y="3857808"/>
            <a:chExt cx="2970866" cy="2147382"/>
          </a:xfrm>
        </p:grpSpPr>
        <p:grpSp>
          <p:nvGrpSpPr>
            <p:cNvPr id="8" name="Group 7"/>
            <p:cNvGrpSpPr/>
            <p:nvPr/>
          </p:nvGrpSpPr>
          <p:grpSpPr>
            <a:xfrm>
              <a:off x="427031" y="3857808"/>
              <a:ext cx="2970866" cy="2147382"/>
              <a:chOff x="427031" y="3857808"/>
              <a:chExt cx="2970866" cy="2147382"/>
            </a:xfrm>
          </p:grpSpPr>
          <p:sp>
            <p:nvSpPr>
              <p:cNvPr id="14" name="TextBox 13"/>
              <p:cNvSpPr txBox="1"/>
              <p:nvPr/>
            </p:nvSpPr>
            <p:spPr>
              <a:xfrm>
                <a:off x="427031" y="4232397"/>
                <a:ext cx="2885167" cy="1772793"/>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Rends-toi dans le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Débogage » du </a:t>
                </a:r>
                <a:r>
                  <a:rPr lang="fr-FR" sz="1200" b="0" i="0" u="none" dirty="0" smtClean="0">
                    <a:latin typeface="Futura Std Condensed" pitchFamily="34" charset="0"/>
                    <a:cs typeface="Futura Condensed"/>
                  </a:rPr>
                  <a:t>chapitre 3</a:t>
                </a:r>
                <a:r>
                  <a:rPr lang="fr-FR" sz="1200" b="0" i="0" u="none" dirty="0">
                    <a:latin typeface="Futura Std Condensed" pitchFamily="34" charset="0"/>
                    <a:cs typeface="Futura Condensed"/>
                  </a:rPr>
                  <a:t>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http://scratch.mit.edu/studios/475554</a:t>
                </a:r>
              </a:p>
              <a:p>
                <a:pPr marL="171450" indent="-171450" algn="l" rtl="0">
                  <a:lnSpc>
                    <a:spcPct val="130000"/>
                  </a:lnSpc>
                  <a:buFont typeface="Wingdings" charset="2"/>
                  <a:buChar char="q"/>
                </a:pPr>
                <a:r>
                  <a:rPr lang="fr-FR" sz="1200" b="0" i="0" u="none" dirty="0">
                    <a:latin typeface="Futura Std Condensed" pitchFamily="34" charset="0"/>
                    <a:cs typeface="Futura Condensed"/>
                  </a:rPr>
                  <a:t>Teste et trouve une solution à chacun des cinq défis de débogage du studio.</a:t>
                </a:r>
              </a:p>
              <a:p>
                <a:pPr marL="171450" indent="-171450" algn="l" rtl="0">
                  <a:lnSpc>
                    <a:spcPct val="130000"/>
                  </a:lnSpc>
                  <a:buFont typeface="Wingdings" charset="2"/>
                  <a:buChar char="q"/>
                </a:pPr>
                <a:r>
                  <a:rPr lang="fr-FR" sz="1200" b="0" i="0" u="none" dirty="0">
                    <a:latin typeface="Futura Std Condensed" pitchFamily="34" charset="0"/>
                    <a:cs typeface="Futura Condensed"/>
                  </a:rPr>
                  <a:t>Écris ta solution ou remixe le programme défaillant en utilisant ta solution.</a:t>
                </a:r>
              </a:p>
            </p:txBody>
          </p:sp>
          <p:sp>
            <p:nvSpPr>
              <p:cNvPr id="43" name="TextBox 42"/>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cxnSp>
          <p:nvCxnSpPr>
            <p:cNvPr id="48" name="Straight Connector 47"/>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custDataLst>
              <p:tags r:id="rId7"/>
            </p:custDataLst>
          </p:nvPr>
        </p:nvGrpSpPr>
        <p:grpSpPr>
          <a:xfrm>
            <a:off x="2571138" y="443435"/>
            <a:ext cx="651202" cy="1336089"/>
            <a:chOff x="2571138" y="443435"/>
            <a:chExt cx="651202" cy="1336089"/>
          </a:xfrm>
        </p:grpSpPr>
        <p:grpSp>
          <p:nvGrpSpPr>
            <p:cNvPr id="50" name="Group 49"/>
            <p:cNvGrpSpPr/>
            <p:nvPr/>
          </p:nvGrpSpPr>
          <p:grpSpPr>
            <a:xfrm>
              <a:off x="2571138" y="443435"/>
              <a:ext cx="651202" cy="1336089"/>
              <a:chOff x="2169548" y="4643960"/>
              <a:chExt cx="393589" cy="656327"/>
            </a:xfrm>
          </p:grpSpPr>
          <p:cxnSp>
            <p:nvCxnSpPr>
              <p:cNvPr id="60" name="Straight Arrow Connector 59"/>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51" name="Straight Arrow Connector 50"/>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2" name="TextBox 61"/>
          <p:cNvSpPr txBox="1"/>
          <p:nvPr>
            <p:custDataLst>
              <p:tags r:id="rId8"/>
            </p:custDataLst>
          </p:nvPr>
        </p:nvSpPr>
        <p:spPr>
          <a:xfrm>
            <a:off x="457995" y="595839"/>
            <a:ext cx="2815942" cy="954107"/>
          </a:xfrm>
          <a:prstGeom prst="rect">
            <a:avLst/>
          </a:prstGeom>
          <a:noFill/>
        </p:spPr>
        <p:txBody>
          <a:bodyPr wrap="square" rtlCol="0">
            <a:spAutoFit/>
          </a:bodyPr>
          <a:lstStyle/>
          <a:p>
            <a:pPr algn="l" rtl="0"/>
            <a:r>
              <a:rPr lang="fr-FR" sz="5600" b="0" i="0" u="none">
                <a:latin typeface="Futura Std Condensed" pitchFamily="34" charset="0"/>
                <a:cs typeface="Futura Condensed"/>
              </a:rPr>
              <a:t>DÉBOGAGE</a:t>
            </a:r>
          </a:p>
        </p:txBody>
      </p:sp>
      <p:grpSp>
        <p:nvGrpSpPr>
          <p:cNvPr id="42" name="Group 41"/>
          <p:cNvGrpSpPr/>
          <p:nvPr>
            <p:custDataLst>
              <p:tags r:id="rId9"/>
            </p:custDataLst>
          </p:nvPr>
        </p:nvGrpSpPr>
        <p:grpSpPr>
          <a:xfrm>
            <a:off x="3831" y="6351394"/>
            <a:ext cx="7772400" cy="2153959"/>
            <a:chOff x="0" y="6351394"/>
            <a:chExt cx="7772400" cy="2153959"/>
          </a:xfrm>
        </p:grpSpPr>
        <p:sp>
          <p:nvSpPr>
            <p:cNvPr id="45" name="Rectangle 44"/>
            <p:cNvSpPr/>
            <p:nvPr/>
          </p:nvSpPr>
          <p:spPr>
            <a:xfrm>
              <a:off x="0" y="7858307"/>
              <a:ext cx="7772400" cy="410457"/>
            </a:xfrm>
            <a:prstGeom prst="rect">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46" name="Group 45"/>
            <p:cNvGrpSpPr/>
            <p:nvPr/>
          </p:nvGrpSpPr>
          <p:grpSpPr>
            <a:xfrm>
              <a:off x="3962555" y="7871867"/>
              <a:ext cx="3809845" cy="507475"/>
              <a:chOff x="3962555" y="7871867"/>
              <a:chExt cx="3809845" cy="507475"/>
            </a:xfrm>
          </p:grpSpPr>
          <p:sp>
            <p:nvSpPr>
              <p:cNvPr id="49" name="Diamond 48"/>
              <p:cNvSpPr/>
              <p:nvPr/>
            </p:nvSpPr>
            <p:spPr>
              <a:xfrm>
                <a:off x="5676977" y="8053258"/>
                <a:ext cx="381000" cy="326084"/>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3" name="TextBox 52"/>
              <p:cNvSpPr txBox="1"/>
              <p:nvPr/>
            </p:nvSpPr>
            <p:spPr>
              <a:xfrm>
                <a:off x="3962555" y="7871867"/>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47" name="Oval Callout 46"/>
            <p:cNvSpPr/>
            <p:nvPr/>
          </p:nvSpPr>
          <p:spPr>
            <a:xfrm rot="15462013" flipV="1">
              <a:off x="413018" y="6228851"/>
              <a:ext cx="2153959" cy="2399046"/>
            </a:xfrm>
            <a:prstGeom prst="wedgeEllipseCallout">
              <a:avLst>
                <a:gd name="adj1" fmla="val -36970"/>
                <a:gd name="adj2" fmla="val 48187"/>
              </a:avLst>
            </a:prstGeom>
            <a:solidFill>
              <a:schemeClr val="accent2">
                <a:lumMod val="20000"/>
                <a:lumOff val="8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a:solidFill>
                    <a:srgbClr val="AA28BA"/>
                  </a:solidFill>
                  <a:latin typeface="Futura Std Condensed" pitchFamily="34" charset="0"/>
                  <a:cs typeface="Futura Condensed"/>
                </a:rPr>
                <a:t>TU BLOQUES ?</a:t>
              </a:r>
            </a:p>
            <a:p>
              <a:pPr algn="ctr" rtl="0"/>
              <a:r>
                <a:rPr lang="fr-FR" sz="1600" b="0" i="0" u="none" kern="1300" baseline="-25000">
                  <a:solidFill>
                    <a:srgbClr val="AA28BA"/>
                  </a:solidFill>
                  <a:latin typeface="Futura Std Condensed" pitchFamily="34" charset="0"/>
                  <a:cs typeface="Futura Condensed"/>
                </a:rPr>
                <a:t>PAS DE PANIQUE ! ESSAIE ÇA...</a:t>
              </a:r>
            </a:p>
          </p:txBody>
        </p:sp>
      </p:grpSp>
    </p:spTree>
    <p:extLst>
      <p:ext uri="{BB962C8B-B14F-4D97-AF65-F5344CB8AC3E}">
        <p14:creationId xmlns:p14="http://schemas.microsoft.com/office/powerpoint/2010/main" val="216903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custDataLst>
              <p:tags r:id="rId1"/>
            </p:custDataLst>
          </p:nvPr>
        </p:nvSpPr>
        <p:spPr>
          <a:xfrm>
            <a:off x="-1" y="658908"/>
            <a:ext cx="7823783" cy="479582"/>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29" name="Rectangle 28"/>
          <p:cNvSpPr/>
          <p:nvPr>
            <p:custDataLst>
              <p:tags r:id="rId2"/>
            </p:custDataLst>
          </p:nvPr>
        </p:nvSpPr>
        <p:spPr>
          <a:xfrm>
            <a:off x="241300" y="8315286"/>
            <a:ext cx="7390626" cy="1637371"/>
          </a:xfrm>
          <a:prstGeom prst="rect">
            <a:avLst/>
          </a:prstGeom>
        </p:spPr>
        <p:txBody>
          <a:bodyPr wrap="square">
            <a:spAutoFit/>
          </a:bodyPr>
          <a:lstStyle/>
          <a:p>
            <a:pPr algn="l" rtl="0"/>
            <a:r>
              <a:rPr lang="fr-FR" sz="1400" b="0" i="0" u="none" dirty="0">
                <a:latin typeface="Futura Std Condensed" pitchFamily="34" charset="0"/>
                <a:cs typeface="Futura Condensed"/>
              </a:rPr>
              <a:t>Pour utiliser ce guide, vous aurez besoin de temps, </a:t>
            </a:r>
            <a:r>
              <a:rPr lang="fr-FR" sz="1400" b="0" i="0" u="none" dirty="0" smtClean="0">
                <a:latin typeface="Futura Std Condensed" pitchFamily="34" charset="0"/>
                <a:cs typeface="Futura Condensed"/>
              </a:rPr>
              <a:t>d’un </a:t>
            </a:r>
            <a:r>
              <a:rPr lang="fr-FR" sz="1400" b="0" i="0" u="none" dirty="0">
                <a:latin typeface="Futura Std Condensed" pitchFamily="34" charset="0"/>
                <a:cs typeface="Futura Condensed"/>
              </a:rPr>
              <a:t>penchant pour </a:t>
            </a:r>
            <a:r>
              <a:rPr lang="fr-FR" sz="1400" b="0" i="0" u="none" dirty="0" smtClean="0">
                <a:latin typeface="Futura Std Condensed" pitchFamily="34" charset="0"/>
                <a:cs typeface="Futura Condensed"/>
              </a:rPr>
              <a:t>l’aventure</a:t>
            </a:r>
            <a:r>
              <a:rPr lang="fr-FR" sz="1400" b="0" i="0" u="none" dirty="0">
                <a:latin typeface="Futura Std Condensed" pitchFamily="34" charset="0"/>
                <a:cs typeface="Futura Condensed"/>
              </a:rPr>
              <a:t>, et </a:t>
            </a:r>
            <a:r>
              <a:rPr lang="fr-FR" sz="1400" b="0" i="0" u="none" dirty="0" smtClean="0">
                <a:latin typeface="Futura Std Condensed" pitchFamily="34" charset="0"/>
                <a:cs typeface="Futura Condensed"/>
              </a:rPr>
              <a:t>d’un </a:t>
            </a:r>
            <a:r>
              <a:rPr lang="fr-FR" sz="1400" b="0" i="0" u="none" dirty="0">
                <a:latin typeface="Futura Std Condensed" pitchFamily="34" charset="0"/>
                <a:cs typeface="Futura Condensed"/>
              </a:rPr>
              <a:t>certain nombre de ressources telles que :</a:t>
            </a:r>
            <a:endParaRPr lang="fr-FR" sz="600" u="sng" dirty="0">
              <a:latin typeface="Futura Std Condensed" pitchFamily="34" charset="0"/>
              <a:cs typeface="Futura Condensed"/>
            </a:endParaRPr>
          </a:p>
          <a:p>
            <a:pPr marL="171450" indent="-171450" algn="l" rtl="0">
              <a:lnSpc>
                <a:spcPct val="120000"/>
              </a:lnSpc>
              <a:buFont typeface="Lucida Grande"/>
              <a:buChar char="+"/>
            </a:pPr>
            <a:r>
              <a:rPr lang="fr-FR" sz="1200" b="1" i="0" u="none" dirty="0">
                <a:latin typeface="Futura Std Condensed" pitchFamily="34" charset="0"/>
                <a:cs typeface="Futura Condensed"/>
              </a:rPr>
              <a:t>Des ordinateurs avec haut-parleurs </a:t>
            </a:r>
            <a:r>
              <a:rPr lang="fr-FR" sz="1200" b="0" i="0" u="none" dirty="0">
                <a:latin typeface="Futura Std Condensed" pitchFamily="34" charset="0"/>
                <a:cs typeface="Futura Condensed"/>
              </a:rPr>
              <a:t>(et, éventuellement, micro et webcams) : pour les activités de conception sur ordinateur</a:t>
            </a:r>
          </a:p>
          <a:p>
            <a:pPr marL="171450" indent="-171450" algn="l" rtl="0">
              <a:lnSpc>
                <a:spcPct val="120000"/>
              </a:lnSpc>
              <a:buFont typeface="Lucida Grande"/>
              <a:buChar char="+"/>
            </a:pPr>
            <a:r>
              <a:rPr lang="fr-FR" sz="1200" b="1" i="0" u="none" dirty="0">
                <a:latin typeface="Futura Std Condensed" pitchFamily="34" charset="0"/>
                <a:cs typeface="Futura Condensed"/>
              </a:rPr>
              <a:t>Une connexion réseau</a:t>
            </a:r>
            <a:r>
              <a:rPr lang="fr-FR" sz="1200" b="0" i="0" u="none" dirty="0">
                <a:latin typeface="Futura Std Condensed" pitchFamily="34" charset="0"/>
                <a:cs typeface="Futura Condensed"/>
              </a:rPr>
              <a:t> : pour pouvoir se connecter à Scratch en ligne (pour le cas où votre environnement ne possèderait pas de connexion réseau, une version téléchargeable de Scratch est disponible)</a:t>
            </a:r>
          </a:p>
          <a:p>
            <a:pPr marL="171450" indent="-171450" algn="l" rtl="0">
              <a:lnSpc>
                <a:spcPct val="120000"/>
              </a:lnSpc>
              <a:buFont typeface="Lucida Grande"/>
              <a:buChar char="+"/>
            </a:pPr>
            <a:r>
              <a:rPr lang="fr-FR" sz="1200" b="1" i="0" u="none" dirty="0">
                <a:latin typeface="Futura Std Condensed" pitchFamily="34" charset="0"/>
                <a:cs typeface="Futura Condensed"/>
              </a:rPr>
              <a:t>Un vidéoprojecteur ou un tableau interactif avec haut-parleurs</a:t>
            </a:r>
            <a:r>
              <a:rPr lang="fr-FR" sz="1200" b="0" i="0" u="none" dirty="0">
                <a:latin typeface="Futura Std Condensed" pitchFamily="34" charset="0"/>
                <a:cs typeface="Futura Condensed"/>
              </a:rPr>
              <a:t> : pour partager les projets en cours de réalisation et pour les démonstrations</a:t>
            </a:r>
          </a:p>
          <a:p>
            <a:pPr marL="171450" indent="-171450" algn="l" rtl="0">
              <a:lnSpc>
                <a:spcPct val="120000"/>
              </a:lnSpc>
              <a:buFont typeface="Lucida Grande"/>
              <a:buChar char="+"/>
            </a:pPr>
            <a:r>
              <a:rPr lang="fr-FR" sz="1200" b="1" i="0" u="none" dirty="0">
                <a:latin typeface="Futura Std Condensed" pitchFamily="34" charset="0"/>
                <a:cs typeface="Futura Condensed"/>
              </a:rPr>
              <a:t>Des journaux de conception</a:t>
            </a:r>
            <a:r>
              <a:rPr lang="fr-FR" sz="1200" b="0" i="0" u="none" dirty="0">
                <a:latin typeface="Futura Std Condensed" pitchFamily="34" charset="0"/>
                <a:cs typeface="Futura Condensed"/>
              </a:rPr>
              <a:t> (format papier ou numérique) : pour recueillir des informations, faire des croquis et noter des idées et des plans </a:t>
            </a:r>
            <a:r>
              <a:rPr lang="fr-FR" sz="1200" b="0" i="0" u="none" dirty="0" smtClean="0">
                <a:latin typeface="Futura Std Condensed" pitchFamily="34" charset="0"/>
                <a:cs typeface="Futura Condensed"/>
              </a:rPr>
              <a:t>d’action</a:t>
            </a:r>
            <a:endParaRPr lang="fr-FR" sz="1200" b="0" i="0" u="none" dirty="0">
              <a:latin typeface="Futura Std Condensed" pitchFamily="34" charset="0"/>
              <a:cs typeface="Futura Condensed"/>
            </a:endParaRPr>
          </a:p>
        </p:txBody>
      </p:sp>
      <p:grpSp>
        <p:nvGrpSpPr>
          <p:cNvPr id="6" name="Group 5"/>
          <p:cNvGrpSpPr/>
          <p:nvPr>
            <p:custDataLst>
              <p:tags r:id="rId3"/>
            </p:custDataLst>
          </p:nvPr>
        </p:nvGrpSpPr>
        <p:grpSpPr>
          <a:xfrm>
            <a:off x="457995" y="2471044"/>
            <a:ext cx="3307404" cy="1828076"/>
            <a:chOff x="457995" y="2471044"/>
            <a:chExt cx="3307404" cy="1828076"/>
          </a:xfrm>
        </p:grpSpPr>
        <p:sp>
          <p:nvSpPr>
            <p:cNvPr id="36" name="TextBox 35"/>
            <p:cNvSpPr txBox="1"/>
            <p:nvPr/>
          </p:nvSpPr>
          <p:spPr>
            <a:xfrm>
              <a:off x="555113" y="2852570"/>
              <a:ext cx="3117152" cy="1446550"/>
            </a:xfrm>
            <a:prstGeom prst="rect">
              <a:avLst/>
            </a:prstGeom>
            <a:noFill/>
            <a:ln w="6350" cmpd="sng">
              <a:solidFill>
                <a:schemeClr val="tx1"/>
              </a:solidFill>
              <a:prstDash val="dash"/>
            </a:ln>
          </p:spPr>
          <p:txBody>
            <a:bodyPr wrap="square" rtlCol="0">
              <a:spAutoFit/>
            </a:bodyPr>
            <a:lstStyle/>
            <a:p>
              <a:pPr lvl="0" algn="l" rtl="0"/>
              <a:r>
                <a:rPr lang="fr-FR" sz="1100" b="0" i="0" u="none" dirty="0">
                  <a:latin typeface="Futura Std Condensed" pitchFamily="34" charset="0"/>
                  <a:cs typeface="Futura Condensed"/>
                </a:rPr>
                <a:t>Scratch est actuellement utilisé dans des milliers de classes à travers le monde, au primaire comme au secondaire. Il est possible </a:t>
              </a:r>
              <a:r>
                <a:rPr lang="fr-FR" sz="1100" b="0" i="0" u="none" dirty="0" smtClean="0">
                  <a:latin typeface="Futura Std Condensed" pitchFamily="34" charset="0"/>
                  <a:cs typeface="Futura Condensed"/>
                </a:rPr>
                <a:t>d’utiliser </a:t>
              </a:r>
              <a:r>
                <a:rPr lang="fr-FR" sz="1100" b="0" i="0" u="none" dirty="0">
                  <a:latin typeface="Futura Std Condensed" pitchFamily="34" charset="0"/>
                  <a:cs typeface="Futura Condensed"/>
                </a:rPr>
                <a:t>ce guide dans son intégralité comme un cours </a:t>
              </a:r>
              <a:r>
                <a:rPr lang="fr-FR" sz="1100" b="0" i="0" u="none" dirty="0" smtClean="0">
                  <a:latin typeface="Futura Std Condensed" pitchFamily="34" charset="0"/>
                  <a:cs typeface="Futura Condensed"/>
                </a:rPr>
                <a:t>d’informatique d’un </a:t>
              </a:r>
              <a:r>
                <a:rPr lang="fr-FR" sz="1100" b="0" i="0" u="none" dirty="0">
                  <a:latin typeface="Futura Std Condensed" pitchFamily="34" charset="0"/>
                  <a:cs typeface="Futura Condensed"/>
                </a:rPr>
                <a:t>semestre, ou de façon sélective dans le cadre </a:t>
              </a:r>
              <a:r>
                <a:rPr lang="fr-FR" sz="1100" b="0" i="0" u="none" dirty="0" smtClean="0">
                  <a:latin typeface="Futura Std Condensed" pitchFamily="34" charset="0"/>
                  <a:cs typeface="Futura Condensed"/>
                </a:rPr>
                <a:t>d’autres </a:t>
              </a:r>
              <a:r>
                <a:rPr lang="fr-FR" sz="1100" b="0" i="0" u="none" dirty="0">
                  <a:latin typeface="Futura Std Condensed" pitchFamily="34" charset="0"/>
                  <a:cs typeface="Futura Condensed"/>
                </a:rPr>
                <a:t>matières. De nombreux éducateurs </a:t>
              </a:r>
              <a:r>
                <a:rPr lang="fr-FR" sz="1100" b="0" i="0" u="none" dirty="0" smtClean="0">
                  <a:latin typeface="Futura Std Condensed" pitchFamily="34" charset="0"/>
                  <a:cs typeface="Futura Condensed"/>
                </a:rPr>
                <a:t>initient leurs élèves à l’informatique </a:t>
              </a:r>
              <a:r>
                <a:rPr lang="fr-FR" sz="1100" b="0" i="0" u="none" dirty="0">
                  <a:latin typeface="Futura Std Condensed" pitchFamily="34" charset="0"/>
                  <a:cs typeface="Futura Condensed"/>
                </a:rPr>
                <a:t>créative dans un contexte extrascolaire (après les cours ou pendant la pause de midi), utilisant les activités du guide comme source </a:t>
              </a:r>
              <a:r>
                <a:rPr lang="fr-FR" sz="1100" b="0" i="0" u="none" dirty="0" smtClean="0">
                  <a:latin typeface="Futura Std Condensed" pitchFamily="34" charset="0"/>
                  <a:cs typeface="Futura Condensed"/>
                </a:rPr>
                <a:t>d’inspiration </a:t>
              </a:r>
              <a:r>
                <a:rPr lang="fr-FR" sz="1100" b="0" i="0" u="none" dirty="0">
                  <a:latin typeface="Futura Std Condensed" pitchFamily="34" charset="0"/>
                  <a:cs typeface="Futura Condensed"/>
                </a:rPr>
                <a:t>et pour aider les élèves dans leurs explorations ouvertes.</a:t>
              </a:r>
            </a:p>
          </p:txBody>
        </p:sp>
        <p:sp>
          <p:nvSpPr>
            <p:cNvPr id="37" name="TextBox 36"/>
            <p:cNvSpPr txBox="1"/>
            <p:nvPr/>
          </p:nvSpPr>
          <p:spPr>
            <a:xfrm>
              <a:off x="457995" y="2471044"/>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ENSEIGNANTS DU PRIMAIRE ET DU SECONDAIRE</a:t>
              </a:r>
              <a:endParaRPr lang="fr-FR" sz="1600" dirty="0">
                <a:latin typeface="Futura Std Condensed" pitchFamily="34" charset="0"/>
                <a:cs typeface="Futura Condensed"/>
              </a:endParaRPr>
            </a:p>
          </p:txBody>
        </p:sp>
        <p:cxnSp>
          <p:nvCxnSpPr>
            <p:cNvPr id="39" name="Straight Connector 38"/>
            <p:cNvCxnSpPr/>
            <p:nvPr/>
          </p:nvCxnSpPr>
          <p:spPr>
            <a:xfrm flipV="1">
              <a:off x="555113" y="2763793"/>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custDataLst>
              <p:tags r:id="rId4"/>
            </p:custDataLst>
          </p:nvPr>
        </p:nvGrpSpPr>
        <p:grpSpPr>
          <a:xfrm>
            <a:off x="4007796" y="3865184"/>
            <a:ext cx="3307404" cy="2010386"/>
            <a:chOff x="4007796" y="3865184"/>
            <a:chExt cx="3307404" cy="2010386"/>
          </a:xfrm>
        </p:grpSpPr>
        <p:sp>
          <p:nvSpPr>
            <p:cNvPr id="41" name="TextBox 40"/>
            <p:cNvSpPr txBox="1"/>
            <p:nvPr/>
          </p:nvSpPr>
          <p:spPr>
            <a:xfrm>
              <a:off x="4104914" y="4259743"/>
              <a:ext cx="3117152" cy="1615827"/>
            </a:xfrm>
            <a:prstGeom prst="rect">
              <a:avLst/>
            </a:prstGeom>
            <a:noFill/>
            <a:ln w="6350" cmpd="sng">
              <a:solidFill>
                <a:schemeClr val="tx1"/>
              </a:solidFill>
              <a:prstDash val="dash"/>
            </a:ln>
          </p:spPr>
          <p:txBody>
            <a:bodyPr wrap="square" rtlCol="0">
              <a:spAutoFit/>
            </a:bodyPr>
            <a:lstStyle/>
            <a:p>
              <a:pPr lvl="0" algn="l" rtl="0"/>
              <a:r>
                <a:rPr lang="fr-FR" sz="1100" b="0" i="0" u="none" dirty="0">
                  <a:latin typeface="Futura Std Condensed" pitchFamily="34" charset="0"/>
                  <a:cs typeface="Futura Condensed"/>
                </a:rPr>
                <a:t>Dans un cours </a:t>
              </a:r>
              <a:r>
                <a:rPr lang="fr-FR" sz="1100" b="0" i="0" u="none" dirty="0" smtClean="0">
                  <a:latin typeface="Futura Std Condensed" pitchFamily="34" charset="0"/>
                  <a:cs typeface="Futura Condensed"/>
                </a:rPr>
                <a:t>d’informatique</a:t>
              </a:r>
              <a:r>
                <a:rPr lang="fr-FR" sz="1100" b="0" i="0" u="none" dirty="0">
                  <a:latin typeface="Futura Std Condensed" pitchFamily="34" charset="0"/>
                  <a:cs typeface="Futura Condensed"/>
                </a:rPr>
                <a:t>, Scratch peut permettre </a:t>
              </a:r>
              <a:r>
                <a:rPr lang="fr-FR" sz="1100" b="0" i="0" u="none" dirty="0" smtClean="0">
                  <a:latin typeface="Futura Std Condensed" pitchFamily="34" charset="0"/>
                  <a:cs typeface="Futura Condensed"/>
                </a:rPr>
                <a:t>d’aborder </a:t>
              </a:r>
              <a:r>
                <a:rPr lang="fr-FR" sz="1100" b="0" i="0" u="none" dirty="0">
                  <a:latin typeface="Futura Std Condensed" pitchFamily="34" charset="0"/>
                  <a:cs typeface="Futura Condensed"/>
                </a:rPr>
                <a:t>certains concepts et pratiques informatiques de base. Cette introduction est souvent suivie </a:t>
              </a:r>
              <a:r>
                <a:rPr lang="fr-FR" sz="1100" b="0" i="0" u="none" dirty="0" smtClean="0">
                  <a:latin typeface="Futura Std Condensed" pitchFamily="34" charset="0"/>
                  <a:cs typeface="Futura Condensed"/>
                </a:rPr>
                <a:t>d’une </a:t>
              </a:r>
              <a:r>
                <a:rPr lang="fr-FR" sz="1100" b="0" i="0" u="none" dirty="0">
                  <a:latin typeface="Futura Std Condensed" pitchFamily="34" charset="0"/>
                  <a:cs typeface="Futura Condensed"/>
                </a:rPr>
                <a:t>transition vers des langages de programmation textuels plus traditionnels. Ainsi, le cours </a:t>
              </a:r>
              <a:r>
                <a:rPr lang="fr-FR" sz="1100" b="0" i="0" u="none" dirty="0" smtClean="0">
                  <a:latin typeface="Futura Std Condensed" pitchFamily="34" charset="0"/>
                  <a:cs typeface="Futura Condensed"/>
                </a:rPr>
                <a:t>universitaire CS50 </a:t>
              </a:r>
              <a:r>
                <a:rPr lang="fr-FR" sz="1100" b="0" i="0" u="none" dirty="0">
                  <a:latin typeface="Futura Std Condensed" pitchFamily="34" charset="0"/>
                  <a:cs typeface="Futura Condensed"/>
                </a:rPr>
                <a:t>de Harvard utilise Scratch pour initier les étudiants à la programmation avant de passer à la programmation en C. Les activités ont également été utilisées au niveau universitaire, dans le cadre de cours liés à </a:t>
              </a:r>
              <a:r>
                <a:rPr lang="fr-FR" sz="1100" b="0" i="0" u="none" dirty="0" smtClean="0">
                  <a:latin typeface="Futura Std Condensed" pitchFamily="34" charset="0"/>
                  <a:cs typeface="Futura Condensed"/>
                </a:rPr>
                <a:t>l’art</a:t>
              </a:r>
              <a:r>
                <a:rPr lang="fr-FR" sz="1100" b="0" i="0" u="none" dirty="0">
                  <a:latin typeface="Futura Std Condensed" pitchFamily="34" charset="0"/>
                  <a:cs typeface="Futura Condensed"/>
                </a:rPr>
                <a:t>, de cours </a:t>
              </a:r>
              <a:r>
                <a:rPr lang="fr-FR" sz="1100" b="0" i="0" u="none" dirty="0" smtClean="0">
                  <a:latin typeface="Futura Std Condensed" pitchFamily="34" charset="0"/>
                  <a:cs typeface="Futura Condensed"/>
                </a:rPr>
                <a:t>d’éducation </a:t>
              </a:r>
              <a:r>
                <a:rPr lang="fr-FR" sz="1100" b="0" i="0" u="none" dirty="0">
                  <a:latin typeface="Futura Std Condensed" pitchFamily="34" charset="0"/>
                  <a:cs typeface="Futura Condensed"/>
                </a:rPr>
                <a:t>aux médias et de cours de préparation à </a:t>
              </a:r>
              <a:r>
                <a:rPr lang="fr-FR" sz="1100" b="0" i="0" u="none" dirty="0" smtClean="0">
                  <a:latin typeface="Futura Std Condensed" pitchFamily="34" charset="0"/>
                  <a:cs typeface="Futura Condensed"/>
                </a:rPr>
                <a:t>l’enseignement</a:t>
              </a:r>
              <a:r>
                <a:rPr lang="fr-FR" sz="1100" b="0" i="0" u="none" dirty="0">
                  <a:latin typeface="Futura Std Condensed" pitchFamily="34" charset="0"/>
                  <a:cs typeface="Futura Condensed"/>
                </a:rPr>
                <a:t>.</a:t>
              </a:r>
              <a:endParaRPr lang="fr-FR" sz="1100" dirty="0">
                <a:latin typeface="Futura Std Condensed" pitchFamily="34" charset="0"/>
                <a:cs typeface="Futura Condensed"/>
              </a:endParaRPr>
            </a:p>
          </p:txBody>
        </p:sp>
        <p:sp>
          <p:nvSpPr>
            <p:cNvPr id="42" name="TextBox 41"/>
            <p:cNvSpPr txBox="1"/>
            <p:nvPr/>
          </p:nvSpPr>
          <p:spPr>
            <a:xfrm>
              <a:off x="4007796" y="3865184"/>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ENSEIGNANTS À </a:t>
              </a:r>
              <a:r>
                <a:rPr lang="fr-FR" sz="1600" b="0" i="0" u="none" dirty="0" smtClean="0">
                  <a:latin typeface="Futura Std Condensed" pitchFamily="34" charset="0"/>
                  <a:cs typeface="Futura Condensed"/>
                </a:rPr>
                <a:t>L’UNIVERSITÉ</a:t>
              </a:r>
              <a:endParaRPr lang="fr-FR" sz="1600" dirty="0">
                <a:latin typeface="Futura Std Condensed" pitchFamily="34" charset="0"/>
                <a:cs typeface="Futura Condensed"/>
              </a:endParaRPr>
            </a:p>
          </p:txBody>
        </p:sp>
        <p:cxnSp>
          <p:nvCxnSpPr>
            <p:cNvPr id="43" name="Straight Connector 42"/>
            <p:cNvCxnSpPr/>
            <p:nvPr/>
          </p:nvCxnSpPr>
          <p:spPr>
            <a:xfrm flipV="1">
              <a:off x="4104914" y="4166652"/>
              <a:ext cx="3117152" cy="940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custDataLst>
              <p:tags r:id="rId5"/>
            </p:custDataLst>
          </p:nvPr>
        </p:nvGrpSpPr>
        <p:grpSpPr>
          <a:xfrm>
            <a:off x="455562" y="4275600"/>
            <a:ext cx="3307404" cy="1836600"/>
            <a:chOff x="455562" y="4275600"/>
            <a:chExt cx="3307404" cy="1836600"/>
          </a:xfrm>
        </p:grpSpPr>
        <p:sp>
          <p:nvSpPr>
            <p:cNvPr id="45" name="TextBox 44"/>
            <p:cNvSpPr txBox="1"/>
            <p:nvPr/>
          </p:nvSpPr>
          <p:spPr>
            <a:xfrm>
              <a:off x="552680" y="4834927"/>
              <a:ext cx="3117152" cy="1277273"/>
            </a:xfrm>
            <a:prstGeom prst="rect">
              <a:avLst/>
            </a:prstGeom>
            <a:noFill/>
            <a:ln w="6350" cmpd="sng">
              <a:solidFill>
                <a:schemeClr val="tx1"/>
              </a:solidFill>
              <a:prstDash val="dash"/>
            </a:ln>
          </p:spPr>
          <p:txBody>
            <a:bodyPr wrap="square" rtlCol="0">
              <a:spAutoFit/>
            </a:bodyPr>
            <a:lstStyle/>
            <a:p>
              <a:pPr lvl="0" algn="l" rtl="0"/>
              <a:r>
                <a:rPr lang="fr-FR" sz="1100" b="0" i="0" u="none" dirty="0">
                  <a:latin typeface="Futura Std Condensed" pitchFamily="34" charset="0"/>
                  <a:cs typeface="Futura Condensed"/>
                </a:rPr>
                <a:t>Scratch peut être utilisé dans des environnements pédagogiques aussi bien formels (comme les salles de classe) </a:t>
              </a:r>
              <a:r>
                <a:rPr lang="fr-FR" sz="1100" b="0" i="0" u="none" dirty="0" smtClean="0">
                  <a:latin typeface="Futura Std Condensed" pitchFamily="34" charset="0"/>
                  <a:cs typeface="Futura Condensed"/>
                </a:rPr>
                <a:t>qu’informels </a:t>
              </a:r>
              <a:r>
                <a:rPr lang="fr-FR" sz="1100" b="0" i="0" u="none" dirty="0">
                  <a:latin typeface="Futura Std Condensed" pitchFamily="34" charset="0"/>
                  <a:cs typeface="Futura Condensed"/>
                </a:rPr>
                <a:t>(comme les musées et les bibliothèques). </a:t>
              </a:r>
              <a:r>
                <a:rPr lang="fr-FR" sz="1100" b="0" i="0" u="none" dirty="0" smtClean="0">
                  <a:latin typeface="Futura Std Condensed" pitchFamily="34" charset="0"/>
                  <a:cs typeface="Futura Condensed"/>
                </a:rPr>
                <a:t>Qu’il s’agisse d’un </a:t>
              </a:r>
              <a:r>
                <a:rPr lang="fr-FR" sz="1100" b="0" i="0" u="none" dirty="0">
                  <a:latin typeface="Futura Std Condensed" pitchFamily="34" charset="0"/>
                  <a:cs typeface="Futura Condensed"/>
                </a:rPr>
                <a:t>atelier structuré ou </a:t>
              </a:r>
              <a:r>
                <a:rPr lang="fr-FR" sz="1100" b="0" i="0" u="none" dirty="0" smtClean="0">
                  <a:latin typeface="Futura Std Condensed" pitchFamily="34" charset="0"/>
                  <a:cs typeface="Futura Condensed"/>
                </a:rPr>
                <a:t>d’un </a:t>
              </a:r>
              <a:r>
                <a:rPr lang="fr-FR" sz="1100" b="0" i="0" u="none" dirty="0">
                  <a:latin typeface="Futura Std Condensed" pitchFamily="34" charset="0"/>
                  <a:cs typeface="Futura Condensed"/>
                </a:rPr>
                <a:t>espace ludique où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vient quant on veut, ces environnements pédagogiques, débarrassés des contraintes associées aux cadres traditionnels, sont parfaits pour la découverte de </a:t>
              </a:r>
              <a:r>
                <a:rPr lang="fr-FR" sz="1100" b="0" i="0" u="none" dirty="0" smtClean="0">
                  <a:latin typeface="Futura Std Condensed" pitchFamily="34" charset="0"/>
                  <a:cs typeface="Futura Condensed"/>
                </a:rPr>
                <a:t>l’informatique </a:t>
              </a:r>
              <a:r>
                <a:rPr lang="fr-FR" sz="1100" b="0" i="0" u="none" dirty="0">
                  <a:latin typeface="Futura Std Condensed" pitchFamily="34" charset="0"/>
                  <a:cs typeface="Futura Condensed"/>
                </a:rPr>
                <a:t>créative.</a:t>
              </a:r>
            </a:p>
          </p:txBody>
        </p:sp>
        <p:sp>
          <p:nvSpPr>
            <p:cNvPr id="46" name="TextBox 45"/>
            <p:cNvSpPr txBox="1"/>
            <p:nvPr/>
          </p:nvSpPr>
          <p:spPr>
            <a:xfrm>
              <a:off x="455562" y="4275600"/>
              <a:ext cx="3307404" cy="584775"/>
            </a:xfrm>
            <a:prstGeom prst="rect">
              <a:avLst/>
            </a:prstGeom>
            <a:noFill/>
          </p:spPr>
          <p:txBody>
            <a:bodyPr wrap="square" rtlCol="0">
              <a:spAutoFit/>
            </a:bodyPr>
            <a:lstStyle/>
            <a:p>
              <a:pPr algn="l" rtl="0"/>
              <a:r>
                <a:rPr lang="fr-FR" sz="1600" b="0" i="0" u="none" dirty="0">
                  <a:latin typeface="Futura Std Condensed" pitchFamily="34" charset="0"/>
                  <a:cs typeface="Futura Condensed"/>
                </a:rPr>
                <a:t>ÉDUCATEURS DANS LES MUSÉES OU LES BIBLIOTHÈQUES</a:t>
              </a:r>
              <a:endParaRPr lang="fr-FR" sz="1600" dirty="0">
                <a:latin typeface="Futura Std Condensed" pitchFamily="34" charset="0"/>
                <a:cs typeface="Futura Condensed"/>
              </a:endParaRPr>
            </a:p>
          </p:txBody>
        </p:sp>
        <p:cxnSp>
          <p:nvCxnSpPr>
            <p:cNvPr id="47" name="Straight Connector 46"/>
            <p:cNvCxnSpPr/>
            <p:nvPr/>
          </p:nvCxnSpPr>
          <p:spPr>
            <a:xfrm flipV="1">
              <a:off x="552680" y="4758849"/>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custDataLst>
              <p:tags r:id="rId6"/>
            </p:custDataLst>
          </p:nvPr>
        </p:nvGrpSpPr>
        <p:grpSpPr>
          <a:xfrm>
            <a:off x="455562" y="6037879"/>
            <a:ext cx="3307404" cy="1658799"/>
            <a:chOff x="455562" y="6037879"/>
            <a:chExt cx="3307404" cy="1658799"/>
          </a:xfrm>
        </p:grpSpPr>
        <p:sp>
          <p:nvSpPr>
            <p:cNvPr id="49" name="TextBox 48"/>
            <p:cNvSpPr txBox="1"/>
            <p:nvPr/>
          </p:nvSpPr>
          <p:spPr>
            <a:xfrm>
              <a:off x="552680" y="6419405"/>
              <a:ext cx="3117152" cy="1277273"/>
            </a:xfrm>
            <a:prstGeom prst="rect">
              <a:avLst/>
            </a:prstGeom>
            <a:noFill/>
            <a:ln w="6350" cmpd="sng">
              <a:solidFill>
                <a:schemeClr val="tx1"/>
              </a:solidFill>
              <a:prstDash val="dash"/>
            </a:ln>
          </p:spPr>
          <p:txBody>
            <a:bodyPr wrap="square" rtlCol="0">
              <a:spAutoFit/>
            </a:bodyPr>
            <a:lstStyle/>
            <a:p>
              <a:pPr lvl="0" algn="l" rtl="0"/>
              <a:r>
                <a:rPr lang="fr-FR" sz="1100" b="0" i="0" u="none" dirty="0">
                  <a:latin typeface="Futura Std Condensed" pitchFamily="34" charset="0"/>
                  <a:cs typeface="Futura Condensed"/>
                </a:rPr>
                <a:t>Ce guide peut être utilisé par les parents de bien des façons. Que ce soit dans le cadre </a:t>
              </a:r>
              <a:r>
                <a:rPr lang="fr-FR" sz="1100" b="0" i="0" u="none" dirty="0" smtClean="0">
                  <a:latin typeface="Futura Std Condensed" pitchFamily="34" charset="0"/>
                  <a:cs typeface="Futura Condensed"/>
                </a:rPr>
                <a:t>d’un </a:t>
              </a:r>
              <a:r>
                <a:rPr lang="fr-FR" sz="1100" b="0" i="0" u="none" dirty="0">
                  <a:latin typeface="Futura Std Condensed" pitchFamily="34" charset="0"/>
                  <a:cs typeface="Futura Condensed"/>
                </a:rPr>
                <a:t>enseignement à domicile, de la création de clubs </a:t>
              </a:r>
              <a:r>
                <a:rPr lang="fr-FR" sz="1100" b="0" i="0" u="none" dirty="0" smtClean="0">
                  <a:latin typeface="Futura Std Condensed" pitchFamily="34" charset="0"/>
                  <a:cs typeface="Futura Condensed"/>
                </a:rPr>
                <a:t>d’informatique </a:t>
              </a:r>
              <a:r>
                <a:rPr lang="fr-FR" sz="1100" b="0" i="0" u="none" dirty="0">
                  <a:latin typeface="Futura Std Condensed" pitchFamily="34" charset="0"/>
                  <a:cs typeface="Futura Condensed"/>
                </a:rPr>
                <a:t>créative à </a:t>
              </a:r>
              <a:r>
                <a:rPr lang="fr-FR" sz="1100" b="0" i="0" u="none" dirty="0" smtClean="0">
                  <a:latin typeface="Futura Std Condensed" pitchFamily="34" charset="0"/>
                  <a:cs typeface="Futura Condensed"/>
                </a:rPr>
                <a:t>l’école</a:t>
              </a:r>
              <a:r>
                <a:rPr lang="fr-FR" sz="1100" b="0" i="0" u="none" dirty="0">
                  <a:latin typeface="Futura Std Condensed" pitchFamily="34" charset="0"/>
                  <a:cs typeface="Futura Condensed"/>
                </a:rPr>
                <a:t>, ou encore de la tenue </a:t>
              </a:r>
              <a:r>
                <a:rPr lang="fr-FR" sz="1100" b="0" i="0" u="none" dirty="0" smtClean="0">
                  <a:latin typeface="Futura Std Condensed" pitchFamily="34" charset="0"/>
                  <a:cs typeface="Futura Condensed"/>
                </a:rPr>
                <a:t>d’ateliers </a:t>
              </a:r>
              <a:r>
                <a:rPr lang="fr-FR" sz="1100" b="0" i="0" u="none" dirty="0">
                  <a:latin typeface="Futura Std Condensed" pitchFamily="34" charset="0"/>
                  <a:cs typeface="Futura Condensed"/>
                </a:rPr>
                <a:t>en centres communautaires, nous encourageons les parents à réfléchir à la manière dont ils pourraient utiliser ce guide pour aider leurs enfants dans leur apprentissage de </a:t>
              </a:r>
              <a:r>
                <a:rPr lang="fr-FR" sz="1100" b="0" i="0" u="none" dirty="0" smtClean="0">
                  <a:latin typeface="Futura Std Condensed" pitchFamily="34" charset="0"/>
                  <a:cs typeface="Futura Condensed"/>
                </a:rPr>
                <a:t>l’informatique </a:t>
              </a:r>
              <a:r>
                <a:rPr lang="fr-FR" sz="1100" b="0" i="0" u="none" dirty="0">
                  <a:latin typeface="Futura Std Condensed" pitchFamily="34" charset="0"/>
                  <a:cs typeface="Futura Condensed"/>
                </a:rPr>
                <a:t>créative.</a:t>
              </a:r>
            </a:p>
          </p:txBody>
        </p:sp>
        <p:sp>
          <p:nvSpPr>
            <p:cNvPr id="50" name="TextBox 49"/>
            <p:cNvSpPr txBox="1"/>
            <p:nvPr/>
          </p:nvSpPr>
          <p:spPr>
            <a:xfrm>
              <a:off x="455562" y="603787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PARENTS</a:t>
              </a:r>
              <a:endParaRPr lang="fr-FR" sz="1600" dirty="0">
                <a:latin typeface="Futura Std Condensed" pitchFamily="34" charset="0"/>
                <a:cs typeface="Futura Condensed"/>
              </a:endParaRPr>
            </a:p>
          </p:txBody>
        </p:sp>
        <p:cxnSp>
          <p:nvCxnSpPr>
            <p:cNvPr id="51" name="Straight Connector 50"/>
            <p:cNvCxnSpPr/>
            <p:nvPr/>
          </p:nvCxnSpPr>
          <p:spPr>
            <a:xfrm flipV="1">
              <a:off x="552680" y="6330628"/>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custDataLst>
              <p:tags r:id="rId7"/>
            </p:custDataLst>
          </p:nvPr>
        </p:nvGrpSpPr>
        <p:grpSpPr>
          <a:xfrm>
            <a:off x="4007796" y="6041186"/>
            <a:ext cx="3307404" cy="1646462"/>
            <a:chOff x="4007796" y="6041186"/>
            <a:chExt cx="3307404" cy="1646462"/>
          </a:xfrm>
        </p:grpSpPr>
        <p:sp>
          <p:nvSpPr>
            <p:cNvPr id="53" name="TextBox 52"/>
            <p:cNvSpPr txBox="1"/>
            <p:nvPr/>
          </p:nvSpPr>
          <p:spPr>
            <a:xfrm>
              <a:off x="4104914" y="6410375"/>
              <a:ext cx="3117152" cy="1277273"/>
            </a:xfrm>
            <a:prstGeom prst="rect">
              <a:avLst/>
            </a:prstGeom>
            <a:noFill/>
            <a:ln w="6350" cmpd="sng">
              <a:solidFill>
                <a:schemeClr val="tx1"/>
              </a:solidFill>
              <a:prstDash val="dash"/>
            </a:ln>
          </p:spPr>
          <p:txBody>
            <a:bodyPr wrap="square" rtlCol="0">
              <a:spAutoFit/>
            </a:bodyPr>
            <a:lstStyle/>
            <a:p>
              <a:pPr lvl="0" algn="l" rtl="0"/>
              <a:r>
                <a:rPr lang="fr-FR" sz="1100" b="0" i="0" u="none" dirty="0">
                  <a:latin typeface="Futura Std Condensed" pitchFamily="34" charset="0"/>
                  <a:cs typeface="Futura Condensed"/>
                </a:rPr>
                <a:t>Ces sept dernières années, depuis le lancement de Scratch, les jeunes se sont montrés de fervents défenseurs de </a:t>
              </a:r>
              <a:r>
                <a:rPr lang="fr-FR" sz="1100" b="0" i="0" u="none" dirty="0" smtClean="0">
                  <a:latin typeface="Futura Std Condensed" pitchFamily="34" charset="0"/>
                  <a:cs typeface="Futura Condensed"/>
                </a:rPr>
                <a:t>l’informatique </a:t>
              </a:r>
              <a:r>
                <a:rPr lang="fr-FR" sz="1100" b="0" i="0" u="none" dirty="0">
                  <a:latin typeface="Futura Std Condensed" pitchFamily="34" charset="0"/>
                  <a:cs typeface="Futura Condensed"/>
                </a:rPr>
                <a:t>créative dans bien des contextes. </a:t>
              </a:r>
              <a:r>
                <a:rPr lang="fr-FR" sz="1100" b="0" i="0" u="none" dirty="0" smtClean="0">
                  <a:latin typeface="Futura Std Condensed" pitchFamily="34" charset="0"/>
                  <a:cs typeface="Futura Condensed"/>
                </a:rPr>
                <a:t>Qu’il s’agisse d’initier </a:t>
              </a:r>
              <a:r>
                <a:rPr lang="fr-FR" sz="1100" b="0" i="0" u="none" dirty="0">
                  <a:latin typeface="Futura Std Condensed" pitchFamily="34" charset="0"/>
                  <a:cs typeface="Futura Condensed"/>
                </a:rPr>
                <a:t>leurs parents et enseignants à la programmation ou de créer pour leurs camarades des occasions </a:t>
              </a:r>
              <a:r>
                <a:rPr lang="fr-FR" sz="1100" b="0" i="0" u="none" dirty="0" smtClean="0">
                  <a:latin typeface="Futura Std Condensed" pitchFamily="34" charset="0"/>
                  <a:cs typeface="Futura Condensed"/>
                </a:rPr>
                <a:t>d’apprendre</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l’informatique </a:t>
              </a:r>
              <a:r>
                <a:rPr lang="fr-FR" sz="1100" b="0" i="0" u="none" dirty="0">
                  <a:latin typeface="Futura Std Condensed" pitchFamily="34" charset="0"/>
                  <a:cs typeface="Futura Condensed"/>
                </a:rPr>
                <a:t>créative est quelque chose qui peut se faire avec eux ou par eux, plutôt que simplement pour eux.</a:t>
              </a:r>
              <a:endParaRPr lang="fr-FR" sz="1100" dirty="0">
                <a:latin typeface="Futura Std Condensed" pitchFamily="34" charset="0"/>
                <a:cs typeface="Futura Condensed"/>
              </a:endParaRPr>
            </a:p>
          </p:txBody>
        </p:sp>
        <p:sp>
          <p:nvSpPr>
            <p:cNvPr id="54" name="TextBox 53"/>
            <p:cNvSpPr txBox="1"/>
            <p:nvPr/>
          </p:nvSpPr>
          <p:spPr>
            <a:xfrm>
              <a:off x="4007796" y="604118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JEUNES ÉLÈVES</a:t>
              </a:r>
              <a:endParaRPr lang="fr-FR" sz="1600" dirty="0">
                <a:latin typeface="Futura Std Condensed" pitchFamily="34" charset="0"/>
                <a:cs typeface="Futura Condensed"/>
              </a:endParaRPr>
            </a:p>
          </p:txBody>
        </p:sp>
        <p:cxnSp>
          <p:nvCxnSpPr>
            <p:cNvPr id="55" name="Straight Connector 54"/>
            <p:cNvCxnSpPr/>
            <p:nvPr/>
          </p:nvCxnSpPr>
          <p:spPr>
            <a:xfrm flipV="1">
              <a:off x="4104914" y="6329974"/>
              <a:ext cx="3117152" cy="940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6" name="Rectangle 55"/>
          <p:cNvSpPr/>
          <p:nvPr>
            <p:custDataLst>
              <p:tags r:id="rId8"/>
            </p:custDataLst>
          </p:nvPr>
        </p:nvSpPr>
        <p:spPr>
          <a:xfrm>
            <a:off x="455562" y="1141579"/>
            <a:ext cx="3214270" cy="1384995"/>
          </a:xfrm>
          <a:prstGeom prst="rect">
            <a:avLst/>
          </a:prstGeom>
        </p:spPr>
        <p:txBody>
          <a:bodyPr wrap="square">
            <a:spAutoFit/>
          </a:bodyPr>
          <a:lstStyle/>
          <a:p>
            <a:pPr algn="just" rtl="0"/>
            <a:r>
              <a:rPr lang="fr-FR" sz="1400" b="0" i="0" u="none" dirty="0">
                <a:latin typeface="Futura Std Condensed" pitchFamily="34" charset="0"/>
                <a:cs typeface="Futura Condensed"/>
              </a:rPr>
              <a:t>Peu importe le contexte dans lequel vous vous trouvez actuellement ou vos expériences passées ; ce guide a été conçu en pensant à un large éventail </a:t>
            </a:r>
            <a:r>
              <a:rPr lang="fr-FR" sz="1400" b="0" i="0" u="none" dirty="0" smtClean="0">
                <a:latin typeface="Futura Std Condensed" pitchFamily="34" charset="0"/>
                <a:cs typeface="Futura Condensed"/>
              </a:rPr>
              <a:t>d’apprenants </a:t>
            </a:r>
            <a:r>
              <a:rPr lang="fr-FR" sz="1400" b="0" i="0" u="none" dirty="0">
                <a:latin typeface="Futura Std Condensed" pitchFamily="34" charset="0"/>
                <a:cs typeface="Futura Condensed"/>
              </a:rPr>
              <a:t>et </a:t>
            </a:r>
            <a:r>
              <a:rPr lang="fr-FR" sz="1400" b="0" i="0" u="none" dirty="0" smtClean="0">
                <a:latin typeface="Futura Std Condensed" pitchFamily="34" charset="0"/>
                <a:cs typeface="Futura Condensed"/>
              </a:rPr>
              <a:t>d’éducateurs</a:t>
            </a:r>
            <a:r>
              <a:rPr lang="fr-FR" sz="1400" b="0" i="0" u="none" dirty="0">
                <a:latin typeface="Futura Std Condensed" pitchFamily="34" charset="0"/>
                <a:cs typeface="Futura Condensed"/>
              </a:rPr>
              <a:t>. Voici quelques exemples </a:t>
            </a:r>
            <a:r>
              <a:rPr lang="fr-FR" sz="1400" b="0" i="0" u="none" dirty="0" smtClean="0">
                <a:latin typeface="Futura Std Condensed" pitchFamily="34" charset="0"/>
                <a:cs typeface="Futura Condensed"/>
              </a:rPr>
              <a:t>d’individus </a:t>
            </a:r>
            <a:r>
              <a:rPr lang="fr-FR" sz="1400" b="0" i="0" u="none" dirty="0">
                <a:latin typeface="Futura Std Condensed" pitchFamily="34" charset="0"/>
                <a:cs typeface="Futura Condensed"/>
              </a:rPr>
              <a:t>susceptibles </a:t>
            </a:r>
            <a:r>
              <a:rPr lang="fr-FR" sz="1400" b="0" i="0" u="none" dirty="0" smtClean="0">
                <a:latin typeface="Futura Std Condensed" pitchFamily="34" charset="0"/>
                <a:cs typeface="Futura Condensed"/>
              </a:rPr>
              <a:t>d’utiliser </a:t>
            </a:r>
            <a:r>
              <a:rPr lang="fr-FR" sz="1400" b="0" i="0" u="none" dirty="0">
                <a:latin typeface="Futura Std Condensed" pitchFamily="34" charset="0"/>
                <a:cs typeface="Futura Condensed"/>
              </a:rPr>
              <a:t>ce guide et de la façon </a:t>
            </a:r>
            <a:r>
              <a:rPr lang="fr-FR" sz="1400" b="0" i="0" u="none" dirty="0" smtClean="0">
                <a:latin typeface="Futura Std Condensed" pitchFamily="34" charset="0"/>
                <a:cs typeface="Futura Condensed"/>
              </a:rPr>
              <a:t>ils </a:t>
            </a:r>
            <a:r>
              <a:rPr lang="fr-FR" sz="1400" b="0" i="0" u="none" dirty="0">
                <a:latin typeface="Futura Std Condensed" pitchFamily="34" charset="0"/>
                <a:cs typeface="Futura Condensed"/>
              </a:rPr>
              <a:t>pourraient </a:t>
            </a:r>
            <a:r>
              <a:rPr lang="fr-FR" sz="1400" b="0" i="0" u="none" dirty="0" smtClean="0">
                <a:latin typeface="Futura Std Condensed" pitchFamily="34" charset="0"/>
                <a:cs typeface="Futura Condensed"/>
              </a:rPr>
              <a:t>s’y </a:t>
            </a:r>
            <a:r>
              <a:rPr lang="fr-FR" sz="1400" b="0" i="0" u="none" dirty="0">
                <a:latin typeface="Futura Std Condensed" pitchFamily="34" charset="0"/>
                <a:cs typeface="Futura Condensed"/>
              </a:rPr>
              <a:t>prendre :</a:t>
            </a:r>
            <a:endParaRPr lang="fr-FR" sz="1400" dirty="0">
              <a:latin typeface="Futura Std Condensed" pitchFamily="34" charset="0"/>
              <a:cs typeface="Futura Condensed"/>
            </a:endParaRPr>
          </a:p>
        </p:txBody>
      </p:sp>
      <p:sp>
        <p:nvSpPr>
          <p:cNvPr id="68" name="Oval Callout 67"/>
          <p:cNvSpPr/>
          <p:nvPr>
            <p:custDataLst>
              <p:tags r:id="rId9"/>
            </p:custDataLst>
          </p:nvPr>
        </p:nvSpPr>
        <p:spPr>
          <a:xfrm rot="20968875" flipH="1">
            <a:off x="3899497" y="223970"/>
            <a:ext cx="3635073" cy="3503071"/>
          </a:xfrm>
          <a:prstGeom prst="wedgeEllipseCallout">
            <a:avLst>
              <a:gd name="adj1" fmla="val -41492"/>
              <a:gd name="adj2" fmla="val 52914"/>
            </a:avLst>
          </a:prstGeom>
          <a:solidFill>
            <a:srgbClr val="D9D9D9"/>
          </a:solidFill>
          <a:ln w="1143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rtl="0"/>
            <a:r>
              <a:rPr lang="fr-FR" sz="4000" b="0" i="0" u="none" dirty="0" smtClean="0">
                <a:solidFill>
                  <a:srgbClr val="000000"/>
                </a:solidFill>
                <a:latin typeface="Futura Std Condensed" pitchFamily="34" charset="0"/>
                <a:cs typeface="Futura Condensed"/>
              </a:rPr>
              <a:t>L’informatique </a:t>
            </a:r>
            <a:r>
              <a:rPr lang="fr-FR" sz="4000" b="0" i="0" u="none" dirty="0">
                <a:solidFill>
                  <a:srgbClr val="000000"/>
                </a:solidFill>
                <a:latin typeface="Futura Std Condensed" pitchFamily="34" charset="0"/>
                <a:cs typeface="Futura Condensed"/>
              </a:rPr>
              <a:t>créative est pour tout le monde ! </a:t>
            </a:r>
            <a:endParaRPr lang="fr-FR" sz="4000" dirty="0">
              <a:solidFill>
                <a:srgbClr val="000000"/>
              </a:solidFill>
              <a:latin typeface="Futura Std Condensed" pitchFamily="34" charset="0"/>
              <a:cs typeface="Futura Condensed"/>
            </a:endParaRPr>
          </a:p>
        </p:txBody>
      </p:sp>
      <p:sp>
        <p:nvSpPr>
          <p:cNvPr id="59" name="TextBox 58"/>
          <p:cNvSpPr txBox="1"/>
          <p:nvPr>
            <p:custDataLst>
              <p:tags r:id="rId10"/>
            </p:custDataLst>
          </p:nvPr>
        </p:nvSpPr>
        <p:spPr>
          <a:xfrm>
            <a:off x="455561" y="653325"/>
            <a:ext cx="4686556"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À QUI EST DESTINÉ CE GUIDE ?</a:t>
            </a:r>
            <a:endParaRPr lang="fr-FR" sz="2400" dirty="0">
              <a:solidFill>
                <a:schemeClr val="bg1"/>
              </a:solidFill>
              <a:latin typeface="Futura Std Condensed" pitchFamily="34" charset="0"/>
              <a:cs typeface="Futura Condensed"/>
            </a:endParaRPr>
          </a:p>
        </p:txBody>
      </p:sp>
      <p:sp>
        <p:nvSpPr>
          <p:cNvPr id="31" name="Slide Number Placeholder 2"/>
          <p:cNvSpPr txBox="1">
            <a:spLocks/>
          </p:cNvSpPr>
          <p:nvPr>
            <p:custDataLst>
              <p:tags r:id="rId11"/>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3</a:t>
            </a:r>
            <a:endParaRPr lang="fr-FR" dirty="0">
              <a:latin typeface="Futura Std Condensed" pitchFamily="34" charset="0"/>
            </a:endParaRPr>
          </a:p>
        </p:txBody>
      </p:sp>
      <p:grpSp>
        <p:nvGrpSpPr>
          <p:cNvPr id="3" name="Group 2"/>
          <p:cNvGrpSpPr/>
          <p:nvPr>
            <p:custDataLst>
              <p:tags r:id="rId12"/>
            </p:custDataLst>
          </p:nvPr>
        </p:nvGrpSpPr>
        <p:grpSpPr>
          <a:xfrm>
            <a:off x="-1" y="7708416"/>
            <a:ext cx="7582143" cy="479582"/>
            <a:chOff x="-1" y="7708416"/>
            <a:chExt cx="7582143" cy="479582"/>
          </a:xfrm>
        </p:grpSpPr>
        <p:sp>
          <p:nvSpPr>
            <p:cNvPr id="72" name="Rectangle 13"/>
            <p:cNvSpPr/>
            <p:nvPr/>
          </p:nvSpPr>
          <p:spPr>
            <a:xfrm>
              <a:off x="-1" y="7708416"/>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3" name="TextBox 72"/>
            <p:cNvSpPr txBox="1"/>
            <p:nvPr/>
          </p:nvSpPr>
          <p:spPr>
            <a:xfrm>
              <a:off x="1996586" y="7726333"/>
              <a:ext cx="5318614"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DE QUOI AI-JE BESOIN POUR UTILISER CE GUIDE ?</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0181010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709943"/>
            <a:chOff x="422410" y="2830659"/>
            <a:chExt cx="3324338" cy="4709943"/>
          </a:xfrm>
        </p:grpSpPr>
        <p:sp>
          <p:nvSpPr>
            <p:cNvPr id="14" name="TextBox 13"/>
            <p:cNvSpPr txBox="1"/>
            <p:nvPr/>
          </p:nvSpPr>
          <p:spPr>
            <a:xfrm>
              <a:off x="515544" y="3328602"/>
              <a:ext cx="3231204" cy="421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Dans cette activité, les élèves dessineront une « créature » en trois parties</a:t>
              </a:r>
              <a:r>
                <a:rPr lang="fr-FR" sz="1200" b="0" i="0" u="none" spc="-20" dirty="0">
                  <a:latin typeface="Futura Std Condensed" pitchFamily="34" charset="0"/>
                  <a:cs typeface="Futura Condensed"/>
                </a:rPr>
                <a:t>.</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Donnez à chaque élève une feuille vierge pliée en trois et </a:t>
              </a:r>
              <a:r>
                <a:rPr lang="fr-FR" sz="1200" b="0" i="0" u="none" dirty="0">
                  <a:latin typeface="Futura Std Condensed" pitchFamily="34" charset="0"/>
                  <a:cs typeface="Futura Condensed"/>
                </a:rPr>
                <a:t>laissez-leur une minute pour dessiner la « tête » de leur créature. Ensuite, demandez-leur de plier la feuille de façon à ce que la tête soit cachée et de marquer où continuer le dessin. Une fois la tête cachée, les élèves devront passer la créature à un autre élève. Puis, accordez-leur une minute pour dessiner la partie « centrale » de leur créature en </a:t>
              </a:r>
              <a:r>
                <a:rPr lang="fr-FR" sz="1200" b="0" i="0" u="none" dirty="0" smtClean="0">
                  <a:latin typeface="Futura Std Condensed" pitchFamily="34" charset="0"/>
                  <a:cs typeface="Futura Condensed"/>
                </a:rPr>
                <a:t>s’aidant </a:t>
              </a:r>
              <a:r>
                <a:rPr lang="fr-FR" sz="1200" b="0" i="0" u="none" dirty="0">
                  <a:latin typeface="Futura Std Condensed" pitchFamily="34" charset="0"/>
                  <a:cs typeface="Futura Condensed"/>
                </a:rPr>
                <a:t>des indications données par le dessinateur de la tête, mais sans regarder à quoi ressemble cette dernière ! Les élèves pourront ensuite cacher les parties centrales, indiquer où continuer les dessins et faire passer les créatures. Enfin, il faudra leur accorder une minute pour dessiner la partie « basse » de leur créature. </a:t>
              </a:r>
              <a:r>
                <a:rPr lang="fr-FR" sz="1200" b="0" i="0" u="none" dirty="0" smtClean="0">
                  <a:latin typeface="Futura Std Condensed" pitchFamily="34" charset="0"/>
                  <a:cs typeface="Futura Condensed"/>
                </a:rPr>
                <a:t>Lorsqu’ils </a:t>
              </a:r>
              <a:r>
                <a:rPr lang="fr-FR" sz="1200" b="0" i="0" u="none" dirty="0">
                  <a:latin typeface="Futura Std Condensed" pitchFamily="34" charset="0"/>
                  <a:cs typeface="Futura Condensed"/>
                </a:rPr>
                <a:t>auront terminé, vous pourrez déplier les feuilles pour révéler les créatures créées en collaboration !</a:t>
              </a:r>
              <a:endParaRPr lang="fr-FR" sz="1200" spc="-1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Affichez les dessins au mur ou au tableau et laissez les élèves découvrir le résultat de leurs contributions créatives.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Animez une discussion de groupe sur la </a:t>
              </a:r>
              <a:r>
                <a:rPr lang="fr-FR" sz="1200" b="0" i="0" u="none" dirty="0" err="1">
                  <a:latin typeface="Futura Std Condensed" pitchFamily="34" charset="0"/>
                  <a:cs typeface="Futura Condensed"/>
                </a:rPr>
                <a:t>co</a:t>
              </a:r>
              <a:r>
                <a:rPr lang="fr-FR" sz="1200" b="0" i="0" u="none" dirty="0">
                  <a:latin typeface="Futura Std Condensed" pitchFamily="34" charset="0"/>
                  <a:cs typeface="Futura Condensed"/>
                </a:rPr>
                <a:t>-création, la collaboration et la réutilisation et le remixage de projets.</a:t>
              </a:r>
              <a:endParaRPr lang="fr-FR" sz="1200" spc="-1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104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découvert les pratiques informatiques que sont la réutilisation et le remixage, en contribuant à un dessin collaboratif</a:t>
            </a:r>
          </a:p>
        </p:txBody>
      </p:sp>
      <p:sp>
        <p:nvSpPr>
          <p:cNvPr id="42" name="TextBox 41"/>
          <p:cNvSpPr txBox="1"/>
          <p:nvPr>
            <p:custDataLst>
              <p:tags r:id="rId3"/>
            </p:custDataLst>
          </p:nvPr>
        </p:nvSpPr>
        <p:spPr>
          <a:xfrm>
            <a:off x="1300826" y="647673"/>
            <a:ext cx="2815942" cy="1077218"/>
          </a:xfrm>
          <a:prstGeom prst="rect">
            <a:avLst/>
          </a:prstGeom>
          <a:noFill/>
        </p:spPr>
        <p:txBody>
          <a:bodyPr wrap="square" rtlCol="0">
            <a:spAutoFit/>
          </a:bodyPr>
          <a:lstStyle/>
          <a:p>
            <a:pPr algn="l" rtl="0"/>
            <a:r>
              <a:rPr lang="fr-FR" sz="3200" b="0" i="0" u="none" dirty="0">
                <a:latin typeface="Futura Std Condensed" pitchFamily="34" charset="0"/>
                <a:cs typeface="Futura Condensed"/>
              </a:rPr>
              <a:t>CRÉATION </a:t>
            </a:r>
            <a:r>
              <a:rPr lang="fr-FR" sz="3200" b="0" i="0" u="none" dirty="0" smtClean="0">
                <a:latin typeface="Futura Std Condensed" pitchFamily="34" charset="0"/>
                <a:cs typeface="Futura Condensed"/>
              </a:rPr>
              <a:t>D’UNE </a:t>
            </a:r>
            <a:r>
              <a:rPr lang="fr-FR" sz="3200" b="0" i="0" u="none" dirty="0">
                <a:latin typeface="Futura Std Condensed" pitchFamily="34" charset="0"/>
                <a:cs typeface="Futura Condensed"/>
              </a:rPr>
              <a:t>CRÉATURE</a:t>
            </a:r>
          </a:p>
        </p:txBody>
      </p:sp>
      <p:grpSp>
        <p:nvGrpSpPr>
          <p:cNvPr id="2" name="Group 1"/>
          <p:cNvGrpSpPr/>
          <p:nvPr>
            <p:custDataLst>
              <p:tags r:id="rId4"/>
            </p:custDataLst>
          </p:nvPr>
        </p:nvGrpSpPr>
        <p:grpSpPr>
          <a:xfrm>
            <a:off x="4007796" y="2830659"/>
            <a:ext cx="3307404" cy="959609"/>
            <a:chOff x="4007796" y="2830659"/>
            <a:chExt cx="3307404" cy="959609"/>
          </a:xfrm>
        </p:grpSpPr>
        <p:sp>
          <p:nvSpPr>
            <p:cNvPr id="18" name="TextBox 17"/>
            <p:cNvSpPr txBox="1"/>
            <p:nvPr/>
          </p:nvSpPr>
          <p:spPr>
            <a:xfrm>
              <a:off x="4104914"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une </a:t>
              </a:r>
              <a:r>
                <a:rPr lang="fr-FR" sz="1200" b="0" i="0" u="none" dirty="0" smtClean="0">
                  <a:latin typeface="Futura Std Condensed" pitchFamily="34" charset="0"/>
                  <a:cs typeface="Futura Condensed"/>
                </a:rPr>
                <a:t>feuille A4 </a:t>
              </a:r>
              <a:r>
                <a:rPr lang="fr-FR" sz="1200" b="0" i="0" u="none" dirty="0">
                  <a:latin typeface="Futura Std Condensed" pitchFamily="34" charset="0"/>
                  <a:cs typeface="Futura Condensed"/>
                </a:rPr>
                <a:t>vierge et pliée en trois</a:t>
              </a:r>
            </a:p>
            <a:p>
              <a:pPr marL="171450" indent="-171450" algn="l" rtl="0">
                <a:buFont typeface="Wingdings" charset="2"/>
                <a:buChar char="q"/>
              </a:pPr>
              <a:r>
                <a:rPr lang="fr-FR" sz="1200" b="0" i="0" u="none" dirty="0">
                  <a:latin typeface="Futura Std Condensed" pitchFamily="34" charset="0"/>
                  <a:cs typeface="Futura Condensed"/>
                </a:rPr>
                <a:t>de quoi dessiner (crayons, stylos, feutres, etc.)</a:t>
              </a: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007796" y="4085824"/>
            <a:ext cx="3307404" cy="2065486"/>
            <a:chOff x="3992282" y="2832776"/>
            <a:chExt cx="3307404" cy="2065486"/>
          </a:xfrm>
        </p:grpSpPr>
        <p:sp>
          <p:nvSpPr>
            <p:cNvPr id="84" name="TextBox 83"/>
            <p:cNvSpPr txBox="1"/>
            <p:nvPr/>
          </p:nvSpPr>
          <p:spPr>
            <a:xfrm>
              <a:off x="4089400" y="3328602"/>
              <a:ext cx="3117152" cy="156966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Quelle est ta définition du remixage ?</a:t>
              </a:r>
            </a:p>
            <a:p>
              <a:pPr marL="171450" indent="-171450" algn="l" rtl="0">
                <a:buFont typeface="Lucida Grande"/>
                <a:buChar char="+"/>
              </a:pPr>
              <a:r>
                <a:rPr lang="fr-FR" sz="1200" b="0" i="0" u="none" dirty="0">
                  <a:latin typeface="Futura Std Condensed" pitchFamily="34" charset="0"/>
                  <a:cs typeface="Futura Condensed"/>
                </a:rPr>
                <a:t>Pense à la créature que tu as </a:t>
              </a:r>
              <a:r>
                <a:rPr lang="fr-FR" sz="1200" dirty="0" smtClean="0">
                  <a:latin typeface="Futura Std Condensed" pitchFamily="34" charset="0"/>
                  <a:cs typeface="Futura Condensed"/>
                </a:rPr>
                <a:t>commencé</a:t>
              </a:r>
              <a:r>
                <a:rPr lang="fr-FR" sz="1200" b="0" i="0" u="none" dirty="0" smtClean="0">
                  <a:latin typeface="Futura Std Condensed" pitchFamily="34" charset="0"/>
                  <a:cs typeface="Futura Condensed"/>
                </a:rPr>
                <a:t>e </a:t>
              </a:r>
              <a:r>
                <a:rPr lang="fr-FR" sz="1200" b="0" i="0" u="none" dirty="0">
                  <a:latin typeface="Futura Std Condensed" pitchFamily="34" charset="0"/>
                  <a:cs typeface="Futura Condensed"/>
                </a:rPr>
                <a:t>(dont tu as dessiné la « tête »). De quelle façon les contributions des autres ont-elles amélioré ou enrichi tes idées ?</a:t>
              </a:r>
            </a:p>
            <a:p>
              <a:pPr marL="171450" indent="-171450" algn="l" rtl="0">
                <a:buFont typeface="Lucida Grande"/>
                <a:buChar char="+"/>
              </a:pPr>
              <a:r>
                <a:rPr lang="fr-FR" sz="1200" b="0" i="0" u="none" dirty="0">
                  <a:latin typeface="Futura Std Condensed" pitchFamily="34" charset="0"/>
                  <a:cs typeface="Futura Condensed"/>
                </a:rPr>
                <a:t>Repense aux créatures dont tu as poursuivi la création en en dessinant la partie centrale ou le bas. De quelle façon tes contributions ont-elles enrichi ou amélioré les idées des autres ?</a:t>
              </a:r>
              <a:endParaRPr lang="fr-FR" sz="1200" dirty="0">
                <a:latin typeface="Futura Std Condensed" pitchFamily="34" charset="0"/>
                <a:cs typeface="Futura Condensed"/>
              </a:endParaRP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007796" y="6239440"/>
            <a:ext cx="3307404" cy="963826"/>
            <a:chOff x="3992282" y="2832776"/>
            <a:chExt cx="3307404" cy="963826"/>
          </a:xfrm>
        </p:grpSpPr>
        <p:sp>
          <p:nvSpPr>
            <p:cNvPr id="88" name="TextBox 87"/>
            <p:cNvSpPr txBox="1"/>
            <p:nvPr/>
          </p:nvSpPr>
          <p:spPr>
            <a:xfrm>
              <a:off x="4089400" y="3328602"/>
              <a:ext cx="3117152" cy="46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sont-ils en mesure </a:t>
              </a:r>
              <a:r>
                <a:rPr lang="fr-FR" sz="1200" b="0" i="0" u="none" dirty="0" smtClean="0">
                  <a:latin typeface="Futura Std Condensed" pitchFamily="34" charset="0"/>
                  <a:cs typeface="Futura Condensed"/>
                </a:rPr>
                <a:t>d’expliquer </a:t>
              </a:r>
              <a:r>
                <a:rPr lang="fr-FR" sz="1200" b="0" i="0" u="none" dirty="0">
                  <a:latin typeface="Futura Std Condensed" pitchFamily="34" charset="0"/>
                  <a:cs typeface="Futura Condensed"/>
                </a:rPr>
                <a:t>ce </a:t>
              </a:r>
              <a:r>
                <a:rPr lang="fr-FR" sz="1200" b="0" i="0" u="none" dirty="0" smtClean="0">
                  <a:latin typeface="Futura Std Condensed" pitchFamily="34" charset="0"/>
                  <a:cs typeface="Futura Condensed"/>
                </a:rPr>
                <a:t>qu’est </a:t>
              </a:r>
              <a:r>
                <a:rPr lang="fr-FR" sz="1200" b="0" i="0" u="none" dirty="0">
                  <a:latin typeface="Futura Std Condensed" pitchFamily="34" charset="0"/>
                  <a:cs typeface="Futura Condensed"/>
                </a:rPr>
                <a:t>le remixage et </a:t>
              </a:r>
              <a:r>
                <a:rPr lang="fr-FR" sz="1200" b="0" i="0" u="none" dirty="0" smtClean="0">
                  <a:latin typeface="Futura Std Condensed" pitchFamily="34" charset="0"/>
                  <a:cs typeface="Futura Condensed"/>
                </a:rPr>
                <a:t>d’indiquer </a:t>
              </a:r>
              <a:r>
                <a:rPr lang="fr-FR" sz="1200" b="0" i="0" u="none" dirty="0">
                  <a:latin typeface="Futura Std Condensed" pitchFamily="34" charset="0"/>
                  <a:cs typeface="Futura Condensed"/>
                </a:rPr>
                <a:t>ce </a:t>
              </a:r>
              <a:r>
                <a:rPr lang="fr-FR" sz="1200" b="0" i="0" u="none" dirty="0" smtClean="0">
                  <a:latin typeface="Futura Std Condensed" pitchFamily="34" charset="0"/>
                  <a:cs typeface="Futura Condensed"/>
                </a:rPr>
                <a:t>qu’il </a:t>
              </a:r>
              <a:r>
                <a:rPr lang="fr-FR" sz="1200" b="0" i="0" u="none" dirty="0">
                  <a:latin typeface="Futura Std Condensed" pitchFamily="34" charset="0"/>
                  <a:cs typeface="Futura Condensed"/>
                </a:rPr>
                <a:t>apporte ?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custDataLst>
              <p:tags r:id="rId7"/>
            </p:custDataLst>
          </p:nvPr>
        </p:nvGrpSpPr>
        <p:grpSpPr>
          <a:xfrm>
            <a:off x="457995" y="7630731"/>
            <a:ext cx="6857205" cy="352518"/>
            <a:chOff x="457995" y="7630731"/>
            <a:chExt cx="6857205" cy="352518"/>
          </a:xfrm>
        </p:grpSpPr>
        <p:sp>
          <p:nvSpPr>
            <p:cNvPr id="52" name="TextBox 51"/>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56" name="Straight Connector 55"/>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58" name="Straight Connector 57"/>
          <p:cNvCxnSpPr/>
          <p:nvPr>
            <p:custDataLst>
              <p:tags r:id="rId8"/>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custDataLst>
              <p:tags r:id="rId9"/>
            </p:custDataLst>
          </p:nvPr>
        </p:nvGrpSpPr>
        <p:grpSpPr>
          <a:xfrm>
            <a:off x="4104914" y="8217641"/>
            <a:ext cx="3117152" cy="1158779"/>
            <a:chOff x="3746748" y="8217641"/>
            <a:chExt cx="3475318" cy="1158779"/>
          </a:xfrm>
        </p:grpSpPr>
        <p:sp>
          <p:nvSpPr>
            <p:cNvPr id="64" name="TextBox 6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5" name="Group 64"/>
            <p:cNvGrpSpPr/>
            <p:nvPr/>
          </p:nvGrpSpPr>
          <p:grpSpPr>
            <a:xfrm>
              <a:off x="4076948" y="8385986"/>
              <a:ext cx="3145118" cy="883399"/>
              <a:chOff x="3891832" y="8385983"/>
              <a:chExt cx="3321768" cy="883398"/>
            </a:xfrm>
          </p:grpSpPr>
          <p:cxnSp>
            <p:nvCxnSpPr>
              <p:cNvPr id="69" name="Straight Connector 6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78" name="TextBox 77"/>
          <p:cNvSpPr txBox="1"/>
          <p:nvPr>
            <p:custDataLst>
              <p:tags r:id="rId10"/>
            </p:custDataLst>
          </p:nvPr>
        </p:nvSpPr>
        <p:spPr>
          <a:xfrm>
            <a:off x="551129" y="8142739"/>
            <a:ext cx="3231204" cy="1384995"/>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Cette activité est parfaite pour </a:t>
            </a:r>
            <a:r>
              <a:rPr lang="fr-FR" sz="1200" b="0" i="0" u="none" dirty="0" smtClean="0">
                <a:latin typeface="Futura Std Condensed" pitchFamily="34" charset="0"/>
                <a:cs typeface="Futura Condensed"/>
              </a:rPr>
              <a:t>s’échauffer </a:t>
            </a:r>
            <a:r>
              <a:rPr lang="fr-FR" sz="1200" b="0" i="0" u="none" dirty="0">
                <a:latin typeface="Futura Std Condensed" pitchFamily="34" charset="0"/>
                <a:cs typeface="Futura Condensed"/>
              </a:rPr>
              <a:t>avant le projet </a:t>
            </a:r>
            <a:r>
              <a:rPr lang="fr-FR" sz="1200" b="0" i="0" u="none" dirty="0" smtClean="0">
                <a:latin typeface="Futura Std Condensed" pitchFamily="34" charset="0"/>
                <a:cs typeface="Futura Condensed"/>
              </a:rPr>
              <a:t>« Fais passer » ! </a:t>
            </a:r>
            <a:r>
              <a:rPr lang="fr-FR" sz="1200" b="0" i="0" u="none" dirty="0">
                <a:latin typeface="Futura Std Condensed" pitchFamily="34" charset="0"/>
                <a:cs typeface="Futura Condensed"/>
              </a:rPr>
              <a:t>Nous recommandons de réaliser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Création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créature » juste avant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Fais passer ».</a:t>
            </a:r>
          </a:p>
          <a:p>
            <a:pPr marL="171450" indent="-171450" algn="l" rtl="0">
              <a:buFont typeface="Lucida Grande"/>
              <a:buChar char="+"/>
            </a:pPr>
            <a:r>
              <a:rPr lang="fr-FR" sz="1200" b="0" i="0" u="none" dirty="0">
                <a:latin typeface="Futura Std Condensed" pitchFamily="34" charset="0"/>
                <a:cs typeface="Futura Condensed"/>
              </a:rPr>
              <a:t>Éventuellement, invitez les élèves à signer chacun des dessins de créatures auxquels ils ont contribué pour que les artistes soient identifiés.</a:t>
            </a:r>
            <a:endParaRPr lang="fr-FR" sz="1200" dirty="0">
              <a:latin typeface="Futura Std Condensed" pitchFamily="34" charset="0"/>
              <a:cs typeface="Futura Condensed"/>
            </a:endParaRPr>
          </a:p>
        </p:txBody>
      </p:sp>
      <p:grpSp>
        <p:nvGrpSpPr>
          <p:cNvPr id="99" name="Group 98"/>
          <p:cNvGrpSpPr/>
          <p:nvPr>
            <p:custDataLst>
              <p:tags r:id="rId11"/>
            </p:custDataLst>
          </p:nvPr>
        </p:nvGrpSpPr>
        <p:grpSpPr>
          <a:xfrm>
            <a:off x="3661944" y="794340"/>
            <a:ext cx="442062" cy="1123360"/>
            <a:chOff x="2853673" y="794340"/>
            <a:chExt cx="442062" cy="1123360"/>
          </a:xfrm>
        </p:grpSpPr>
        <p:cxnSp>
          <p:nvCxnSpPr>
            <p:cNvPr id="102" name="Straight Connector 101"/>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06" name="TextBox 105"/>
          <p:cNvSpPr txBox="1"/>
          <p:nvPr>
            <p:custDataLst>
              <p:tags r:id="rId12"/>
            </p:custDataLst>
          </p:nvPr>
        </p:nvSpPr>
        <p:spPr>
          <a:xfrm>
            <a:off x="2527923"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107" name="Picture 106" descr="15min.png"/>
          <p:cNvPicPr>
            <a:picLocks noChangeAspect="1"/>
          </p:cNvPicPr>
          <p:nvPr>
            <p:custDataLst>
              <p:tags r:id="rId13"/>
            </p:custDataLst>
          </p:nvPr>
        </p:nvPicPr>
        <p:blipFill>
          <a:blip r:embed="rId18">
            <a:extLst>
              <a:ext uri="{28A0092B-C50C-407E-A947-70E740481C1C}">
                <a14:useLocalDpi xmlns:a14="http://schemas.microsoft.com/office/drawing/2010/main" val="0"/>
              </a:ext>
            </a:extLst>
          </a:blip>
          <a:stretch>
            <a:fillRect/>
          </a:stretch>
        </p:blipFill>
        <p:spPr>
          <a:xfrm>
            <a:off x="2271408" y="1754376"/>
            <a:ext cx="324022" cy="324022"/>
          </a:xfrm>
          <a:prstGeom prst="rect">
            <a:avLst/>
          </a:prstGeom>
        </p:spPr>
      </p:pic>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66</a:t>
            </a:r>
            <a:endParaRPr lang="fr-FR" dirty="0">
              <a:latin typeface="Futura Std Condensed" pitchFamily="34" charset="0"/>
            </a:endParaRPr>
          </a:p>
        </p:txBody>
      </p:sp>
      <p:grpSp>
        <p:nvGrpSpPr>
          <p:cNvPr id="45" name="Group 44"/>
          <p:cNvGrpSpPr/>
          <p:nvPr>
            <p:custDataLst>
              <p:tags r:id="rId15"/>
            </p:custDataLst>
          </p:nvPr>
        </p:nvGrpSpPr>
        <p:grpSpPr>
          <a:xfrm>
            <a:off x="551129" y="-5905"/>
            <a:ext cx="493776" cy="2791968"/>
            <a:chOff x="551129" y="-5905"/>
            <a:chExt cx="493776" cy="2791968"/>
          </a:xfrm>
        </p:grpSpPr>
        <p:pic>
          <p:nvPicPr>
            <p:cNvPr id="46" name="Picture 45" descr="Unit3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29" y="-5905"/>
              <a:ext cx="493776" cy="2791968"/>
            </a:xfrm>
            <a:prstGeom prst="rect">
              <a:avLst/>
            </a:prstGeom>
          </p:spPr>
        </p:pic>
        <p:sp>
          <p:nvSpPr>
            <p:cNvPr id="47" name="TextBox 4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3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0361718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3creatureconstruction.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32425839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1144786" y="595840"/>
            <a:ext cx="2815942" cy="892552"/>
          </a:xfrm>
          <a:prstGeom prst="rect">
            <a:avLst/>
          </a:prstGeom>
          <a:noFill/>
        </p:spPr>
        <p:txBody>
          <a:bodyPr wrap="square" rtlCol="0">
            <a:spAutoFit/>
          </a:bodyPr>
          <a:lstStyle/>
          <a:p>
            <a:pPr algn="l" rtl="0"/>
            <a:r>
              <a:rPr lang="fr-FR" sz="5200" b="0" i="0" u="none" dirty="0">
                <a:latin typeface="Futura Std Condensed" pitchFamily="34" charset="0"/>
                <a:cs typeface="Futura Condensed"/>
              </a:rPr>
              <a:t>FAIS PASSER</a:t>
            </a:r>
          </a:p>
        </p:txBody>
      </p:sp>
      <p:sp>
        <p:nvSpPr>
          <p:cNvPr id="10" name="TextBox 9"/>
          <p:cNvSpPr txBox="1"/>
          <p:nvPr>
            <p:custDataLst>
              <p:tags r:id="rId2"/>
            </p:custDataLst>
          </p:nvPr>
        </p:nvSpPr>
        <p:spPr>
          <a:xfrm>
            <a:off x="4222218" y="795405"/>
            <a:ext cx="2999848" cy="140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créé un projet narratif avec Scratch, en réutilisant et en remixant le travail </a:t>
            </a:r>
            <a:r>
              <a:rPr lang="fr-FR" sz="1200" b="0" i="0" u="none" dirty="0" smtClean="0">
                <a:latin typeface="Futura Std Condensed" pitchFamily="34" charset="0"/>
                <a:cs typeface="Futura Condensed"/>
              </a:rPr>
              <a:t>d’autrui</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auront fait </a:t>
            </a:r>
            <a:r>
              <a:rPr lang="fr-FR" sz="1200" b="0" i="0" u="none" dirty="0" smtClean="0">
                <a:latin typeface="Futura Std Condensed" pitchFamily="34" charset="0"/>
                <a:cs typeface="Futura Condensed"/>
              </a:rPr>
              <a:t>l’expérience </a:t>
            </a:r>
            <a:r>
              <a:rPr lang="fr-FR" sz="1200" b="0" i="0" u="none" dirty="0">
                <a:latin typeface="Futura Std Condensed" pitchFamily="34" charset="0"/>
                <a:cs typeface="Futura Condensed"/>
              </a:rPr>
              <a:t>de la programmation en binôme en travaillant à deux au développement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projet collaboratif de narration</a:t>
            </a:r>
          </a:p>
        </p:txBody>
      </p:sp>
      <p:grpSp>
        <p:nvGrpSpPr>
          <p:cNvPr id="22" name="Group 21"/>
          <p:cNvGrpSpPr/>
          <p:nvPr>
            <p:custDataLst>
              <p:tags r:id="rId3"/>
            </p:custDataLst>
          </p:nvPr>
        </p:nvGrpSpPr>
        <p:grpSpPr>
          <a:xfrm>
            <a:off x="4007795" y="2832777"/>
            <a:ext cx="3533035" cy="1437439"/>
            <a:chOff x="3992282" y="2832776"/>
            <a:chExt cx="3307404" cy="1318566"/>
          </a:xfrm>
        </p:grpSpPr>
        <p:sp>
          <p:nvSpPr>
            <p:cNvPr id="18" name="TextBox 17"/>
            <p:cNvSpPr txBox="1"/>
            <p:nvPr/>
          </p:nvSpPr>
          <p:spPr>
            <a:xfrm>
              <a:off x="4089400" y="3219672"/>
              <a:ext cx="3117152" cy="93167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Fais passer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Fais passer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http://scratch.mit.edu/studios/475543</a:t>
              </a:r>
            </a:p>
            <a:p>
              <a:pPr marL="171450" indent="-171450" algn="l" rtl="0">
                <a:buFont typeface="Wingdings" charset="2"/>
                <a:buChar char="q"/>
              </a:pPr>
              <a:r>
                <a:rPr lang="fr-FR" sz="1200" b="0" i="0" u="none" dirty="0">
                  <a:latin typeface="Futura Std Condensed" pitchFamily="34" charset="0"/>
                  <a:cs typeface="Futura Condensed"/>
                </a:rPr>
                <a:t>Vidéoprojecteur et écran pour présenter les travaux des élèves (facultatif)</a:t>
              </a:r>
              <a:endParaRPr lang="fr-FR" sz="1200" dirty="0">
                <a:latin typeface="Futura Std Condensed" pitchFamily="34" charset="0"/>
                <a:cs typeface="Futura Condensed"/>
              </a:endParaRPr>
            </a:p>
          </p:txBody>
        </p:sp>
        <p:sp>
          <p:nvSpPr>
            <p:cNvPr id="19" name="TextBox 18"/>
            <p:cNvSpPr txBox="1"/>
            <p:nvPr/>
          </p:nvSpPr>
          <p:spPr>
            <a:xfrm>
              <a:off x="3992282" y="2832776"/>
              <a:ext cx="3307404" cy="310556"/>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30946"/>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4"/>
            </p:custDataLst>
          </p:nvPr>
        </p:nvGrpSpPr>
        <p:grpSpPr>
          <a:xfrm>
            <a:off x="4007795" y="4239903"/>
            <a:ext cx="3533035" cy="1955810"/>
            <a:chOff x="3992282" y="2974385"/>
            <a:chExt cx="3307404" cy="1794071"/>
          </a:xfrm>
        </p:grpSpPr>
        <p:sp>
          <p:nvSpPr>
            <p:cNvPr id="60" name="TextBox 59"/>
            <p:cNvSpPr txBox="1"/>
            <p:nvPr/>
          </p:nvSpPr>
          <p:spPr>
            <a:xfrm>
              <a:off x="4089400" y="3328602"/>
              <a:ext cx="3117152" cy="1439854"/>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Comment as-tu vécu le fait de remixer le travail </a:t>
              </a:r>
              <a:r>
                <a:rPr lang="fr-FR" sz="1200" b="0" i="0" u="none" dirty="0" smtClean="0">
                  <a:latin typeface="Futura Std Condensed" pitchFamily="34" charset="0"/>
                  <a:cs typeface="Futura Condensed"/>
                </a:rPr>
                <a:t>d’autrui </a:t>
              </a:r>
              <a:r>
                <a:rPr lang="fr-FR" sz="1200" b="0" i="0" u="none" dirty="0">
                  <a:latin typeface="Futura Std Condensed" pitchFamily="34" charset="0"/>
                  <a:cs typeface="Futura Condensed"/>
                </a:rPr>
                <a:t>ou </a:t>
              </a:r>
              <a:r>
                <a:rPr lang="fr-FR" sz="1200" b="0" i="0" u="none" dirty="0" smtClean="0">
                  <a:latin typeface="Futura Std Condensed" pitchFamily="34" charset="0"/>
                  <a:cs typeface="Futura Condensed"/>
                </a:rPr>
                <a:t>d’y </a:t>
              </a:r>
              <a:r>
                <a:rPr lang="fr-FR" sz="1200" b="0" i="0" u="none" dirty="0">
                  <a:latin typeface="Futura Std Condensed" pitchFamily="34" charset="0"/>
                  <a:cs typeface="Futura Condensed"/>
                </a:rPr>
                <a:t>ajouter des éléments ? Comment as-tu vécu le remixage de ton projet ?</a:t>
              </a:r>
            </a:p>
            <a:p>
              <a:pPr marL="171450" indent="-171450" algn="l" rtl="0">
                <a:buFont typeface="Lucida Grande"/>
                <a:buChar char="+"/>
              </a:pPr>
              <a:r>
                <a:rPr lang="fr-FR" sz="1200" b="0" i="0" u="none" dirty="0">
                  <a:latin typeface="Futura Std Condensed" pitchFamily="34" charset="0"/>
                  <a:cs typeface="Futura Condensed"/>
                </a:rPr>
                <a:t>Dans quelles autres parties de ta vie as-tu vu ou fait </a:t>
              </a:r>
              <a:r>
                <a:rPr lang="fr-FR" sz="1200" b="0" i="0" u="none" dirty="0" smtClean="0">
                  <a:latin typeface="Futura Std Condensed" pitchFamily="34" charset="0"/>
                  <a:cs typeface="Futura Condensed"/>
                </a:rPr>
                <a:t>l’expérience </a:t>
              </a:r>
              <a:r>
                <a:rPr lang="fr-FR" sz="1200" b="0" i="0" u="none" dirty="0">
                  <a:latin typeface="Futura Std Condensed" pitchFamily="34" charset="0"/>
                  <a:cs typeface="Futura Condensed"/>
                </a:rPr>
                <a:t>de la réutilisation et du remixage ? Donne deux exemples.</a:t>
              </a:r>
            </a:p>
            <a:p>
              <a:pPr marL="171450" indent="-171450" algn="l" rtl="0">
                <a:buFont typeface="Lucida Grande"/>
                <a:buChar char="+"/>
              </a:pPr>
              <a:r>
                <a:rPr lang="fr-FR" sz="1200" b="0" i="0" u="none" dirty="0">
                  <a:latin typeface="Futura Std Condensed" pitchFamily="34" charset="0"/>
                  <a:cs typeface="Futura Condensed"/>
                </a:rPr>
                <a:t>En quoi est-ce que travailler avec </a:t>
              </a:r>
              <a:r>
                <a:rPr lang="fr-FR" sz="1200" b="0" i="0" u="none" dirty="0" smtClean="0">
                  <a:latin typeface="Futura Std Condensed" pitchFamily="34" charset="0"/>
                  <a:cs typeface="Futura Condensed"/>
                </a:rPr>
                <a:t>quelqu’un d’autre </a:t>
              </a:r>
              <a:r>
                <a:rPr lang="fr-FR" sz="1200" b="0" i="0" u="none" dirty="0">
                  <a:latin typeface="Futura Std Condensed" pitchFamily="34" charset="0"/>
                  <a:cs typeface="Futura Condensed"/>
                </a:rPr>
                <a:t>a été différent des autres fois où tu as conçu des projets Scratch ?</a:t>
              </a:r>
              <a:endParaRPr lang="fr-FR" sz="1200" dirty="0">
                <a:latin typeface="Futura Std Condensed" pitchFamily="34" charset="0"/>
                <a:cs typeface="Futura Condensed"/>
              </a:endParaRPr>
            </a:p>
          </p:txBody>
        </p:sp>
        <p:sp>
          <p:nvSpPr>
            <p:cNvPr id="61" name="TextBox 60"/>
            <p:cNvSpPr txBox="1"/>
            <p:nvPr/>
          </p:nvSpPr>
          <p:spPr>
            <a:xfrm>
              <a:off x="3992282" y="2974385"/>
              <a:ext cx="3307404" cy="310557"/>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228983"/>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5"/>
            </p:custDataLst>
          </p:nvPr>
        </p:nvGrpSpPr>
        <p:grpSpPr>
          <a:xfrm>
            <a:off x="4007795" y="6210939"/>
            <a:ext cx="3533035" cy="1366188"/>
            <a:chOff x="3992282" y="3007064"/>
            <a:chExt cx="3307404" cy="1253209"/>
          </a:xfrm>
        </p:grpSpPr>
        <p:sp>
          <p:nvSpPr>
            <p:cNvPr id="64" name="TextBox 63"/>
            <p:cNvSpPr txBox="1"/>
            <p:nvPr/>
          </p:nvSpPr>
          <p:spPr>
            <a:xfrm>
              <a:off x="4089400" y="3328602"/>
              <a:ext cx="3117152" cy="93167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À quelles parties des projets les élèves ont-ils contribué ?</a:t>
              </a:r>
            </a:p>
            <a:p>
              <a:pPr marL="171450" indent="-171450" algn="l" rtl="0">
                <a:buFont typeface="Lucida Grande"/>
                <a:buChar char="+"/>
              </a:pPr>
              <a:r>
                <a:rPr lang="fr-FR" sz="1200" b="0" i="0" u="none" dirty="0">
                  <a:latin typeface="Futura Std Condensed" pitchFamily="34" charset="0"/>
                  <a:cs typeface="Futura Condensed"/>
                </a:rPr>
                <a:t>Les élèves semblent-ils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avec les concepts </a:t>
              </a:r>
              <a:r>
                <a:rPr lang="fr-FR" sz="1200" b="0" i="0" u="none" dirty="0" smtClean="0">
                  <a:latin typeface="Futura Std Condensed" pitchFamily="34" charset="0"/>
                  <a:cs typeface="Futura Condensed"/>
                </a:rPr>
                <a:t>d’événements </a:t>
              </a:r>
              <a:r>
                <a:rPr lang="fr-FR" sz="1200" b="0" i="0" u="none" dirty="0">
                  <a:latin typeface="Futura Std Condensed" pitchFamily="34" charset="0"/>
                  <a:cs typeface="Futura Condensed"/>
                </a:rPr>
                <a:t>et de parallélisme et avec les pratiques de réutilisation et de remixage ? </a:t>
              </a:r>
              <a:r>
                <a:rPr lang="fr-FR" sz="1200" b="0" i="0" u="none" dirty="0" smtClean="0">
                  <a:latin typeface="Futura Std Condensed" pitchFamily="34" charset="0"/>
                  <a:cs typeface="Futura Condensed"/>
                </a:rPr>
                <a:t>Si </a:t>
              </a:r>
              <a:r>
                <a:rPr lang="fr-FR" sz="1200" b="0" i="0" u="none" dirty="0">
                  <a:latin typeface="Futura Std Condensed" pitchFamily="34" charset="0"/>
                  <a:cs typeface="Futura Condensed"/>
                </a:rPr>
                <a:t>ce </a:t>
              </a:r>
              <a:r>
                <a:rPr lang="fr-FR" sz="1200" b="0" i="0" u="none" dirty="0" smtClean="0">
                  <a:latin typeface="Futura Std Condensed" pitchFamily="34" charset="0"/>
                  <a:cs typeface="Futura Condensed"/>
                </a:rPr>
                <a:t>n’est </a:t>
              </a:r>
              <a:r>
                <a:rPr lang="fr-FR" sz="1200" b="0" i="0" u="none" dirty="0">
                  <a:latin typeface="Futura Std Condensed" pitchFamily="34" charset="0"/>
                  <a:cs typeface="Futura Condensed"/>
                </a:rPr>
                <a:t>pas le cas, comment pourrait-on clarifier ces concepts davantage ?</a:t>
              </a:r>
              <a:endParaRPr lang="fr-FR" sz="1200" dirty="0">
                <a:latin typeface="Futura Std Condensed" pitchFamily="34" charset="0"/>
                <a:cs typeface="Futura Condensed"/>
              </a:endParaRPr>
            </a:p>
          </p:txBody>
        </p:sp>
        <p:sp>
          <p:nvSpPr>
            <p:cNvPr id="65" name="TextBox 64"/>
            <p:cNvSpPr txBox="1"/>
            <p:nvPr/>
          </p:nvSpPr>
          <p:spPr>
            <a:xfrm>
              <a:off x="3992282" y="3007064"/>
              <a:ext cx="3307404" cy="310557"/>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261662"/>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custDataLst>
              <p:tags r:id="rId6"/>
            </p:custDataLst>
          </p:nvPr>
        </p:nvGrpSpPr>
        <p:grpSpPr>
          <a:xfrm>
            <a:off x="457995" y="7630731"/>
            <a:ext cx="6857205" cy="352518"/>
            <a:chOff x="457995" y="7630731"/>
            <a:chExt cx="6857205" cy="352518"/>
          </a:xfrm>
        </p:grpSpPr>
        <p:sp>
          <p:nvSpPr>
            <p:cNvPr id="53" name="TextBox 52"/>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54" name="Straight Connector 53"/>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68" name="Straight Connector 67"/>
          <p:cNvCxnSpPr/>
          <p:nvPr>
            <p:custDataLst>
              <p:tags r:id="rId7"/>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custDataLst>
              <p:tags r:id="rId8"/>
            </p:custDataLst>
          </p:nvPr>
        </p:nvGrpSpPr>
        <p:grpSpPr>
          <a:xfrm>
            <a:off x="4104914" y="8217641"/>
            <a:ext cx="3117152" cy="1158779"/>
            <a:chOff x="3746748" y="8217641"/>
            <a:chExt cx="3475318" cy="1158779"/>
          </a:xfrm>
        </p:grpSpPr>
        <p:sp>
          <p:nvSpPr>
            <p:cNvPr id="72" name="TextBox 71"/>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73" name="Group 72"/>
            <p:cNvGrpSpPr/>
            <p:nvPr/>
          </p:nvGrpSpPr>
          <p:grpSpPr>
            <a:xfrm>
              <a:off x="4076948" y="8385986"/>
              <a:ext cx="3145118" cy="883399"/>
              <a:chOff x="3891832" y="8385983"/>
              <a:chExt cx="3321768" cy="883398"/>
            </a:xfrm>
          </p:grpSpPr>
          <p:cxnSp>
            <p:nvCxnSpPr>
              <p:cNvPr id="74" name="Straight Connector 73"/>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78" name="TextBox 77"/>
          <p:cNvSpPr txBox="1"/>
          <p:nvPr>
            <p:custDataLst>
              <p:tags r:id="rId9"/>
            </p:custDataLst>
          </p:nvPr>
        </p:nvSpPr>
        <p:spPr>
          <a:xfrm>
            <a:off x="551129" y="8142739"/>
            <a:ext cx="3231204"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Envisagez de faire de la séance de projection Scratch un événement ! Invitez les élèves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classes à la séance et offrez une collation, ou organisez </a:t>
            </a:r>
            <a:r>
              <a:rPr lang="fr-FR" sz="1200" b="0" i="0" u="none" dirty="0" smtClean="0">
                <a:latin typeface="Futura Std Condensed" pitchFamily="34" charset="0"/>
                <a:cs typeface="Futura Condensed"/>
              </a:rPr>
              <a:t>l’événement </a:t>
            </a:r>
            <a:r>
              <a:rPr lang="fr-FR" sz="1200" b="0" i="0" u="none" dirty="0">
                <a:latin typeface="Futura Std Condensed" pitchFamily="34" charset="0"/>
                <a:cs typeface="Futura Condensed"/>
              </a:rPr>
              <a:t>dans un amphithéâtre ou une salle disposant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grand mur ou écran sur lequel vous pourrez projeter les projets.</a:t>
            </a:r>
          </a:p>
          <a:p>
            <a:pPr marL="171450" indent="-171450" algn="l" rtl="0">
              <a:buFont typeface="Lucida Grande"/>
              <a:buChar char="+"/>
            </a:pPr>
            <a:r>
              <a:rPr lang="fr-FR" sz="1200" b="0" i="0" u="none" dirty="0">
                <a:solidFill>
                  <a:srgbClr val="000000"/>
                </a:solidFill>
                <a:latin typeface="Futura Std Condensed" pitchFamily="34" charset="0"/>
                <a:cs typeface="Futura Condensed"/>
              </a:rPr>
              <a:t> Présentez </a:t>
            </a:r>
            <a:r>
              <a:rPr lang="fr-FR" sz="1200" b="0" i="0" u="none" dirty="0" smtClean="0">
                <a:solidFill>
                  <a:srgbClr val="000000"/>
                </a:solidFill>
                <a:latin typeface="Futura Std Condensed" pitchFamily="34" charset="0"/>
                <a:cs typeface="Futura Condensed"/>
              </a:rPr>
              <a:t>l’outil </a:t>
            </a:r>
            <a:r>
              <a:rPr lang="fr-FR" sz="1200" b="0" i="0" u="none" dirty="0">
                <a:solidFill>
                  <a:srgbClr val="000000"/>
                </a:solidFill>
                <a:latin typeface="Futura Std Condensed" pitchFamily="34" charset="0"/>
                <a:cs typeface="Futura Condensed"/>
              </a:rPr>
              <a:t>« Sac à dos » (situé en bas de </a:t>
            </a:r>
            <a:r>
              <a:rPr lang="fr-FR" sz="1200" b="0" i="0" u="none" dirty="0" smtClean="0">
                <a:solidFill>
                  <a:srgbClr val="000000"/>
                </a:solidFill>
                <a:latin typeface="Futura Std Condensed" pitchFamily="34" charset="0"/>
                <a:cs typeface="Futura Condensed"/>
              </a:rPr>
              <a:t>l’éditeur </a:t>
            </a:r>
            <a:r>
              <a:rPr lang="fr-FR" sz="1200" b="0" i="0" u="none" dirty="0">
                <a:solidFill>
                  <a:srgbClr val="000000"/>
                </a:solidFill>
                <a:latin typeface="Futura Std Condensed" pitchFamily="34" charset="0"/>
                <a:cs typeface="Futura Condensed"/>
              </a:rPr>
              <a:t>de projets de Scratch) comme un autre moyen de remixer des projets. Pour en savoir plus sur cet outil, regardez ce tutoriel vidéo : </a:t>
            </a:r>
            <a:r>
              <a:rPr lang="fr-FR" sz="1200" b="0" i="0" u="none" dirty="0">
                <a:latin typeface="Futura Std Condensed" pitchFamily="34" charset="0"/>
                <a:cs typeface="Futura Condensed"/>
              </a:rPr>
              <a:t>http://bit.ly/scratchbackpack</a:t>
            </a:r>
            <a:endParaRPr lang="fr-FR" sz="1200" dirty="0">
              <a:latin typeface="Futura Std Condensed" pitchFamily="34" charset="0"/>
              <a:cs typeface="Futura Condensed"/>
            </a:endParaRPr>
          </a:p>
        </p:txBody>
      </p:sp>
      <p:sp>
        <p:nvSpPr>
          <p:cNvPr id="79" name="TextBox 78"/>
          <p:cNvSpPr txBox="1"/>
          <p:nvPr>
            <p:custDataLst>
              <p:tags r:id="rId10"/>
            </p:custDataLst>
          </p:nvPr>
        </p:nvSpPr>
        <p:spPr>
          <a:xfrm>
            <a:off x="2535516" y="16924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45–60 MINUTES</a:t>
            </a:r>
          </a:p>
        </p:txBody>
      </p:sp>
      <p:pic>
        <p:nvPicPr>
          <p:cNvPr id="80" name="Picture 79" descr="clock1.png"/>
          <p:cNvPicPr>
            <a:picLocks noChangeAspect="1"/>
          </p:cNvPicPr>
          <p:nvPr>
            <p:custDataLst>
              <p:tags r:id="rId11"/>
            </p:custDataLst>
          </p:nvPr>
        </p:nvPicPr>
        <p:blipFill rotWithShape="1">
          <a:blip r:embed="rId18">
            <a:extLst>
              <a:ext uri="{28A0092B-C50C-407E-A947-70E740481C1C}">
                <a14:useLocalDpi xmlns:a14="http://schemas.microsoft.com/office/drawing/2010/main" val="0"/>
              </a:ext>
            </a:extLst>
          </a:blip>
          <a:srcRect t="17500"/>
          <a:stretch/>
        </p:blipFill>
        <p:spPr>
          <a:xfrm>
            <a:off x="2278506" y="1808284"/>
            <a:ext cx="324746" cy="267915"/>
          </a:xfrm>
          <a:prstGeom prst="rect">
            <a:avLst/>
          </a:prstGeom>
        </p:spPr>
      </p:pic>
      <p:grpSp>
        <p:nvGrpSpPr>
          <p:cNvPr id="81" name="Group 80"/>
          <p:cNvGrpSpPr/>
          <p:nvPr>
            <p:custDataLst>
              <p:tags r:id="rId12"/>
            </p:custDataLst>
          </p:nvPr>
        </p:nvGrpSpPr>
        <p:grpSpPr>
          <a:xfrm>
            <a:off x="3669537" y="794340"/>
            <a:ext cx="442062" cy="1123360"/>
            <a:chOff x="2853673" y="794340"/>
            <a:chExt cx="442062" cy="1123360"/>
          </a:xfrm>
        </p:grpSpPr>
        <p:cxnSp>
          <p:nvCxnSpPr>
            <p:cNvPr id="82" name="Straight Connector 81"/>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custDataLst>
              <p:tags r:id="rId13"/>
            </p:custDataLst>
          </p:nvPr>
        </p:nvGrpSpPr>
        <p:grpSpPr>
          <a:xfrm>
            <a:off x="457995" y="2830659"/>
            <a:ext cx="3543088" cy="4842444"/>
            <a:chOff x="457995" y="2830659"/>
            <a:chExt cx="3543088" cy="4842444"/>
          </a:xfrm>
        </p:grpSpPr>
        <p:grpSp>
          <p:nvGrpSpPr>
            <p:cNvPr id="32" name="Group 31"/>
            <p:cNvGrpSpPr/>
            <p:nvPr/>
          </p:nvGrpSpPr>
          <p:grpSpPr>
            <a:xfrm>
              <a:off x="550333" y="3163625"/>
              <a:ext cx="3450750" cy="4509478"/>
              <a:chOff x="515543" y="3163625"/>
              <a:chExt cx="3450750" cy="4509478"/>
            </a:xfrm>
          </p:grpSpPr>
          <p:sp>
            <p:nvSpPr>
              <p:cNvPr id="14" name="TextBox 13"/>
              <p:cNvSpPr txBox="1"/>
              <p:nvPr/>
            </p:nvSpPr>
            <p:spPr>
              <a:xfrm>
                <a:off x="515543" y="3281103"/>
                <a:ext cx="3450750" cy="439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Divisez le groupe en équipes de deux. Introduisez le concept de </a:t>
                </a:r>
                <a:r>
                  <a:rPr lang="fr-FR" sz="1200" b="0" i="0" u="none" spc="-20" dirty="0" smtClean="0">
                    <a:latin typeface="Futura Std Condensed" pitchFamily="34" charset="0"/>
                    <a:cs typeface="Futura Condensed"/>
                  </a:rPr>
                  <a:t>l’histoire </a:t>
                </a:r>
                <a:r>
                  <a:rPr lang="fr-FR" sz="1200" b="0" i="0" u="none" spc="-20" dirty="0">
                    <a:latin typeface="Futura Std Condensed" pitchFamily="34" charset="0"/>
                    <a:cs typeface="Futura Condensed"/>
                  </a:rPr>
                  <a:t>à faire passer, un projet Scratch </a:t>
                </a:r>
                <a:r>
                  <a:rPr lang="fr-FR" sz="1200" spc="-20" dirty="0" smtClean="0">
                    <a:latin typeface="Futura Std Condensed" pitchFamily="34" charset="0"/>
                    <a:cs typeface="Futura Condensed"/>
                  </a:rPr>
                  <a:t>commencé</a:t>
                </a:r>
                <a:r>
                  <a:rPr lang="fr-FR" sz="1200" b="0" i="0" u="none" spc="-20" dirty="0" smtClean="0">
                    <a:latin typeface="Futura Std Condensed" pitchFamily="34" charset="0"/>
                    <a:cs typeface="Futura Condensed"/>
                  </a:rPr>
                  <a:t> </a:t>
                </a:r>
                <a:r>
                  <a:rPr lang="fr-FR" sz="1200" b="0" i="0" u="none" spc="-20" dirty="0">
                    <a:latin typeface="Futura Std Condensed" pitchFamily="34" charset="0"/>
                    <a:cs typeface="Futura Condensed"/>
                  </a:rPr>
                  <a:t>par un binôme et qui est ensuite successivement passé à deux autres binômes pour être prolongé et réinventé. Éventuellement, distribuez des exemplaires de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Fais passer ».</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Encouragez les élèves à commencer comme bon leur semble, en se concentrant sur les personnages, la scène, </a:t>
                </a:r>
                <a:r>
                  <a:rPr lang="fr-FR" sz="1200" b="0" i="0" u="none" dirty="0" smtClean="0">
                    <a:latin typeface="Futura Std Condensed" pitchFamily="34" charset="0"/>
                    <a:cs typeface="Futura Condensed"/>
                  </a:rPr>
                  <a:t>l’intrigue </a:t>
                </a:r>
                <a:r>
                  <a:rPr lang="fr-FR" sz="1200" b="0" i="0" u="none" dirty="0">
                    <a:latin typeface="Futura Std Condensed" pitchFamily="34" charset="0"/>
                    <a:cs typeface="Futura Condensed"/>
                  </a:rPr>
                  <a:t>ou tout autre élément suscitant leur intérêt. Accordez 10 minutes à chaque équipe pour travailler sur leur histoire collaborative, puis </a:t>
                </a:r>
                <a:r>
                  <a:rPr lang="fr-FR" sz="1200" b="0" i="0" u="none" dirty="0" smtClean="0">
                    <a:latin typeface="Futura Std Condensed" pitchFamily="34" charset="0"/>
                    <a:cs typeface="Futura Condensed"/>
                  </a:rPr>
                  <a:t>faites </a:t>
                </a:r>
                <a:r>
                  <a:rPr lang="fr-FR" sz="1200" b="0" i="0" u="none" dirty="0">
                    <a:latin typeface="Futura Std Condensed" pitchFamily="34" charset="0"/>
                    <a:cs typeface="Futura Condensed"/>
                  </a:rPr>
                  <a:t>un premier échange pour que chacun remixe le projet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autre équipe et prolonge ainsi une autre histoire. Encouragez les élèves à citer les auteurs des projets dont ils ont réutilisé ou remixé le contenu.</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Après deux échanges, autorisez les élèves à retourner voir les récits auxquels ils ont contribué. Nous suggérons </a:t>
                </a:r>
                <a:r>
                  <a:rPr lang="fr-FR" sz="1200" b="0" i="0" u="none" dirty="0" smtClean="0">
                    <a:latin typeface="Futura Std Condensed" pitchFamily="34" charset="0"/>
                    <a:cs typeface="Futura Condensed"/>
                  </a:rPr>
                  <a:t>d’organiser </a:t>
                </a:r>
                <a:r>
                  <a:rPr lang="fr-FR" sz="1200" b="0" i="0" u="none" dirty="0">
                    <a:latin typeface="Futura Std Condensed" pitchFamily="34" charset="0"/>
                    <a:cs typeface="Futura Condensed"/>
                  </a:rPr>
                  <a:t>une séance de projection Scratch : projetez les projets narratifs sur grand écran pour les présenter à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a:t>
                </a:r>
                <a:r>
                  <a:rPr lang="fr-FR" sz="1200" b="0" i="0" u="none" spc="-10" dirty="0">
                    <a:latin typeface="Futura Std Condensed" pitchFamily="34" charset="0"/>
                    <a:cs typeface="Futura Condensed"/>
                  </a:rPr>
                  <a:t>Éventuellement, invitez les élèves à ajouter leurs projets au studio de </a:t>
                </a:r>
                <a:r>
                  <a:rPr lang="fr-FR" sz="1200" b="0" i="0" u="none" spc="-10" dirty="0" smtClean="0">
                    <a:latin typeface="Futura Std Condensed" pitchFamily="34" charset="0"/>
                    <a:cs typeface="Futura Condensed"/>
                  </a:rPr>
                  <a:t>l’activité </a:t>
                </a:r>
                <a:r>
                  <a:rPr lang="fr-FR" sz="1200" b="0" i="0" u="none" spc="-10" dirty="0">
                    <a:latin typeface="Futura Std Condensed" pitchFamily="34" charset="0"/>
                    <a:cs typeface="Futura Condensed"/>
                  </a:rPr>
                  <a:t>« Fais passer » ou à un studio créé pour la classe.</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répondre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1" name="TextBox 90"/>
            <p:cNvSpPr txBox="1"/>
            <p:nvPr/>
          </p:nvSpPr>
          <p:spPr>
            <a:xfrm>
              <a:off x="457995"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dirty="0">
                <a:latin typeface="Futura Std Condensed" pitchFamily="34" charset="0"/>
                <a:cs typeface="Futura Condensed"/>
              </a:endParaRPr>
            </a:p>
          </p:txBody>
        </p:sp>
      </p:grpSp>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68</a:t>
            </a:r>
            <a:endParaRPr lang="fr-FR" dirty="0">
              <a:latin typeface="Futura Std Condensed" pitchFamily="34" charset="0"/>
            </a:endParaRPr>
          </a:p>
        </p:txBody>
      </p:sp>
      <p:grpSp>
        <p:nvGrpSpPr>
          <p:cNvPr id="46" name="Group 45"/>
          <p:cNvGrpSpPr/>
          <p:nvPr>
            <p:custDataLst>
              <p:tags r:id="rId15"/>
            </p:custDataLst>
          </p:nvPr>
        </p:nvGrpSpPr>
        <p:grpSpPr>
          <a:xfrm>
            <a:off x="551129" y="-5905"/>
            <a:ext cx="493776" cy="2791968"/>
            <a:chOff x="551129" y="-5905"/>
            <a:chExt cx="493776" cy="2791968"/>
          </a:xfrm>
        </p:grpSpPr>
        <p:pic>
          <p:nvPicPr>
            <p:cNvPr id="51" name="Picture 50" descr="Unit3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29" y="-5905"/>
              <a:ext cx="493776" cy="2791968"/>
            </a:xfrm>
            <a:prstGeom prst="rect">
              <a:avLst/>
            </a:prstGeom>
          </p:spPr>
        </p:pic>
        <p:sp>
          <p:nvSpPr>
            <p:cNvPr id="55" name="TextBox 54"/>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3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7321816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Screen Shot 2014-07-25 at 1.48.31 PM.png"/>
          <p:cNvPicPr>
            <a:picLocks noChangeAspect="1"/>
          </p:cNvPicPr>
          <p:nvPr>
            <p:custDataLst>
              <p:tags r:id="rId1"/>
            </p:custDataLst>
          </p:nvPr>
        </p:nvPicPr>
        <p:blipFill rotWithShape="1">
          <a:blip r:embed="rId22">
            <a:extLst>
              <a:ext uri="{28A0092B-C50C-407E-A947-70E740481C1C}">
                <a14:useLocalDpi xmlns:a14="http://schemas.microsoft.com/office/drawing/2010/main" val="0"/>
              </a:ext>
            </a:extLst>
          </a:blip>
          <a:srcRect l="244" t="3277" r="-953" b="27620"/>
          <a:stretch/>
        </p:blipFill>
        <p:spPr>
          <a:xfrm>
            <a:off x="3600161" y="755849"/>
            <a:ext cx="3667042" cy="2771221"/>
          </a:xfrm>
          <a:prstGeom prst="rect">
            <a:avLst/>
          </a:prstGeom>
        </p:spPr>
      </p:pic>
      <p:sp>
        <p:nvSpPr>
          <p:cNvPr id="7" name="TextBox 6"/>
          <p:cNvSpPr txBox="1"/>
          <p:nvPr>
            <p:custDataLst>
              <p:tags r:id="rId2"/>
            </p:custDataLst>
          </p:nvPr>
        </p:nvSpPr>
        <p:spPr>
          <a:xfrm>
            <a:off x="5380715" y="7673819"/>
            <a:ext cx="2874286" cy="369332"/>
          </a:xfrm>
          <a:prstGeom prst="rect">
            <a:avLst/>
          </a:prstGeom>
          <a:noFill/>
        </p:spPr>
        <p:txBody>
          <a:bodyPr wrap="square" rtlCol="0">
            <a:spAutoFit/>
          </a:bodyPr>
          <a:lstStyle/>
          <a:p>
            <a:pPr algn="l"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nvGrpSpPr>
          <p:cNvPr id="2" name="Group 1"/>
          <p:cNvGrpSpPr/>
          <p:nvPr>
            <p:custDataLst>
              <p:tags r:id="rId3"/>
            </p:custDataLst>
          </p:nvPr>
        </p:nvGrpSpPr>
        <p:grpSpPr>
          <a:xfrm>
            <a:off x="-1" y="7871074"/>
            <a:ext cx="8010243" cy="532604"/>
            <a:chOff x="-1" y="7871074"/>
            <a:chExt cx="8010243" cy="532604"/>
          </a:xfrm>
        </p:grpSpPr>
        <p:sp>
          <p:nvSpPr>
            <p:cNvPr id="67" name="TextBox 66"/>
            <p:cNvSpPr txBox="1"/>
            <p:nvPr/>
          </p:nvSpPr>
          <p:spPr>
            <a:xfrm>
              <a:off x="5135956" y="7894426"/>
              <a:ext cx="2874286"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sp>
          <p:nvSpPr>
            <p:cNvPr id="39" name="Rectangle 38"/>
            <p:cNvSpPr/>
            <p:nvPr/>
          </p:nvSpPr>
          <p:spPr>
            <a:xfrm>
              <a:off x="0" y="7871074"/>
              <a:ext cx="7772399" cy="410457"/>
            </a:xfrm>
            <a:prstGeom prst="rect">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Diamond 39"/>
            <p:cNvSpPr/>
            <p:nvPr/>
          </p:nvSpPr>
          <p:spPr>
            <a:xfrm>
              <a:off x="2499857" y="8077594"/>
              <a:ext cx="381000" cy="326084"/>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2" name="Diamond 41"/>
            <p:cNvSpPr/>
            <p:nvPr/>
          </p:nvSpPr>
          <p:spPr>
            <a:xfrm>
              <a:off x="6386056" y="8066025"/>
              <a:ext cx="381000" cy="326084"/>
            </a:xfrm>
            <a:prstGeom prst="diamond">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3" name="TextBox 42"/>
            <p:cNvSpPr txBox="1"/>
            <p:nvPr/>
          </p:nvSpPr>
          <p:spPr>
            <a:xfrm>
              <a:off x="-1" y="7879206"/>
              <a:ext cx="5486405" cy="369332"/>
            </a:xfrm>
            <a:prstGeom prst="rect">
              <a:avLst/>
            </a:prstGeom>
            <a:noFill/>
          </p:spPr>
          <p:txBody>
            <a:bodyPr wrap="square" rtlCol="0">
              <a:spAutoFit/>
            </a:bodyPr>
            <a:lstStyle/>
            <a:p>
              <a:pPr algn="ctr" rtl="0"/>
              <a:r>
                <a:rPr lang="fr-FR" b="0" i="0" u="none" dirty="0">
                  <a:solidFill>
                    <a:schemeClr val="bg1"/>
                  </a:solidFill>
                  <a:latin typeface="Futura Std Condensed" pitchFamily="34" charset="0"/>
                  <a:cs typeface="Futura Condensed"/>
                </a:rPr>
                <a:t>DES BLOCS AVEC LESQUELS </a:t>
              </a:r>
              <a:r>
                <a:rPr lang="fr-FR" b="0" i="0" u="none" dirty="0" smtClean="0">
                  <a:solidFill>
                    <a:schemeClr val="bg1"/>
                  </a:solidFill>
                  <a:latin typeface="Futura Std Condensed" pitchFamily="34" charset="0"/>
                  <a:cs typeface="Futura Condensed"/>
                </a:rPr>
                <a:t>T’AMUSER</a:t>
              </a:r>
              <a:endParaRPr lang="fr-FR" dirty="0">
                <a:solidFill>
                  <a:schemeClr val="bg1"/>
                </a:solidFill>
                <a:latin typeface="Futura Std Condensed" pitchFamily="34" charset="0"/>
                <a:cs typeface="Futura Condensed"/>
              </a:endParaRPr>
            </a:p>
          </p:txBody>
        </p:sp>
        <p:sp>
          <p:nvSpPr>
            <p:cNvPr id="44" name="TextBox 43"/>
            <p:cNvSpPr txBox="1"/>
            <p:nvPr/>
          </p:nvSpPr>
          <p:spPr>
            <a:xfrm>
              <a:off x="5486405" y="7884634"/>
              <a:ext cx="2285994"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52" name="TextBox 51"/>
          <p:cNvSpPr txBox="1"/>
          <p:nvPr>
            <p:custDataLst>
              <p:tags r:id="rId4"/>
            </p:custDataLst>
          </p:nvPr>
        </p:nvSpPr>
        <p:spPr>
          <a:xfrm>
            <a:off x="5571776" y="8460090"/>
            <a:ext cx="2081873" cy="1361911"/>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 </a:t>
            </a:r>
            <a:r>
              <a:rPr lang="fr-FR" sz="1200" b="0" i="0" u="none" kern="1100" spc="-20" dirty="0" smtClean="0">
                <a:latin typeface="Futura Std Condensed" pitchFamily="34" charset="0"/>
                <a:cs typeface="Futura Condensed"/>
              </a:rPr>
              <a:t>l’activité</a:t>
            </a:r>
            <a:r>
              <a:rPr lang="fr-FR" sz="1200" b="0" i="0" u="none" kern="1100" spc="-20" dirty="0">
                <a:latin typeface="Futura Std Condensed" pitchFamily="34" charset="0"/>
                <a:cs typeface="Futura Condensed"/>
              </a:rPr>
              <a:t> « Fais passer » : </a:t>
            </a:r>
            <a:r>
              <a:rPr lang="fr-FR" sz="1050" b="0" i="0" u="none" dirty="0">
                <a:latin typeface="Futura Std Condensed" pitchFamily="34" charset="0"/>
                <a:cs typeface="Futura Condensed"/>
              </a:rPr>
              <a:t>http://scratch.mit.edu/studios/475543</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Aide un voisin !</a:t>
            </a:r>
          </a:p>
          <a:p>
            <a:pPr marL="171450" indent="-171450" algn="l" rtl="0">
              <a:buFont typeface="Lucida Grande"/>
              <a:buChar char="+"/>
            </a:pPr>
            <a:r>
              <a:rPr lang="fr-FR" sz="1200" b="0" i="0" u="none" kern="1100" spc="-20" dirty="0">
                <a:latin typeface="Futura Std Condensed" pitchFamily="34" charset="0"/>
                <a:cs typeface="Futura Condensed"/>
              </a:rPr>
              <a:t>Reviens sur tous les projets auxquels tu as contribué et vois comment les histoires ont évolué !</a:t>
            </a:r>
          </a:p>
        </p:txBody>
      </p:sp>
      <p:cxnSp>
        <p:nvCxnSpPr>
          <p:cNvPr id="61" name="Straight Connector 60"/>
          <p:cNvCxnSpPr/>
          <p:nvPr>
            <p:custDataLst>
              <p:tags r:id="rId5"/>
            </p:custDataLst>
          </p:nvPr>
        </p:nvCxnSpPr>
        <p:spPr>
          <a:xfrm>
            <a:off x="548640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6" name="Group 15"/>
          <p:cNvGrpSpPr/>
          <p:nvPr>
            <p:custDataLst>
              <p:tags r:id="rId6"/>
            </p:custDataLst>
          </p:nvPr>
        </p:nvGrpSpPr>
        <p:grpSpPr>
          <a:xfrm>
            <a:off x="444500" y="1518982"/>
            <a:ext cx="2348507" cy="1519031"/>
            <a:chOff x="519774" y="1538569"/>
            <a:chExt cx="2348507" cy="1519031"/>
          </a:xfrm>
        </p:grpSpPr>
        <p:sp>
          <p:nvSpPr>
            <p:cNvPr id="10" name="TextBox 9"/>
            <p:cNvSpPr txBox="1"/>
            <p:nvPr/>
          </p:nvSpPr>
          <p:spPr>
            <a:xfrm>
              <a:off x="613831" y="1538569"/>
              <a:ext cx="2159001"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QUE PEUT-ON CRÉER EN PARTANT DES TRAVAUX </a:t>
              </a:r>
              <a:r>
                <a:rPr lang="fr-FR" sz="1200" b="0" i="0" u="none" dirty="0" smtClean="0">
                  <a:latin typeface="Futura Std Condensed" pitchFamily="34" charset="0"/>
                  <a:cs typeface="Futura Condensed"/>
                </a:rPr>
                <a:t>D’AUTRUI</a:t>
              </a:r>
              <a:r>
                <a:rPr lang="fr-FR" sz="1200" b="0" i="0" u="none" dirty="0">
                  <a:latin typeface="Futura Std Condensed" pitchFamily="34" charset="0"/>
                  <a:cs typeface="Futura Condensed"/>
                </a:rPr>
                <a:t> ?</a:t>
              </a:r>
              <a:endParaRPr lang="fr-FR" sz="1200" dirty="0">
                <a:latin typeface="Futura Std Condensed" pitchFamily="34" charset="0"/>
                <a:cs typeface="Futura Condensed"/>
              </a:endParaRPr>
            </a:p>
          </p:txBody>
        </p:sp>
        <p:sp>
          <p:nvSpPr>
            <p:cNvPr id="13" name="TextBox 12"/>
            <p:cNvSpPr txBox="1"/>
            <p:nvPr/>
          </p:nvSpPr>
          <p:spPr>
            <a:xfrm>
              <a:off x="519774" y="2226603"/>
              <a:ext cx="2348507" cy="830997"/>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Dans ce projet, tu vas commencer à développer un projet </a:t>
              </a:r>
              <a:r>
                <a:rPr lang="fr-FR" sz="1200" b="0" i="0" u="none" dirty="0" smtClean="0">
                  <a:latin typeface="Futura Std Condensed" pitchFamily="34" charset="0"/>
                  <a:cs typeface="Futura Condensed"/>
                </a:rPr>
                <a:t>d’histoire </a:t>
              </a:r>
              <a:r>
                <a:rPr lang="fr-FR" sz="1200" b="0" i="0" u="none" dirty="0">
                  <a:latin typeface="Futura Std Condensed" pitchFamily="34" charset="0"/>
                  <a:cs typeface="Futura Condensed"/>
                </a:rPr>
                <a:t>animée, avant de confier ton histoire à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la remixent, la prolongent ou la réinventent !</a:t>
              </a:r>
              <a:endParaRPr lang="fr-FR" sz="1200" dirty="0">
                <a:latin typeface="Futura Std Condensed" pitchFamily="34" charset="0"/>
                <a:cs typeface="Futura Condensed"/>
              </a:endParaRPr>
            </a:p>
          </p:txBody>
        </p:sp>
      </p:grpSp>
      <p:grpSp>
        <p:nvGrpSpPr>
          <p:cNvPr id="18" name="Group 17"/>
          <p:cNvGrpSpPr/>
          <p:nvPr>
            <p:custDataLst>
              <p:tags r:id="rId7"/>
            </p:custDataLst>
          </p:nvPr>
        </p:nvGrpSpPr>
        <p:grpSpPr>
          <a:xfrm>
            <a:off x="428357" y="3857808"/>
            <a:ext cx="2969349" cy="2112228"/>
            <a:chOff x="441661" y="3857808"/>
            <a:chExt cx="2969349" cy="2112228"/>
          </a:xfrm>
        </p:grpSpPr>
        <p:sp>
          <p:nvSpPr>
            <p:cNvPr id="50" name="TextBox 49"/>
            <p:cNvSpPr txBox="1"/>
            <p:nvPr/>
          </p:nvSpPr>
          <p:spPr>
            <a:xfrm>
              <a:off x="457804"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nvGrpSpPr>
            <p:cNvPr id="22" name="Group 21"/>
            <p:cNvGrpSpPr/>
            <p:nvPr/>
          </p:nvGrpSpPr>
          <p:grpSpPr>
            <a:xfrm>
              <a:off x="441661" y="4194252"/>
              <a:ext cx="2885167" cy="1775784"/>
              <a:chOff x="499401" y="4194252"/>
              <a:chExt cx="2885167" cy="1775784"/>
            </a:xfrm>
          </p:grpSpPr>
          <p:sp>
            <p:nvSpPr>
              <p:cNvPr id="14" name="TextBox 13"/>
              <p:cNvSpPr txBox="1"/>
              <p:nvPr/>
            </p:nvSpPr>
            <p:spPr>
              <a:xfrm>
                <a:off x="499401" y="4197243"/>
                <a:ext cx="2885167" cy="1772793"/>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Travaille sur un projet </a:t>
                </a:r>
                <a:r>
                  <a:rPr lang="fr-FR" sz="1200" b="0" i="0" u="none" dirty="0" smtClean="0">
                    <a:latin typeface="Futura Std Condensed" pitchFamily="34" charset="0"/>
                    <a:cs typeface="Futura Condensed"/>
                  </a:rPr>
                  <a:t>d’histoire </a:t>
                </a:r>
                <a:r>
                  <a:rPr lang="fr-FR" sz="1200" b="0" i="0" u="none" dirty="0">
                    <a:latin typeface="Futura Std Condensed" pitchFamily="34" charset="0"/>
                    <a:cs typeface="Futura Condensed"/>
                  </a:rPr>
                  <a:t>en te concentrant sur les personnages, la scène, </a:t>
                </a:r>
                <a:r>
                  <a:rPr lang="fr-FR" sz="1200" b="0" i="0" u="none" dirty="0" smtClean="0">
                    <a:latin typeface="Futura Std Condensed" pitchFamily="34" charset="0"/>
                    <a:cs typeface="Futura Condensed"/>
                  </a:rPr>
                  <a:t>l’intrigue </a:t>
                </a:r>
                <a:r>
                  <a:rPr lang="fr-FR" sz="1200" b="0" i="0" u="none" dirty="0">
                    <a:latin typeface="Futura Std Condensed" pitchFamily="34" charset="0"/>
                    <a:cs typeface="Futura Condensed"/>
                  </a:rPr>
                  <a:t>ou tout autre élément qui </a:t>
                </a:r>
                <a:r>
                  <a:rPr lang="fr-FR" sz="1200" b="0" i="0" u="none" dirty="0" smtClean="0">
                    <a:latin typeface="Futura Std Condensed" pitchFamily="34" charset="0"/>
                    <a:cs typeface="Futura Condensed"/>
                  </a:rPr>
                  <a:t>t’inspire</a:t>
                </a:r>
                <a:r>
                  <a:rPr lang="fr-FR" sz="1200" b="0" i="0" u="none" dirty="0">
                    <a:latin typeface="Futura Std Condensed" pitchFamily="34" charset="0"/>
                    <a:cs typeface="Futura Condensed"/>
                  </a:rPr>
                  <a:t>.</a:t>
                </a:r>
              </a:p>
              <a:p>
                <a:pPr marL="171450" indent="-171450" algn="l" rtl="0">
                  <a:lnSpc>
                    <a:spcPct val="130000"/>
                  </a:lnSpc>
                  <a:buFont typeface="Wingdings" charset="2"/>
                  <a:buChar char="q"/>
                </a:pPr>
                <a:r>
                  <a:rPr lang="fr-FR" sz="1200" b="0" i="0" u="none" dirty="0">
                    <a:latin typeface="Futura Std Condensed" pitchFamily="34" charset="0"/>
                    <a:cs typeface="Futura Condensed"/>
                  </a:rPr>
                  <a:t>Au bout de 10 minutes, sauvegarde ton projet et partage-le en ligne.</a:t>
                </a:r>
              </a:p>
              <a:p>
                <a:pPr marL="171450" indent="-171450" algn="l" rtl="0">
                  <a:lnSpc>
                    <a:spcPct val="130000"/>
                  </a:lnSpc>
                  <a:buFont typeface="Wingdings" charset="2"/>
                  <a:buChar char="q"/>
                </a:pPr>
                <a:r>
                  <a:rPr lang="fr-FR" sz="1200" b="0" i="0" u="none" dirty="0">
                    <a:latin typeface="Futura Std Condensed" pitchFamily="34" charset="0"/>
                    <a:cs typeface="Futura Condensed"/>
                  </a:rPr>
                  <a:t>Change de projet et remixe-le pour prolonger le récit.</a:t>
                </a:r>
              </a:p>
              <a:p>
                <a:pPr marL="171450" indent="-171450" algn="l" rtl="0">
                  <a:lnSpc>
                    <a:spcPct val="130000"/>
                  </a:lnSpc>
                  <a:buFont typeface="Wingdings" charset="2"/>
                  <a:buChar char="q"/>
                </a:pPr>
                <a:r>
                  <a:rPr lang="fr-FR" sz="1200" b="0" i="0" u="none" dirty="0">
                    <a:latin typeface="Futura Std Condensed" pitchFamily="34" charset="0"/>
                    <a:cs typeface="Futura Condensed"/>
                  </a:rPr>
                  <a:t>Recommence le processus !</a:t>
                </a:r>
              </a:p>
            </p:txBody>
          </p:sp>
          <p:cxnSp>
            <p:nvCxnSpPr>
              <p:cNvPr id="17" name="Straight Connector 16"/>
              <p:cNvCxnSpPr/>
              <p:nvPr/>
            </p:nvCxnSpPr>
            <p:spPr>
              <a:xfrm flipV="1">
                <a:off x="606263"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9" name="Straight Arrow Connector 48"/>
          <p:cNvCxnSpPr/>
          <p:nvPr>
            <p:custDataLst>
              <p:tags r:id="rId8"/>
            </p:custDataLst>
          </p:nvPr>
        </p:nvCxnSpPr>
        <p:spPr>
          <a:xfrm>
            <a:off x="2697558" y="2904158"/>
            <a:ext cx="589935"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23" name="Picture 22" descr="Screen Shot 2014-06-06 at 12.47.27 PM.png"/>
          <p:cNvPicPr>
            <a:picLocks noChangeAspect="1"/>
          </p:cNvPicPr>
          <p:nvPr>
            <p:custDataLst>
              <p:tags r:id="rId9"/>
            </p:custDataLst>
          </p:nvPr>
        </p:nvPicPr>
        <p:blipFill>
          <a:blip r:embed="rId23">
            <a:extLst>
              <a:ext uri="{BEBA8EAE-BF5A-486C-A8C5-ECC9F3942E4B}">
                <a14:imgProps xmlns:a14="http://schemas.microsoft.com/office/drawing/2010/main">
                  <a14:imgLayer r:embed="rId24">
                    <a14:imgEffect>
                      <a14:backgroundRemoval t="322" b="100000" l="0" r="100000">
                        <a14:foregroundMark x1="32361" y1="62058" x2="32361" y2="62058"/>
                        <a14:foregroundMark x1="25729" y1="36013" x2="25729" y2="36013"/>
                        <a14:foregroundMark x1="23607" y1="8682" x2="23607" y2="8682"/>
                        <a14:foregroundMark x1="28382" y1="14469" x2="28382" y2="14469"/>
                      </a14:backgroundRemoval>
                    </a14:imgEffect>
                  </a14:imgLayer>
                </a14:imgProps>
              </a:ext>
              <a:ext uri="{28A0092B-C50C-407E-A947-70E740481C1C}">
                <a14:useLocalDpi xmlns:a14="http://schemas.microsoft.com/office/drawing/2010/main" val="0"/>
              </a:ext>
            </a:extLst>
          </a:blip>
          <a:stretch>
            <a:fillRect/>
          </a:stretch>
        </p:blipFill>
        <p:spPr>
          <a:xfrm>
            <a:off x="337411" y="8522432"/>
            <a:ext cx="1497253" cy="1235135"/>
          </a:xfrm>
          <a:prstGeom prst="rect">
            <a:avLst/>
          </a:prstGeom>
        </p:spPr>
      </p:pic>
      <p:grpSp>
        <p:nvGrpSpPr>
          <p:cNvPr id="27" name="Group 26"/>
          <p:cNvGrpSpPr/>
          <p:nvPr>
            <p:custDataLst>
              <p:tags r:id="rId10"/>
            </p:custDataLst>
          </p:nvPr>
        </p:nvGrpSpPr>
        <p:grpSpPr>
          <a:xfrm>
            <a:off x="2029630" y="8460090"/>
            <a:ext cx="1564768" cy="1323495"/>
            <a:chOff x="1834664" y="8514573"/>
            <a:chExt cx="1564768" cy="1323495"/>
          </a:xfrm>
        </p:grpSpPr>
        <p:pic>
          <p:nvPicPr>
            <p:cNvPr id="24" name="Picture 23" descr="Screen Shot 2014-06-06 at 12.47.49 PM.png"/>
            <p:cNvPicPr>
              <a:picLocks noChangeAspect="1"/>
            </p:cNvPicPr>
            <p:nvPr/>
          </p:nvPicPr>
          <p:blipFill rotWithShape="1">
            <a:blip r:embed="rId25">
              <a:extLst>
                <a:ext uri="{BEBA8EAE-BF5A-486C-A8C5-ECC9F3942E4B}">
                  <a14:imgProps xmlns:a14="http://schemas.microsoft.com/office/drawing/2010/main">
                    <a14:imgLayer r:embed="rId26">
                      <a14:imgEffect>
                        <a14:backgroundRemoval t="0" b="100000" l="0" r="100000">
                          <a14:foregroundMark x1="54822" y1="52866" x2="54822" y2="52866"/>
                          <a14:foregroundMark x1="74112" y1="52229" x2="74112" y2="52229"/>
                          <a14:foregroundMark x1="71320" y1="49682" x2="71320" y2="49682"/>
                          <a14:foregroundMark x1="66497" y1="52548" x2="66497" y2="52548"/>
                          <a14:foregroundMark x1="70812" y1="52866" x2="70812" y2="52866"/>
                          <a14:foregroundMark x1="41117" y1="53185" x2="41117" y2="53185"/>
                          <a14:foregroundMark x1="43655" y1="47771" x2="43655" y2="47771"/>
                          <a14:foregroundMark x1="15736" y1="51911" x2="15736" y2="51911"/>
                          <a14:foregroundMark x1="8883" y1="54140" x2="8883" y2="54140"/>
                          <a14:foregroundMark x1="20812" y1="44904" x2="20812" y2="44904"/>
                          <a14:foregroundMark x1="35787" y1="43949" x2="35025" y2="43949"/>
                          <a14:foregroundMark x1="22081" y1="55732" x2="22081" y2="55732"/>
                          <a14:foregroundMark x1="40102" y1="55096" x2="40102" y2="55096"/>
                          <a14:foregroundMark x1="32234" y1="52866" x2="32234" y2="52866"/>
                          <a14:foregroundMark x1="39340" y1="48726" x2="39340" y2="48726"/>
                          <a14:foregroundMark x1="18020" y1="49045" x2="60914" y2="50000"/>
                          <a14:foregroundMark x1="3046" y1="48408" x2="89848" y2="49682"/>
                          <a14:foregroundMark x1="37310" y1="44268" x2="89594" y2="45541"/>
                          <a14:foregroundMark x1="12944" y1="71019" x2="12944" y2="71019"/>
                          <a14:foregroundMark x1="21574" y1="64650" x2="21574" y2="64650"/>
                          <a14:foregroundMark x1="25888" y1="66879" x2="25888" y2="66879"/>
                          <a14:foregroundMark x1="4315" y1="66561" x2="26650" y2="74204"/>
                          <a14:foregroundMark x1="36802" y1="69427" x2="61168" y2="70064"/>
                          <a14:foregroundMark x1="70305" y1="71019" x2="93147" y2="71656"/>
                          <a14:foregroundMark x1="37056" y1="66879" x2="60406" y2="66879"/>
                          <a14:foregroundMark x1="4061" y1="90446" x2="32487" y2="91401"/>
                          <a14:foregroundMark x1="36548" y1="90446" x2="65228" y2="90764"/>
                          <a14:foregroundMark x1="69036" y1="90764" x2="96701" y2="90764"/>
                        </a14:backgroundRemoval>
                      </a14:imgEffect>
                    </a14:imgLayer>
                  </a14:imgProps>
                </a:ext>
                <a:ext uri="{28A0092B-C50C-407E-A947-70E740481C1C}">
                  <a14:useLocalDpi xmlns:a14="http://schemas.microsoft.com/office/drawing/2010/main" val="0"/>
                </a:ext>
              </a:extLst>
            </a:blip>
            <a:srcRect t="-1640" b="38927"/>
            <a:stretch/>
          </p:blipFill>
          <p:spPr>
            <a:xfrm>
              <a:off x="1834664" y="8514573"/>
              <a:ext cx="1564768" cy="782031"/>
            </a:xfrm>
            <a:prstGeom prst="rect">
              <a:avLst/>
            </a:prstGeom>
          </p:spPr>
        </p:pic>
        <p:pic>
          <p:nvPicPr>
            <p:cNvPr id="130" name="Picture 129" descr="Screen Shot 2014-06-06 at 12.47.49 PM.png"/>
            <p:cNvPicPr>
              <a:picLocks noChangeAspect="1"/>
            </p:cNvPicPr>
            <p:nvPr/>
          </p:nvPicPr>
          <p:blipFill rotWithShape="1">
            <a:blip r:embed="rId25">
              <a:extLst>
                <a:ext uri="{BEBA8EAE-BF5A-486C-A8C5-ECC9F3942E4B}">
                  <a14:imgProps xmlns:a14="http://schemas.microsoft.com/office/drawing/2010/main">
                    <a14:imgLayer r:embed="rId27">
                      <a14:imgEffect>
                        <a14:backgroundRemoval t="0" b="100000" l="0" r="100000">
                          <a14:foregroundMark x1="54822" y1="52866" x2="54822" y2="52866"/>
                          <a14:foregroundMark x1="74112" y1="52229" x2="74112" y2="52229"/>
                          <a14:foregroundMark x1="71320" y1="49682" x2="71320" y2="49682"/>
                          <a14:foregroundMark x1="66497" y1="52548" x2="66497" y2="52548"/>
                          <a14:foregroundMark x1="70812" y1="52866" x2="70812" y2="52866"/>
                          <a14:foregroundMark x1="41117" y1="53185" x2="41117" y2="53185"/>
                          <a14:foregroundMark x1="43655" y1="47771" x2="43655" y2="47771"/>
                          <a14:foregroundMark x1="15736" y1="51911" x2="15736" y2="51911"/>
                          <a14:foregroundMark x1="8883" y1="54140" x2="8883" y2="54140"/>
                          <a14:foregroundMark x1="20812" y1="44904" x2="20812" y2="44904"/>
                          <a14:foregroundMark x1="35787" y1="43949" x2="35025" y2="43949"/>
                          <a14:foregroundMark x1="22081" y1="55732" x2="22081" y2="55732"/>
                          <a14:foregroundMark x1="40102" y1="55096" x2="40102" y2="55096"/>
                          <a14:foregroundMark x1="32234" y1="52866" x2="32234" y2="52866"/>
                          <a14:foregroundMark x1="39340" y1="48726" x2="39340" y2="48726"/>
                          <a14:foregroundMark x1="18020" y1="49045" x2="60914" y2="50000"/>
                          <a14:foregroundMark x1="3046" y1="48408" x2="89848" y2="49682"/>
                          <a14:foregroundMark x1="37310" y1="44268" x2="89594" y2="45541"/>
                          <a14:foregroundMark x1="12944" y1="71019" x2="12944" y2="71019"/>
                          <a14:foregroundMark x1="21574" y1="64650" x2="21574" y2="64650"/>
                          <a14:foregroundMark x1="25888" y1="66879" x2="25888" y2="66879"/>
                          <a14:foregroundMark x1="4315" y1="66561" x2="26650" y2="74204"/>
                          <a14:foregroundMark x1="36802" y1="69427" x2="61168" y2="70064"/>
                          <a14:foregroundMark x1="70305" y1="71019" x2="93147" y2="71656"/>
                          <a14:foregroundMark x1="37056" y1="66879" x2="60406" y2="66879"/>
                          <a14:foregroundMark x1="4061" y1="90446" x2="32487" y2="91401"/>
                          <a14:foregroundMark x1="36548" y1="90446" x2="65228" y2="90764"/>
                          <a14:foregroundMark x1="69036" y1="90764" x2="96701" y2="90764"/>
                        </a14:backgroundRemoval>
                      </a14:imgEffect>
                    </a14:imgLayer>
                  </a14:imgProps>
                </a:ext>
                <a:ext uri="{28A0092B-C50C-407E-A947-70E740481C1C}">
                  <a14:useLocalDpi xmlns:a14="http://schemas.microsoft.com/office/drawing/2010/main" val="0"/>
                </a:ext>
              </a:extLst>
            </a:blip>
            <a:srcRect t="60736" r="68050" b="19097"/>
            <a:stretch/>
          </p:blipFill>
          <p:spPr>
            <a:xfrm>
              <a:off x="1843046" y="9304986"/>
              <a:ext cx="499938" cy="251487"/>
            </a:xfrm>
            <a:prstGeom prst="rect">
              <a:avLst/>
            </a:prstGeom>
          </p:spPr>
        </p:pic>
        <p:pic>
          <p:nvPicPr>
            <p:cNvPr id="136" name="Picture 135" descr="Screen Shot 2014-06-06 at 12.47.59 PM.png"/>
            <p:cNvPicPr>
              <a:picLocks noChangeAspect="1"/>
            </p:cNvPicPr>
            <p:nvPr/>
          </p:nvPicPr>
          <p:blipFill rotWithShape="1">
            <a:blip r:embed="rId28">
              <a:extLst>
                <a:ext uri="{BEBA8EAE-BF5A-486C-A8C5-ECC9F3942E4B}">
                  <a14:imgProps xmlns:a14="http://schemas.microsoft.com/office/drawing/2010/main">
                    <a14:imgLayer r:embed="rId29">
                      <a14:imgEffect>
                        <a14:backgroundRemoval t="7463" b="88060" l="0" r="100000">
                          <a14:foregroundMark x1="20800" y1="19403" x2="20800" y2="19403"/>
                          <a14:foregroundMark x1="21600" y1="56716" x2="21600" y2="56716"/>
                          <a14:foregroundMark x1="20800" y1="67164" x2="3733" y2="71642"/>
                          <a14:foregroundMark x1="12533" y1="47761" x2="12533" y2="47761"/>
                          <a14:foregroundMark x1="49333" y1="53731" x2="49333" y2="53731"/>
                        </a14:backgroundRemoval>
                      </a14:imgEffect>
                    </a14:imgLayer>
                  </a14:imgProps>
                </a:ext>
                <a:ext uri="{28A0092B-C50C-407E-A947-70E740481C1C}">
                  <a14:useLocalDpi xmlns:a14="http://schemas.microsoft.com/office/drawing/2010/main" val="0"/>
                </a:ext>
              </a:extLst>
            </a:blip>
            <a:srcRect l="-1" r="74875"/>
            <a:stretch/>
          </p:blipFill>
          <p:spPr>
            <a:xfrm>
              <a:off x="1855620" y="9557873"/>
              <a:ext cx="374196" cy="266090"/>
            </a:xfrm>
            <a:prstGeom prst="rect">
              <a:avLst/>
            </a:prstGeom>
          </p:spPr>
        </p:pic>
        <p:pic>
          <p:nvPicPr>
            <p:cNvPr id="137" name="Picture 136" descr="Screen Shot 2014-06-06 at 12.47.59 PM.png"/>
            <p:cNvPicPr>
              <a:picLocks noChangeAspect="1"/>
            </p:cNvPicPr>
            <p:nvPr/>
          </p:nvPicPr>
          <p:blipFill rotWithShape="1">
            <a:blip r:embed="rId28">
              <a:extLst>
                <a:ext uri="{BEBA8EAE-BF5A-486C-A8C5-ECC9F3942E4B}">
                  <a14:imgProps xmlns:a14="http://schemas.microsoft.com/office/drawing/2010/main">
                    <a14:imgLayer r:embed="rId30">
                      <a14:imgEffect>
                        <a14:backgroundRemoval t="7463" b="88060" l="0" r="100000">
                          <a14:foregroundMark x1="20800" y1="19403" x2="20800" y2="19403"/>
                          <a14:foregroundMark x1="21600" y1="56716" x2="21600" y2="56716"/>
                          <a14:foregroundMark x1="20800" y1="67164" x2="3733" y2="71642"/>
                          <a14:foregroundMark x1="12533" y1="47761" x2="12533" y2="47761"/>
                          <a14:foregroundMark x1="49333" y1="53731" x2="49333" y2="53731"/>
                        </a14:backgroundRemoval>
                      </a14:imgEffect>
                    </a14:imgLayer>
                  </a14:imgProps>
                </a:ext>
                <a:ext uri="{28A0092B-C50C-407E-A947-70E740481C1C}">
                  <a14:useLocalDpi xmlns:a14="http://schemas.microsoft.com/office/drawing/2010/main" val="0"/>
                </a:ext>
              </a:extLst>
            </a:blip>
            <a:srcRect l="54115"/>
            <a:stretch/>
          </p:blipFill>
          <p:spPr>
            <a:xfrm>
              <a:off x="2364256" y="9290383"/>
              <a:ext cx="683367" cy="266090"/>
            </a:xfrm>
            <a:prstGeom prst="rect">
              <a:avLst/>
            </a:prstGeom>
          </p:spPr>
        </p:pic>
        <p:pic>
          <p:nvPicPr>
            <p:cNvPr id="138" name="Picture 137" descr="Screen Shot 2014-06-06 at 12.47.59 PM.png"/>
            <p:cNvPicPr>
              <a:picLocks noChangeAspect="1"/>
            </p:cNvPicPr>
            <p:nvPr/>
          </p:nvPicPr>
          <p:blipFill rotWithShape="1">
            <a:blip r:embed="rId28">
              <a:extLst>
                <a:ext uri="{BEBA8EAE-BF5A-486C-A8C5-ECC9F3942E4B}">
                  <a14:imgProps xmlns:a14="http://schemas.microsoft.com/office/drawing/2010/main">
                    <a14:imgLayer r:embed="rId31">
                      <a14:imgEffect>
                        <a14:backgroundRemoval t="7463" b="88060" l="0" r="100000">
                          <a14:foregroundMark x1="20800" y1="19403" x2="20800" y2="19403"/>
                          <a14:foregroundMark x1="21600" y1="56716" x2="21600" y2="56716"/>
                          <a14:foregroundMark x1="20800" y1="67164" x2="3733" y2="71642"/>
                          <a14:foregroundMark x1="12533" y1="47761" x2="12533" y2="47761"/>
                          <a14:foregroundMark x1="49333" y1="53731" x2="49333" y2="53731"/>
                        </a14:backgroundRemoval>
                      </a14:imgEffect>
                    </a14:imgLayer>
                  </a14:imgProps>
                </a:ext>
                <a:ext uri="{28A0092B-C50C-407E-A947-70E740481C1C}">
                  <a14:useLocalDpi xmlns:a14="http://schemas.microsoft.com/office/drawing/2010/main" val="0"/>
                </a:ext>
              </a:extLst>
            </a:blip>
            <a:srcRect l="28142" r="46810"/>
            <a:stretch/>
          </p:blipFill>
          <p:spPr>
            <a:xfrm>
              <a:off x="2220055" y="9557873"/>
              <a:ext cx="373032" cy="266090"/>
            </a:xfrm>
            <a:prstGeom prst="rect">
              <a:avLst/>
            </a:prstGeom>
          </p:spPr>
        </p:pic>
        <p:pic>
          <p:nvPicPr>
            <p:cNvPr id="139" name="Picture 138" descr="Screen Shot 2014-06-06 at 10.44.18 AM.png"/>
            <p:cNvPicPr>
              <a:picLocks noChangeAspect="1"/>
            </p:cNvPicPr>
            <p:nvPr/>
          </p:nvPicPr>
          <p:blipFill rotWithShape="1">
            <a:blip r:embed="rId32">
              <a:extLst>
                <a:ext uri="{BEBA8EAE-BF5A-486C-A8C5-ECC9F3942E4B}">
                  <a14:imgProps xmlns:a14="http://schemas.microsoft.com/office/drawing/2010/main">
                    <a14:imgLayer r:embed="rId33">
                      <a14:imgEffect>
                        <a14:backgroundRemoval t="0" b="100000" l="0" r="100000">
                          <a14:foregroundMark x1="31565" y1="90741" x2="31565" y2="90741"/>
                          <a14:foregroundMark x1="42440" y1="90000" x2="42440" y2="90000"/>
                          <a14:foregroundMark x1="53581" y1="81852" x2="53581" y2="81852"/>
                          <a14:foregroundMark x1="62865" y1="87407" x2="62865" y2="87407"/>
                          <a14:foregroundMark x1="2653" y1="87037" x2="93103" y2="86296"/>
                          <a14:foregroundMark x1="3183" y1="94444" x2="91512" y2="93704"/>
                          <a14:foregroundMark x1="2122" y1="83333" x2="69761" y2="81111"/>
                          <a14:foregroundMark x1="17772" y1="36296" x2="17772" y2="36296"/>
                          <a14:foregroundMark x1="87003" y1="34074" x2="87003" y2="34074"/>
                          <a14:foregroundMark x1="81432" y1="12963" x2="81432" y2="12963"/>
                        </a14:backgroundRemoval>
                      </a14:imgEffect>
                    </a14:imgLayer>
                  </a14:imgProps>
                </a:ext>
                <a:ext uri="{28A0092B-C50C-407E-A947-70E740481C1C}">
                  <a14:useLocalDpi xmlns:a14="http://schemas.microsoft.com/office/drawing/2010/main" val="0"/>
                </a:ext>
              </a:extLst>
            </a:blip>
            <a:srcRect t="24090" r="51477" b="49325"/>
            <a:stretch/>
          </p:blipFill>
          <p:spPr>
            <a:xfrm>
              <a:off x="2597278" y="9556284"/>
              <a:ext cx="718115" cy="281784"/>
            </a:xfrm>
            <a:prstGeom prst="rect">
              <a:avLst/>
            </a:prstGeom>
          </p:spPr>
        </p:pic>
      </p:grpSp>
      <p:grpSp>
        <p:nvGrpSpPr>
          <p:cNvPr id="28" name="Group 27"/>
          <p:cNvGrpSpPr/>
          <p:nvPr>
            <p:custDataLst>
              <p:tags r:id="rId11"/>
            </p:custDataLst>
          </p:nvPr>
        </p:nvGrpSpPr>
        <p:grpSpPr>
          <a:xfrm>
            <a:off x="3707953" y="8692890"/>
            <a:ext cx="1479946" cy="1092758"/>
            <a:chOff x="3389830" y="8692890"/>
            <a:chExt cx="1479946" cy="1092758"/>
          </a:xfrm>
        </p:grpSpPr>
        <p:grpSp>
          <p:nvGrpSpPr>
            <p:cNvPr id="26" name="Group 25"/>
            <p:cNvGrpSpPr/>
            <p:nvPr/>
          </p:nvGrpSpPr>
          <p:grpSpPr>
            <a:xfrm>
              <a:off x="3389830" y="8692890"/>
              <a:ext cx="1479946" cy="532305"/>
              <a:chOff x="3920725" y="8630678"/>
              <a:chExt cx="1479946" cy="532305"/>
            </a:xfrm>
          </p:grpSpPr>
          <p:pic>
            <p:nvPicPr>
              <p:cNvPr id="126" name="Picture 125" descr="Screen Shot 2014-06-06 at 10.44.18 AM.png"/>
              <p:cNvPicPr>
                <a:picLocks noChangeAspect="1"/>
              </p:cNvPicPr>
              <p:nvPr/>
            </p:nvPicPr>
            <p:blipFill rotWithShape="1">
              <a:blip r:embed="rId32">
                <a:extLst>
                  <a:ext uri="{BEBA8EAE-BF5A-486C-A8C5-ECC9F3942E4B}">
                    <a14:imgProps xmlns:a14="http://schemas.microsoft.com/office/drawing/2010/main">
                      <a14:imgLayer r:embed="rId34">
                        <a14:imgEffect>
                          <a14:backgroundRemoval t="0" b="100000" l="0" r="100000">
                            <a14:foregroundMark x1="31565" y1="90741" x2="31565" y2="90741"/>
                            <a14:foregroundMark x1="42440" y1="90000" x2="42440" y2="90000"/>
                            <a14:foregroundMark x1="53581" y1="81852" x2="53581" y2="81852"/>
                            <a14:foregroundMark x1="62865" y1="87407" x2="62865" y2="87407"/>
                            <a14:foregroundMark x1="2653" y1="87037" x2="93103" y2="86296"/>
                            <a14:foregroundMark x1="3183" y1="94444" x2="91512" y2="93704"/>
                            <a14:foregroundMark x1="2122" y1="83333" x2="69761" y2="81111"/>
                            <a14:foregroundMark x1="17772" y1="36296" x2="17772" y2="36296"/>
                            <a14:foregroundMark x1="87003" y1="34074" x2="87003" y2="34074"/>
                            <a14:foregroundMark x1="81432" y1="12963" x2="81432" y2="12963"/>
                          </a14:backgroundRemoval>
                        </a14:imgEffect>
                      </a14:imgLayer>
                    </a14:imgProps>
                  </a:ext>
                  <a:ext uri="{28A0092B-C50C-407E-A947-70E740481C1C}">
                    <a14:useLocalDpi xmlns:a14="http://schemas.microsoft.com/office/drawing/2010/main" val="0"/>
                  </a:ext>
                </a:extLst>
              </a:blip>
              <a:srcRect b="75910"/>
              <a:stretch/>
            </p:blipFill>
            <p:spPr>
              <a:xfrm>
                <a:off x="3920725" y="8630678"/>
                <a:ext cx="1479946" cy="255332"/>
              </a:xfrm>
              <a:prstGeom prst="rect">
                <a:avLst/>
              </a:prstGeom>
            </p:spPr>
          </p:pic>
          <p:pic>
            <p:nvPicPr>
              <p:cNvPr id="128" name="Picture 127" descr="Screen Shot 2014-06-06 at 10.44.18 AM.png"/>
              <p:cNvPicPr>
                <a:picLocks noChangeAspect="1"/>
              </p:cNvPicPr>
              <p:nvPr/>
            </p:nvPicPr>
            <p:blipFill rotWithShape="1">
              <a:blip r:embed="rId32">
                <a:extLst>
                  <a:ext uri="{BEBA8EAE-BF5A-486C-A8C5-ECC9F3942E4B}">
                    <a14:imgProps xmlns:a14="http://schemas.microsoft.com/office/drawing/2010/main">
                      <a14:imgLayer r:embed="rId33">
                        <a14:imgEffect>
                          <a14:backgroundRemoval t="0" b="100000" l="0" r="100000">
                            <a14:foregroundMark x1="31565" y1="90741" x2="31565" y2="90741"/>
                            <a14:foregroundMark x1="42440" y1="90000" x2="42440" y2="90000"/>
                            <a14:foregroundMark x1="53581" y1="81852" x2="53581" y2="81852"/>
                            <a14:foregroundMark x1="62865" y1="87407" x2="62865" y2="87407"/>
                            <a14:foregroundMark x1="2653" y1="87037" x2="93103" y2="86296"/>
                            <a14:foregroundMark x1="3183" y1="94444" x2="91512" y2="93704"/>
                            <a14:foregroundMark x1="2122" y1="83333" x2="69761" y2="81111"/>
                            <a14:foregroundMark x1="17772" y1="36296" x2="17772" y2="36296"/>
                            <a14:foregroundMark x1="87003" y1="34074" x2="87003" y2="34074"/>
                            <a14:foregroundMark x1="81432" y1="12963" x2="81432" y2="12963"/>
                          </a14:backgroundRemoval>
                        </a14:imgEffect>
                      </a14:imgLayer>
                    </a14:imgProps>
                  </a:ext>
                  <a:ext uri="{28A0092B-C50C-407E-A947-70E740481C1C}">
                    <a14:useLocalDpi xmlns:a14="http://schemas.microsoft.com/office/drawing/2010/main" val="0"/>
                  </a:ext>
                </a:extLst>
              </a:blip>
              <a:srcRect t="48429" b="24927"/>
              <a:stretch/>
            </p:blipFill>
            <p:spPr>
              <a:xfrm>
                <a:off x="3920725" y="8880586"/>
                <a:ext cx="1479946" cy="282397"/>
              </a:xfrm>
              <a:prstGeom prst="rect">
                <a:avLst/>
              </a:prstGeom>
            </p:spPr>
          </p:pic>
        </p:grpSp>
        <p:pic>
          <p:nvPicPr>
            <p:cNvPr id="140" name="Picture 139" descr="Screen Shot 2014-06-06 at 12.48.24 PM.png"/>
            <p:cNvPicPr>
              <a:picLocks noChangeAspect="1"/>
            </p:cNvPicPr>
            <p:nvPr/>
          </p:nvPicPr>
          <p:blipFill rotWithShape="1">
            <a:blip r:embed="rId35">
              <a:extLst>
                <a:ext uri="{BEBA8EAE-BF5A-486C-A8C5-ECC9F3942E4B}">
                  <a14:imgProps xmlns:a14="http://schemas.microsoft.com/office/drawing/2010/main">
                    <a14:imgLayer r:embed="rId36">
                      <a14:imgEffect>
                        <a14:backgroundRemoval t="0" b="100000" l="0" r="100000">
                          <a14:foregroundMark x1="9907" y1="42164" x2="9907" y2="42164"/>
                          <a14:foregroundMark x1="2167" y1="36194" x2="89474" y2="35821"/>
                          <a14:foregroundMark x1="2786" y1="30597" x2="57276" y2="33582"/>
                          <a14:foregroundMark x1="2477" y1="39925" x2="89164" y2="42910"/>
                          <a14:foregroundMark x1="25077" y1="43657" x2="48607" y2="43657"/>
                          <a14:foregroundMark x1="4025" y1="55597" x2="72446" y2="68657"/>
                          <a14:foregroundMark x1="3406" y1="68657" x2="72755" y2="56716"/>
                          <a14:foregroundMark x1="18885" y1="56343" x2="67802" y2="55970"/>
                          <a14:foregroundMark x1="23529" y1="67537" x2="49536" y2="67537"/>
                          <a14:foregroundMark x1="2477" y1="56343" x2="7121" y2="63806"/>
                          <a14:foregroundMark x1="67183" y1="29104" x2="88854" y2="33955"/>
                          <a14:foregroundMark x1="13003" y1="62687" x2="13003" y2="62687"/>
                          <a14:foregroundMark x1="3715" y1="93284" x2="59443" y2="92537"/>
                          <a14:foregroundMark x1="2786" y1="85448" x2="59752" y2="84701"/>
                          <a14:foregroundMark x1="2477" y1="82463" x2="58204" y2="82463"/>
                          <a14:foregroundMark x1="39009" y1="88433" x2="39009" y2="88433"/>
                          <a14:foregroundMark x1="44582" y1="87687" x2="44582" y2="87687"/>
                          <a14:foregroundMark x1="48297" y1="86940" x2="48297" y2="86940"/>
                          <a14:foregroundMark x1="17957" y1="87687" x2="17957" y2="87687"/>
                          <a14:foregroundMark x1="72755" y1="87313" x2="72755" y2="87313"/>
                          <a14:foregroundMark x1="75232" y1="87313" x2="75232" y2="87313"/>
                          <a14:foregroundMark x1="71207" y1="90672" x2="93808" y2="90672"/>
                          <a14:foregroundMark x1="68421" y1="81716" x2="95666" y2="83209"/>
                          <a14:foregroundMark x1="90712" y1="86567" x2="90712" y2="86567"/>
                          <a14:foregroundMark x1="86378" y1="86940" x2="86378" y2="86940"/>
                          <a14:foregroundMark x1="82972" y1="86194" x2="82972" y2="86194"/>
                          <a14:foregroundMark x1="69040" y1="88060" x2="69040" y2="88060"/>
                          <a14:foregroundMark x1="6192" y1="16045" x2="6192" y2="16045"/>
                          <a14:foregroundMark x1="3096" y1="12313" x2="79876" y2="15299"/>
                          <a14:foregroundMark x1="8978" y1="15299" x2="41796" y2="16045"/>
                          <a14:foregroundMark x1="4334" y1="5597" x2="79876" y2="6343"/>
                          <a14:foregroundMark x1="46440" y1="11940" x2="46440" y2="11940"/>
                          <a14:foregroundMark x1="73375" y1="10821" x2="73375" y2="10821"/>
                        </a14:backgroundRemoval>
                      </a14:imgEffect>
                    </a14:imgLayer>
                  </a14:imgProps>
                </a:ext>
                <a:ext uri="{28A0092B-C50C-407E-A947-70E740481C1C}">
                  <a14:useLocalDpi xmlns:a14="http://schemas.microsoft.com/office/drawing/2010/main" val="0"/>
                </a:ext>
              </a:extLst>
            </a:blip>
            <a:srcRect b="49721"/>
            <a:stretch/>
          </p:blipFill>
          <p:spPr>
            <a:xfrm>
              <a:off x="3391050" y="9250503"/>
              <a:ext cx="1282793" cy="535145"/>
            </a:xfrm>
            <a:prstGeom prst="rect">
              <a:avLst/>
            </a:prstGeom>
          </p:spPr>
        </p:pic>
      </p:grpSp>
      <p:grpSp>
        <p:nvGrpSpPr>
          <p:cNvPr id="152" name="Group 151"/>
          <p:cNvGrpSpPr/>
          <p:nvPr>
            <p:custDataLst>
              <p:tags r:id="rId12"/>
            </p:custDataLst>
          </p:nvPr>
        </p:nvGrpSpPr>
        <p:grpSpPr>
          <a:xfrm>
            <a:off x="3575597" y="4024618"/>
            <a:ext cx="3690658" cy="1855312"/>
            <a:chOff x="6273960" y="4415448"/>
            <a:chExt cx="3447643" cy="1733150"/>
          </a:xfrm>
        </p:grpSpPr>
        <p:pic>
          <p:nvPicPr>
            <p:cNvPr id="54" name="Picture 53" descr="Screen Shot 2014-06-06 at 1.41.29 PM.png"/>
            <p:cNvPicPr>
              <a:picLocks noChangeAspect="1"/>
            </p:cNvPicPr>
            <p:nvPr/>
          </p:nvPicPr>
          <p:blipFill>
            <a:blip r:embed="rId37">
              <a:extLst>
                <a:ext uri="{BEBA8EAE-BF5A-486C-A8C5-ECC9F3942E4B}">
                  <a14:imgProps xmlns:a14="http://schemas.microsoft.com/office/drawing/2010/main">
                    <a14:imgLayer r:embed="rId38">
                      <a14:imgEffect>
                        <a14:backgroundRemoval t="0" b="100000" l="0" r="100000">
                          <a14:foregroundMark x1="22676" y1="4483" x2="22676" y2="4483"/>
                          <a14:foregroundMark x1="3401" y1="8966" x2="96599" y2="9310"/>
                          <a14:foregroundMark x1="2948" y1="18966" x2="96372" y2="20000"/>
                          <a14:foregroundMark x1="31293" y1="12759" x2="31293" y2="12759"/>
                          <a14:foregroundMark x1="20408" y1="13448" x2="20408" y2="13448"/>
                        </a14:backgroundRemoval>
                      </a14:imgEffect>
                    </a14:imgLayer>
                  </a14:imgProps>
                </a:ext>
                <a:ext uri="{28A0092B-C50C-407E-A947-70E740481C1C}">
                  <a14:useLocalDpi xmlns:a14="http://schemas.microsoft.com/office/drawing/2010/main" val="0"/>
                </a:ext>
              </a:extLst>
            </a:blip>
            <a:stretch>
              <a:fillRect/>
            </a:stretch>
          </p:blipFill>
          <p:spPr>
            <a:xfrm>
              <a:off x="7713261" y="4827920"/>
              <a:ext cx="2008342" cy="1320678"/>
            </a:xfrm>
            <a:prstGeom prst="rect">
              <a:avLst/>
            </a:prstGeom>
          </p:spPr>
        </p:pic>
        <p:pic>
          <p:nvPicPr>
            <p:cNvPr id="53" name="Picture 52" descr="Screen Shot 2014-06-06 at 1.41.06 PM.png"/>
            <p:cNvPicPr>
              <a:picLocks noChangeAspect="1"/>
            </p:cNvPicPr>
            <p:nvPr/>
          </p:nvPicPr>
          <p:blipFill rotWithShape="1">
            <a:blip r:embed="rId39">
              <a:extLst>
                <a:ext uri="{BEBA8EAE-BF5A-486C-A8C5-ECC9F3942E4B}">
                  <a14:imgProps xmlns:a14="http://schemas.microsoft.com/office/drawing/2010/main">
                    <a14:imgLayer r:embed="rId40">
                      <a14:imgEffect>
                        <a14:backgroundRemoval t="0" b="100000" l="0" r="99026">
                          <a14:foregroundMark x1="25974" y1="39502" x2="25974" y2="39502"/>
                          <a14:foregroundMark x1="19805" y1="38790" x2="19805" y2="38790"/>
                          <a14:foregroundMark x1="22727" y1="39146" x2="22727" y2="39146"/>
                          <a14:foregroundMark x1="37662" y1="16370" x2="37662" y2="16370"/>
                        </a14:backgroundRemoval>
                      </a14:imgEffect>
                    </a14:imgLayer>
                  </a14:imgProps>
                </a:ext>
                <a:ext uri="{28A0092B-C50C-407E-A947-70E740481C1C}">
                  <a14:useLocalDpi xmlns:a14="http://schemas.microsoft.com/office/drawing/2010/main" val="0"/>
                </a:ext>
              </a:extLst>
            </a:blip>
            <a:srcRect t="2451" b="50972"/>
            <a:stretch/>
          </p:blipFill>
          <p:spPr>
            <a:xfrm>
              <a:off x="6277131" y="4988924"/>
              <a:ext cx="1402653" cy="596044"/>
            </a:xfrm>
            <a:prstGeom prst="rect">
              <a:avLst/>
            </a:prstGeom>
          </p:spPr>
        </p:pic>
        <p:pic>
          <p:nvPicPr>
            <p:cNvPr id="147" name="Picture 146" descr="Screen Shot 2014-06-06 at 1.41.06 PM.png"/>
            <p:cNvPicPr>
              <a:picLocks noChangeAspect="1"/>
            </p:cNvPicPr>
            <p:nvPr/>
          </p:nvPicPr>
          <p:blipFill rotWithShape="1">
            <a:blip r:embed="rId39">
              <a:extLst>
                <a:ext uri="{BEBA8EAE-BF5A-486C-A8C5-ECC9F3942E4B}">
                  <a14:imgProps xmlns:a14="http://schemas.microsoft.com/office/drawing/2010/main">
                    <a14:imgLayer r:embed="rId41">
                      <a14:imgEffect>
                        <a14:backgroundRemoval t="0" b="100000" l="0" r="99026">
                          <a14:foregroundMark x1="25974" y1="39502" x2="25974" y2="39502"/>
                          <a14:foregroundMark x1="19805" y1="38790" x2="19805" y2="38790"/>
                          <a14:foregroundMark x1="22727" y1="39146" x2="22727" y2="39146"/>
                          <a14:foregroundMark x1="37662" y1="16370" x2="37662" y2="16370"/>
                        </a14:backgroundRemoval>
                      </a14:imgEffect>
                    </a14:imgLayer>
                  </a14:imgProps>
                </a:ext>
                <a:ext uri="{28A0092B-C50C-407E-A947-70E740481C1C}">
                  <a14:useLocalDpi xmlns:a14="http://schemas.microsoft.com/office/drawing/2010/main" val="0"/>
                </a:ext>
              </a:extLst>
            </a:blip>
            <a:srcRect t="55496" b="1414"/>
            <a:stretch/>
          </p:blipFill>
          <p:spPr>
            <a:xfrm>
              <a:off x="6273960" y="5584971"/>
              <a:ext cx="1402651" cy="551410"/>
            </a:xfrm>
            <a:prstGeom prst="rect">
              <a:avLst/>
            </a:prstGeom>
          </p:spPr>
        </p:pic>
        <p:pic>
          <p:nvPicPr>
            <p:cNvPr id="149" name="Picture 148" descr="Screen Shot 2014-06-06 at 1.55.45 PM.png"/>
            <p:cNvPicPr>
              <a:picLocks noChangeAspect="1"/>
            </p:cNvPicPr>
            <p:nvPr/>
          </p:nvPicPr>
          <p:blipFill>
            <a:blip r:embed="rId42">
              <a:extLst>
                <a:ext uri="{BEBA8EAE-BF5A-486C-A8C5-ECC9F3942E4B}">
                  <a14:imgProps xmlns:a14="http://schemas.microsoft.com/office/drawing/2010/main">
                    <a14:imgLayer r:embed="rId43">
                      <a14:imgEffect>
                        <a14:backgroundRemoval t="0" b="100000" l="0" r="100000">
                          <a14:foregroundMark x1="14644" y1="78400" x2="14644" y2="78400"/>
                          <a14:foregroundMark x1="2929" y1="63200" x2="11506" y2="91200"/>
                          <a14:foregroundMark x1="14854" y1="63200" x2="14854" y2="63200"/>
                        </a14:backgroundRemoval>
                      </a14:imgEffect>
                    </a14:imgLayer>
                  </a14:imgProps>
                </a:ext>
                <a:ext uri="{28A0092B-C50C-407E-A947-70E740481C1C}">
                  <a14:useLocalDpi xmlns:a14="http://schemas.microsoft.com/office/drawing/2010/main" val="0"/>
                </a:ext>
              </a:extLst>
            </a:blip>
            <a:stretch>
              <a:fillRect/>
            </a:stretch>
          </p:blipFill>
          <p:spPr>
            <a:xfrm>
              <a:off x="6296907" y="4415448"/>
              <a:ext cx="2192970" cy="573476"/>
            </a:xfrm>
            <a:prstGeom prst="rect">
              <a:avLst/>
            </a:prstGeom>
          </p:spPr>
        </p:pic>
      </p:grpSp>
      <p:cxnSp>
        <p:nvCxnSpPr>
          <p:cNvPr id="153" name="Straight Arrow Connector 152"/>
          <p:cNvCxnSpPr/>
          <p:nvPr>
            <p:custDataLst>
              <p:tags r:id="rId13"/>
            </p:custDataLst>
          </p:nvPr>
        </p:nvCxnSpPr>
        <p:spPr>
          <a:xfrm>
            <a:off x="3151301" y="4657566"/>
            <a:ext cx="378420"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custDataLst>
              <p:tags r:id="rId14"/>
            </p:custDataLst>
          </p:nvPr>
        </p:nvGrpSpPr>
        <p:grpSpPr>
          <a:xfrm>
            <a:off x="457200" y="5932369"/>
            <a:ext cx="6809055" cy="1799814"/>
            <a:chOff x="457200" y="5945007"/>
            <a:chExt cx="6809055" cy="1799814"/>
          </a:xfrm>
        </p:grpSpPr>
        <p:sp>
          <p:nvSpPr>
            <p:cNvPr id="62" name="TextBox 61"/>
            <p:cNvSpPr txBox="1"/>
            <p:nvPr/>
          </p:nvSpPr>
          <p:spPr>
            <a:xfrm>
              <a:off x="538343" y="6349681"/>
              <a:ext cx="6727912" cy="138499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endParaRPr lang="fr-FR" sz="1200" dirty="0" smtClean="0">
                <a:latin typeface="Futura Std Condensed" pitchFamily="34" charset="0"/>
                <a:cs typeface="Futura Condensed"/>
              </a:endParaRPr>
            </a:p>
            <a:p>
              <a:endParaRPr lang="fr-FR" sz="1200" dirty="0">
                <a:latin typeface="Futura Std Condensed" pitchFamily="34" charset="0"/>
                <a:cs typeface="Futura Condensed"/>
              </a:endParaRPr>
            </a:p>
            <a:p>
              <a:endParaRPr lang="fr-FR" sz="1200" dirty="0" smtClean="0">
                <a:latin typeface="Futura Std Condensed" pitchFamily="34" charset="0"/>
                <a:cs typeface="Futura Condensed"/>
              </a:endParaRPr>
            </a:p>
            <a:p>
              <a:endParaRPr lang="fr-FR" sz="1200" dirty="0">
                <a:latin typeface="Futura Std Condensed" pitchFamily="34" charset="0"/>
                <a:cs typeface="Futura Condensed"/>
              </a:endParaRPr>
            </a:p>
            <a:p>
              <a:endParaRPr lang="fr-FR" sz="1200" dirty="0" smtClean="0">
                <a:latin typeface="Futura Std Condensed" pitchFamily="34" charset="0"/>
                <a:cs typeface="Futura Condensed"/>
              </a:endParaRPr>
            </a:p>
            <a:p>
              <a:endParaRPr lang="fr-FR" sz="1200" dirty="0">
                <a:latin typeface="Futura Std Condensed" pitchFamily="34" charset="0"/>
                <a:cs typeface="Futura Condensed"/>
              </a:endParaRPr>
            </a:p>
            <a:p>
              <a:endParaRPr lang="fr-FR" sz="1200" dirty="0" smtClean="0">
                <a:latin typeface="Futura Std Condensed" pitchFamily="34" charset="0"/>
                <a:cs typeface="Futura Condensed"/>
              </a:endParaRPr>
            </a:p>
          </p:txBody>
        </p:sp>
        <p:grpSp>
          <p:nvGrpSpPr>
            <p:cNvPr id="45" name="Group 44"/>
            <p:cNvGrpSpPr/>
            <p:nvPr/>
          </p:nvGrpSpPr>
          <p:grpSpPr>
            <a:xfrm>
              <a:off x="457200" y="5945007"/>
              <a:ext cx="2795698" cy="1799814"/>
              <a:chOff x="3992282" y="2961284"/>
              <a:chExt cx="3307404" cy="1799814"/>
            </a:xfrm>
          </p:grpSpPr>
          <p:sp>
            <p:nvSpPr>
              <p:cNvPr id="46" name="TextBox 45"/>
              <p:cNvSpPr txBox="1"/>
              <p:nvPr/>
            </p:nvSpPr>
            <p:spPr>
              <a:xfrm>
                <a:off x="4089400" y="3376103"/>
                <a:ext cx="3210286"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Réfléchis à différentes possibilités de remixer, de prolonger ou de réinventer une histoire. Veux-tu ajouter une autre scène à la fin ? Peux-tu imaginer ce qui </a:t>
                </a:r>
                <a:r>
                  <a:rPr lang="fr-FR" sz="1200" b="0" i="0" u="none" dirty="0" smtClean="0">
                    <a:latin typeface="Futura Std Condensed" pitchFamily="34" charset="0"/>
                    <a:cs typeface="Futura Condensed"/>
                  </a:rPr>
                  <a:t>s’est </a:t>
                </a:r>
                <a:r>
                  <a:rPr lang="fr-FR" sz="1200" b="0" i="0" u="none" dirty="0">
                    <a:latin typeface="Futura Std Condensed" pitchFamily="34" charset="0"/>
                    <a:cs typeface="Futura Condensed"/>
                  </a:rPr>
                  <a:t>passé avant le début de </a:t>
                </a:r>
                <a:r>
                  <a:rPr lang="fr-FR" sz="1200" b="0" i="0" u="none" dirty="0" smtClean="0">
                    <a:latin typeface="Futura Std Condensed" pitchFamily="34" charset="0"/>
                    <a:cs typeface="Futura Condensed"/>
                  </a:rPr>
                  <a:t>l’histoire</a:t>
                </a:r>
                <a:r>
                  <a:rPr lang="fr-FR" sz="1200" b="0" i="0" u="none" dirty="0">
                    <a:latin typeface="Futura Std Condensed" pitchFamily="34" charset="0"/>
                    <a:cs typeface="Futura Condensed"/>
                  </a:rPr>
                  <a:t> ? Et si on ajoutait un nouveau personnage ? Et si on insérait un rebondissement ? Quoi </a:t>
                </a:r>
                <a:r>
                  <a:rPr lang="fr-FR" sz="1200" b="0" i="0" u="none" dirty="0" smtClean="0">
                    <a:latin typeface="Futura Std Condensed" pitchFamily="34" charset="0"/>
                    <a:cs typeface="Futura Condensed"/>
                  </a:rPr>
                  <a:t>d’autre</a:t>
                </a:r>
                <a:r>
                  <a:rPr lang="fr-FR" sz="1200" b="0" i="0" u="none" dirty="0">
                    <a:latin typeface="Futura Std Condensed" pitchFamily="34" charset="0"/>
                    <a:cs typeface="Futura Condensed"/>
                  </a:rPr>
                  <a:t> ?</a:t>
                </a:r>
              </a:p>
            </p:txBody>
          </p:sp>
          <p:sp>
            <p:nvSpPr>
              <p:cNvPr id="47" name="TextBox 46"/>
              <p:cNvSpPr txBox="1"/>
              <p:nvPr/>
            </p:nvSpPr>
            <p:spPr>
              <a:xfrm>
                <a:off x="3992282" y="2961284"/>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ESSAIE ÇA</a:t>
                </a:r>
                <a:endParaRPr lang="fr-FR" sz="1600" dirty="0">
                  <a:latin typeface="Futura Std Condensed" pitchFamily="34" charset="0"/>
                  <a:cs typeface="Futura Condensed"/>
                </a:endParaRPr>
              </a:p>
            </p:txBody>
          </p:sp>
          <p:cxnSp>
            <p:nvCxnSpPr>
              <p:cNvPr id="48" name="Straight Connector 47"/>
              <p:cNvCxnSpPr/>
              <p:nvPr/>
            </p:nvCxnSpPr>
            <p:spPr>
              <a:xfrm flipV="1">
                <a:off x="4089400" y="3299838"/>
                <a:ext cx="3210286" cy="294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65" name="TextBox 64"/>
          <p:cNvSpPr txBox="1"/>
          <p:nvPr>
            <p:custDataLst>
              <p:tags r:id="rId15"/>
            </p:custDataLst>
          </p:nvPr>
        </p:nvSpPr>
        <p:spPr>
          <a:xfrm>
            <a:off x="3452824" y="6347188"/>
            <a:ext cx="3814379" cy="646331"/>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Ajouter des commentaires à ton code peut aider les autres à comprendre les différentes parties de ton programme. Pour ajouter un commentaire à un script, fais un clic droit sur un bloc et ajoute une description.</a:t>
            </a:r>
            <a:endParaRPr lang="fr-FR" sz="1200" dirty="0">
              <a:latin typeface="Futura Std Condensed" pitchFamily="34" charset="0"/>
              <a:cs typeface="Futura Condensed"/>
            </a:endParaRPr>
          </a:p>
        </p:txBody>
      </p:sp>
      <p:pic>
        <p:nvPicPr>
          <p:cNvPr id="68" name="Picture 67" descr="Screen Shot 2014-06-06 at 1.25.26 PM.png"/>
          <p:cNvPicPr>
            <a:picLocks noChangeAspect="1"/>
          </p:cNvPicPr>
          <p:nvPr>
            <p:custDataLst>
              <p:tags r:id="rId16"/>
            </p:custDataLst>
          </p:nvPr>
        </p:nvPicPr>
        <p:blipFill>
          <a:blip r:embed="rId44">
            <a:extLst>
              <a:ext uri="{BEBA8EAE-BF5A-486C-A8C5-ECC9F3942E4B}">
                <a14:imgProps xmlns:a14="http://schemas.microsoft.com/office/drawing/2010/main">
                  <a14:imgLayer r:embed="rId45">
                    <a14:imgEffect>
                      <a14:backgroundRemoval t="0" b="96063" l="0" r="100000"/>
                    </a14:imgEffect>
                  </a14:imgLayer>
                </a14:imgProps>
              </a:ext>
              <a:ext uri="{28A0092B-C50C-407E-A947-70E740481C1C}">
                <a14:useLocalDpi xmlns:a14="http://schemas.microsoft.com/office/drawing/2010/main" val="0"/>
              </a:ext>
            </a:extLst>
          </a:blip>
          <a:stretch>
            <a:fillRect/>
          </a:stretch>
        </p:blipFill>
        <p:spPr>
          <a:xfrm>
            <a:off x="4242377" y="6972570"/>
            <a:ext cx="2922598" cy="637749"/>
          </a:xfrm>
          <a:prstGeom prst="rect">
            <a:avLst/>
          </a:prstGeom>
        </p:spPr>
      </p:pic>
      <p:grpSp>
        <p:nvGrpSpPr>
          <p:cNvPr id="60" name="Group 59"/>
          <p:cNvGrpSpPr/>
          <p:nvPr>
            <p:custDataLst>
              <p:tags r:id="rId17"/>
            </p:custDataLst>
          </p:nvPr>
        </p:nvGrpSpPr>
        <p:grpSpPr>
          <a:xfrm>
            <a:off x="2571138" y="443435"/>
            <a:ext cx="651202" cy="1336089"/>
            <a:chOff x="2571138" y="443435"/>
            <a:chExt cx="651202" cy="1336089"/>
          </a:xfrm>
        </p:grpSpPr>
        <p:grpSp>
          <p:nvGrpSpPr>
            <p:cNvPr id="63" name="Group 62"/>
            <p:cNvGrpSpPr/>
            <p:nvPr/>
          </p:nvGrpSpPr>
          <p:grpSpPr>
            <a:xfrm>
              <a:off x="2571138" y="443435"/>
              <a:ext cx="651202" cy="1336089"/>
              <a:chOff x="2169548" y="4643960"/>
              <a:chExt cx="393589" cy="656327"/>
            </a:xfrm>
          </p:grpSpPr>
          <p:cxnSp>
            <p:nvCxnSpPr>
              <p:cNvPr id="69" name="Straight Arrow Connector 68"/>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4" name="Straight Arrow Connector 63"/>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71" name="TextBox 70"/>
          <p:cNvSpPr txBox="1"/>
          <p:nvPr>
            <p:custDataLst>
              <p:tags r:id="rId18"/>
            </p:custDataLst>
          </p:nvPr>
        </p:nvSpPr>
        <p:spPr>
          <a:xfrm>
            <a:off x="457200" y="595840"/>
            <a:ext cx="2815942" cy="892552"/>
          </a:xfrm>
          <a:prstGeom prst="rect">
            <a:avLst/>
          </a:prstGeom>
          <a:noFill/>
        </p:spPr>
        <p:txBody>
          <a:bodyPr wrap="square" rtlCol="0">
            <a:spAutoFit/>
          </a:bodyPr>
          <a:lstStyle/>
          <a:p>
            <a:pPr algn="l" rtl="0"/>
            <a:r>
              <a:rPr lang="fr-FR" sz="5200" b="0" i="0" u="none">
                <a:latin typeface="Futura Std Condensed" pitchFamily="34" charset="0"/>
                <a:cs typeface="Futura Condensed"/>
              </a:rPr>
              <a:t>FAIS PASSER</a:t>
            </a:r>
          </a:p>
        </p:txBody>
      </p:sp>
      <p:grpSp>
        <p:nvGrpSpPr>
          <p:cNvPr id="15" name="Group 14"/>
          <p:cNvGrpSpPr/>
          <p:nvPr>
            <p:custDataLst>
              <p:tags r:id="rId19"/>
            </p:custDataLst>
          </p:nvPr>
        </p:nvGrpSpPr>
        <p:grpSpPr>
          <a:xfrm>
            <a:off x="3743699" y="6983350"/>
            <a:ext cx="394520" cy="308094"/>
            <a:chOff x="3886199" y="6983350"/>
            <a:chExt cx="394520" cy="308094"/>
          </a:xfrm>
        </p:grpSpPr>
        <p:cxnSp>
          <p:nvCxnSpPr>
            <p:cNvPr id="73" name="Straight Arrow Connector 72"/>
            <p:cNvCxnSpPr/>
            <p:nvPr/>
          </p:nvCxnSpPr>
          <p:spPr>
            <a:xfrm>
              <a:off x="3886199" y="6983350"/>
              <a:ext cx="0" cy="282083"/>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3902299" y="7291444"/>
              <a:ext cx="378420"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83268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70</a:t>
            </a:r>
            <a:endParaRPr lang="fr-FR" dirty="0">
              <a:latin typeface="Futura Std Condensed" pitchFamily="34" charset="0"/>
            </a:endParaRPr>
          </a:p>
        </p:txBody>
      </p:sp>
    </p:spTree>
    <p:extLst>
      <p:ext uri="{BB962C8B-B14F-4D97-AF65-F5344CB8AC3E}">
        <p14:creationId xmlns:p14="http://schemas.microsoft.com/office/powerpoint/2010/main" val="9148549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4.png"/>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39" name="TextBox 38"/>
          <p:cNvSpPr txBox="1"/>
          <p:nvPr>
            <p:custDataLst>
              <p:tags r:id="rId2"/>
            </p:custDataLst>
          </p:nvPr>
        </p:nvSpPr>
        <p:spPr>
          <a:xfrm>
            <a:off x="457200" y="464006"/>
            <a:ext cx="2815942"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4</a:t>
            </a:r>
            <a:endParaRPr lang="fr-FR" sz="5300" dirty="0" smtClean="0">
              <a:latin typeface="Futura Std Condensed" pitchFamily="34" charset="0"/>
              <a:cs typeface="Futura Condensed"/>
            </a:endParaRPr>
          </a:p>
          <a:p>
            <a:pPr algn="l" rtl="0"/>
            <a:r>
              <a:rPr lang="fr-FR" sz="5300" b="0" i="0" u="none" dirty="0">
                <a:latin typeface="Futura Std Condensed" pitchFamily="34" charset="0"/>
                <a:cs typeface="Futura Condensed"/>
              </a:rPr>
              <a:t>JEUX</a:t>
            </a:r>
            <a:endParaRPr lang="fr-FR" sz="5300" dirty="0">
              <a:latin typeface="Futura Std Condensed" pitchFamily="34" charset="0"/>
              <a:cs typeface="Futura Condensed"/>
            </a:endParaRPr>
          </a:p>
        </p:txBody>
      </p:sp>
      <p:sp>
        <p:nvSpPr>
          <p:cNvPr id="40" name="TextBox 39"/>
          <p:cNvSpPr txBox="1"/>
          <p:nvPr>
            <p:custDataLst>
              <p:tags r:id="rId3"/>
            </p:custDataLst>
          </p:nvPr>
        </p:nvSpPr>
        <p:spPr>
          <a:xfrm>
            <a:off x="4732867" y="8192253"/>
            <a:ext cx="2514173" cy="1200329"/>
          </a:xfrm>
          <a:prstGeom prst="rect">
            <a:avLst/>
          </a:prstGeom>
          <a:noFill/>
          <a:ln>
            <a:noFill/>
            <a:prstDash val="dash"/>
          </a:ln>
        </p:spPr>
        <p:txBody>
          <a:bodyPr wrap="square" rtlCol="0">
            <a:spAutoFit/>
          </a:bodyPr>
          <a:lstStyle/>
          <a:p>
            <a:pPr algn="l" rtl="0"/>
            <a:r>
              <a:rPr lang="fr-FR" sz="1200" b="0" i="0" u="none" dirty="0" smtClean="0">
                <a:latin typeface="Futura Std Condensed" pitchFamily="34" charset="0"/>
                <a:cs typeface="Futura Condensed"/>
              </a:rPr>
              <a:t>CARACTÉRISTIQUES </a:t>
            </a:r>
            <a:r>
              <a:rPr lang="fr-FR" sz="1200" b="0" i="0" u="none" dirty="0">
                <a:latin typeface="Futura Std Condensed" pitchFamily="34" charset="0"/>
                <a:cs typeface="Futura Condensed"/>
              </a:rPr>
              <a:t>DU JEU </a:t>
            </a:r>
            <a:r>
              <a:rPr lang="fr-FR" sz="1200" b="0" i="0" u="none" dirty="0" smtClean="0">
                <a:latin typeface="Futura Std Condensed" pitchFamily="34" charset="0"/>
                <a:cs typeface="Futura Condensed"/>
              </a:rPr>
              <a:t>IDÉAL	     74</a:t>
            </a:r>
            <a:endParaRPr lang="fr-FR" sz="1200" b="0" i="0" u="none" dirty="0">
              <a:latin typeface="Futura Std Condensed" pitchFamily="34" charset="0"/>
              <a:cs typeface="Futura Condensed"/>
            </a:endParaRPr>
          </a:p>
          <a:p>
            <a:pPr algn="l" rtl="0"/>
            <a:r>
              <a:rPr lang="fr-FR" sz="1200" b="0" i="0" u="none" dirty="0">
                <a:latin typeface="Futura Std Condensed" pitchFamily="34" charset="0"/>
                <a:cs typeface="Futura Condensed"/>
              </a:rPr>
              <a:t>JEUX DE BASE			     76</a:t>
            </a:r>
          </a:p>
          <a:p>
            <a:pPr algn="l" rtl="0"/>
            <a:r>
              <a:rPr lang="fr-FR" sz="1200" b="0" i="0" u="none" dirty="0">
                <a:latin typeface="Futura Std Condensed" pitchFamily="34" charset="0"/>
                <a:cs typeface="Futura Condensed"/>
              </a:rPr>
              <a:t>LE SCORE				     80</a:t>
            </a:r>
          </a:p>
          <a:p>
            <a:pPr algn="l" rtl="0"/>
            <a:r>
              <a:rPr lang="fr-FR" sz="1200" b="0" i="0" u="none" dirty="0">
                <a:latin typeface="Futura Std Condensed" pitchFamily="34" charset="0"/>
                <a:cs typeface="Futura Condensed"/>
              </a:rPr>
              <a:t>EXTENSIONS			     82</a:t>
            </a:r>
          </a:p>
          <a:p>
            <a:pPr algn="l" rtl="0"/>
            <a:r>
              <a:rPr lang="fr-FR" sz="1200" b="0" i="0" u="none" dirty="0">
                <a:latin typeface="Futura Std Condensed" pitchFamily="34" charset="0"/>
                <a:cs typeface="Futura Condensed"/>
              </a:rPr>
              <a:t>INTERACTIONS			     84</a:t>
            </a:r>
          </a:p>
          <a:p>
            <a:pPr algn="l" rtl="0"/>
            <a:r>
              <a:rPr lang="fr-FR" sz="1200" b="0" i="0" u="none" dirty="0">
                <a:latin typeface="Futura Std Condensed" pitchFamily="34" charset="0"/>
                <a:cs typeface="Futura Condensed"/>
              </a:rPr>
              <a:t>DÉBOGAGE	      		     86</a:t>
            </a:r>
          </a:p>
        </p:txBody>
      </p:sp>
      <p:grpSp>
        <p:nvGrpSpPr>
          <p:cNvPr id="41" name="Group 40"/>
          <p:cNvGrpSpPr/>
          <p:nvPr>
            <p:custDataLst>
              <p:tags r:id="rId4"/>
            </p:custDataLst>
          </p:nvPr>
        </p:nvGrpSpPr>
        <p:grpSpPr>
          <a:xfrm>
            <a:off x="605328" y="8605169"/>
            <a:ext cx="3674608" cy="604226"/>
            <a:chOff x="634075" y="8600752"/>
            <a:chExt cx="3674608" cy="604226"/>
          </a:xfrm>
        </p:grpSpPr>
        <p:grpSp>
          <p:nvGrpSpPr>
            <p:cNvPr id="42" name="Group 41"/>
            <p:cNvGrpSpPr/>
            <p:nvPr/>
          </p:nvGrpSpPr>
          <p:grpSpPr>
            <a:xfrm>
              <a:off x="853841" y="8748598"/>
              <a:ext cx="3218710" cy="456380"/>
              <a:chOff x="1699218" y="4842934"/>
              <a:chExt cx="3218710" cy="456380"/>
            </a:xfrm>
            <a:effectLst/>
          </p:grpSpPr>
          <p:cxnSp>
            <p:nvCxnSpPr>
              <p:cNvPr id="50" name="Straight Connector 49"/>
              <p:cNvCxnSpPr/>
              <p:nvPr/>
            </p:nvCxnSpPr>
            <p:spPr>
              <a:xfrm>
                <a:off x="1699218" y="4849283"/>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699218" y="5292964"/>
                <a:ext cx="3218710" cy="0"/>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248625"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777846"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328397"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850843"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394979"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917928" y="4846108"/>
                <a:ext cx="0" cy="452556"/>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634075" y="8600752"/>
              <a:ext cx="3674608" cy="470400"/>
              <a:chOff x="1998752" y="6567822"/>
              <a:chExt cx="3674608" cy="470400"/>
            </a:xfrm>
          </p:grpSpPr>
          <p:sp>
            <p:nvSpPr>
              <p:cNvPr id="44" name="Oval 43"/>
              <p:cNvSpPr/>
              <p:nvPr/>
            </p:nvSpPr>
            <p:spPr>
              <a:xfrm>
                <a:off x="1998752"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rtl="0"/>
                <a:r>
                  <a:rPr lang="fr-FR" sz="1100" b="0" i="0" u="none">
                    <a:solidFill>
                      <a:schemeClr val="bg1">
                        <a:lumMod val="95000"/>
                      </a:schemeClr>
                    </a:solidFill>
                    <a:latin typeface="Futura Std Condensed" pitchFamily="34" charset="0"/>
                    <a:cs typeface="Futura Condensed"/>
                  </a:rPr>
                  <a:t>0</a:t>
                </a:r>
              </a:p>
            </p:txBody>
          </p:sp>
          <p:sp>
            <p:nvSpPr>
              <p:cNvPr id="45" name="Oval 44"/>
              <p:cNvSpPr/>
              <p:nvPr/>
            </p:nvSpPr>
            <p:spPr>
              <a:xfrm>
                <a:off x="2532725"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1</a:t>
                </a:r>
              </a:p>
            </p:txBody>
          </p:sp>
          <p:sp>
            <p:nvSpPr>
              <p:cNvPr id="46" name="Oval 45"/>
              <p:cNvSpPr/>
              <p:nvPr/>
            </p:nvSpPr>
            <p:spPr>
              <a:xfrm>
                <a:off x="3061946" y="6567822"/>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2</a:t>
                </a:r>
              </a:p>
            </p:txBody>
          </p:sp>
          <p:sp>
            <p:nvSpPr>
              <p:cNvPr id="47" name="Oval 46"/>
              <p:cNvSpPr/>
              <p:nvPr/>
            </p:nvSpPr>
            <p:spPr>
              <a:xfrm>
                <a:off x="3612497" y="6567822"/>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3</a:t>
                </a:r>
              </a:p>
            </p:txBody>
          </p:sp>
          <p:sp>
            <p:nvSpPr>
              <p:cNvPr id="48" name="Oval 47"/>
              <p:cNvSpPr/>
              <p:nvPr/>
            </p:nvSpPr>
            <p:spPr>
              <a:xfrm>
                <a:off x="4666729"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5</a:t>
                </a:r>
                <a:endParaRPr lang="fr-FR" sz="1100" dirty="0">
                  <a:solidFill>
                    <a:schemeClr val="bg1">
                      <a:lumMod val="95000"/>
                    </a:schemeClr>
                  </a:solidFill>
                  <a:latin typeface="Futura Std Condensed" pitchFamily="34" charset="0"/>
                  <a:cs typeface="Futura Condensed"/>
                </a:endParaRPr>
              </a:p>
            </p:txBody>
          </p:sp>
          <p:sp>
            <p:nvSpPr>
              <p:cNvPr id="49" name="Oval 48"/>
              <p:cNvSpPr/>
              <p:nvPr/>
            </p:nvSpPr>
            <p:spPr>
              <a:xfrm>
                <a:off x="5202961"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6</a:t>
                </a:r>
                <a:endParaRPr lang="fr-FR" sz="1100" dirty="0">
                  <a:solidFill>
                    <a:schemeClr val="bg1">
                      <a:lumMod val="95000"/>
                    </a:schemeClr>
                  </a:solidFill>
                  <a:latin typeface="Futura Std Condensed" pitchFamily="34" charset="0"/>
                  <a:cs typeface="Futura Condensed"/>
                </a:endParaRPr>
              </a:p>
            </p:txBody>
          </p:sp>
        </p:grpSp>
      </p:grpSp>
      <p:grpSp>
        <p:nvGrpSpPr>
          <p:cNvPr id="58" name="Group 57"/>
          <p:cNvGrpSpPr/>
          <p:nvPr>
            <p:custDataLst>
              <p:tags r:id="rId5"/>
            </p:custDataLst>
          </p:nvPr>
        </p:nvGrpSpPr>
        <p:grpSpPr>
          <a:xfrm>
            <a:off x="2718607" y="8464714"/>
            <a:ext cx="516223" cy="516223"/>
            <a:chOff x="1267298" y="8604842"/>
            <a:chExt cx="516223" cy="516223"/>
          </a:xfrm>
        </p:grpSpPr>
        <p:sp>
          <p:nvSpPr>
            <p:cNvPr id="59" name="Teardrop 58"/>
            <p:cNvSpPr/>
            <p:nvPr/>
          </p:nvSpPr>
          <p:spPr>
            <a:xfrm rot="8075815">
              <a:off x="1267298" y="8604842"/>
              <a:ext cx="516223" cy="516223"/>
            </a:xfrm>
            <a:prstGeom prst="teardrop">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60" name="Rectangle 59"/>
            <p:cNvSpPr/>
            <p:nvPr/>
          </p:nvSpPr>
          <p:spPr>
            <a:xfrm>
              <a:off x="1336401" y="8662999"/>
              <a:ext cx="381002" cy="400110"/>
            </a:xfrm>
            <a:prstGeom prst="rect">
              <a:avLst/>
            </a:prstGeom>
          </p:spPr>
          <p:txBody>
            <a:bodyPr wrap="square">
              <a:spAutoFit/>
            </a:bodyPr>
            <a:lstStyle/>
            <a:p>
              <a:pPr algn="ctr" rtl="0"/>
              <a:r>
                <a:rPr lang="fr-FR" sz="2000" b="0" i="0" u="none">
                  <a:solidFill>
                    <a:schemeClr val="bg1"/>
                  </a:solidFill>
                  <a:latin typeface="Futura Std Condensed" pitchFamily="34" charset="0"/>
                  <a:cs typeface="Futura Condensed"/>
                </a:rPr>
                <a:t>4</a:t>
              </a:r>
              <a:endParaRPr lang="fr-FR" sz="4400" dirty="0">
                <a:solidFill>
                  <a:schemeClr val="bg1"/>
                </a:solidFill>
                <a:latin typeface="Futura Std Condensed" pitchFamily="34" charset="0"/>
                <a:cs typeface="Futura Condensed"/>
              </a:endParaRPr>
            </a:p>
          </p:txBody>
        </p:sp>
      </p:grpSp>
      <p:sp>
        <p:nvSpPr>
          <p:cNvPr id="61" name="Slide Number Placeholder 2"/>
          <p:cNvSpPr txBox="1">
            <a:spLocks/>
          </p:cNvSpPr>
          <p:nvPr>
            <p:custDataLst>
              <p:tags r:id="rId6"/>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solidFill>
                  <a:schemeClr val="bg1"/>
                </a:solidFill>
                <a:latin typeface="Futura Std Condensed" pitchFamily="34" charset="0"/>
              </a:rPr>
              <a:t>71</a:t>
            </a:r>
            <a:endParaRPr lang="fr-FR" dirty="0">
              <a:solidFill>
                <a:schemeClr val="bg1"/>
              </a:solidFill>
              <a:latin typeface="Futura Std Condensed" pitchFamily="34" charset="0"/>
            </a:endParaRPr>
          </a:p>
        </p:txBody>
      </p:sp>
      <p:grpSp>
        <p:nvGrpSpPr>
          <p:cNvPr id="62" name="Group 61"/>
          <p:cNvGrpSpPr/>
          <p:nvPr>
            <p:custDataLst>
              <p:tags r:id="rId7"/>
            </p:custDataLst>
          </p:nvPr>
        </p:nvGrpSpPr>
        <p:grpSpPr>
          <a:xfrm>
            <a:off x="-1" y="7559351"/>
            <a:ext cx="7772401" cy="666231"/>
            <a:chOff x="-1" y="7378700"/>
            <a:chExt cx="7772401" cy="666231"/>
          </a:xfrm>
        </p:grpSpPr>
        <p:sp>
          <p:nvSpPr>
            <p:cNvPr id="80" name="Rectangle 79"/>
            <p:cNvSpPr/>
            <p:nvPr/>
          </p:nvSpPr>
          <p:spPr>
            <a:xfrm>
              <a:off x="-1" y="7406951"/>
              <a:ext cx="7772401" cy="479582"/>
            </a:xfrm>
            <a:prstGeom prst="rect">
              <a:avLst/>
            </a:prstGeom>
            <a:solidFill>
              <a:srgbClr val="50AB06"/>
            </a:solidFill>
            <a:ln>
              <a:solidFill>
                <a:srgbClr val="50AB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87" name="Diamond 86"/>
            <p:cNvSpPr/>
            <p:nvPr/>
          </p:nvSpPr>
          <p:spPr>
            <a:xfrm>
              <a:off x="2108219" y="7648251"/>
              <a:ext cx="381000" cy="381000"/>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88" name="Diamond 87"/>
            <p:cNvSpPr/>
            <p:nvPr/>
          </p:nvSpPr>
          <p:spPr>
            <a:xfrm>
              <a:off x="5681688" y="7663931"/>
              <a:ext cx="384162" cy="381000"/>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89" name="TextBox 88"/>
            <p:cNvSpPr txBox="1"/>
            <p:nvPr/>
          </p:nvSpPr>
          <p:spPr>
            <a:xfrm>
              <a:off x="4279937" y="7378700"/>
              <a:ext cx="3187664"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SOMMAIRE</a:t>
              </a:r>
              <a:endParaRPr lang="fr-FR" sz="2800" dirty="0">
                <a:solidFill>
                  <a:schemeClr val="bg1"/>
                </a:solidFill>
                <a:latin typeface="Futura Std Condensed" pitchFamily="34" charset="0"/>
                <a:cs typeface="Futura Condensed"/>
              </a:endParaRPr>
            </a:p>
          </p:txBody>
        </p:sp>
        <p:sp>
          <p:nvSpPr>
            <p:cNvPr id="90" name="TextBox 89"/>
            <p:cNvSpPr txBox="1"/>
            <p:nvPr/>
          </p:nvSpPr>
          <p:spPr>
            <a:xfrm>
              <a:off x="317500" y="7378700"/>
              <a:ext cx="3962438"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VOUS ÊTES ICI</a:t>
              </a:r>
              <a:endParaRPr lang="fr-FR" sz="28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0020262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custDataLst>
              <p:tags r:id="rId1"/>
            </p:custDataLst>
          </p:nvPr>
        </p:nvSpPr>
        <p:spPr>
          <a:xfrm>
            <a:off x="457200" y="2884274"/>
            <a:ext cx="6858000" cy="1384995"/>
          </a:xfrm>
          <a:prstGeom prst="rect">
            <a:avLst/>
          </a:prstGeom>
          <a:noFill/>
          <a:ln w="6350" cmpd="sng">
            <a:noFill/>
            <a:prstDash val="dash"/>
          </a:ln>
        </p:spPr>
        <p:txBody>
          <a:bodyPr wrap="square" rtlCol="0">
            <a:spAutoFit/>
          </a:bodyPr>
          <a:lstStyle/>
          <a:p>
            <a:pPr algn="just" rtl="0"/>
            <a:r>
              <a:rPr lang="fr-FR" sz="1200" b="0" i="0" u="none" dirty="0">
                <a:solidFill>
                  <a:srgbClr val="000000"/>
                </a:solidFill>
                <a:latin typeface="Futura Std Condensed" pitchFamily="34" charset="0"/>
                <a:cs typeface="Futura Condensed"/>
              </a:rPr>
              <a:t>La personnalisation est un important principe directeur lorsque </a:t>
            </a:r>
            <a:r>
              <a:rPr lang="fr-FR" sz="1200" b="0" i="0" u="none" dirty="0" smtClean="0">
                <a:solidFill>
                  <a:srgbClr val="000000"/>
                </a:solidFill>
                <a:latin typeface="Futura Std Condensed" pitchFamily="34" charset="0"/>
                <a:cs typeface="Futura Condensed"/>
              </a:rPr>
              <a:t>l’on </a:t>
            </a:r>
            <a:r>
              <a:rPr lang="fr-FR" sz="1200" b="0" i="0" u="none" dirty="0">
                <a:solidFill>
                  <a:srgbClr val="000000"/>
                </a:solidFill>
                <a:latin typeface="Futura Std Condensed" pitchFamily="34" charset="0"/>
                <a:cs typeface="Futura Condensed"/>
              </a:rPr>
              <a:t>conçoit une activité liée à </a:t>
            </a:r>
            <a:r>
              <a:rPr lang="fr-FR" sz="1200" b="0" i="0" u="none" dirty="0" smtClean="0">
                <a:solidFill>
                  <a:srgbClr val="000000"/>
                </a:solidFill>
                <a:latin typeface="Futura Std Condensed" pitchFamily="34" charset="0"/>
                <a:cs typeface="Futura Condensed"/>
              </a:rPr>
              <a:t>l’informatique </a:t>
            </a:r>
            <a:r>
              <a:rPr lang="fr-FR" sz="1200" b="0" i="0" u="none" dirty="0">
                <a:solidFill>
                  <a:srgbClr val="000000"/>
                </a:solidFill>
                <a:latin typeface="Futura Std Condensed" pitchFamily="34" charset="0"/>
                <a:cs typeface="Futura Condensed"/>
              </a:rPr>
              <a:t>créative. Lorsque nous parlons de « personnalisation », nous parlons à la fois de faire le lien avec les centres </a:t>
            </a:r>
            <a:r>
              <a:rPr lang="fr-FR" sz="1200" b="0" i="0" u="none" dirty="0" smtClean="0">
                <a:solidFill>
                  <a:srgbClr val="000000"/>
                </a:solidFill>
                <a:latin typeface="Futura Std Condensed" pitchFamily="34" charset="0"/>
                <a:cs typeface="Futura Condensed"/>
              </a:rPr>
              <a:t>d’intérêt </a:t>
            </a:r>
            <a:r>
              <a:rPr lang="fr-FR" sz="1200" b="0" i="0" u="none" dirty="0">
                <a:solidFill>
                  <a:srgbClr val="000000"/>
                </a:solidFill>
                <a:latin typeface="Futura Std Condensed" pitchFamily="34" charset="0"/>
                <a:cs typeface="Futura Condensed"/>
              </a:rPr>
              <a:t>de chacun et </a:t>
            </a:r>
            <a:r>
              <a:rPr lang="fr-FR" sz="1200" b="0" i="0" u="none" dirty="0" smtClean="0">
                <a:solidFill>
                  <a:srgbClr val="000000"/>
                </a:solidFill>
                <a:latin typeface="Futura Std Condensed" pitchFamily="34" charset="0"/>
                <a:cs typeface="Futura Condensed"/>
              </a:rPr>
              <a:t>d’admettre </a:t>
            </a:r>
            <a:r>
              <a:rPr lang="fr-FR" sz="1200" b="0" i="0" u="none" dirty="0">
                <a:solidFill>
                  <a:srgbClr val="000000"/>
                </a:solidFill>
                <a:latin typeface="Futura Std Condensed" pitchFamily="34" charset="0"/>
                <a:cs typeface="Futura Condensed"/>
              </a:rPr>
              <a:t>que les centres </a:t>
            </a:r>
            <a:r>
              <a:rPr lang="fr-FR" sz="1200" b="0" i="0" u="none" dirty="0" smtClean="0">
                <a:solidFill>
                  <a:srgbClr val="000000"/>
                </a:solidFill>
                <a:latin typeface="Futura Std Condensed" pitchFamily="34" charset="0"/>
                <a:cs typeface="Futura Condensed"/>
              </a:rPr>
              <a:t>d’intérêt </a:t>
            </a:r>
            <a:r>
              <a:rPr lang="fr-FR" sz="1200" b="0" i="0" u="none" dirty="0">
                <a:solidFill>
                  <a:srgbClr val="000000"/>
                </a:solidFill>
                <a:latin typeface="Futura Std Condensed" pitchFamily="34" charset="0"/>
                <a:cs typeface="Futura Condensed"/>
              </a:rPr>
              <a:t>peuvent varier considérablement </a:t>
            </a:r>
            <a:r>
              <a:rPr lang="fr-FR" sz="1200" b="0" i="0" u="none" dirty="0" smtClean="0">
                <a:solidFill>
                  <a:srgbClr val="000000"/>
                </a:solidFill>
                <a:latin typeface="Futura Std Condensed" pitchFamily="34" charset="0"/>
                <a:cs typeface="Futura Condensed"/>
              </a:rPr>
              <a:t>d’un </a:t>
            </a:r>
            <a:r>
              <a:rPr lang="fr-FR" sz="1200" b="0" i="0" u="none" dirty="0">
                <a:solidFill>
                  <a:srgbClr val="000000"/>
                </a:solidFill>
                <a:latin typeface="Futura Std Condensed" pitchFamily="34" charset="0"/>
                <a:cs typeface="Futura Condensed"/>
              </a:rPr>
              <a:t>individu à </a:t>
            </a:r>
            <a:r>
              <a:rPr lang="fr-FR" sz="1200" b="0" i="0" u="none" dirty="0" smtClean="0">
                <a:solidFill>
                  <a:srgbClr val="000000"/>
                </a:solidFill>
                <a:latin typeface="Futura Std Condensed" pitchFamily="34" charset="0"/>
                <a:cs typeface="Futura Condensed"/>
              </a:rPr>
              <a:t>l’autre</a:t>
            </a:r>
            <a:r>
              <a:rPr lang="fr-FR" sz="1200" b="0" i="0" u="none" dirty="0">
                <a:solidFill>
                  <a:srgbClr val="000000"/>
                </a:solidFill>
                <a:latin typeface="Futura Std Condensed" pitchFamily="34" charset="0"/>
                <a:cs typeface="Futura Condensed"/>
              </a:rPr>
              <a:t>. Il existe de nombreuses façons de savoir et de faire, et explorer ses nombreuses façons peut contribuer à stimuler </a:t>
            </a:r>
            <a:r>
              <a:rPr lang="fr-FR" sz="1200" b="0" i="0" u="none" dirty="0" smtClean="0">
                <a:solidFill>
                  <a:srgbClr val="000000"/>
                </a:solidFill>
                <a:latin typeface="Futura Std Condensed" pitchFamily="34" charset="0"/>
                <a:cs typeface="Futura Condensed"/>
              </a:rPr>
              <a:t>l’intérêt</a:t>
            </a:r>
            <a:r>
              <a:rPr lang="fr-FR" sz="1200" b="0" i="0" u="none" dirty="0">
                <a:solidFill>
                  <a:srgbClr val="000000"/>
                </a:solidFill>
                <a:latin typeface="Futura Std Condensed" pitchFamily="34" charset="0"/>
                <a:cs typeface="Futura Condensed"/>
              </a:rPr>
              <a:t>, la motivation et la ténacité des jeunes. Dans ce chapitre, les élèves vont se pencher sur certains défis et concepts avancés associés à la conception de jeux. Un concept avancé ou un problème complexe peut devenir plus accessible </a:t>
            </a:r>
            <a:r>
              <a:rPr lang="fr-FR" sz="1200" b="0" i="0" u="none" dirty="0" smtClean="0">
                <a:solidFill>
                  <a:srgbClr val="000000"/>
                </a:solidFill>
                <a:latin typeface="Futura Std Condensed" pitchFamily="34" charset="0"/>
                <a:cs typeface="Futura Condensed"/>
              </a:rPr>
              <a:t>s’il </a:t>
            </a:r>
            <a:r>
              <a:rPr lang="fr-FR" sz="1200" b="0" i="0" u="none" dirty="0">
                <a:solidFill>
                  <a:srgbClr val="000000"/>
                </a:solidFill>
                <a:latin typeface="Futura Std Condensed" pitchFamily="34" charset="0"/>
                <a:cs typeface="Futura Condensed"/>
              </a:rPr>
              <a:t>est intégré à des activités présentant un intérêt personnel pour </a:t>
            </a:r>
            <a:r>
              <a:rPr lang="fr-FR" sz="1200" b="0" i="0" u="none" dirty="0" smtClean="0">
                <a:solidFill>
                  <a:srgbClr val="000000"/>
                </a:solidFill>
                <a:latin typeface="Futura Std Condensed" pitchFamily="34" charset="0"/>
                <a:cs typeface="Futura Condensed"/>
              </a:rPr>
              <a:t>l’élève</a:t>
            </a:r>
            <a:r>
              <a:rPr lang="fr-FR" sz="1200" b="0" i="0" u="none" dirty="0">
                <a:solidFill>
                  <a:srgbClr val="000000"/>
                </a:solidFill>
                <a:latin typeface="Futura Std Condensed" pitchFamily="34" charset="0"/>
                <a:cs typeface="Futura Condensed"/>
              </a:rPr>
              <a:t>. Pour illustrer </a:t>
            </a:r>
            <a:r>
              <a:rPr lang="fr-FR" sz="1200" b="0" i="0" u="none" dirty="0" smtClean="0">
                <a:solidFill>
                  <a:srgbClr val="000000"/>
                </a:solidFill>
                <a:latin typeface="Futura Std Condensed" pitchFamily="34" charset="0"/>
                <a:cs typeface="Futura Condensed"/>
              </a:rPr>
              <a:t>l’importance </a:t>
            </a:r>
            <a:r>
              <a:rPr lang="fr-FR" sz="1200" b="0" i="0" u="none" dirty="0">
                <a:solidFill>
                  <a:srgbClr val="000000"/>
                </a:solidFill>
                <a:latin typeface="Futura Std Condensed" pitchFamily="34" charset="0"/>
                <a:cs typeface="Futura Condensed"/>
              </a:rPr>
              <a:t>du contexte, nous vous proposons une histoire partagée par Mitch </a:t>
            </a:r>
            <a:r>
              <a:rPr lang="fr-FR" sz="1200" b="0" i="0" u="none" dirty="0" err="1">
                <a:solidFill>
                  <a:srgbClr val="000000"/>
                </a:solidFill>
                <a:latin typeface="Futura Std Condensed" pitchFamily="34" charset="0"/>
                <a:cs typeface="Futura Condensed"/>
              </a:rPr>
              <a:t>Resnick</a:t>
            </a:r>
            <a:r>
              <a:rPr lang="fr-FR" sz="1200" b="0" i="0" u="none" dirty="0">
                <a:solidFill>
                  <a:srgbClr val="000000"/>
                </a:solidFill>
                <a:latin typeface="Futura Std Condensed" pitchFamily="34" charset="0"/>
                <a:cs typeface="Futura Condensed"/>
              </a:rPr>
              <a:t>, responsable du projet Scratch au MIT.</a:t>
            </a:r>
            <a:endParaRPr lang="fr-FR" sz="1200" dirty="0">
              <a:solidFill>
                <a:srgbClr val="000000"/>
              </a:solidFill>
              <a:latin typeface="Futura Std Condensed" pitchFamily="34" charset="0"/>
              <a:cs typeface="Futura Condensed"/>
            </a:endParaRPr>
          </a:p>
        </p:txBody>
      </p:sp>
      <p:sp>
        <p:nvSpPr>
          <p:cNvPr id="13" name="TextBox 12"/>
          <p:cNvSpPr txBox="1"/>
          <p:nvPr>
            <p:custDataLst>
              <p:tags r:id="rId2"/>
            </p:custDataLst>
          </p:nvPr>
        </p:nvSpPr>
        <p:spPr>
          <a:xfrm>
            <a:off x="474134" y="2354968"/>
            <a:ext cx="2874286" cy="523220"/>
          </a:xfrm>
          <a:prstGeom prst="rect">
            <a:avLst/>
          </a:prstGeom>
          <a:noFill/>
        </p:spPr>
        <p:txBody>
          <a:bodyPr wrap="square" rtlCol="0" anchor="ctr" anchorCtr="0">
            <a:spAutoFit/>
          </a:bodyPr>
          <a:lstStyle/>
          <a:p>
            <a:pPr algn="l" rtl="0"/>
            <a:r>
              <a:rPr lang="fr-FR" sz="2800" b="0" i="0" u="none">
                <a:solidFill>
                  <a:schemeClr val="bg1"/>
                </a:solidFill>
                <a:latin typeface="Futura Std Condensed" pitchFamily="34" charset="0"/>
                <a:cs typeface="Futura Condensed"/>
              </a:rPr>
              <a:t>LA « GRANDE IDÉE »</a:t>
            </a:r>
            <a:endParaRPr lang="fr-FR" sz="2800" dirty="0">
              <a:solidFill>
                <a:schemeClr val="bg1"/>
              </a:solidFill>
              <a:latin typeface="Futura Std Condensed" pitchFamily="34" charset="0"/>
              <a:cs typeface="Futura Condensed"/>
            </a:endParaRPr>
          </a:p>
        </p:txBody>
      </p:sp>
      <p:sp>
        <p:nvSpPr>
          <p:cNvPr id="46" name="TextBox 45"/>
          <p:cNvSpPr txBox="1"/>
          <p:nvPr>
            <p:custDataLst>
              <p:tags r:id="rId3"/>
            </p:custDataLst>
          </p:nvPr>
        </p:nvSpPr>
        <p:spPr>
          <a:xfrm>
            <a:off x="457200" y="464006"/>
            <a:ext cx="3307404"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4</a:t>
            </a:r>
            <a:endParaRPr lang="fr-FR" sz="5300" dirty="0" smtClean="0">
              <a:latin typeface="Futura Std Condensed" pitchFamily="34" charset="0"/>
              <a:cs typeface="Futura Condensed"/>
            </a:endParaRPr>
          </a:p>
          <a:p>
            <a:pPr algn="l" rtl="0"/>
            <a:r>
              <a:rPr lang="fr-FR" sz="5300" b="0" i="0" u="none" dirty="0">
                <a:latin typeface="Futura Std Condensed" pitchFamily="34" charset="0"/>
                <a:cs typeface="Futura Condensed"/>
              </a:rPr>
              <a:t>PRÉSENTATION</a:t>
            </a:r>
            <a:endParaRPr lang="fr-FR" sz="5300" dirty="0">
              <a:latin typeface="Futura Std Condensed" pitchFamily="34" charset="0"/>
              <a:cs typeface="Futura Condensed"/>
            </a:endParaRPr>
          </a:p>
        </p:txBody>
      </p:sp>
      <p:sp>
        <p:nvSpPr>
          <p:cNvPr id="3" name="TextBox 2"/>
          <p:cNvSpPr txBox="1"/>
          <p:nvPr>
            <p:custDataLst>
              <p:tags r:id="rId4"/>
            </p:custDataLst>
          </p:nvPr>
        </p:nvSpPr>
        <p:spPr>
          <a:xfrm>
            <a:off x="456329" y="4287677"/>
            <a:ext cx="3671618" cy="3970318"/>
          </a:xfrm>
          <a:prstGeom prst="rect">
            <a:avLst/>
          </a:prstGeom>
          <a:noFill/>
        </p:spPr>
        <p:txBody>
          <a:bodyPr wrap="square" rtlCol="0">
            <a:spAutoFit/>
          </a:bodyPr>
          <a:lstStyle/>
          <a:p>
            <a:pPr algn="just" rtl="0"/>
            <a:r>
              <a:rPr lang="fr-FR" sz="1200" b="0" i="0" u="none" dirty="0">
                <a:solidFill>
                  <a:srgbClr val="000000"/>
                </a:solidFill>
                <a:latin typeface="Futura Std Condensed" pitchFamily="34" charset="0"/>
                <a:cs typeface="Futura Condensed"/>
              </a:rPr>
              <a:t>Il y a quelques années, dans </a:t>
            </a:r>
            <a:r>
              <a:rPr lang="fr-FR" sz="1200" b="0" i="0" u="none" dirty="0" smtClean="0">
                <a:solidFill>
                  <a:srgbClr val="000000"/>
                </a:solidFill>
                <a:latin typeface="Futura Std Condensed" pitchFamily="34" charset="0"/>
                <a:cs typeface="Futura Condensed"/>
              </a:rPr>
              <a:t>l’un </a:t>
            </a:r>
            <a:r>
              <a:rPr lang="fr-FR" sz="1200" b="0" i="0" u="none" dirty="0">
                <a:solidFill>
                  <a:srgbClr val="000000"/>
                </a:solidFill>
                <a:latin typeface="Futura Std Condensed" pitchFamily="34" charset="0"/>
                <a:cs typeface="Futura Condensed"/>
              </a:rPr>
              <a:t>de nos centres extrascolaires dédiés à </a:t>
            </a:r>
            <a:r>
              <a:rPr lang="fr-FR" sz="1200" b="0" i="0" u="none" dirty="0" smtClean="0">
                <a:solidFill>
                  <a:srgbClr val="000000"/>
                </a:solidFill>
                <a:latin typeface="Futura Std Condensed" pitchFamily="34" charset="0"/>
                <a:cs typeface="Futura Condensed"/>
              </a:rPr>
              <a:t>l’informatique</a:t>
            </a:r>
            <a:r>
              <a:rPr lang="fr-FR" sz="1200" b="0" i="0" u="none" dirty="0">
                <a:solidFill>
                  <a:srgbClr val="000000"/>
                </a:solidFill>
                <a:latin typeface="Futura Std Condensed" pitchFamily="34" charset="0"/>
                <a:cs typeface="Futura Condensed"/>
              </a:rPr>
              <a:t>, </a:t>
            </a:r>
            <a:r>
              <a:rPr lang="fr-FR" sz="1200" b="0" i="0" u="none" dirty="0" smtClean="0">
                <a:solidFill>
                  <a:srgbClr val="000000"/>
                </a:solidFill>
                <a:latin typeface="Futura Std Condensed" pitchFamily="34" charset="0"/>
                <a:cs typeface="Futura Condensed"/>
              </a:rPr>
              <a:t>j’ai </a:t>
            </a:r>
            <a:r>
              <a:rPr lang="fr-FR" sz="1200" b="0" i="0" u="none" dirty="0">
                <a:solidFill>
                  <a:srgbClr val="000000"/>
                </a:solidFill>
                <a:latin typeface="Futura Std Condensed" pitchFamily="34" charset="0"/>
                <a:cs typeface="Futura Condensed"/>
              </a:rPr>
              <a:t>vu un garçon de 13 ans travaillant à la réalisation de son propre jeu. Il arrivait à contrôler un personnage, un poisson en </a:t>
            </a:r>
            <a:r>
              <a:rPr lang="fr-FR" sz="1200" b="0" i="0" u="none" dirty="0" smtClean="0">
                <a:solidFill>
                  <a:srgbClr val="000000"/>
                </a:solidFill>
                <a:latin typeface="Futura Std Condensed" pitchFamily="34" charset="0"/>
                <a:cs typeface="Futura Condensed"/>
              </a:rPr>
              <a:t>l’occurrence</a:t>
            </a:r>
            <a:r>
              <a:rPr lang="fr-FR" sz="1200" b="0" i="0" u="none" dirty="0">
                <a:solidFill>
                  <a:srgbClr val="000000"/>
                </a:solidFill>
                <a:latin typeface="Futura Std Condensed" pitchFamily="34" charset="0"/>
                <a:cs typeface="Futura Condensed"/>
              </a:rPr>
              <a:t>. Il voulait que le jeu gère le score, afin que </a:t>
            </a:r>
            <a:r>
              <a:rPr lang="fr-FR" sz="1200" b="0" i="0" u="none" dirty="0" smtClean="0">
                <a:solidFill>
                  <a:srgbClr val="000000"/>
                </a:solidFill>
                <a:latin typeface="Futura Std Condensed" pitchFamily="34" charset="0"/>
                <a:cs typeface="Futura Condensed"/>
              </a:rPr>
              <a:t>l’on </a:t>
            </a:r>
            <a:r>
              <a:rPr lang="fr-FR" sz="1200" b="0" i="0" u="none" dirty="0">
                <a:solidFill>
                  <a:srgbClr val="000000"/>
                </a:solidFill>
                <a:latin typeface="Futura Std Condensed" pitchFamily="34" charset="0"/>
                <a:cs typeface="Futura Condensed"/>
              </a:rPr>
              <a:t>sache combien de petits poissons avaient été mangés par le gros poisson, mais il ne savait pas comment faire.</a:t>
            </a:r>
          </a:p>
          <a:p>
            <a:pPr algn="just" rtl="0"/>
            <a:endParaRPr lang="fr-FR" sz="1200" dirty="0">
              <a:solidFill>
                <a:srgbClr val="000000"/>
              </a:solidFill>
              <a:latin typeface="Futura Std Condensed" pitchFamily="34" charset="0"/>
              <a:cs typeface="Futura Condensed"/>
            </a:endParaRPr>
          </a:p>
          <a:p>
            <a:pPr algn="just" rtl="0"/>
            <a:r>
              <a:rPr lang="fr-FR" sz="1200" b="0" i="0" u="none" dirty="0" smtClean="0">
                <a:solidFill>
                  <a:srgbClr val="000000"/>
                </a:solidFill>
                <a:latin typeface="Futura Std Condensed" pitchFamily="34" charset="0"/>
                <a:cs typeface="Futura Condensed"/>
              </a:rPr>
              <a:t>J’ai </a:t>
            </a:r>
            <a:r>
              <a:rPr lang="fr-FR" sz="1200" b="0" i="0" u="none" dirty="0">
                <a:solidFill>
                  <a:srgbClr val="000000"/>
                </a:solidFill>
                <a:latin typeface="Futura Std Condensed" pitchFamily="34" charset="0"/>
                <a:cs typeface="Futura Condensed"/>
              </a:rPr>
              <a:t>vu cela comme une occasion </a:t>
            </a:r>
            <a:r>
              <a:rPr lang="fr-FR" sz="1200" b="0" i="0" u="none" dirty="0" smtClean="0">
                <a:solidFill>
                  <a:srgbClr val="000000"/>
                </a:solidFill>
                <a:latin typeface="Futura Std Condensed" pitchFamily="34" charset="0"/>
                <a:cs typeface="Futura Condensed"/>
              </a:rPr>
              <a:t>d’introduire l’idée </a:t>
            </a:r>
            <a:r>
              <a:rPr lang="fr-FR" sz="1200" b="0" i="0" u="none" dirty="0">
                <a:solidFill>
                  <a:srgbClr val="000000"/>
                </a:solidFill>
                <a:latin typeface="Futura Std Condensed" pitchFamily="34" charset="0"/>
                <a:cs typeface="Futura Condensed"/>
              </a:rPr>
              <a:t>de variables. </a:t>
            </a:r>
            <a:r>
              <a:rPr lang="fr-FR" sz="1200" b="0" i="0" u="none" dirty="0" smtClean="0">
                <a:solidFill>
                  <a:srgbClr val="000000"/>
                </a:solidFill>
                <a:latin typeface="Futura Std Condensed" pitchFamily="34" charset="0"/>
                <a:cs typeface="Futura Condensed"/>
              </a:rPr>
              <a:t>C’est </a:t>
            </a:r>
            <a:r>
              <a:rPr lang="fr-FR" sz="1200" b="0" i="0" u="none" dirty="0">
                <a:solidFill>
                  <a:srgbClr val="000000"/>
                </a:solidFill>
                <a:latin typeface="Futura Std Condensed" pitchFamily="34" charset="0"/>
                <a:cs typeface="Futura Condensed"/>
              </a:rPr>
              <a:t>ce que </a:t>
            </a:r>
            <a:r>
              <a:rPr lang="fr-FR" sz="1200" b="0" i="0" u="none" dirty="0" smtClean="0">
                <a:solidFill>
                  <a:srgbClr val="000000"/>
                </a:solidFill>
                <a:latin typeface="Futura Std Condensed" pitchFamily="34" charset="0"/>
                <a:cs typeface="Futura Condensed"/>
              </a:rPr>
              <a:t>j’ai </a:t>
            </a:r>
            <a:r>
              <a:rPr lang="fr-FR" sz="1200" b="0" i="0" u="none" dirty="0">
                <a:solidFill>
                  <a:srgbClr val="000000"/>
                </a:solidFill>
                <a:latin typeface="Futura Std Condensed" pitchFamily="34" charset="0"/>
                <a:cs typeface="Futura Condensed"/>
              </a:rPr>
              <a:t>fait et il a immédiatement compris </a:t>
            </a:r>
            <a:r>
              <a:rPr lang="fr-FR" sz="1200" b="0" i="0" u="none" dirty="0" smtClean="0">
                <a:solidFill>
                  <a:srgbClr val="000000"/>
                </a:solidFill>
                <a:latin typeface="Futura Std Condensed" pitchFamily="34" charset="0"/>
                <a:cs typeface="Futura Condensed"/>
              </a:rPr>
              <a:t>qu’il </a:t>
            </a:r>
            <a:r>
              <a:rPr lang="fr-FR" sz="1200" b="0" i="0" u="none" dirty="0">
                <a:solidFill>
                  <a:srgbClr val="000000"/>
                </a:solidFill>
                <a:latin typeface="Futura Std Condensed" pitchFamily="34" charset="0"/>
                <a:cs typeface="Futura Condensed"/>
              </a:rPr>
              <a:t>pourrait utiliser ce bloc dans son jeu pour compter le nombre de poissons mangés. Il a pris le bloc et </a:t>
            </a:r>
            <a:r>
              <a:rPr lang="fr-FR" sz="1200" b="0" i="0" u="none" dirty="0" smtClean="0">
                <a:solidFill>
                  <a:srgbClr val="000000"/>
                </a:solidFill>
                <a:latin typeface="Futura Std Condensed" pitchFamily="34" charset="0"/>
                <a:cs typeface="Futura Condensed"/>
              </a:rPr>
              <a:t>l’a </a:t>
            </a:r>
            <a:r>
              <a:rPr lang="fr-FR" sz="1200" b="0" i="0" u="none" dirty="0">
                <a:solidFill>
                  <a:srgbClr val="000000"/>
                </a:solidFill>
                <a:latin typeface="Futura Std Condensed" pitchFamily="34" charset="0"/>
                <a:cs typeface="Futura Condensed"/>
              </a:rPr>
              <a:t>placé dans le script à </a:t>
            </a:r>
            <a:r>
              <a:rPr lang="fr-FR" sz="1200" b="0" i="0" u="none" dirty="0" smtClean="0">
                <a:solidFill>
                  <a:srgbClr val="000000"/>
                </a:solidFill>
                <a:latin typeface="Futura Std Condensed" pitchFamily="34" charset="0"/>
                <a:cs typeface="Futura Condensed"/>
              </a:rPr>
              <a:t>l’endroit </a:t>
            </a:r>
            <a:r>
              <a:rPr lang="fr-FR" sz="1200" b="0" i="0" u="none" dirty="0">
                <a:solidFill>
                  <a:srgbClr val="000000"/>
                </a:solidFill>
                <a:latin typeface="Futura Std Condensed" pitchFamily="34" charset="0"/>
                <a:cs typeface="Futura Condensed"/>
              </a:rPr>
              <a:t>où le gros poisson mange le petit poisson. Il a vite essayé. Et, pour sûr, chaque fois que le gros poisson mangeait un petit poisson, le score augmentait de 1 point.</a:t>
            </a:r>
          </a:p>
          <a:p>
            <a:pPr algn="just" rtl="0"/>
            <a:endParaRPr lang="fr-FR" sz="1200" dirty="0">
              <a:solidFill>
                <a:srgbClr val="000000"/>
              </a:solidFill>
              <a:latin typeface="Futura Std Condensed" pitchFamily="34" charset="0"/>
              <a:cs typeface="Futura Condensed"/>
            </a:endParaRPr>
          </a:p>
          <a:p>
            <a:pPr algn="just" rtl="0"/>
            <a:r>
              <a:rPr lang="fr-FR" sz="1200" b="0" i="0" u="none" dirty="0">
                <a:solidFill>
                  <a:srgbClr val="000000"/>
                </a:solidFill>
                <a:latin typeface="Futura Std Condensed" pitchFamily="34" charset="0"/>
                <a:cs typeface="Futura Condensed"/>
              </a:rPr>
              <a:t>Je pense </a:t>
            </a:r>
            <a:r>
              <a:rPr lang="fr-FR" sz="1200" b="0" i="0" u="none" dirty="0" smtClean="0">
                <a:solidFill>
                  <a:srgbClr val="000000"/>
                </a:solidFill>
                <a:latin typeface="Futura Std Condensed" pitchFamily="34" charset="0"/>
                <a:cs typeface="Futura Condensed"/>
              </a:rPr>
              <a:t>qu’il </a:t>
            </a:r>
            <a:r>
              <a:rPr lang="fr-FR" sz="1200" b="0" i="0" u="none" dirty="0">
                <a:solidFill>
                  <a:srgbClr val="000000"/>
                </a:solidFill>
                <a:latin typeface="Futura Std Condensed" pitchFamily="34" charset="0"/>
                <a:cs typeface="Futura Condensed"/>
              </a:rPr>
              <a:t>a vraiment bien compris le concept de la variable parce </a:t>
            </a:r>
            <a:r>
              <a:rPr lang="fr-FR" sz="1200" b="0" i="0" u="none" dirty="0" smtClean="0">
                <a:solidFill>
                  <a:srgbClr val="000000"/>
                </a:solidFill>
                <a:latin typeface="Futura Std Condensed" pitchFamily="34" charset="0"/>
                <a:cs typeface="Futura Condensed"/>
              </a:rPr>
              <a:t>qu’il </a:t>
            </a:r>
            <a:r>
              <a:rPr lang="fr-FR" sz="1200" b="0" i="0" u="none" dirty="0">
                <a:solidFill>
                  <a:srgbClr val="000000"/>
                </a:solidFill>
                <a:latin typeface="Futura Std Condensed" pitchFamily="34" charset="0"/>
                <a:cs typeface="Futura Condensed"/>
              </a:rPr>
              <a:t>avait vraiment envie de </a:t>
            </a:r>
            <a:r>
              <a:rPr lang="fr-FR" sz="1200" b="0" i="0" u="none" dirty="0" smtClean="0">
                <a:solidFill>
                  <a:srgbClr val="000000"/>
                </a:solidFill>
                <a:latin typeface="Futura Std Condensed" pitchFamily="34" charset="0"/>
                <a:cs typeface="Futura Condensed"/>
              </a:rPr>
              <a:t>l’utiliser</a:t>
            </a:r>
            <a:r>
              <a:rPr lang="fr-FR" sz="1200" b="0" i="0" u="none" dirty="0">
                <a:solidFill>
                  <a:srgbClr val="000000"/>
                </a:solidFill>
                <a:latin typeface="Futura Std Condensed" pitchFamily="34" charset="0"/>
                <a:cs typeface="Futura Condensed"/>
              </a:rPr>
              <a:t>. </a:t>
            </a:r>
            <a:r>
              <a:rPr lang="fr-FR" sz="1200" b="0" i="0" u="none" dirty="0" smtClean="0">
                <a:solidFill>
                  <a:srgbClr val="000000"/>
                </a:solidFill>
                <a:latin typeface="Futura Std Condensed" pitchFamily="34" charset="0"/>
                <a:cs typeface="Futura Condensed"/>
              </a:rPr>
              <a:t>C’est l’un </a:t>
            </a:r>
            <a:r>
              <a:rPr lang="fr-FR" sz="1200" b="0" i="0" u="none" dirty="0">
                <a:solidFill>
                  <a:srgbClr val="000000"/>
                </a:solidFill>
                <a:latin typeface="Futura Std Condensed" pitchFamily="34" charset="0"/>
                <a:cs typeface="Futura Condensed"/>
              </a:rPr>
              <a:t>des grands objectifs de Scratch. Et ça vaut pour tout type de concepts, pas seulement pour les variables. On observe que les enfants acquièrent une bien meilleure compréhension des concepts </a:t>
            </a:r>
            <a:r>
              <a:rPr lang="fr-FR" sz="1200" b="0" i="0" u="none" dirty="0" smtClean="0">
                <a:solidFill>
                  <a:srgbClr val="000000"/>
                </a:solidFill>
                <a:latin typeface="Futura Std Condensed" pitchFamily="34" charset="0"/>
                <a:cs typeface="Futura Condensed"/>
              </a:rPr>
              <a:t>qu’ils </a:t>
            </a:r>
            <a:r>
              <a:rPr lang="fr-FR" sz="1200" b="0" i="0" u="none" dirty="0">
                <a:solidFill>
                  <a:srgbClr val="000000"/>
                </a:solidFill>
                <a:latin typeface="Futura Std Condensed" pitchFamily="34" charset="0"/>
                <a:cs typeface="Futura Condensed"/>
              </a:rPr>
              <a:t>apprennent </a:t>
            </a:r>
            <a:r>
              <a:rPr lang="fr-FR" sz="1200" b="0" i="0" u="none" dirty="0" smtClean="0">
                <a:solidFill>
                  <a:srgbClr val="000000"/>
                </a:solidFill>
                <a:latin typeface="Futura Std Condensed" pitchFamily="34" charset="0"/>
                <a:cs typeface="Futura Condensed"/>
              </a:rPr>
              <a:t>lorsqu’ils </a:t>
            </a:r>
            <a:r>
              <a:rPr lang="fr-FR" sz="1200" b="0" i="0" u="none" dirty="0">
                <a:solidFill>
                  <a:srgbClr val="000000"/>
                </a:solidFill>
                <a:latin typeface="Futura Std Condensed" pitchFamily="34" charset="0"/>
                <a:cs typeface="Futura Condensed"/>
              </a:rPr>
              <a:t>les utilisent pour quelque chose qui les motive et qui a du sens.</a:t>
            </a:r>
          </a:p>
          <a:p>
            <a:endParaRPr lang="fr-FR" sz="1200" dirty="0">
              <a:latin typeface="Futura Std Condensed" pitchFamily="34" charset="0"/>
            </a:endParaRPr>
          </a:p>
        </p:txBody>
      </p:sp>
      <p:grpSp>
        <p:nvGrpSpPr>
          <p:cNvPr id="41" name="Group 40"/>
          <p:cNvGrpSpPr/>
          <p:nvPr>
            <p:custDataLst>
              <p:tags r:id="rId5"/>
            </p:custDataLst>
          </p:nvPr>
        </p:nvGrpSpPr>
        <p:grpSpPr>
          <a:xfrm>
            <a:off x="4127946" y="8657581"/>
            <a:ext cx="3436635" cy="1243107"/>
            <a:chOff x="4023934" y="8555725"/>
            <a:chExt cx="3436635" cy="1243107"/>
          </a:xfrm>
        </p:grpSpPr>
        <p:grpSp>
          <p:nvGrpSpPr>
            <p:cNvPr id="42" name="Group 41"/>
            <p:cNvGrpSpPr/>
            <p:nvPr/>
          </p:nvGrpSpPr>
          <p:grpSpPr>
            <a:xfrm>
              <a:off x="4023934" y="8555725"/>
              <a:ext cx="3436635" cy="1243107"/>
              <a:chOff x="11663737" y="7649002"/>
              <a:chExt cx="3436635" cy="1243107"/>
            </a:xfrm>
          </p:grpSpPr>
          <p:sp>
            <p:nvSpPr>
              <p:cNvPr id="44" name="TextBox 43"/>
              <p:cNvSpPr txBox="1"/>
              <p:nvPr/>
            </p:nvSpPr>
            <p:spPr>
              <a:xfrm>
                <a:off x="11663737" y="7953390"/>
                <a:ext cx="3436635" cy="938719"/>
              </a:xfrm>
              <a:prstGeom prst="rect">
                <a:avLst/>
              </a:prstGeom>
              <a:noFill/>
              <a:ln w="6350" cmpd="sng">
                <a:noFill/>
                <a:prstDash val="dash"/>
              </a:ln>
            </p:spPr>
            <p:txBody>
              <a:bodyPr wrap="square" numCol="1" rtlCol="0" anchor="t">
                <a:spAutoFit/>
              </a:bodyPr>
              <a:lstStyle/>
              <a:p>
                <a:pPr marL="171450" indent="-171450" algn="l" rtl="0">
                  <a:buFont typeface="Lucida Grande"/>
                  <a:buChar char="+"/>
                </a:pPr>
                <a:r>
                  <a:rPr lang="fr-FR" sz="1100" b="0" i="0" u="none" dirty="0">
                    <a:solidFill>
                      <a:srgbClr val="000000"/>
                    </a:solidFill>
                    <a:latin typeface="Futura Std Condensed" pitchFamily="34" charset="0"/>
                    <a:cs typeface="Futura Condensed"/>
                  </a:rPr>
                  <a:t>Ce chapitre introduit beaucoup de nouveaux concepts. Nous avons donc inclus plus </a:t>
                </a:r>
                <a:r>
                  <a:rPr lang="fr-FR" sz="1100" b="0" i="0" u="none" dirty="0" smtClean="0">
                    <a:solidFill>
                      <a:srgbClr val="000000"/>
                    </a:solidFill>
                    <a:latin typeface="Futura Std Condensed" pitchFamily="34" charset="0"/>
                    <a:cs typeface="Futura Condensed"/>
                  </a:rPr>
                  <a:t>d’outils </a:t>
                </a:r>
                <a:r>
                  <a:rPr lang="fr-FR" sz="1100" b="0" i="0" u="none" dirty="0">
                    <a:solidFill>
                      <a:srgbClr val="000000"/>
                    </a:solidFill>
                    <a:latin typeface="Futura Std Condensed" pitchFamily="34" charset="0"/>
                    <a:cs typeface="Futura Condensed"/>
                  </a:rPr>
                  <a:t>de soutien, notamment des studios </a:t>
                </a:r>
                <a:r>
                  <a:rPr lang="fr-FR" sz="1100" b="0" i="0" u="none" dirty="0" smtClean="0">
                    <a:solidFill>
                      <a:srgbClr val="000000"/>
                    </a:solidFill>
                    <a:latin typeface="Futura Std Condensed" pitchFamily="34" charset="0"/>
                    <a:cs typeface="Futura Condensed"/>
                  </a:rPr>
                  <a:t>d’exemples </a:t>
                </a:r>
                <a:r>
                  <a:rPr lang="fr-FR" sz="1100" b="0" i="0" u="none" dirty="0">
                    <a:solidFill>
                      <a:srgbClr val="000000"/>
                    </a:solidFill>
                    <a:latin typeface="Futura Std Condensed" pitchFamily="34" charset="0"/>
                    <a:cs typeface="Futura Condensed"/>
                  </a:rPr>
                  <a:t>de projets, de nouveaux casse-tête de programmation pour que les élèves </a:t>
                </a:r>
                <a:r>
                  <a:rPr lang="fr-FR" sz="1100" b="0" i="0" u="none" dirty="0" smtClean="0">
                    <a:solidFill>
                      <a:srgbClr val="000000"/>
                    </a:solidFill>
                    <a:latin typeface="Futura Std Condensed" pitchFamily="34" charset="0"/>
                    <a:cs typeface="Futura Condensed"/>
                  </a:rPr>
                  <a:t>s’exercent </a:t>
                </a:r>
                <a:r>
                  <a:rPr lang="fr-FR" sz="1100" b="0" i="0" u="none" dirty="0">
                    <a:solidFill>
                      <a:srgbClr val="000000"/>
                    </a:solidFill>
                    <a:latin typeface="Futura Std Condensed" pitchFamily="34" charset="0"/>
                    <a:cs typeface="Futura Condensed"/>
                  </a:rPr>
                  <a:t>davantage, et des jeux de base que nous vous encourageons à remixer et à réutiliser en fonction des besoins.</a:t>
                </a:r>
                <a:endParaRPr lang="fr-FR" sz="1100" dirty="0">
                  <a:solidFill>
                    <a:srgbClr val="000000"/>
                  </a:solidFill>
                  <a:latin typeface="Futura Std Condensed" pitchFamily="34" charset="0"/>
                  <a:cs typeface="Futura Condensed"/>
                </a:endParaRPr>
              </a:p>
            </p:txBody>
          </p:sp>
          <p:sp>
            <p:nvSpPr>
              <p:cNvPr id="45" name="TextBox 44"/>
              <p:cNvSpPr txBox="1"/>
              <p:nvPr/>
            </p:nvSpPr>
            <p:spPr>
              <a:xfrm>
                <a:off x="11663738" y="7649002"/>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REMARQUES</a:t>
                </a:r>
                <a:endParaRPr lang="fr-FR" sz="1400" dirty="0">
                  <a:latin typeface="Futura Std Condensed" pitchFamily="34" charset="0"/>
                  <a:cs typeface="Futura Condensed"/>
                </a:endParaRPr>
              </a:p>
            </p:txBody>
          </p:sp>
        </p:grpSp>
        <p:cxnSp>
          <p:nvCxnSpPr>
            <p:cNvPr id="43" name="Straight Connector 42"/>
            <p:cNvCxnSpPr/>
            <p:nvPr/>
          </p:nvCxnSpPr>
          <p:spPr>
            <a:xfrm>
              <a:off x="4100135" y="8858151"/>
              <a:ext cx="311037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custDataLst>
              <p:tags r:id="rId6"/>
            </p:custDataLst>
          </p:nvPr>
        </p:nvGrpSpPr>
        <p:grpSpPr>
          <a:xfrm>
            <a:off x="4127947" y="7539173"/>
            <a:ext cx="3307404" cy="1020718"/>
            <a:chOff x="4127947" y="7437357"/>
            <a:chExt cx="3307404" cy="1020718"/>
          </a:xfrm>
        </p:grpSpPr>
        <p:grpSp>
          <p:nvGrpSpPr>
            <p:cNvPr id="48" name="Group 47"/>
            <p:cNvGrpSpPr/>
            <p:nvPr/>
          </p:nvGrpSpPr>
          <p:grpSpPr>
            <a:xfrm>
              <a:off x="4127947" y="7437357"/>
              <a:ext cx="3307404" cy="1020718"/>
              <a:chOff x="4127947" y="7666859"/>
              <a:chExt cx="3307404" cy="1020718"/>
            </a:xfrm>
          </p:grpSpPr>
          <p:sp>
            <p:nvSpPr>
              <p:cNvPr id="50" name="TextBox 49"/>
              <p:cNvSpPr txBox="1"/>
              <p:nvPr/>
            </p:nvSpPr>
            <p:spPr>
              <a:xfrm>
                <a:off x="4127947" y="7971246"/>
                <a:ext cx="3117153" cy="716331"/>
              </a:xfrm>
              <a:prstGeom prst="rect">
                <a:avLst/>
              </a:prstGeom>
              <a:noFill/>
              <a:ln w="6350" cmpd="sng">
                <a:noFill/>
                <a:prstDash val="dash"/>
              </a:ln>
            </p:spPr>
            <p:txBody>
              <a:bodyPr wrap="square" rIns="91440" numCol="3" spcCol="91440" rtlCol="0" anchor="t">
                <a:normAutofit fontScale="92500" lnSpcReduction="20000"/>
              </a:bodyPr>
              <a:lstStyle/>
              <a:p>
                <a:pPr marL="171450" indent="-171450" algn="l" rtl="0">
                  <a:buFont typeface="Lucida Grande"/>
                  <a:buChar char="+"/>
                </a:pPr>
                <a:r>
                  <a:rPr lang="fr-FR" sz="1100" b="0" i="0" u="none" dirty="0">
                    <a:latin typeface="Futura Std Condensed" pitchFamily="34" charset="0"/>
                    <a:cs typeface="Futura Condensed"/>
                  </a:rPr>
                  <a:t>abstraction et modularisation</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conditions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opérateurs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données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variables et listes	</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capture</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foire aux </a:t>
                </a:r>
                <a:r>
                  <a:rPr lang="fr-FR" sz="1100" b="0" i="0" u="none" dirty="0" smtClean="0">
                    <a:latin typeface="Futura Std Condensed" pitchFamily="34" charset="0"/>
                    <a:cs typeface="Futura Condensed"/>
                  </a:rPr>
                  <a:t>commentaires</a:t>
                </a:r>
                <a:br>
                  <a:rPr lang="fr-FR" sz="1100" b="0" i="0" u="none" dirty="0" smtClean="0">
                    <a:latin typeface="Futura Std Condensed" pitchFamily="34" charset="0"/>
                    <a:cs typeface="Futura Condensed"/>
                  </a:rPr>
                </a:b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journée « À vous de jouer »</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boîte à casse-tête</a:t>
                </a:r>
              </a:p>
              <a:p>
                <a:pPr marL="171450" indent="-171450" algn="l" rtl="0">
                  <a:buFont typeface="Lucida Grande"/>
                  <a:buChar char="+"/>
                </a:pPr>
                <a:r>
                  <a:rPr lang="fr-FR" sz="1100" b="0" i="0" u="none" dirty="0">
                    <a:latin typeface="Futura Std Condensed" pitchFamily="34" charset="0"/>
                    <a:cs typeface="Futura Condensed"/>
                  </a:rPr>
                  <a:t>brainstorming</a:t>
                </a:r>
                <a:endParaRPr lang="fr-FR" sz="1100" dirty="0">
                  <a:latin typeface="Futura Std Condensed" pitchFamily="34" charset="0"/>
                  <a:cs typeface="Futura Condensed"/>
                </a:endParaRPr>
              </a:p>
            </p:txBody>
          </p:sp>
          <p:sp>
            <p:nvSpPr>
              <p:cNvPr id="51" name="TextBox 50"/>
              <p:cNvSpPr txBox="1"/>
              <p:nvPr/>
            </p:nvSpPr>
            <p:spPr>
              <a:xfrm>
                <a:off x="4127947" y="7666859"/>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MOTS-CLÉS, CONCEPTS ET PRATIQUES</a:t>
                </a:r>
                <a:endParaRPr lang="fr-FR" sz="1400" dirty="0">
                  <a:latin typeface="Futura Std Condensed" pitchFamily="34" charset="0"/>
                  <a:cs typeface="Futura Condensed"/>
                </a:endParaRPr>
              </a:p>
            </p:txBody>
          </p:sp>
        </p:grpSp>
        <p:cxnSp>
          <p:nvCxnSpPr>
            <p:cNvPr id="49" name="Straight Connector 48"/>
            <p:cNvCxnSpPr/>
            <p:nvPr/>
          </p:nvCxnSpPr>
          <p:spPr>
            <a:xfrm>
              <a:off x="4204147" y="7738841"/>
              <a:ext cx="310861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custDataLst>
              <p:tags r:id="rId7"/>
            </p:custDataLst>
          </p:nvPr>
        </p:nvGrpSpPr>
        <p:grpSpPr>
          <a:xfrm>
            <a:off x="457200" y="8050010"/>
            <a:ext cx="3429000" cy="1746290"/>
            <a:chOff x="375350" y="7667820"/>
            <a:chExt cx="3429000" cy="1746290"/>
          </a:xfrm>
        </p:grpSpPr>
        <p:sp>
          <p:nvSpPr>
            <p:cNvPr id="57" name="TextBox 56"/>
            <p:cNvSpPr txBox="1"/>
            <p:nvPr/>
          </p:nvSpPr>
          <p:spPr>
            <a:xfrm>
              <a:off x="375350" y="7667820"/>
              <a:ext cx="3307404" cy="307777"/>
            </a:xfrm>
            <a:prstGeom prst="rect">
              <a:avLst/>
            </a:prstGeom>
            <a:noFill/>
          </p:spPr>
          <p:txBody>
            <a:bodyPr wrap="square" rtlCol="0">
              <a:spAutoFit/>
            </a:bodyPr>
            <a:lstStyle/>
            <a:p>
              <a:pPr algn="l" rtl="0"/>
              <a:r>
                <a:rPr lang="fr-FR" sz="1400" b="0" i="0" u="none">
                  <a:latin typeface="Futura Std Condensed" pitchFamily="34" charset="0"/>
                  <a:cs typeface="Futura Condensed"/>
                </a:rPr>
                <a:t>OBJECTIFS PÉDAGOGIQUES</a:t>
              </a:r>
              <a:endParaRPr lang="fr-FR" sz="1400" dirty="0">
                <a:latin typeface="Futura Std Condensed" pitchFamily="34" charset="0"/>
                <a:cs typeface="Futura Condensed"/>
              </a:endParaRPr>
            </a:p>
          </p:txBody>
        </p:sp>
        <p:sp>
          <p:nvSpPr>
            <p:cNvPr id="58" name="TextBox 57"/>
            <p:cNvSpPr txBox="1"/>
            <p:nvPr/>
          </p:nvSpPr>
          <p:spPr>
            <a:xfrm>
              <a:off x="375350" y="7967560"/>
              <a:ext cx="3429000" cy="1446550"/>
            </a:xfrm>
            <a:prstGeom prst="rect">
              <a:avLst/>
            </a:prstGeom>
            <a:noFill/>
            <a:ln w="6350" cmpd="sng">
              <a:noFill/>
              <a:prstDash val="dash"/>
            </a:ln>
          </p:spPr>
          <p:txBody>
            <a:bodyPr wrap="square" rtlCol="0" anchor="t">
              <a:spAutoFit/>
            </a:bodyPr>
            <a:lstStyle/>
            <a:p>
              <a:pPr algn="l" rtl="0"/>
              <a:r>
                <a:rPr lang="fr-FR" sz="1100" b="0" i="0" u="none" dirty="0">
                  <a:latin typeface="Futura Std Condensed" pitchFamily="34" charset="0"/>
                  <a:cs typeface="Futura Condensed"/>
                </a:rPr>
                <a:t>Les élèves :</a:t>
              </a:r>
            </a:p>
            <a:p>
              <a:pPr marL="171450" indent="-171450" algn="l" rtl="0">
                <a:buFont typeface="Lucida Grande"/>
                <a:buChar char="+"/>
              </a:pPr>
              <a:r>
                <a:rPr lang="fr-FR" sz="1100" b="0" i="0" u="none" dirty="0">
                  <a:latin typeface="Futura Std Condensed" pitchFamily="34" charset="0"/>
                  <a:cs typeface="Futura Condensed"/>
                </a:rPr>
                <a:t>découvriront les concepts informatiques que sont les conditions, les opérateurs et les données </a:t>
              </a:r>
              <a:r>
                <a:rPr lang="fr-FR" sz="1100" b="0" i="0" u="none" dirty="0">
                  <a:solidFill>
                    <a:srgbClr val="000000"/>
                  </a:solidFill>
                  <a:latin typeface="Futura Std Condensed" pitchFamily="34" charset="0"/>
                  <a:cs typeface="Futura Condensed"/>
                </a:rPr>
                <a:t>(variables et listes)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acquerront une meilleure maîtrise de certaines pratiques informatiques (expérimentation et itération, test et débogage, réutilisation et remixage, abstraction et modularisation), en élaborant et en enrichissant un jeu (labyrinthe, </a:t>
              </a:r>
              <a:r>
                <a:rPr lang="fr-FR" sz="1100" b="0" i="0" u="none" dirty="0" err="1">
                  <a:latin typeface="Futura Std Condensed" pitchFamily="34" charset="0"/>
                  <a:cs typeface="Futura Condensed"/>
                </a:rPr>
                <a:t>pong</a:t>
              </a:r>
              <a:r>
                <a:rPr lang="fr-FR" sz="1100" b="0" i="0" u="none" dirty="0">
                  <a:latin typeface="Futura Std Condensed" pitchFamily="34" charset="0"/>
                  <a:cs typeface="Futura Condensed"/>
                </a:rPr>
                <a:t> ou défilement) de façon autonome</a:t>
              </a:r>
            </a:p>
            <a:p>
              <a:pPr marL="171450" indent="-171450" algn="l" rtl="0">
                <a:buFont typeface="Lucida Grande"/>
                <a:buChar char="+"/>
              </a:pPr>
              <a:r>
                <a:rPr lang="fr-FR" sz="1100" b="0" i="0" u="none" dirty="0">
                  <a:latin typeface="Futura Std Condensed" pitchFamily="34" charset="0"/>
                  <a:cs typeface="Futura Condensed"/>
                </a:rPr>
                <a:t>pourront identifier et comprendront des mécanismes de jeu courants</a:t>
              </a:r>
            </a:p>
          </p:txBody>
        </p:sp>
        <p:cxnSp>
          <p:nvCxnSpPr>
            <p:cNvPr id="59" name="Straight Connector 58"/>
            <p:cNvCxnSpPr/>
            <p:nvPr/>
          </p:nvCxnSpPr>
          <p:spPr>
            <a:xfrm>
              <a:off x="474134" y="7969285"/>
              <a:ext cx="311037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4" name="Picture 3" descr="Screen Shot 2014-07-31 at 12.50.03 PM.png"/>
          <p:cNvPicPr>
            <a:picLocks noChangeAspect="1"/>
          </p:cNvPicPr>
          <p:nvPr>
            <p:custDataLst>
              <p:tags r:id="rId8"/>
            </p:custDataLst>
          </p:nvPr>
        </p:nvPicPr>
        <p:blipFill>
          <a:blip r:embed="rId13">
            <a:extLst>
              <a:ext uri="{BEBA8EAE-BF5A-486C-A8C5-ECC9F3942E4B}">
                <a14:imgProps xmlns:a14="http://schemas.microsoft.com/office/drawing/2010/main">
                  <a14:imgLayer r:embed="rId14">
                    <a14:imgEffect>
                      <a14:backgroundRemoval t="4893" b="95107" l="3922" r="90196">
                        <a14:foregroundMark x1="59069" y1="46177" x2="59069" y2="46177"/>
                        <a14:foregroundMark x1="79167" y1="44648" x2="79167" y2="44648"/>
                      </a14:backgroundRemoval>
                    </a14:imgEffect>
                  </a14:imgLayer>
                </a14:imgProps>
              </a:ext>
              <a:ext uri="{28A0092B-C50C-407E-A947-70E740481C1C}">
                <a14:useLocalDpi xmlns:a14="http://schemas.microsoft.com/office/drawing/2010/main" val="0"/>
              </a:ext>
            </a:extLst>
          </a:blip>
          <a:stretch>
            <a:fillRect/>
          </a:stretch>
        </p:blipFill>
        <p:spPr>
          <a:xfrm rot="1515013" flipH="1">
            <a:off x="3836526" y="4073713"/>
            <a:ext cx="3773114" cy="3024039"/>
          </a:xfrm>
          <a:prstGeom prst="rect">
            <a:avLst/>
          </a:prstGeom>
        </p:spPr>
      </p:pic>
      <p:grpSp>
        <p:nvGrpSpPr>
          <p:cNvPr id="2" name="Group 1"/>
          <p:cNvGrpSpPr/>
          <p:nvPr>
            <p:custDataLst>
              <p:tags r:id="rId9"/>
            </p:custDataLst>
          </p:nvPr>
        </p:nvGrpSpPr>
        <p:grpSpPr>
          <a:xfrm>
            <a:off x="176377" y="2282383"/>
            <a:ext cx="7596022" cy="479582"/>
            <a:chOff x="176377" y="2282383"/>
            <a:chExt cx="7596022" cy="479582"/>
          </a:xfrm>
        </p:grpSpPr>
        <p:sp>
          <p:nvSpPr>
            <p:cNvPr id="30" name="Rectangle 13"/>
            <p:cNvSpPr/>
            <p:nvPr/>
          </p:nvSpPr>
          <p:spPr>
            <a:xfrm flipH="1">
              <a:off x="176377" y="2282383"/>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31" name="TextBox 30"/>
            <p:cNvSpPr txBox="1"/>
            <p:nvPr/>
          </p:nvSpPr>
          <p:spPr>
            <a:xfrm flipH="1">
              <a:off x="458848" y="2282383"/>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LA « GRANDE IDÉE »</a:t>
              </a:r>
              <a:endParaRPr lang="fr-FR" sz="2400" dirty="0">
                <a:solidFill>
                  <a:schemeClr val="bg1"/>
                </a:solidFill>
                <a:latin typeface="Futura Std Condensed" pitchFamily="34" charset="0"/>
                <a:cs typeface="Futura Condensed"/>
              </a:endParaRPr>
            </a:p>
          </p:txBody>
        </p:sp>
      </p:grpSp>
      <p:sp>
        <p:nvSpPr>
          <p:cNvPr id="5" name="Slide Number Placeholder 4"/>
          <p:cNvSpPr>
            <a:spLocks noGrp="1"/>
          </p:cNvSpPr>
          <p:nvPr>
            <p:ph type="sldNum" sz="quarter" idx="12"/>
            <p:custDataLst>
              <p:tags r:id="rId10"/>
            </p:custDataLst>
          </p:nvPr>
        </p:nvSpPr>
        <p:spPr>
          <a:xfrm>
            <a:off x="142398" y="9519711"/>
            <a:ext cx="1813560" cy="535517"/>
          </a:xfrm>
        </p:spPr>
        <p:txBody>
          <a:bodyPr/>
          <a:lstStyle/>
          <a:p>
            <a:pPr algn="l" rtl="0"/>
            <a:r>
              <a:rPr lang="fr-FR" b="0" i="0" u="none">
                <a:latin typeface="Futura Std Condensed" pitchFamily="34" charset="0"/>
              </a:rPr>
              <a:t>72</a:t>
            </a:r>
            <a:endParaRPr lang="fr-FR" dirty="0">
              <a:latin typeface="Futura Std Condensed" pitchFamily="34" charset="0"/>
            </a:endParaRPr>
          </a:p>
        </p:txBody>
      </p:sp>
    </p:spTree>
    <p:extLst>
      <p:ext uri="{BB962C8B-B14F-4D97-AF65-F5344CB8AC3E}">
        <p14:creationId xmlns:p14="http://schemas.microsoft.com/office/powerpoint/2010/main" val="7085568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oup 180"/>
          <p:cNvGrpSpPr/>
          <p:nvPr>
            <p:custDataLst>
              <p:tags r:id="rId1"/>
            </p:custDataLst>
          </p:nvPr>
        </p:nvGrpSpPr>
        <p:grpSpPr>
          <a:xfrm>
            <a:off x="452092" y="6313615"/>
            <a:ext cx="6889554" cy="2453758"/>
            <a:chOff x="452092" y="6313615"/>
            <a:chExt cx="6889554" cy="2453758"/>
          </a:xfrm>
        </p:grpSpPr>
        <p:grpSp>
          <p:nvGrpSpPr>
            <p:cNvPr id="171" name="Group 170"/>
            <p:cNvGrpSpPr/>
            <p:nvPr/>
          </p:nvGrpSpPr>
          <p:grpSpPr>
            <a:xfrm>
              <a:off x="1701199" y="6314503"/>
              <a:ext cx="927787" cy="2296176"/>
              <a:chOff x="6566259" y="6466903"/>
              <a:chExt cx="927787" cy="2296176"/>
            </a:xfrm>
          </p:grpSpPr>
          <p:cxnSp>
            <p:nvCxnSpPr>
              <p:cNvPr id="165" name="Straight Connector 164"/>
              <p:cNvCxnSpPr/>
              <p:nvPr/>
            </p:nvCxnSpPr>
            <p:spPr>
              <a:xfrm flipH="1" flipV="1">
                <a:off x="7038618" y="6689257"/>
                <a:ext cx="1" cy="178032"/>
              </a:xfrm>
              <a:prstGeom prst="line">
                <a:avLst/>
              </a:prstGeom>
              <a:solidFill>
                <a:schemeClr val="accent3"/>
              </a:solid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66" name="Rectangle 165"/>
              <p:cNvSpPr/>
              <p:nvPr/>
            </p:nvSpPr>
            <p:spPr>
              <a:xfrm>
                <a:off x="6580233" y="6466903"/>
                <a:ext cx="896399" cy="253916"/>
              </a:xfrm>
              <a:prstGeom prst="rect">
                <a:avLst/>
              </a:prstGeom>
            </p:spPr>
            <p:txBody>
              <a:bodyPr wrap="none">
                <a:spAutoFit/>
              </a:bodyPr>
              <a:lstStyle/>
              <a:p>
                <a:pPr algn="ctr" rtl="0"/>
                <a:r>
                  <a:rPr lang="fr-FR" sz="1050" b="0" i="0" u="none" dirty="0">
                    <a:latin typeface="Futura Std Condensed" pitchFamily="34" charset="0"/>
                    <a:cs typeface="Futura Condensed"/>
                  </a:rPr>
                  <a:t>SÉANCES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1 </a:t>
                </a:r>
                <a:r>
                  <a:rPr lang="fr-FR" sz="1050" b="0" i="0" u="none" dirty="0">
                    <a:latin typeface="Futura Std Condensed" pitchFamily="34" charset="0"/>
                    <a:cs typeface="Futura Condensed"/>
                  </a:rPr>
                  <a:t>- 5</a:t>
                </a:r>
                <a:endParaRPr lang="fr-FR" sz="1050" dirty="0">
                  <a:latin typeface="Futura Std Condensed" pitchFamily="34" charset="0"/>
                </a:endParaRPr>
              </a:p>
            </p:txBody>
          </p:sp>
          <p:sp>
            <p:nvSpPr>
              <p:cNvPr id="167" name="Rectangle 166"/>
              <p:cNvSpPr/>
              <p:nvPr/>
            </p:nvSpPr>
            <p:spPr>
              <a:xfrm>
                <a:off x="6566259" y="8055193"/>
                <a:ext cx="927786" cy="707886"/>
              </a:xfrm>
              <a:prstGeom prst="rect">
                <a:avLst/>
              </a:prstGeom>
            </p:spPr>
            <p:txBody>
              <a:bodyPr wrap="square">
                <a:spAutoFit/>
              </a:bodyPr>
              <a:lstStyle/>
              <a:p>
                <a:pPr algn="ctr" rtl="0"/>
                <a:r>
                  <a:rPr lang="fr-FR" sz="1000" b="0" i="0" u="none">
                    <a:latin typeface="Futura Std Condensed" pitchFamily="34" charset="0"/>
                    <a:cs typeface="Futura Condensed"/>
                  </a:rPr>
                  <a:t>Comment pourrais-tu utiliser Scratch pour créer un jeu interactif ?</a:t>
                </a:r>
                <a:endParaRPr lang="fr-FR" sz="1000" dirty="0">
                  <a:latin typeface="Futura Std Condensed" pitchFamily="34" charset="0"/>
                  <a:cs typeface="Futura Condensed"/>
                </a:endParaRPr>
              </a:p>
            </p:txBody>
          </p:sp>
          <p:sp>
            <p:nvSpPr>
              <p:cNvPr id="168" name="Teardrop 167"/>
              <p:cNvSpPr/>
              <p:nvPr/>
            </p:nvSpPr>
            <p:spPr>
              <a:xfrm rot="8075815">
                <a:off x="6591364" y="6923701"/>
                <a:ext cx="877577" cy="877579"/>
              </a:xfrm>
              <a:prstGeom prst="teardrop">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69" name="TextBox 168"/>
              <p:cNvSpPr txBox="1"/>
              <p:nvPr/>
            </p:nvSpPr>
            <p:spPr>
              <a:xfrm>
                <a:off x="6566260" y="7164759"/>
                <a:ext cx="927786" cy="461665"/>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JEUX</a:t>
                </a:r>
              </a:p>
              <a:p>
                <a:pPr algn="ctr" rtl="0"/>
                <a:r>
                  <a:rPr lang="fr-FR" sz="1200" b="0" i="0" u="none">
                    <a:solidFill>
                      <a:srgbClr val="FFFFFF"/>
                    </a:solidFill>
                    <a:latin typeface="Futura Std Condensed" pitchFamily="34" charset="0"/>
                    <a:cs typeface="Futura Condensed"/>
                  </a:rPr>
                  <a:t>DE BASE</a:t>
                </a:r>
              </a:p>
            </p:txBody>
          </p:sp>
        </p:grpSp>
        <p:grpSp>
          <p:nvGrpSpPr>
            <p:cNvPr id="180" name="Group 179"/>
            <p:cNvGrpSpPr/>
            <p:nvPr/>
          </p:nvGrpSpPr>
          <p:grpSpPr>
            <a:xfrm>
              <a:off x="452092" y="6313615"/>
              <a:ext cx="6889554" cy="2453758"/>
              <a:chOff x="452092" y="6313615"/>
              <a:chExt cx="6889554" cy="2453758"/>
            </a:xfrm>
          </p:grpSpPr>
          <p:grpSp>
            <p:nvGrpSpPr>
              <p:cNvPr id="179" name="Group 178"/>
              <p:cNvGrpSpPr/>
              <p:nvPr/>
            </p:nvGrpSpPr>
            <p:grpSpPr>
              <a:xfrm>
                <a:off x="6413860" y="6313615"/>
                <a:ext cx="927786" cy="2453755"/>
                <a:chOff x="1864387" y="6466015"/>
                <a:chExt cx="927786" cy="2453755"/>
              </a:xfrm>
            </p:grpSpPr>
            <p:cxnSp>
              <p:nvCxnSpPr>
                <p:cNvPr id="173" name="Straight Connector 172"/>
                <p:cNvCxnSpPr/>
                <p:nvPr/>
              </p:nvCxnSpPr>
              <p:spPr>
                <a:xfrm flipH="1" flipV="1">
                  <a:off x="2328279" y="6689257"/>
                  <a:ext cx="3775" cy="181748"/>
                </a:xfrm>
                <a:prstGeom prst="line">
                  <a:avLst/>
                </a:prstGeom>
                <a:solidFill>
                  <a:schemeClr val="accent3"/>
                </a:solid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74" name="Rectangle 173"/>
                <p:cNvSpPr/>
                <p:nvPr/>
              </p:nvSpPr>
              <p:spPr>
                <a:xfrm>
                  <a:off x="1980034" y="6466015"/>
                  <a:ext cx="704040" cy="253916"/>
                </a:xfrm>
                <a:prstGeom prst="rect">
                  <a:avLst/>
                </a:prstGeom>
                <a:no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5</a:t>
                  </a:r>
                  <a:endParaRPr lang="fr-FR" sz="1050" dirty="0">
                    <a:latin typeface="Futura Std Condensed" pitchFamily="34" charset="0"/>
                  </a:endParaRPr>
                </a:p>
              </p:txBody>
            </p:sp>
            <p:sp>
              <p:nvSpPr>
                <p:cNvPr id="175" name="Rectangle 174"/>
                <p:cNvSpPr/>
                <p:nvPr/>
              </p:nvSpPr>
              <p:spPr>
                <a:xfrm>
                  <a:off x="1864387" y="8057996"/>
                  <a:ext cx="927786" cy="861774"/>
                </a:xfrm>
                <a:prstGeom prst="rect">
                  <a:avLst/>
                </a:prstGeom>
                <a:noFill/>
              </p:spPr>
              <p:txBody>
                <a:bodyPr wrap="square">
                  <a:spAutoFit/>
                </a:bodyPr>
                <a:lstStyle/>
                <a:p>
                  <a:pPr algn="ctr" rtl="0"/>
                  <a:r>
                    <a:rPr lang="fr-FR" sz="1000" b="0" i="0" u="none" dirty="0">
                      <a:latin typeface="Futura Std Condensed" pitchFamily="34" charset="0"/>
                      <a:cs typeface="Futura Condensed"/>
                    </a:rPr>
                    <a:t>À </a:t>
                  </a:r>
                  <a:r>
                    <a:rPr lang="fr-FR" sz="1000" b="0" i="0" u="none" dirty="0" smtClean="0">
                      <a:latin typeface="Futura Std Condensed" pitchFamily="34" charset="0"/>
                      <a:cs typeface="Futura Condensed"/>
                    </a:rPr>
                    <a:t>l’aide</a:t>
                  </a:r>
                  <a:r>
                    <a:rPr lang="fr-FR" sz="1000" b="0" i="0" u="none" dirty="0">
                      <a:latin typeface="Futura Std Condensed" pitchFamily="34" charset="0"/>
                      <a:cs typeface="Futura Condensed"/>
                    </a:rPr>
                    <a:t> !</a:t>
                  </a:r>
                </a:p>
                <a:p>
                  <a:pPr algn="ctr" rtl="0"/>
                  <a:r>
                    <a:rPr lang="fr-FR" sz="1000" b="0" i="0" u="none" dirty="0">
                      <a:latin typeface="Futura Std Condensed" pitchFamily="34" charset="0"/>
                      <a:cs typeface="Futura Condensed"/>
                    </a:rPr>
                    <a:t>Peux-tu corriger ces cinq programmes en Scratch ?</a:t>
                  </a:r>
                </a:p>
              </p:txBody>
            </p:sp>
            <p:sp>
              <p:nvSpPr>
                <p:cNvPr id="176" name="Teardrop 175"/>
                <p:cNvSpPr/>
                <p:nvPr/>
              </p:nvSpPr>
              <p:spPr>
                <a:xfrm rot="8075815">
                  <a:off x="1889490" y="6926503"/>
                  <a:ext cx="877577" cy="877579"/>
                </a:xfrm>
                <a:prstGeom prst="teardrop">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77" name="TextBox 176"/>
                <p:cNvSpPr txBox="1"/>
                <p:nvPr/>
              </p:nvSpPr>
              <p:spPr>
                <a:xfrm>
                  <a:off x="1864387" y="7221354"/>
                  <a:ext cx="927786" cy="276999"/>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DÉBOGAGE</a:t>
                  </a:r>
                </a:p>
              </p:txBody>
            </p:sp>
          </p:grpSp>
          <p:grpSp>
            <p:nvGrpSpPr>
              <p:cNvPr id="172" name="Group 171"/>
              <p:cNvGrpSpPr/>
              <p:nvPr/>
            </p:nvGrpSpPr>
            <p:grpSpPr>
              <a:xfrm>
                <a:off x="452092" y="6313615"/>
                <a:ext cx="5712017" cy="2453758"/>
                <a:chOff x="452092" y="6313615"/>
                <a:chExt cx="5712017" cy="2453758"/>
              </a:xfrm>
            </p:grpSpPr>
            <p:grpSp>
              <p:nvGrpSpPr>
                <p:cNvPr id="159" name="Group 158"/>
                <p:cNvGrpSpPr/>
                <p:nvPr/>
              </p:nvGrpSpPr>
              <p:grpSpPr>
                <a:xfrm>
                  <a:off x="452092" y="6313615"/>
                  <a:ext cx="5712017" cy="2453758"/>
                  <a:chOff x="452092" y="6313615"/>
                  <a:chExt cx="5712017" cy="2453758"/>
                </a:xfrm>
              </p:grpSpPr>
              <p:grpSp>
                <p:nvGrpSpPr>
                  <p:cNvPr id="136" name="Group 135"/>
                  <p:cNvGrpSpPr/>
                  <p:nvPr/>
                </p:nvGrpSpPr>
                <p:grpSpPr>
                  <a:xfrm>
                    <a:off x="992120" y="6536857"/>
                    <a:ext cx="4712555" cy="181748"/>
                    <a:chOff x="992120" y="6536857"/>
                    <a:chExt cx="4712555" cy="181748"/>
                  </a:xfrm>
                  <a:solidFill>
                    <a:schemeClr val="accent3"/>
                  </a:solidFill>
                </p:grpSpPr>
                <p:grpSp>
                  <p:nvGrpSpPr>
                    <p:cNvPr id="137" name="Group 136"/>
                    <p:cNvGrpSpPr/>
                    <p:nvPr/>
                  </p:nvGrpSpPr>
                  <p:grpSpPr>
                    <a:xfrm>
                      <a:off x="992120" y="6536857"/>
                      <a:ext cx="3542506" cy="181748"/>
                      <a:chOff x="992120" y="6536857"/>
                      <a:chExt cx="3542506" cy="181748"/>
                    </a:xfrm>
                    <a:grpFill/>
                  </p:grpSpPr>
                  <p:cxnSp>
                    <p:nvCxnSpPr>
                      <p:cNvPr id="152" name="Straight Connector 151"/>
                      <p:cNvCxnSpPr/>
                      <p:nvPr/>
                    </p:nvCxnSpPr>
                    <p:spPr>
                      <a:xfrm flipH="1" flipV="1">
                        <a:off x="3352291" y="6536857"/>
                        <a:ext cx="3775" cy="181748"/>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50" name="Straight Connector 149"/>
                      <p:cNvCxnSpPr/>
                      <p:nvPr/>
                    </p:nvCxnSpPr>
                    <p:spPr>
                      <a:xfrm flipH="1" flipV="1">
                        <a:off x="4530851" y="6536857"/>
                        <a:ext cx="3775" cy="181748"/>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48" name="Straight Connector 147"/>
                      <p:cNvCxnSpPr/>
                      <p:nvPr/>
                    </p:nvCxnSpPr>
                    <p:spPr>
                      <a:xfrm flipH="1" flipV="1">
                        <a:off x="992120" y="6536857"/>
                        <a:ext cx="3775" cy="181748"/>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grpSp>
                <p:cxnSp>
                  <p:nvCxnSpPr>
                    <p:cNvPr id="141" name="Straight Connector 140"/>
                    <p:cNvCxnSpPr/>
                    <p:nvPr/>
                  </p:nvCxnSpPr>
                  <p:spPr>
                    <a:xfrm flipH="1" flipV="1">
                      <a:off x="5704674" y="6540572"/>
                      <a:ext cx="1" cy="178033"/>
                    </a:xfrm>
                    <a:prstGeom prst="line">
                      <a:avLst/>
                    </a:prstGeom>
                    <a:grp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grpSp>
              <p:grpSp>
                <p:nvGrpSpPr>
                  <p:cNvPr id="13" name="Group 12"/>
                  <p:cNvGrpSpPr/>
                  <p:nvPr/>
                </p:nvGrpSpPr>
                <p:grpSpPr>
                  <a:xfrm>
                    <a:off x="452092" y="6313615"/>
                    <a:ext cx="5712017" cy="2453758"/>
                    <a:chOff x="452092" y="6387222"/>
                    <a:chExt cx="5712017" cy="2453758"/>
                  </a:xfrm>
                </p:grpSpPr>
                <p:grpSp>
                  <p:nvGrpSpPr>
                    <p:cNvPr id="18" name="Group 17"/>
                    <p:cNvGrpSpPr/>
                    <p:nvPr/>
                  </p:nvGrpSpPr>
                  <p:grpSpPr>
                    <a:xfrm>
                      <a:off x="643875" y="6387222"/>
                      <a:ext cx="5409890" cy="253916"/>
                      <a:chOff x="643875" y="6387222"/>
                      <a:chExt cx="5409890" cy="253916"/>
                    </a:xfrm>
                  </p:grpSpPr>
                  <p:sp>
                    <p:nvSpPr>
                      <p:cNvPr id="58" name="Rectangle 57"/>
                      <p:cNvSpPr/>
                      <p:nvPr/>
                    </p:nvSpPr>
                    <p:spPr>
                      <a:xfrm>
                        <a:off x="643875" y="6387222"/>
                        <a:ext cx="704040" cy="253916"/>
                      </a:xfrm>
                      <a:prstGeom prst="rect">
                        <a:avLst/>
                      </a:prstGeom>
                      <a:noFill/>
                    </p:spPr>
                    <p:txBody>
                      <a:bodyPr wrap="none">
                        <a:spAutoFit/>
                      </a:bodyPr>
                      <a:lstStyle/>
                      <a:p>
                        <a:pPr algn="ctr" rtl="0"/>
                        <a:r>
                          <a:rPr lang="fr-FR" sz="1050" b="0" i="0" u="none" dirty="0">
                            <a:latin typeface="Futura Std Condensed" pitchFamily="34" charset="0"/>
                            <a:cs typeface="Futura Condensed"/>
                          </a:rPr>
                          <a:t>SÉANCE N</a:t>
                        </a:r>
                        <a:r>
                          <a:rPr lang="fr-FR" sz="1050" b="0" i="0" u="none" baseline="30000" dirty="0">
                            <a:latin typeface="Futura Std Condensed" pitchFamily="34" charset="0"/>
                            <a:cs typeface="Futura Condensed"/>
                          </a:rPr>
                          <a:t>O </a:t>
                        </a:r>
                        <a:r>
                          <a:rPr lang="fr-FR" sz="1050" b="0" i="0" u="none" dirty="0">
                            <a:latin typeface="Futura Std Condensed" pitchFamily="34" charset="0"/>
                            <a:cs typeface="Futura Condensed"/>
                          </a:rPr>
                          <a:t>1</a:t>
                        </a:r>
                        <a:endParaRPr lang="fr-FR" sz="1050" dirty="0">
                          <a:latin typeface="Futura Std Condensed" pitchFamily="34" charset="0"/>
                        </a:endParaRPr>
                      </a:p>
                    </p:txBody>
                  </p:sp>
                  <p:sp>
                    <p:nvSpPr>
                      <p:cNvPr id="53" name="Rectangle 52"/>
                      <p:cNvSpPr/>
                      <p:nvPr/>
                    </p:nvSpPr>
                    <p:spPr>
                      <a:xfrm>
                        <a:off x="5343314" y="6387222"/>
                        <a:ext cx="710451" cy="253916"/>
                      </a:xfrm>
                      <a:prstGeom prst="rect">
                        <a:avLst/>
                      </a:prstGeom>
                      <a:noFill/>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4</a:t>
                        </a:r>
                        <a:endParaRPr lang="fr-FR" sz="1050" dirty="0">
                          <a:latin typeface="Futura Std Condensed" pitchFamily="34" charset="0"/>
                        </a:endParaRPr>
                      </a:p>
                    </p:txBody>
                  </p:sp>
                </p:grpSp>
                <p:grpSp>
                  <p:nvGrpSpPr>
                    <p:cNvPr id="19" name="Group 18"/>
                    <p:cNvGrpSpPr/>
                    <p:nvPr/>
                  </p:nvGrpSpPr>
                  <p:grpSpPr>
                    <a:xfrm>
                      <a:off x="452092" y="6847713"/>
                      <a:ext cx="5712017" cy="1993267"/>
                      <a:chOff x="452092" y="6847713"/>
                      <a:chExt cx="5712017" cy="1993267"/>
                    </a:xfrm>
                  </p:grpSpPr>
                  <p:grpSp>
                    <p:nvGrpSpPr>
                      <p:cNvPr id="20" name="Group 19"/>
                      <p:cNvGrpSpPr/>
                      <p:nvPr/>
                    </p:nvGrpSpPr>
                    <p:grpSpPr>
                      <a:xfrm>
                        <a:off x="452092" y="6847728"/>
                        <a:ext cx="1084421" cy="1531604"/>
                        <a:chOff x="442859" y="6847713"/>
                        <a:chExt cx="1204911" cy="1701778"/>
                      </a:xfrm>
                    </p:grpSpPr>
                    <p:sp>
                      <p:nvSpPr>
                        <p:cNvPr id="45" name="Rectangle 44"/>
                        <p:cNvSpPr/>
                        <p:nvPr/>
                      </p:nvSpPr>
                      <p:spPr>
                        <a:xfrm>
                          <a:off x="535217" y="8104925"/>
                          <a:ext cx="1030874" cy="444566"/>
                        </a:xfrm>
                        <a:prstGeom prst="rect">
                          <a:avLst/>
                        </a:prstGeom>
                      </p:spPr>
                      <p:txBody>
                        <a:bodyPr wrap="square">
                          <a:spAutoFit/>
                        </a:bodyPr>
                        <a:lstStyle/>
                        <a:p>
                          <a:pPr algn="ctr" rtl="0"/>
                          <a:r>
                            <a:rPr lang="fr-FR" sz="1000" b="0" i="0" u="none" dirty="0" smtClean="0">
                              <a:latin typeface="Futura Std Condensed" pitchFamily="34" charset="0"/>
                              <a:cs typeface="Futura Condensed"/>
                            </a:rPr>
                            <a:t>Qu’ont </a:t>
                          </a:r>
                          <a:r>
                            <a:rPr lang="fr-FR" sz="1000" b="0" i="0" u="none" dirty="0">
                              <a:latin typeface="Futura Std Condensed" pitchFamily="34" charset="0"/>
                              <a:cs typeface="Futura Condensed"/>
                            </a:rPr>
                            <a:t>en commun</a:t>
                          </a:r>
                        </a:p>
                        <a:p>
                          <a:pPr algn="ctr" rtl="0"/>
                          <a:r>
                            <a:rPr lang="fr-FR" sz="1000" b="0" i="0" u="none" dirty="0">
                              <a:latin typeface="Futura Std Condensed" pitchFamily="34" charset="0"/>
                              <a:cs typeface="Futura Condensed"/>
                            </a:rPr>
                            <a:t>tous les jeux ?</a:t>
                          </a:r>
                        </a:p>
                      </p:txBody>
                    </p:sp>
                    <p:grpSp>
                      <p:nvGrpSpPr>
                        <p:cNvPr id="42" name="Group 41"/>
                        <p:cNvGrpSpPr/>
                        <p:nvPr/>
                      </p:nvGrpSpPr>
                      <p:grpSpPr>
                        <a:xfrm>
                          <a:off x="442859" y="6847713"/>
                          <a:ext cx="1204911" cy="975086"/>
                          <a:chOff x="442859" y="6847713"/>
                          <a:chExt cx="1204911" cy="975086"/>
                        </a:xfrm>
                      </p:grpSpPr>
                      <p:sp>
                        <p:nvSpPr>
                          <p:cNvPr id="43" name="Teardrop 42"/>
                          <p:cNvSpPr/>
                          <p:nvPr/>
                        </p:nvSpPr>
                        <p:spPr>
                          <a:xfrm rot="8075815">
                            <a:off x="563111" y="6847712"/>
                            <a:ext cx="975086" cy="975087"/>
                          </a:xfrm>
                          <a:prstGeom prst="teardrop">
                            <a:avLst/>
                          </a:prstGeom>
                          <a:solidFill>
                            <a:srgbClr val="50AB06"/>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4" name="TextBox 43"/>
                          <p:cNvSpPr txBox="1"/>
                          <p:nvPr/>
                        </p:nvSpPr>
                        <p:spPr>
                          <a:xfrm>
                            <a:off x="442859" y="7178396"/>
                            <a:ext cx="1204911" cy="512960"/>
                          </a:xfrm>
                          <a:prstGeom prst="rect">
                            <a:avLst/>
                          </a:prstGeom>
                          <a:noFill/>
                          <a:ln w="6350" cmpd="sng">
                            <a:noFill/>
                            <a:prstDash val="dash"/>
                          </a:ln>
                        </p:spPr>
                        <p:txBody>
                          <a:bodyPr wrap="square" numCol="1" rtlCol="0">
                            <a:spAutoFit/>
                          </a:bodyPr>
                          <a:lstStyle/>
                          <a:p>
                            <a:pPr algn="ctr" rtl="0"/>
                            <a:r>
                              <a:rPr lang="fr-FR" sz="1200" b="0" i="0" u="none" dirty="0" smtClean="0">
                                <a:solidFill>
                                  <a:srgbClr val="FFFFFF"/>
                                </a:solidFill>
                                <a:latin typeface="Futura Std Condensed" pitchFamily="34" charset="0"/>
                                <a:cs typeface="Futura Condensed"/>
                              </a:rPr>
                              <a:t>CARACTÉRISTIQUES </a:t>
                            </a:r>
                            <a:r>
                              <a:rPr lang="fr-FR" sz="1200" b="0" i="0" u="none" dirty="0">
                                <a:solidFill>
                                  <a:srgbClr val="FFFFFF"/>
                                </a:solidFill>
                                <a:latin typeface="Futura Std Condensed" pitchFamily="34" charset="0"/>
                                <a:cs typeface="Futura Condensed"/>
                              </a:rPr>
                              <a:t>DU JEU IDÉAL</a:t>
                            </a:r>
                          </a:p>
                        </p:txBody>
                      </p:sp>
                    </p:grpSp>
                  </p:grpSp>
                  <p:grpSp>
                    <p:nvGrpSpPr>
                      <p:cNvPr id="22" name="Group 21"/>
                      <p:cNvGrpSpPr/>
                      <p:nvPr/>
                    </p:nvGrpSpPr>
                    <p:grpSpPr>
                      <a:xfrm>
                        <a:off x="2884866" y="6847714"/>
                        <a:ext cx="927786" cy="1839377"/>
                        <a:chOff x="3026723" y="6847714"/>
                        <a:chExt cx="1030873" cy="2043752"/>
                      </a:xfrm>
                    </p:grpSpPr>
                    <p:sp>
                      <p:nvSpPr>
                        <p:cNvPr id="33" name="Rectangle 32"/>
                        <p:cNvSpPr/>
                        <p:nvPr/>
                      </p:nvSpPr>
                      <p:spPr>
                        <a:xfrm>
                          <a:off x="3026723" y="8104926"/>
                          <a:ext cx="1030873" cy="786540"/>
                        </a:xfrm>
                        <a:prstGeom prst="rect">
                          <a:avLst/>
                        </a:prstGeom>
                      </p:spPr>
                      <p:txBody>
                        <a:bodyPr wrap="square">
                          <a:spAutoFit/>
                        </a:bodyPr>
                        <a:lstStyle/>
                        <a:p>
                          <a:pPr algn="ctr" rtl="0"/>
                          <a:r>
                            <a:rPr lang="fr-FR" sz="1000" b="0" i="0" u="none">
                              <a:latin typeface="Futura Std Condensed" pitchFamily="34" charset="0"/>
                              <a:cs typeface="Futura Condensed"/>
                            </a:rPr>
                            <a:t>Comment peux-tu ajouter un score à un jeu en utilisant des variables ?</a:t>
                          </a:r>
                        </a:p>
                      </p:txBody>
                    </p:sp>
                    <p:grpSp>
                      <p:nvGrpSpPr>
                        <p:cNvPr id="34" name="Group 33"/>
                        <p:cNvGrpSpPr/>
                        <p:nvPr/>
                      </p:nvGrpSpPr>
                      <p:grpSpPr>
                        <a:xfrm>
                          <a:off x="3026723" y="6847714"/>
                          <a:ext cx="1030873" cy="975086"/>
                          <a:chOff x="3026723" y="6847714"/>
                          <a:chExt cx="1030873" cy="975086"/>
                        </a:xfrm>
                      </p:grpSpPr>
                      <p:sp>
                        <p:nvSpPr>
                          <p:cNvPr id="35" name="Teardrop 34"/>
                          <p:cNvSpPr/>
                          <p:nvPr/>
                        </p:nvSpPr>
                        <p:spPr>
                          <a:xfrm rot="8075815">
                            <a:off x="3054616" y="6847713"/>
                            <a:ext cx="975086" cy="975087"/>
                          </a:xfrm>
                          <a:prstGeom prst="teardrop">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6" name="TextBox 35"/>
                          <p:cNvSpPr txBox="1"/>
                          <p:nvPr/>
                        </p:nvSpPr>
                        <p:spPr>
                          <a:xfrm>
                            <a:off x="3026723" y="7175324"/>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LE SCORE</a:t>
                            </a:r>
                          </a:p>
                        </p:txBody>
                      </p:sp>
                    </p:grpSp>
                  </p:grpSp>
                  <p:grpSp>
                    <p:nvGrpSpPr>
                      <p:cNvPr id="23" name="Group 22"/>
                      <p:cNvGrpSpPr/>
                      <p:nvPr/>
                    </p:nvGrpSpPr>
                    <p:grpSpPr>
                      <a:xfrm>
                        <a:off x="5236322" y="6847713"/>
                        <a:ext cx="927787" cy="1839377"/>
                        <a:chOff x="5465106" y="6847713"/>
                        <a:chExt cx="1030874" cy="2043752"/>
                      </a:xfrm>
                    </p:grpSpPr>
                    <p:sp>
                      <p:nvSpPr>
                        <p:cNvPr id="29" name="Rectangle 28"/>
                        <p:cNvSpPr/>
                        <p:nvPr/>
                      </p:nvSpPr>
                      <p:spPr>
                        <a:xfrm>
                          <a:off x="5465106" y="8104925"/>
                          <a:ext cx="1030873" cy="786540"/>
                        </a:xfrm>
                        <a:prstGeom prst="rect">
                          <a:avLst/>
                        </a:prstGeom>
                      </p:spPr>
                      <p:txBody>
                        <a:bodyPr wrap="square">
                          <a:spAutoFit/>
                        </a:bodyPr>
                        <a:lstStyle/>
                        <a:p>
                          <a:pPr algn="ctr" rtl="0"/>
                          <a:r>
                            <a:rPr lang="fr-FR" sz="1000" b="0" i="0" u="none">
                              <a:latin typeface="Futura Std Condensed" pitchFamily="34" charset="0"/>
                              <a:cs typeface="Futura Condensed"/>
                            </a:rPr>
                            <a:t>Résous neuf </a:t>
                          </a:r>
                        </a:p>
                        <a:p>
                          <a:pPr algn="ctr" rtl="0"/>
                          <a:r>
                            <a:rPr lang="fr-FR" sz="1000" b="0" i="0" u="none">
                              <a:latin typeface="Futura Std Condensed" pitchFamily="34" charset="0"/>
                              <a:cs typeface="Futura Condensed"/>
                            </a:rPr>
                            <a:t>casse-tête de programmation</a:t>
                          </a:r>
                        </a:p>
                        <a:p>
                          <a:pPr algn="ctr" rtl="0"/>
                          <a:r>
                            <a:rPr lang="fr-FR" sz="1000" b="0" i="0" u="none">
                              <a:latin typeface="Futura Std Condensed" pitchFamily="34" charset="0"/>
                              <a:cs typeface="Futura Condensed"/>
                            </a:rPr>
                            <a:t>dans Scratch.</a:t>
                          </a:r>
                        </a:p>
                      </p:txBody>
                    </p:sp>
                    <p:grpSp>
                      <p:nvGrpSpPr>
                        <p:cNvPr id="30" name="Group 29"/>
                        <p:cNvGrpSpPr/>
                        <p:nvPr/>
                      </p:nvGrpSpPr>
                      <p:grpSpPr>
                        <a:xfrm>
                          <a:off x="5465107" y="6847713"/>
                          <a:ext cx="1030873" cy="975086"/>
                          <a:chOff x="5465107" y="6847713"/>
                          <a:chExt cx="1030873" cy="975086"/>
                        </a:xfrm>
                      </p:grpSpPr>
                      <p:sp>
                        <p:nvSpPr>
                          <p:cNvPr id="31" name="Teardrop 30"/>
                          <p:cNvSpPr/>
                          <p:nvPr/>
                        </p:nvSpPr>
                        <p:spPr>
                          <a:xfrm rot="8075815">
                            <a:off x="5493000" y="6847712"/>
                            <a:ext cx="975086" cy="975087"/>
                          </a:xfrm>
                          <a:prstGeom prst="teardrop">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2" name="TextBox 31"/>
                          <p:cNvSpPr txBox="1"/>
                          <p:nvPr/>
                        </p:nvSpPr>
                        <p:spPr>
                          <a:xfrm>
                            <a:off x="5465107" y="7175324"/>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INTERACTIONS</a:t>
                            </a:r>
                          </a:p>
                        </p:txBody>
                      </p:sp>
                    </p:grpSp>
                  </p:grpSp>
                  <p:grpSp>
                    <p:nvGrpSpPr>
                      <p:cNvPr id="24" name="Group 23"/>
                      <p:cNvGrpSpPr/>
                      <p:nvPr/>
                    </p:nvGrpSpPr>
                    <p:grpSpPr>
                      <a:xfrm>
                        <a:off x="4060679" y="6847715"/>
                        <a:ext cx="927787" cy="1993265"/>
                        <a:chOff x="4253209" y="6847713"/>
                        <a:chExt cx="1030874" cy="2214738"/>
                      </a:xfrm>
                    </p:grpSpPr>
                    <p:grpSp>
                      <p:nvGrpSpPr>
                        <p:cNvPr id="25" name="Group 24"/>
                        <p:cNvGrpSpPr/>
                        <p:nvPr/>
                      </p:nvGrpSpPr>
                      <p:grpSpPr>
                        <a:xfrm>
                          <a:off x="4253210" y="6847713"/>
                          <a:ext cx="1030873" cy="975087"/>
                          <a:chOff x="4253210" y="6847713"/>
                          <a:chExt cx="1030873" cy="975087"/>
                        </a:xfrm>
                      </p:grpSpPr>
                      <p:sp>
                        <p:nvSpPr>
                          <p:cNvPr id="27" name="Teardrop 26"/>
                          <p:cNvSpPr/>
                          <p:nvPr/>
                        </p:nvSpPr>
                        <p:spPr>
                          <a:xfrm rot="8075815">
                            <a:off x="4281103" y="6847713"/>
                            <a:ext cx="975087" cy="975088"/>
                          </a:xfrm>
                          <a:prstGeom prst="teardrop">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28" name="TextBox 27"/>
                          <p:cNvSpPr txBox="1"/>
                          <p:nvPr/>
                        </p:nvSpPr>
                        <p:spPr>
                          <a:xfrm>
                            <a:off x="4253210" y="7175323"/>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EXTENSIONS</a:t>
                            </a:r>
                          </a:p>
                        </p:txBody>
                      </p:sp>
                    </p:grpSp>
                    <p:sp>
                      <p:nvSpPr>
                        <p:cNvPr id="26" name="Rectangle 25"/>
                        <p:cNvSpPr/>
                        <p:nvPr/>
                      </p:nvSpPr>
                      <p:spPr>
                        <a:xfrm>
                          <a:off x="4253209" y="8104925"/>
                          <a:ext cx="1030873" cy="957526"/>
                        </a:xfrm>
                        <a:prstGeom prst="rect">
                          <a:avLst/>
                        </a:prstGeom>
                      </p:spPr>
                      <p:txBody>
                        <a:bodyPr wrap="square">
                          <a:spAutoFit/>
                        </a:bodyPr>
                        <a:lstStyle/>
                        <a:p>
                          <a:pPr algn="ctr" rtl="0"/>
                          <a:r>
                            <a:rPr lang="fr-FR" sz="1000" b="0" i="0" u="none">
                              <a:latin typeface="Futura Std Condensed" pitchFamily="34" charset="0"/>
                              <a:cs typeface="Futura Condensed"/>
                            </a:rPr>
                            <a:t>De quelles façons peut-on enrichir un jeu et augmenter son niveau de difficulté ?</a:t>
                          </a:r>
                        </a:p>
                      </p:txBody>
                    </p:sp>
                  </p:grpSp>
                </p:grpSp>
              </p:grpSp>
            </p:grpSp>
            <p:sp>
              <p:nvSpPr>
                <p:cNvPr id="157" name="Rectangle 156"/>
                <p:cNvSpPr/>
                <p:nvPr/>
              </p:nvSpPr>
              <p:spPr>
                <a:xfrm>
                  <a:off x="3000271" y="6313615"/>
                  <a:ext cx="704040" cy="253916"/>
                </a:xfrm>
                <a:prstGeom prst="rect">
                  <a:avLst/>
                </a:prstGeom>
                <a:no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2</a:t>
                  </a:r>
                  <a:endParaRPr lang="fr-FR" sz="1050" dirty="0">
                    <a:latin typeface="Futura Std Condensed" pitchFamily="34" charset="0"/>
                  </a:endParaRPr>
                </a:p>
              </p:txBody>
            </p:sp>
            <p:sp>
              <p:nvSpPr>
                <p:cNvPr id="158" name="Rectangle 157"/>
                <p:cNvSpPr/>
                <p:nvPr/>
              </p:nvSpPr>
              <p:spPr>
                <a:xfrm>
                  <a:off x="4175625" y="6313615"/>
                  <a:ext cx="710452" cy="253916"/>
                </a:xfrm>
                <a:prstGeom prst="rect">
                  <a:avLst/>
                </a:prstGeom>
                <a:noFill/>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3</a:t>
                  </a:r>
                  <a:endParaRPr lang="fr-FR" sz="1050" dirty="0">
                    <a:latin typeface="Futura Std Condensed" pitchFamily="34" charset="0"/>
                  </a:endParaRPr>
                </a:p>
              </p:txBody>
            </p:sp>
          </p:grpSp>
        </p:grpSp>
      </p:grpSp>
      <p:grpSp>
        <p:nvGrpSpPr>
          <p:cNvPr id="2" name="Group 1"/>
          <p:cNvGrpSpPr/>
          <p:nvPr>
            <p:custDataLst>
              <p:tags r:id="rId2"/>
            </p:custDataLst>
          </p:nvPr>
        </p:nvGrpSpPr>
        <p:grpSpPr>
          <a:xfrm>
            <a:off x="479939" y="1540492"/>
            <a:ext cx="6854507" cy="3046988"/>
            <a:chOff x="479939" y="1308371"/>
            <a:chExt cx="6854507" cy="3046988"/>
          </a:xfrm>
        </p:grpSpPr>
        <p:sp>
          <p:nvSpPr>
            <p:cNvPr id="9" name="TextBox 8"/>
            <p:cNvSpPr txBox="1"/>
            <p:nvPr/>
          </p:nvSpPr>
          <p:spPr>
            <a:xfrm>
              <a:off x="4060679" y="1308371"/>
              <a:ext cx="3273767" cy="3046988"/>
            </a:xfrm>
            <a:prstGeom prst="rect">
              <a:avLst/>
            </a:prstGeom>
            <a:noFill/>
            <a:ln w="6350" cmpd="sng">
              <a:noFill/>
              <a:prstDash val="dash"/>
            </a:ln>
          </p:spPr>
          <p:txBody>
            <a:bodyPr wrap="square" rtlCol="0">
              <a:spAutoFit/>
            </a:bodyPr>
            <a:lstStyle/>
            <a:p>
              <a:pPr algn="just" rtl="0"/>
              <a:r>
                <a:rPr lang="fr-FR" sz="1200" b="0" i="0" u="none" dirty="0">
                  <a:latin typeface="Futura Std Condensed" pitchFamily="34" charset="0"/>
                  <a:cs typeface="Futura Condensed"/>
                </a:rPr>
                <a:t>Dans ce chapitre, chaque élève endossera le rôle de concepteur de jeu et fera </a:t>
              </a:r>
              <a:r>
                <a:rPr lang="fr-FR" sz="1200" b="0" i="0" u="none" dirty="0" smtClean="0">
                  <a:latin typeface="Futura Std Condensed" pitchFamily="34" charset="0"/>
                  <a:cs typeface="Futura Condensed"/>
                </a:rPr>
                <a:t>l’expérience </a:t>
              </a:r>
              <a:r>
                <a:rPr lang="fr-FR" sz="1200" b="0" i="0" u="none" dirty="0">
                  <a:latin typeface="Futura Std Condensed" pitchFamily="34" charset="0"/>
                  <a:cs typeface="Futura Condensed"/>
                </a:rPr>
                <a:t>de la création de son propre jeu. À travers les activités de ce chapitre, les élèves découvriront certains mécanismes de jeu et </a:t>
              </a:r>
              <a:r>
                <a:rPr lang="fr-FR" sz="1200" b="0" i="0" u="none" dirty="0" smtClean="0">
                  <a:latin typeface="Futura Std Condensed" pitchFamily="34" charset="0"/>
                  <a:cs typeface="Futura Condensed"/>
                </a:rPr>
                <a:t>s’essaieront </a:t>
              </a:r>
              <a:r>
                <a:rPr lang="fr-FR" sz="1200" b="0" i="0" u="none" dirty="0">
                  <a:latin typeface="Futura Std Condensed" pitchFamily="34" charset="0"/>
                  <a:cs typeface="Futura Condensed"/>
                </a:rPr>
                <a:t>au développement de jeux tout en approfondissant leur connaissance de certains concepts (conditions, opérateurs, données) et pratiques (abstraction et modularisation) informatiques.</a:t>
              </a:r>
            </a:p>
            <a:p>
              <a:pPr algn="just" rtl="0"/>
              <a:endParaRPr lang="fr-FR" sz="1200" dirty="0">
                <a:latin typeface="Futura Std Condensed" pitchFamily="34" charset="0"/>
                <a:cs typeface="Futura Condensed"/>
              </a:endParaRPr>
            </a:p>
            <a:p>
              <a:pPr algn="just" rtl="0"/>
              <a:r>
                <a:rPr lang="fr-FR" sz="1200" b="0" i="0" u="none" dirty="0">
                  <a:latin typeface="Futura Std Condensed" pitchFamily="34" charset="0"/>
                  <a:cs typeface="Futura Condensed"/>
                </a:rPr>
                <a:t>Vous pourriez utiliser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Jeux de base » pour aider les élèves à commencer à travailler sur leurs jeux, puis les aider à pousser le développement à travers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activités. </a:t>
              </a:r>
              <a:r>
                <a:rPr lang="fr-FR" sz="1200" b="0" i="0" u="none" dirty="0" smtClean="0">
                  <a:latin typeface="Futura Std Condensed" pitchFamily="34" charset="0"/>
                  <a:cs typeface="Futura Condensed"/>
                </a:rPr>
                <a:t>Qu’il s’agisse </a:t>
              </a:r>
              <a:r>
                <a:rPr lang="fr-FR" sz="1200" b="0" i="0" u="none" dirty="0">
                  <a:latin typeface="Futura Std Condensed" pitchFamily="34" charset="0"/>
                  <a:cs typeface="Futura Condensed"/>
                </a:rPr>
                <a:t>de découvrir les mécanismes de jeu les plus courants – comme la gestion du score ou le défilement horizontal – ou de créer des jeux </a:t>
              </a:r>
              <a:r>
                <a:rPr lang="fr-FR" sz="1200" b="0" i="0" u="none" dirty="0" err="1">
                  <a:latin typeface="Futura Std Condensed" pitchFamily="34" charset="0"/>
                  <a:cs typeface="Futura Condensed"/>
                </a:rPr>
                <a:t>multijoueurs</a:t>
              </a:r>
              <a:r>
                <a:rPr lang="fr-FR" sz="1200" b="0" i="0" u="none" dirty="0">
                  <a:latin typeface="Futura Std Condensed" pitchFamily="34" charset="0"/>
                  <a:cs typeface="Futura Condensed"/>
                </a:rPr>
                <a:t>, tels que Pong, les activités du </a:t>
              </a:r>
              <a:r>
                <a:rPr lang="fr-FR" sz="1200" b="0" i="0" u="none" dirty="0" smtClean="0">
                  <a:latin typeface="Futura Std Condensed" pitchFamily="34" charset="0"/>
                  <a:cs typeface="Futura Condensed"/>
                </a:rPr>
                <a:t>chapitre 4 </a:t>
              </a:r>
              <a:r>
                <a:rPr lang="fr-FR" sz="1200" b="0" i="0" u="none" dirty="0">
                  <a:latin typeface="Futura Std Condensed" pitchFamily="34" charset="0"/>
                  <a:cs typeface="Futura Condensed"/>
                </a:rPr>
                <a:t>offrent aux élèves de nombreuses occasions de </a:t>
              </a:r>
              <a:r>
                <a:rPr lang="fr-FR" sz="1200" b="0" i="0" u="none" dirty="0" smtClean="0">
                  <a:latin typeface="Futura Std Condensed" pitchFamily="34" charset="0"/>
                  <a:cs typeface="Futura Condensed"/>
                </a:rPr>
                <a:t>s’exercer </a:t>
              </a:r>
              <a:r>
                <a:rPr lang="fr-FR" sz="1200" b="0" i="0" u="none" dirty="0">
                  <a:latin typeface="Futura Std Condensed" pitchFamily="34" charset="0"/>
                  <a:cs typeface="Futura Condensed"/>
                </a:rPr>
                <a:t>au développement de jeux.</a:t>
              </a:r>
            </a:p>
          </p:txBody>
        </p:sp>
        <p:pic>
          <p:nvPicPr>
            <p:cNvPr id="62" name="Picture 61" descr="Screen Shot 2014-07-17 at 7.59.1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939" y="1404098"/>
              <a:ext cx="3301989" cy="2476385"/>
            </a:xfrm>
            <a:prstGeom prst="rect">
              <a:avLst/>
            </a:prstGeom>
            <a:ln>
              <a:solidFill>
                <a:schemeClr val="tx1"/>
              </a:solidFill>
            </a:ln>
          </p:spPr>
        </p:pic>
      </p:grpSp>
      <p:sp>
        <p:nvSpPr>
          <p:cNvPr id="65" name="Slide Number Placeholder 2"/>
          <p:cNvSpPr txBox="1">
            <a:spLocks/>
          </p:cNvSpPr>
          <p:nvPr>
            <p:custDataLst>
              <p:tags r:id="rId3"/>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73</a:t>
            </a:r>
            <a:endParaRPr lang="fr-FR" dirty="0">
              <a:latin typeface="Futura Std Condensed" pitchFamily="34" charset="0"/>
            </a:endParaRPr>
          </a:p>
        </p:txBody>
      </p:sp>
      <p:grpSp>
        <p:nvGrpSpPr>
          <p:cNvPr id="3" name="Group 2"/>
          <p:cNvGrpSpPr/>
          <p:nvPr>
            <p:custDataLst>
              <p:tags r:id="rId4"/>
            </p:custDataLst>
          </p:nvPr>
        </p:nvGrpSpPr>
        <p:grpSpPr>
          <a:xfrm>
            <a:off x="-1" y="668431"/>
            <a:ext cx="7582143" cy="479582"/>
            <a:chOff x="-1" y="668431"/>
            <a:chExt cx="7582143" cy="479582"/>
          </a:xfrm>
        </p:grpSpPr>
        <p:sp>
          <p:nvSpPr>
            <p:cNvPr id="66" name="Rectangle 13"/>
            <p:cNvSpPr/>
            <p:nvPr/>
          </p:nvSpPr>
          <p:spPr>
            <a:xfrm>
              <a:off x="-1" y="668431"/>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7" name="TextBox 66"/>
            <p:cNvSpPr txBox="1"/>
            <p:nvPr/>
          </p:nvSpPr>
          <p:spPr>
            <a:xfrm>
              <a:off x="3503221" y="668431"/>
              <a:ext cx="3831225"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CHOISISSEZ VOTRE PROPRE AVENTURE</a:t>
              </a:r>
              <a:endParaRPr lang="fr-FR" sz="2400" dirty="0">
                <a:solidFill>
                  <a:schemeClr val="bg1"/>
                </a:solidFill>
                <a:latin typeface="Futura Std Condensed" pitchFamily="34" charset="0"/>
                <a:cs typeface="Futura Condensed"/>
              </a:endParaRPr>
            </a:p>
          </p:txBody>
        </p:sp>
      </p:grpSp>
      <p:grpSp>
        <p:nvGrpSpPr>
          <p:cNvPr id="4" name="Group 3"/>
          <p:cNvGrpSpPr/>
          <p:nvPr>
            <p:custDataLst>
              <p:tags r:id="rId5"/>
            </p:custDataLst>
          </p:nvPr>
        </p:nvGrpSpPr>
        <p:grpSpPr>
          <a:xfrm>
            <a:off x="-1" y="5256957"/>
            <a:ext cx="7582144" cy="479582"/>
            <a:chOff x="-1" y="5256957"/>
            <a:chExt cx="7582144" cy="479582"/>
          </a:xfrm>
        </p:grpSpPr>
        <p:sp>
          <p:nvSpPr>
            <p:cNvPr id="69" name="Rectangle 13"/>
            <p:cNvSpPr/>
            <p:nvPr/>
          </p:nvSpPr>
          <p:spPr>
            <a:xfrm>
              <a:off x="-1" y="5256957"/>
              <a:ext cx="7582144"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4" name="TextBox 73"/>
            <p:cNvSpPr txBox="1"/>
            <p:nvPr/>
          </p:nvSpPr>
          <p:spPr>
            <a:xfrm>
              <a:off x="4534626" y="5256957"/>
              <a:ext cx="2799820"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DÉROULEMENT SUGGÉRÉ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8556038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837593"/>
            <a:chOff x="422410" y="2830659"/>
            <a:chExt cx="3324338" cy="4837593"/>
          </a:xfrm>
        </p:grpSpPr>
        <p:sp>
          <p:nvSpPr>
            <p:cNvPr id="14" name="TextBox 13"/>
            <p:cNvSpPr txBox="1"/>
            <p:nvPr/>
          </p:nvSpPr>
          <p:spPr>
            <a:xfrm>
              <a:off x="515544" y="3328602"/>
              <a:ext cx="3231204" cy="433965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Divisez le groupe en équipes de 2 à 3 élèves.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Demandez à chaque équipe de faire la liste des jeux auxquels les membres de </a:t>
              </a:r>
              <a:r>
                <a:rPr lang="fr-FR" sz="1200" b="0" i="0" u="none" spc="-20" dirty="0" smtClean="0">
                  <a:latin typeface="Futura Std Condensed" pitchFamily="34" charset="0"/>
                  <a:cs typeface="Futura Condensed"/>
                </a:rPr>
                <a:t>l’équipe </a:t>
              </a:r>
              <a:r>
                <a:rPr lang="fr-FR" sz="1200" b="0" i="0" u="none" spc="-20" dirty="0">
                  <a:latin typeface="Futura Std Condensed" pitchFamily="34" charset="0"/>
                  <a:cs typeface="Futura Condensed"/>
                </a:rPr>
                <a:t>aiment jouer. Ils peuvent établir cette liste dans leurs journaux de conception ou sur une feuille de papier.</a:t>
              </a:r>
              <a:r>
                <a:rPr lang="fr-FR" sz="1200" b="0" i="0" u="none" dirty="0">
                  <a:latin typeface="Futura Std Condensed" pitchFamily="34" charset="0"/>
                  <a:cs typeface="Futura Condensed"/>
                </a:rPr>
                <a:t> Nous suggérons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un brainstorming : accordez une à deux minutes aux élèves pour noter sur papier tous les jeux qui leur passent par la tête. Puis, invitez les élèves à réduire la liste ainsi obtenue à une liste de leurs jeux favoris</a:t>
              </a:r>
              <a:r>
                <a:rPr lang="fr-FR" sz="1200" b="0" i="0" u="none" spc="-20" dirty="0">
                  <a:latin typeface="Futura Std Condensed" pitchFamily="34" charset="0"/>
                  <a:cs typeface="Futura Condensed"/>
                </a:rPr>
                <a:t>.</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Après quelques minutes, interrogez chaque groupe à propos de sa liste de jeux :</a:t>
              </a:r>
              <a:r>
                <a:rPr lang="fr-FR" sz="1200" spc="-20" dirty="0">
                  <a:latin typeface="Futura Std Condensed" pitchFamily="34" charset="0"/>
                  <a:cs typeface="Futura Condensed"/>
                </a:rPr>
                <a:t/>
              </a:r>
              <a:br>
                <a:rPr lang="fr-FR" sz="1200" spc="-20" dirty="0">
                  <a:latin typeface="Futura Std Condensed" pitchFamily="34" charset="0"/>
                  <a:cs typeface="Futura Condensed"/>
                </a:rPr>
              </a:br>
              <a:r>
                <a:rPr lang="fr-FR" sz="1200" b="0" i="0" u="none" spc="-20" dirty="0" smtClean="0">
                  <a:latin typeface="Futura Std Condensed" pitchFamily="34" charset="0"/>
                  <a:cs typeface="Futura Condensed"/>
                </a:rPr>
                <a:t>Qu’est-ce </a:t>
              </a:r>
              <a:r>
                <a:rPr lang="fr-FR" sz="1200" b="0" i="0" u="none" spc="-20" dirty="0">
                  <a:latin typeface="Futura Std Condensed" pitchFamily="34" charset="0"/>
                  <a:cs typeface="Futura Condensed"/>
                </a:rPr>
                <a:t>que les jeux ont en commun ?</a:t>
              </a:r>
              <a:r>
                <a:rPr lang="fr-FR" sz="1200" spc="-20" dirty="0">
                  <a:latin typeface="Futura Std Condensed" pitchFamily="34" charset="0"/>
                  <a:cs typeface="Futura Condensed"/>
                </a:rPr>
                <a:t/>
              </a:r>
              <a:br>
                <a:rPr lang="fr-FR" sz="1200" spc="-20" dirty="0">
                  <a:latin typeface="Futura Std Condensed" pitchFamily="34" charset="0"/>
                  <a:cs typeface="Futura Condensed"/>
                </a:rPr>
              </a:br>
              <a:r>
                <a:rPr lang="fr-FR" sz="1200" b="0" i="0" u="none" spc="-20" dirty="0">
                  <a:latin typeface="Futura Std Condensed" pitchFamily="34" charset="0"/>
                  <a:cs typeface="Futura Condensed"/>
                </a:rPr>
                <a:t>Quels aspects de leur conception font de chacun </a:t>
              </a:r>
              <a:r>
                <a:rPr lang="fr-FR" sz="1200" b="0" i="0" u="none" spc="-20" dirty="0" smtClean="0">
                  <a:latin typeface="Futura Std Condensed" pitchFamily="34" charset="0"/>
                  <a:cs typeface="Futura Condensed"/>
                </a:rPr>
                <a:t>d’eux </a:t>
              </a:r>
              <a:r>
                <a:rPr lang="fr-FR" sz="1200" b="0" i="0" u="none" spc="-20" dirty="0">
                  <a:latin typeface="Futura Std Condensed" pitchFamily="34" charset="0"/>
                  <a:cs typeface="Futura Condensed"/>
                </a:rPr>
                <a:t>un jeu </a:t>
              </a:r>
              <a:r>
                <a:rPr lang="fr-FR" sz="1200" b="0" i="0" u="none" dirty="0">
                  <a:latin typeface="Futura Std Condensed" pitchFamily="34" charset="0"/>
                  <a:cs typeface="Futura Condensed"/>
                </a:rPr>
                <a:t>?</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Animez une discussion de groupe sur ce qui caractérise un jeu et établissez, pour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une liste de mécanismes de jeu courants. Ensuite, demandez aux élèves </a:t>
              </a:r>
              <a:r>
                <a:rPr lang="fr-FR" sz="1200" b="0" i="0" u="none" dirty="0" smtClean="0">
                  <a:latin typeface="Futura Std Condensed" pitchFamily="34" charset="0"/>
                  <a:cs typeface="Futura Condensed"/>
                </a:rPr>
                <a:t>d’imaginer </a:t>
              </a:r>
              <a:r>
                <a:rPr lang="fr-FR" sz="1200" b="0" i="0" u="none" dirty="0">
                  <a:latin typeface="Futura Std Condensed" pitchFamily="34" charset="0"/>
                  <a:cs typeface="Futura Condensed"/>
                </a:rPr>
                <a:t>le jeu de leurs rêves et de faire la liste des éléments de conception de ce jeu.</a:t>
              </a:r>
              <a:endParaRPr lang="fr-FR" sz="1200" spc="-10" dirty="0" smtClean="0">
                <a:latin typeface="Futura Std Condensed" pitchFamily="34" charset="0"/>
                <a:cs typeface="Futura Condensed"/>
              </a:endParaRP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partager leurs listes avec leurs petits groupes ou leurs groupes </a:t>
              </a:r>
              <a:r>
                <a:rPr lang="fr-FR" sz="1200" b="0" i="0" u="none" dirty="0" smtClean="0">
                  <a:latin typeface="Futura Std Condensed" pitchFamily="34" charset="0"/>
                  <a:cs typeface="Futura Condensed"/>
                </a:rPr>
                <a:t>d’échange </a:t>
              </a:r>
              <a:r>
                <a:rPr lang="fr-FR" sz="1200" b="0" i="0" u="none" dirty="0">
                  <a:latin typeface="Futura Std Condensed" pitchFamily="34" charset="0"/>
                  <a:cs typeface="Futura Condensed"/>
                </a:rPr>
                <a:t>(voir </a:t>
              </a:r>
              <a:r>
                <a:rPr lang="fr-FR" sz="1200" b="0" i="0" u="none" dirty="0" smtClean="0">
                  <a:latin typeface="Futura Std Condensed" pitchFamily="34" charset="0"/>
                  <a:cs typeface="Futura Condensed"/>
                </a:rPr>
                <a:t>Chapitre 0</a:t>
              </a:r>
              <a:r>
                <a:rPr lang="fr-FR" sz="1200" b="0" i="0" u="none" dirty="0">
                  <a:latin typeface="Futura Std Condensed" pitchFamily="34" charset="0"/>
                  <a:cs typeface="Futura Condensed"/>
                </a:rPr>
                <a:t>, Activité « Le groupe </a:t>
              </a:r>
              <a:r>
                <a:rPr lang="fr-FR" sz="1200" b="0" i="0" u="none" dirty="0" smtClean="0">
                  <a:latin typeface="Futura Std Condensed" pitchFamily="34" charset="0"/>
                  <a:cs typeface="Futura Condensed"/>
                </a:rPr>
                <a:t>d’échange</a:t>
              </a:r>
              <a:r>
                <a:rPr lang="fr-FR" sz="1200" b="0" i="0" u="none" dirty="0">
                  <a:latin typeface="Futura Std Condensed" pitchFamily="34" charset="0"/>
                  <a:cs typeface="Futura Condensed"/>
                </a:rPr>
                <a:t> ») en vue de recueillir des commentaires et des suggestions.</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329093" y="795405"/>
            <a:ext cx="2999848" cy="861774"/>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identifié des éléments de conception communs à tous les jeux</a:t>
            </a:r>
            <a:endParaRPr lang="fr-FR" sz="1200" dirty="0">
              <a:latin typeface="Futura Std Condensed" pitchFamily="34" charset="0"/>
              <a:cs typeface="Futura Condensed"/>
            </a:endParaRPr>
          </a:p>
        </p:txBody>
      </p:sp>
      <p:sp>
        <p:nvSpPr>
          <p:cNvPr id="42" name="TextBox 41"/>
          <p:cNvSpPr txBox="1"/>
          <p:nvPr>
            <p:custDataLst>
              <p:tags r:id="rId3"/>
            </p:custDataLst>
          </p:nvPr>
        </p:nvSpPr>
        <p:spPr>
          <a:xfrm>
            <a:off x="1023418" y="647673"/>
            <a:ext cx="3258916" cy="1323439"/>
          </a:xfrm>
          <a:prstGeom prst="rect">
            <a:avLst/>
          </a:prstGeom>
          <a:noFill/>
        </p:spPr>
        <p:txBody>
          <a:bodyPr wrap="square" rtlCol="0">
            <a:spAutoFit/>
          </a:bodyPr>
          <a:lstStyle/>
          <a:p>
            <a:pPr algn="l" rtl="0"/>
            <a:r>
              <a:rPr lang="fr-FR" sz="4000" b="0" i="0" u="none" dirty="0" smtClean="0">
                <a:latin typeface="Futura Std Condensed" pitchFamily="34" charset="0"/>
                <a:cs typeface="Futura Condensed"/>
              </a:rPr>
              <a:t>CARACTÉRISTIQUES </a:t>
            </a:r>
            <a:r>
              <a:rPr lang="fr-FR" sz="4000" b="0" i="0" u="none" dirty="0">
                <a:latin typeface="Futura Std Condensed" pitchFamily="34" charset="0"/>
                <a:cs typeface="Futura Condensed"/>
              </a:rPr>
              <a:t>DU JEU IDÉAL</a:t>
            </a:r>
          </a:p>
        </p:txBody>
      </p:sp>
      <p:grpSp>
        <p:nvGrpSpPr>
          <p:cNvPr id="2" name="Group 1"/>
          <p:cNvGrpSpPr/>
          <p:nvPr>
            <p:custDataLst>
              <p:tags r:id="rId4"/>
            </p:custDataLst>
          </p:nvPr>
        </p:nvGrpSpPr>
        <p:grpSpPr>
          <a:xfrm>
            <a:off x="4007796" y="2830659"/>
            <a:ext cx="3307404" cy="1145943"/>
            <a:chOff x="4007796" y="2830659"/>
            <a:chExt cx="3307404" cy="1145943"/>
          </a:xfrm>
        </p:grpSpPr>
        <p:sp>
          <p:nvSpPr>
            <p:cNvPr id="18" name="TextBox 17"/>
            <p:cNvSpPr txBox="1"/>
            <p:nvPr/>
          </p:nvSpPr>
          <p:spPr>
            <a:xfrm>
              <a:off x="4104914"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du papier pour noter les éléments de conception du jeu (facultatif)</a:t>
              </a:r>
            </a:p>
            <a:p>
              <a:pPr marL="171450" indent="-171450" algn="l" rtl="0">
                <a:buFont typeface="Wingdings" charset="2"/>
                <a:buChar char="q"/>
              </a:pPr>
              <a:r>
                <a:rPr lang="fr-FR" sz="1200" b="0" i="0" u="none" dirty="0">
                  <a:latin typeface="Futura Std Condensed" pitchFamily="34" charset="0"/>
                  <a:cs typeface="Futura Condensed"/>
                </a:rPr>
                <a:t>de quoi dessiner (crayons, stylos, feutres, etc.)</a:t>
              </a:r>
              <a:endParaRPr lang="fr-FR" sz="1200" dirty="0" smtClean="0">
                <a:latin typeface="Futura Std Condensed" pitchFamily="34" charset="0"/>
                <a:cs typeface="Futura Condensed"/>
              </a:endParaRP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007796" y="4084130"/>
            <a:ext cx="3307404" cy="1503826"/>
            <a:chOff x="3992282" y="2832776"/>
            <a:chExt cx="3307404" cy="1503826"/>
          </a:xfrm>
        </p:grpSpPr>
        <p:sp>
          <p:nvSpPr>
            <p:cNvPr id="84" name="TextBox 83"/>
            <p:cNvSpPr txBox="1"/>
            <p:nvPr/>
          </p:nvSpPr>
          <p:spPr>
            <a:xfrm>
              <a:off x="4089400" y="3328602"/>
              <a:ext cx="3117152" cy="100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Fais une liste de tes jeux préférés.</a:t>
              </a:r>
              <a:endParaRPr lang="fr-FR" sz="1200" dirty="0" smtClean="0">
                <a:latin typeface="Futura Std Condensed" pitchFamily="34" charset="0"/>
                <a:cs typeface="Futura Condensed"/>
              </a:endParaRPr>
            </a:p>
            <a:p>
              <a:pPr marL="171450" indent="-171450" algn="l" rtl="0">
                <a:buFont typeface="Lucida Grande"/>
                <a:buChar char="+"/>
              </a:pP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que ces jeux ont en commun ?</a:t>
              </a:r>
            </a:p>
            <a:p>
              <a:pPr marL="171450" indent="-171450" algn="l" rtl="0">
                <a:buFont typeface="Lucida Grande"/>
                <a:buChar char="+"/>
              </a:pPr>
              <a:r>
                <a:rPr lang="fr-FR" sz="1200" b="0" i="0" u="none" dirty="0">
                  <a:latin typeface="Futura Std Condensed" pitchFamily="34" charset="0"/>
                  <a:cs typeface="Futura Condensed"/>
                </a:rPr>
                <a:t>Quels aspects de leur conception font de chacun </a:t>
              </a:r>
              <a:r>
                <a:rPr lang="fr-FR" sz="1200" b="0" i="0" u="none" dirty="0" smtClean="0">
                  <a:latin typeface="Futura Std Condensed" pitchFamily="34" charset="0"/>
                  <a:cs typeface="Futura Condensed"/>
                </a:rPr>
                <a:t>d’eux </a:t>
              </a:r>
              <a:r>
                <a:rPr lang="fr-FR" sz="1200" b="0" i="0" u="none" dirty="0">
                  <a:latin typeface="Futura Std Condensed" pitchFamily="34" charset="0"/>
                  <a:cs typeface="Futura Condensed"/>
                </a:rPr>
                <a:t>un jeu ?</a:t>
              </a:r>
            </a:p>
            <a:p>
              <a:pPr marL="171450" indent="-171450" algn="l" rtl="0">
                <a:buFont typeface="Lucida Grande"/>
                <a:buChar char="+"/>
              </a:pPr>
              <a:r>
                <a:rPr lang="fr-FR" sz="1200" b="0" i="0" u="none" dirty="0">
                  <a:latin typeface="Futura Std Condensed" pitchFamily="34" charset="0"/>
                  <a:cs typeface="Futura Condensed"/>
                </a:rPr>
                <a:t>Fais une liste </a:t>
              </a:r>
              <a:r>
                <a:rPr lang="fr-FR" sz="1200" b="0" i="0" u="none" dirty="0" smtClean="0">
                  <a:latin typeface="Futura Std Condensed" pitchFamily="34" charset="0"/>
                  <a:cs typeface="Futura Condensed"/>
                </a:rPr>
                <a:t>d’éléments </a:t>
              </a:r>
              <a:r>
                <a:rPr lang="fr-FR" sz="1200" b="0" i="0" u="none" dirty="0">
                  <a:latin typeface="Futura Std Condensed" pitchFamily="34" charset="0"/>
                  <a:cs typeface="Futura Condensed"/>
                </a:rPr>
                <a:t>de conception du jeu de tes rêves.</a:t>
              </a: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007796" y="5695858"/>
            <a:ext cx="3307404" cy="1880821"/>
            <a:chOff x="3992282" y="2832776"/>
            <a:chExt cx="3307404" cy="1880821"/>
          </a:xfrm>
        </p:grpSpPr>
        <p:sp>
          <p:nvSpPr>
            <p:cNvPr id="88" name="TextBox 87"/>
            <p:cNvSpPr txBox="1"/>
            <p:nvPr/>
          </p:nvSpPr>
          <p:spPr>
            <a:xfrm>
              <a:off x="4089400" y="3328602"/>
              <a:ext cx="3117152" cy="138499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listes </a:t>
              </a:r>
              <a:r>
                <a:rPr lang="fr-FR" sz="1200" b="0" i="0" u="none" dirty="0" smtClean="0">
                  <a:latin typeface="Futura Std Condensed" pitchFamily="34" charset="0"/>
                  <a:cs typeface="Futura Condensed"/>
                </a:rPr>
                <a:t>d’éléments </a:t>
              </a:r>
              <a:r>
                <a:rPr lang="fr-FR" sz="1200" b="0" i="0" u="none" dirty="0">
                  <a:latin typeface="Futura Std Condensed" pitchFamily="34" charset="0"/>
                  <a:cs typeface="Futura Condensed"/>
                </a:rPr>
                <a:t>du jeu idéal incluent-elles des caractéristiques propres aux jeux ?</a:t>
              </a:r>
            </a:p>
            <a:p>
              <a:pPr marL="171450" indent="-171450" algn="l" rtl="0">
                <a:buFont typeface="Lucida Grande"/>
                <a:buChar char="+"/>
              </a:pPr>
              <a:r>
                <a:rPr lang="fr-FR" sz="1200" b="0" i="0" u="none" dirty="0">
                  <a:latin typeface="Futura Std Condensed" pitchFamily="34" charset="0"/>
                  <a:cs typeface="Futura Condensed"/>
                </a:rPr>
                <a:t>Quels éléments de conception se rapprochent ou diffèrent des éléments de la liste établie avec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a:t>
              </a:r>
            </a:p>
            <a:p>
              <a:pPr marL="171450" indent="-171450" algn="l" rtl="0">
                <a:buFont typeface="Lucida Grande"/>
                <a:buChar char="+"/>
              </a:pPr>
              <a:r>
                <a:rPr lang="fr-FR" sz="1200" b="0" i="0" u="none" dirty="0">
                  <a:latin typeface="Futura Std Condensed" pitchFamily="34" charset="0"/>
                  <a:cs typeface="Futura Condensed"/>
                </a:rPr>
                <a:t>Que vous révèlent les listes quant aux types de jeux que vos élèves apprécient ?</a:t>
              </a: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custDataLst>
              <p:tags r:id="rId7"/>
            </p:custDataLst>
          </p:nvPr>
        </p:nvGrpSpPr>
        <p:grpSpPr>
          <a:xfrm>
            <a:off x="457995" y="7630731"/>
            <a:ext cx="6857205" cy="352518"/>
            <a:chOff x="457995" y="7630731"/>
            <a:chExt cx="6857205" cy="352518"/>
          </a:xfrm>
        </p:grpSpPr>
        <p:sp>
          <p:nvSpPr>
            <p:cNvPr id="52" name="TextBox 51"/>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56" name="Straight Connector 55"/>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58" name="Straight Connector 57"/>
          <p:cNvCxnSpPr/>
          <p:nvPr>
            <p:custDataLst>
              <p:tags r:id="rId8"/>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custDataLst>
              <p:tags r:id="rId9"/>
            </p:custDataLst>
          </p:nvPr>
        </p:nvGrpSpPr>
        <p:grpSpPr>
          <a:xfrm>
            <a:off x="4104914" y="8217641"/>
            <a:ext cx="3117152" cy="1158779"/>
            <a:chOff x="3746748" y="8217641"/>
            <a:chExt cx="3475318" cy="1158779"/>
          </a:xfrm>
        </p:grpSpPr>
        <p:sp>
          <p:nvSpPr>
            <p:cNvPr id="64" name="TextBox 6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5" name="Group 64"/>
            <p:cNvGrpSpPr/>
            <p:nvPr/>
          </p:nvGrpSpPr>
          <p:grpSpPr>
            <a:xfrm>
              <a:off x="4076948" y="8385986"/>
              <a:ext cx="3145118" cy="883399"/>
              <a:chOff x="3891832" y="8385983"/>
              <a:chExt cx="3321768" cy="883398"/>
            </a:xfrm>
          </p:grpSpPr>
          <p:cxnSp>
            <p:nvCxnSpPr>
              <p:cNvPr id="69" name="Straight Connector 6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78" name="TextBox 77"/>
          <p:cNvSpPr txBox="1"/>
          <p:nvPr>
            <p:custDataLst>
              <p:tags r:id="rId10"/>
            </p:custDataLst>
          </p:nvPr>
        </p:nvSpPr>
        <p:spPr>
          <a:xfrm>
            <a:off x="551129" y="8142739"/>
            <a:ext cx="3231204" cy="646331"/>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Invitez les élèves à consulter leur liste de caractérisation du jeu idéal quand ils programmeront des jeux dans le cadre des autres activités du </a:t>
            </a:r>
            <a:r>
              <a:rPr lang="fr-FR" sz="1200" b="0" i="0" u="none" dirty="0" smtClean="0">
                <a:latin typeface="Futura Std Condensed" pitchFamily="34" charset="0"/>
                <a:cs typeface="Futura Condensed"/>
              </a:rPr>
              <a:t>chapitre 4</a:t>
            </a:r>
            <a:r>
              <a:rPr lang="fr-FR" sz="1200" b="0" i="0" u="none" dirty="0">
                <a:latin typeface="Futura Std Condensed" pitchFamily="34" charset="0"/>
                <a:cs typeface="Futura Condensed"/>
              </a:rPr>
              <a:t>.</a:t>
            </a:r>
            <a:endParaRPr lang="fr-FR" sz="1200" dirty="0">
              <a:latin typeface="Futura Std Condensed" pitchFamily="34" charset="0"/>
              <a:cs typeface="Futura Condensed"/>
            </a:endParaRPr>
          </a:p>
        </p:txBody>
      </p:sp>
      <p:grpSp>
        <p:nvGrpSpPr>
          <p:cNvPr id="99" name="Group 98"/>
          <p:cNvGrpSpPr/>
          <p:nvPr>
            <p:custDataLst>
              <p:tags r:id="rId11"/>
            </p:custDataLst>
          </p:nvPr>
        </p:nvGrpSpPr>
        <p:grpSpPr>
          <a:xfrm>
            <a:off x="3907037" y="794340"/>
            <a:ext cx="442062" cy="1346140"/>
            <a:chOff x="2853673" y="794340"/>
            <a:chExt cx="442062" cy="1123360"/>
          </a:xfrm>
        </p:grpSpPr>
        <p:cxnSp>
          <p:nvCxnSpPr>
            <p:cNvPr id="102" name="Straight Connector 101"/>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06" name="TextBox 105"/>
          <p:cNvSpPr txBox="1"/>
          <p:nvPr>
            <p:custDataLst>
              <p:tags r:id="rId12"/>
            </p:custDataLst>
          </p:nvPr>
        </p:nvSpPr>
        <p:spPr>
          <a:xfrm>
            <a:off x="2891766" y="1919829"/>
            <a:ext cx="1092200" cy="446276"/>
          </a:xfrm>
          <a:prstGeom prst="rect">
            <a:avLst/>
          </a:prstGeom>
          <a:noFill/>
        </p:spPr>
        <p:txBody>
          <a:bodyPr wrap="square" rtlCol="0">
            <a:spAutoFit/>
          </a:bodyPr>
          <a:lstStyle/>
          <a:p>
            <a:pPr algn="dist" rtl="0">
              <a:lnSpc>
                <a:spcPct val="120000"/>
              </a:lnSpc>
            </a:pPr>
            <a:r>
              <a:rPr lang="fr-FR" sz="1000" b="0" i="0" u="none" baseline="-25000" dirty="0">
                <a:latin typeface="Futura Std Condensed" pitchFamily="34" charset="0"/>
                <a:cs typeface="Futura Condensed"/>
              </a:rPr>
              <a:t>DURÉE SUGGÉRÉE</a:t>
            </a:r>
          </a:p>
          <a:p>
            <a:pPr algn="dist" rtl="0">
              <a:lnSpc>
                <a:spcPct val="150000"/>
              </a:lnSpc>
            </a:pPr>
            <a:r>
              <a:rPr lang="fr-FR" sz="1000" b="0" i="0" u="none" dirty="0">
                <a:latin typeface="Futura Std Condensed" pitchFamily="34" charset="0"/>
                <a:cs typeface="Futura Condensed"/>
              </a:rPr>
              <a:t>15–30 MINUTES</a:t>
            </a:r>
          </a:p>
        </p:txBody>
      </p:sp>
      <p:pic>
        <p:nvPicPr>
          <p:cNvPr id="107" name="Picture 106" descr="15min.png"/>
          <p:cNvPicPr>
            <a:picLocks noChangeAspect="1"/>
          </p:cNvPicPr>
          <p:nvPr>
            <p:custDataLst>
              <p:tags r:id="rId13"/>
            </p:custDataLst>
          </p:nvPr>
        </p:nvPicPr>
        <p:blipFill>
          <a:blip r:embed="rId19">
            <a:extLst>
              <a:ext uri="{28A0092B-C50C-407E-A947-70E740481C1C}">
                <a14:useLocalDpi xmlns:a14="http://schemas.microsoft.com/office/drawing/2010/main" val="0"/>
              </a:ext>
            </a:extLst>
          </a:blip>
          <a:stretch>
            <a:fillRect/>
          </a:stretch>
        </p:blipFill>
        <p:spPr>
          <a:xfrm>
            <a:off x="2635251" y="1980001"/>
            <a:ext cx="324022" cy="324022"/>
          </a:xfrm>
          <a:prstGeom prst="rect">
            <a:avLst/>
          </a:prstGeom>
        </p:spPr>
      </p:pic>
      <p:grpSp>
        <p:nvGrpSpPr>
          <p:cNvPr id="6" name="Group 5"/>
          <p:cNvGrpSpPr/>
          <p:nvPr>
            <p:custDataLst>
              <p:tags r:id="rId14"/>
            </p:custDataLst>
          </p:nvPr>
        </p:nvGrpSpPr>
        <p:grpSpPr>
          <a:xfrm>
            <a:off x="551130" y="-1"/>
            <a:ext cx="493776" cy="2791969"/>
            <a:chOff x="551130" y="-1"/>
            <a:chExt cx="493776" cy="2791969"/>
          </a:xfrm>
        </p:grpSpPr>
        <p:pic>
          <p:nvPicPr>
            <p:cNvPr id="5" name="Picture 4" descr="Unit4activitie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46" name="TextBox 45"/>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4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
        <p:nvSpPr>
          <p:cNvPr id="47" name="Isosceles Triangle 46"/>
          <p:cNvSpPr/>
          <p:nvPr>
            <p:custDataLst>
              <p:tags r:id="rId15"/>
            </p:custDataLst>
          </p:nvPr>
        </p:nvSpPr>
        <p:spPr>
          <a:xfrm>
            <a:off x="551130" y="254215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4" name="Slide Number Placeholder 3"/>
          <p:cNvSpPr>
            <a:spLocks noGrp="1"/>
          </p:cNvSpPr>
          <p:nvPr>
            <p:ph type="sldNum" sz="quarter" idx="12"/>
            <p:custDataLst>
              <p:tags r:id="rId16"/>
            </p:custDataLst>
          </p:nvPr>
        </p:nvSpPr>
        <p:spPr>
          <a:xfrm>
            <a:off x="142398" y="9519711"/>
            <a:ext cx="1813560" cy="535517"/>
          </a:xfrm>
        </p:spPr>
        <p:txBody>
          <a:bodyPr/>
          <a:lstStyle/>
          <a:p>
            <a:pPr algn="l" rtl="0"/>
            <a:r>
              <a:rPr lang="fr-FR" b="0" i="0" u="none">
                <a:latin typeface="Futura Std Condensed" pitchFamily="34" charset="0"/>
              </a:rPr>
              <a:t>74</a:t>
            </a:r>
            <a:endParaRPr lang="fr-FR" dirty="0">
              <a:latin typeface="Futura Std Condensed" pitchFamily="34" charset="0"/>
            </a:endParaRPr>
          </a:p>
        </p:txBody>
      </p:sp>
    </p:spTree>
    <p:extLst>
      <p:ext uri="{BB962C8B-B14F-4D97-AF65-F5344CB8AC3E}">
        <p14:creationId xmlns:p14="http://schemas.microsoft.com/office/powerpoint/2010/main" val="21527739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4dreamgamelist.png"/>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a:stretch/>
        </p:blipFill>
        <p:spPr>
          <a:xfrm>
            <a:off x="0" y="0"/>
            <a:ext cx="7772400" cy="10058400"/>
          </a:xfrm>
          <a:prstGeom prst="rect">
            <a:avLst/>
          </a:prstGeom>
        </p:spPr>
      </p:pic>
    </p:spTree>
    <p:extLst>
      <p:ext uri="{BB962C8B-B14F-4D97-AF65-F5344CB8AC3E}">
        <p14:creationId xmlns:p14="http://schemas.microsoft.com/office/powerpoint/2010/main" val="619325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custDataLst>
              <p:tags r:id="rId1"/>
            </p:custDataLst>
          </p:nvPr>
        </p:nvGrpSpPr>
        <p:grpSpPr>
          <a:xfrm>
            <a:off x="176378" y="663411"/>
            <a:ext cx="7596022" cy="479582"/>
            <a:chOff x="176378" y="663411"/>
            <a:chExt cx="7596022" cy="479582"/>
          </a:xfrm>
        </p:grpSpPr>
        <p:sp>
          <p:nvSpPr>
            <p:cNvPr id="61" name="Rectangle 13"/>
            <p:cNvSpPr/>
            <p:nvPr/>
          </p:nvSpPr>
          <p:spPr>
            <a:xfrm flipH="1">
              <a:off x="176378" y="663411"/>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62" name="TextBox 61"/>
            <p:cNvSpPr txBox="1"/>
            <p:nvPr/>
          </p:nvSpPr>
          <p:spPr>
            <a:xfrm flipH="1">
              <a:off x="452118" y="681328"/>
              <a:ext cx="3722166"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QUE CONTIENT CE GUIDE ?</a:t>
              </a:r>
              <a:endParaRPr lang="fr-FR" sz="2400" dirty="0">
                <a:solidFill>
                  <a:schemeClr val="bg1"/>
                </a:solidFill>
                <a:latin typeface="Futura Std Condensed" pitchFamily="34" charset="0"/>
                <a:cs typeface="Futura Condensed"/>
              </a:endParaRPr>
            </a:p>
          </p:txBody>
        </p:sp>
      </p:grpSp>
      <p:sp>
        <p:nvSpPr>
          <p:cNvPr id="33" name="Rectangle 32"/>
          <p:cNvSpPr/>
          <p:nvPr>
            <p:custDataLst>
              <p:tags r:id="rId2"/>
            </p:custDataLst>
          </p:nvPr>
        </p:nvSpPr>
        <p:spPr>
          <a:xfrm>
            <a:off x="486947" y="1466509"/>
            <a:ext cx="3064134" cy="1384995"/>
          </a:xfrm>
          <a:prstGeom prst="rect">
            <a:avLst/>
          </a:prstGeom>
          <a:ln>
            <a:solidFill>
              <a:schemeClr val="tx1"/>
            </a:solidFill>
            <a:prstDash val="dash"/>
          </a:ln>
        </p:spPr>
        <p:txBody>
          <a:bodyPr wrap="square">
            <a:spAutoFit/>
          </a:bodyPr>
          <a:lstStyle/>
          <a:p>
            <a:pPr algn="just" rtl="0"/>
            <a:r>
              <a:rPr lang="fr-FR" sz="1400" b="0" i="0" u="none" dirty="0">
                <a:latin typeface="Futura Std Condensed" pitchFamily="34" charset="0"/>
                <a:cs typeface="Futura Condensed"/>
              </a:rPr>
              <a:t>Ce guide est organisé en sept chapitres dont la plupart comprennent six activités. </a:t>
            </a:r>
            <a:r>
              <a:rPr lang="fr-FR" sz="1400" b="0" i="0" u="none" dirty="0" smtClean="0">
                <a:latin typeface="Futura Std Condensed" pitchFamily="34" charset="0"/>
                <a:cs typeface="Futura Condensed"/>
              </a:rPr>
              <a:t>L’apprentissage </a:t>
            </a:r>
            <a:r>
              <a:rPr lang="fr-FR" sz="1400" b="0" i="0" u="none" dirty="0">
                <a:latin typeface="Futura Std Condensed" pitchFamily="34" charset="0"/>
                <a:cs typeface="Futura Condensed"/>
              </a:rPr>
              <a:t>est progressif, avec un premier chapitre préparatoire et un ultime chapitre basé sur la réalisation </a:t>
            </a:r>
            <a:r>
              <a:rPr lang="fr-FR" sz="1400" b="0" i="0" u="none" dirty="0" smtClean="0">
                <a:latin typeface="Futura Std Condensed" pitchFamily="34" charset="0"/>
                <a:cs typeface="Futura Condensed"/>
              </a:rPr>
              <a:t>d’un </a:t>
            </a:r>
            <a:r>
              <a:rPr lang="fr-FR" sz="1400" b="0" i="0" u="none" dirty="0">
                <a:latin typeface="Futura Std Condensed" pitchFamily="34" charset="0"/>
                <a:cs typeface="Futura Condensed"/>
              </a:rPr>
              <a:t>projet. Le contenu de chacun des chapitres est résumé ici :</a:t>
            </a:r>
          </a:p>
        </p:txBody>
      </p:sp>
      <p:sp>
        <p:nvSpPr>
          <p:cNvPr id="79" name="TextBox 78"/>
          <p:cNvSpPr txBox="1"/>
          <p:nvPr>
            <p:custDataLst>
              <p:tags r:id="rId3"/>
            </p:custDataLst>
          </p:nvPr>
        </p:nvSpPr>
        <p:spPr>
          <a:xfrm>
            <a:off x="486947" y="7477521"/>
            <a:ext cx="6854771" cy="2160000"/>
          </a:xfrm>
          <a:prstGeom prst="rect">
            <a:avLst/>
          </a:prstGeom>
          <a:noFill/>
          <a:ln>
            <a:solidFill>
              <a:srgbClr val="000000"/>
            </a:solidFill>
            <a:prstDash val="dash"/>
          </a:ln>
        </p:spPr>
        <p:txBody>
          <a:bodyPr wrap="square" rtlCol="0">
            <a:spAutoFit/>
          </a:bodyPr>
          <a:lstStyle/>
          <a:p>
            <a:pPr algn="l" rtl="0"/>
            <a:r>
              <a:rPr lang="fr-FR" sz="1200" b="0" i="0" u="none" dirty="0">
                <a:latin typeface="Futura Std Condensed" pitchFamily="34" charset="0"/>
                <a:cs typeface="Futura Condensed"/>
              </a:rPr>
              <a:t>Des stratégies </a:t>
            </a:r>
            <a:r>
              <a:rPr lang="fr-FR" sz="1200" b="0" i="0" u="none" dirty="0" smtClean="0">
                <a:latin typeface="Futura Std Condensed" pitchFamily="34" charset="0"/>
                <a:cs typeface="Futura Condensed"/>
              </a:rPr>
              <a:t>d’évaluation </a:t>
            </a:r>
            <a:r>
              <a:rPr lang="fr-FR" sz="1200" b="0" i="0" u="none" dirty="0">
                <a:latin typeface="Futura Std Condensed" pitchFamily="34" charset="0"/>
                <a:cs typeface="Futura Condensed"/>
              </a:rPr>
              <a:t>sont décrites tout au long du guide, et divers outils </a:t>
            </a:r>
            <a:r>
              <a:rPr lang="fr-FR" sz="1200" b="0" i="0" u="none" dirty="0" smtClean="0">
                <a:latin typeface="Futura Std Condensed" pitchFamily="34" charset="0"/>
                <a:cs typeface="Futura Condensed"/>
              </a:rPr>
              <a:t>d’évaluation </a:t>
            </a:r>
            <a:r>
              <a:rPr lang="fr-FR" sz="1200" b="0" i="0" u="none" dirty="0">
                <a:latin typeface="Futura Std Condensed" pitchFamily="34" charset="0"/>
                <a:cs typeface="Futura Condensed"/>
              </a:rPr>
              <a:t>sont proposés en annexe. Notre approche de </a:t>
            </a:r>
            <a:r>
              <a:rPr lang="fr-FR" sz="1200" b="0" i="0" u="none" dirty="0" smtClean="0">
                <a:latin typeface="Futura Std Condensed" pitchFamily="34" charset="0"/>
                <a:cs typeface="Futura Condensed"/>
              </a:rPr>
              <a:t>l’évaluation </a:t>
            </a:r>
            <a:r>
              <a:rPr lang="fr-FR" sz="1200" b="0" i="0" u="none" dirty="0">
                <a:latin typeface="Futura Std Condensed" pitchFamily="34" charset="0"/>
                <a:cs typeface="Futura Condensed"/>
              </a:rPr>
              <a:t>met </a:t>
            </a:r>
            <a:r>
              <a:rPr lang="fr-FR" sz="1200" b="0" i="0" u="none" dirty="0" smtClean="0">
                <a:latin typeface="Futura Std Condensed" pitchFamily="34" charset="0"/>
                <a:cs typeface="Futura Condensed"/>
              </a:rPr>
              <a:t>l’accent </a:t>
            </a:r>
            <a:r>
              <a:rPr lang="fr-FR" sz="1200" b="0" i="0" u="none" dirty="0">
                <a:latin typeface="Futura Std Condensed" pitchFamily="34" charset="0"/>
                <a:cs typeface="Futura Condensed"/>
              </a:rPr>
              <a:t>sur le processus et accorde une grande importance au fait de donner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aux élèves de parler de leurs créations et de leurs pratiques créatives (et de celles des autres). De nombreux types de données orientées processus peuvent être recueillis et diverses stratégies sont proposées tout au long de ce guide. En voici quelques exemples :</a:t>
            </a:r>
          </a:p>
          <a:p>
            <a:pPr algn="l" rtl="0"/>
            <a:r>
              <a:rPr lang="fr-FR" sz="700" b="0" i="0" u="none" dirty="0">
                <a:latin typeface="Futura Std Condensed" pitchFamily="34" charset="0"/>
                <a:cs typeface="Futura Condensed"/>
              </a:rPr>
              <a:t> </a:t>
            </a:r>
          </a:p>
          <a:p>
            <a:pPr marL="628650" lvl="1" indent="-171450" algn="l" rtl="0">
              <a:buFont typeface="Lucida Grande"/>
              <a:buChar char="+"/>
            </a:pPr>
            <a:r>
              <a:rPr lang="fr-FR" sz="1200" b="0" i="0" u="none" dirty="0">
                <a:latin typeface="Futura Std Condensed" pitchFamily="34" charset="0"/>
                <a:cs typeface="Futura Condensed"/>
              </a:rPr>
              <a:t>favoriser les conversations avec et entre les élèves à propos de leurs projets, avec enregistrement audio ou vidéo ou prise de notes</a:t>
            </a:r>
          </a:p>
          <a:p>
            <a:pPr marL="628650" lvl="1" indent="-171450" algn="l" rtl="0">
              <a:buFont typeface="Lucida Grande"/>
              <a:buChar char="+"/>
            </a:pPr>
            <a:r>
              <a:rPr lang="fr-FR" sz="1200" b="0" i="0" u="none" dirty="0">
                <a:latin typeface="Futura Std Condensed" pitchFamily="34" charset="0"/>
                <a:cs typeface="Futura Condensed"/>
              </a:rPr>
              <a:t>étudier des portfolios de projets</a:t>
            </a:r>
          </a:p>
          <a:p>
            <a:pPr marL="628650" lvl="1" indent="-171450" algn="l" rtl="0">
              <a:buFont typeface="Lucida Grande"/>
              <a:buChar char="+"/>
            </a:pPr>
            <a:r>
              <a:rPr lang="fr-FR" sz="1200" b="0" i="0" u="none" dirty="0">
                <a:latin typeface="Futura Std Condensed" pitchFamily="34" charset="0"/>
                <a:cs typeface="Futura Condensed"/>
              </a:rPr>
              <a:t>tenir des journaux de conception</a:t>
            </a:r>
          </a:p>
          <a:p>
            <a:pPr algn="l" rtl="0"/>
            <a:r>
              <a:rPr lang="fr-FR" sz="700" b="0" i="0" u="none" dirty="0">
                <a:latin typeface="Futura Std Condensed" pitchFamily="34" charset="0"/>
                <a:cs typeface="Futura Condensed"/>
              </a:rPr>
              <a:t> </a:t>
            </a:r>
          </a:p>
          <a:p>
            <a:pPr algn="l" rtl="0"/>
            <a:r>
              <a:rPr lang="fr-FR" sz="1200" b="0" i="0" u="none" dirty="0">
                <a:latin typeface="Futura Std Condensed" pitchFamily="34" charset="0"/>
                <a:cs typeface="Futura Condensed"/>
              </a:rPr>
              <a:t>Pour nous, </a:t>
            </a:r>
            <a:r>
              <a:rPr lang="fr-FR" sz="1200" b="0" i="0" u="none" dirty="0" smtClean="0">
                <a:latin typeface="Futura Std Condensed" pitchFamily="34" charset="0"/>
                <a:cs typeface="Futura Condensed"/>
              </a:rPr>
              <a:t>l’évaluation </a:t>
            </a:r>
            <a:r>
              <a:rPr lang="fr-FR" sz="1200" b="0" i="0" u="none" dirty="0">
                <a:latin typeface="Futura Std Condensed" pitchFamily="34" charset="0"/>
                <a:cs typeface="Futura Condensed"/>
              </a:rPr>
              <a:t>doit être faite avec les élèves, pour les aider à identifier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savent déjà et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veulent encore comprendre. Diverses personnes peuvent participer à </a:t>
            </a:r>
            <a:r>
              <a:rPr lang="fr-FR" sz="1200" b="0" i="0" u="none" dirty="0" smtClean="0">
                <a:latin typeface="Futura Std Condensed" pitchFamily="34" charset="0"/>
                <a:cs typeface="Futura Condensed"/>
              </a:rPr>
              <a:t>l’évaluation </a:t>
            </a:r>
            <a:r>
              <a:rPr lang="fr-FR" sz="1200" b="0" i="0" u="none" dirty="0">
                <a:latin typeface="Futura Std Condensed" pitchFamily="34" charset="0"/>
                <a:cs typeface="Futura Condensed"/>
              </a:rPr>
              <a:t>comme, par exemple, les créateurs, leurs camarades, leurs enseignants et leurs parents. </a:t>
            </a:r>
          </a:p>
        </p:txBody>
      </p:sp>
      <p:grpSp>
        <p:nvGrpSpPr>
          <p:cNvPr id="142" name="Group 141"/>
          <p:cNvGrpSpPr/>
          <p:nvPr>
            <p:custDataLst>
              <p:tags r:id="rId4"/>
            </p:custDataLst>
          </p:nvPr>
        </p:nvGrpSpPr>
        <p:grpSpPr>
          <a:xfrm>
            <a:off x="4276092" y="1437970"/>
            <a:ext cx="3064135" cy="1354217"/>
            <a:chOff x="4276093" y="1972133"/>
            <a:chExt cx="3064135" cy="1354217"/>
          </a:xfrm>
        </p:grpSpPr>
        <p:sp>
          <p:nvSpPr>
            <p:cNvPr id="81" name="TextBox 80"/>
            <p:cNvSpPr txBox="1"/>
            <p:nvPr/>
          </p:nvSpPr>
          <p:spPr>
            <a:xfrm>
              <a:off x="4607672" y="1972133"/>
              <a:ext cx="2732556" cy="1354217"/>
            </a:xfrm>
            <a:prstGeom prst="rect">
              <a:avLst/>
            </a:prstGeom>
            <a:noFill/>
          </p:spPr>
          <p:txBody>
            <a:bodyPr wrap="square" tIns="0" bIns="0" rtlCol="0">
              <a:spAutoFit/>
            </a:bodyPr>
            <a:lstStyle/>
            <a:p>
              <a:pPr lvl="0" algn="just" rtl="0"/>
              <a:r>
                <a:rPr lang="fr-FR" sz="1100" b="0" i="0" u="none" dirty="0">
                  <a:latin typeface="Futura Std Condensed" pitchFamily="34" charset="0"/>
                  <a:cs typeface="Futura Condensed"/>
                </a:rPr>
                <a:t>Crée de nouveaux mondes interactifs à travers la narration collaborative. Commence par créer des personnages et apprendre à coder des conversations, puis intègre ces personnages et ces conversations à différentes scènes. Réunis personnages, conversations et scènes en un vaste projet de narration à faire passer à </a:t>
              </a:r>
              <a:r>
                <a:rPr lang="fr-FR" sz="1100" b="0" i="0" u="none" dirty="0" smtClean="0">
                  <a:latin typeface="Futura Std Condensed" pitchFamily="34" charset="0"/>
                  <a:cs typeface="Futura Condensed"/>
                </a:rPr>
                <a:t>d’autres </a:t>
              </a:r>
              <a:r>
                <a:rPr lang="fr-FR" sz="1100" b="0" i="0" u="none" dirty="0">
                  <a:latin typeface="Futura Std Condensed" pitchFamily="34" charset="0"/>
                  <a:cs typeface="Futura Condensed"/>
                </a:rPr>
                <a:t>créateurs pour </a:t>
              </a:r>
              <a:r>
                <a:rPr lang="fr-FR" sz="1100" b="0" i="0" u="none" dirty="0" smtClean="0">
                  <a:latin typeface="Futura Std Condensed" pitchFamily="34" charset="0"/>
                  <a:cs typeface="Futura Condensed"/>
                </a:rPr>
                <a:t>qu’ils </a:t>
              </a:r>
              <a:r>
                <a:rPr lang="fr-FR" sz="1100" b="0" i="0" u="none" dirty="0">
                  <a:latin typeface="Futura Std Condensed" pitchFamily="34" charset="0"/>
                  <a:cs typeface="Futura Condensed"/>
                </a:rPr>
                <a:t>le fassent évoluer – ou même </a:t>
              </a:r>
              <a:r>
                <a:rPr lang="fr-FR" sz="1100" b="0" i="0" u="none" dirty="0" smtClean="0">
                  <a:latin typeface="Futura Std Condensed" pitchFamily="34" charset="0"/>
                  <a:cs typeface="Futura Condensed"/>
                </a:rPr>
                <a:t>qu’ils </a:t>
              </a:r>
              <a:r>
                <a:rPr lang="fr-FR" sz="1100" b="0" i="0" u="none" dirty="0">
                  <a:latin typeface="Futura Std Condensed" pitchFamily="34" charset="0"/>
                  <a:cs typeface="Futura Condensed"/>
                </a:rPr>
                <a:t>le réinventent entièrement !</a:t>
              </a:r>
            </a:p>
          </p:txBody>
        </p:sp>
        <p:grpSp>
          <p:nvGrpSpPr>
            <p:cNvPr id="105" name="Group 104"/>
            <p:cNvGrpSpPr/>
            <p:nvPr/>
          </p:nvGrpSpPr>
          <p:grpSpPr>
            <a:xfrm>
              <a:off x="4276093" y="2000673"/>
              <a:ext cx="331582" cy="1149311"/>
              <a:chOff x="3892928" y="1815092"/>
              <a:chExt cx="331582" cy="1149311"/>
            </a:xfrm>
          </p:grpSpPr>
          <p:grpSp>
            <p:nvGrpSpPr>
              <p:cNvPr id="57" name="Group 56"/>
              <p:cNvGrpSpPr/>
              <p:nvPr/>
            </p:nvGrpSpPr>
            <p:grpSpPr>
              <a:xfrm rot="16200000" flipH="1">
                <a:off x="3484063" y="2223957"/>
                <a:ext cx="1149311" cy="331582"/>
                <a:chOff x="2424405" y="1789304"/>
                <a:chExt cx="1149311" cy="331582"/>
              </a:xfrm>
            </p:grpSpPr>
            <p:sp>
              <p:nvSpPr>
                <p:cNvPr id="59" name="Rectangle 58"/>
                <p:cNvSpPr/>
                <p:nvPr/>
              </p:nvSpPr>
              <p:spPr>
                <a:xfrm>
                  <a:off x="2424405" y="1789304"/>
                  <a:ext cx="1149311" cy="331582"/>
                </a:xfrm>
                <a:prstGeom prst="rect">
                  <a:avLst/>
                </a:prstGeom>
                <a:solidFill>
                  <a:srgbClr val="AA28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dirty="0">
                    <a:latin typeface="Futura Std Condensed" pitchFamily="34" charset="0"/>
                    <a:cs typeface="Futura Condensed"/>
                  </a:endParaRPr>
                </a:p>
              </p:txBody>
            </p:sp>
            <p:sp>
              <p:nvSpPr>
                <p:cNvPr id="60" name="Isosceles Triangle 59"/>
                <p:cNvSpPr/>
                <p:nvPr/>
              </p:nvSpPr>
              <p:spPr>
                <a:xfrm rot="16200000">
                  <a:off x="3323610" y="1870778"/>
                  <a:ext cx="331577" cy="168633"/>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a:latin typeface="Futura Std Condensed" pitchFamily="34" charset="0"/>
                  </a:endParaRPr>
                </a:p>
              </p:txBody>
            </p:sp>
          </p:grpSp>
          <p:sp>
            <p:nvSpPr>
              <p:cNvPr id="104" name="TextBox 103"/>
              <p:cNvSpPr txBox="1"/>
              <p:nvPr/>
            </p:nvSpPr>
            <p:spPr>
              <a:xfrm rot="16200000">
                <a:off x="3503611" y="2264071"/>
                <a:ext cx="1113402" cy="215444"/>
              </a:xfrm>
              <a:prstGeom prst="rect">
                <a:avLst/>
              </a:prstGeom>
              <a:noFill/>
            </p:spPr>
            <p:txBody>
              <a:bodyPr wrap="square" rtlCol="0">
                <a:spAutoFit/>
              </a:bodyPr>
              <a:lstStyle/>
              <a:p>
                <a:pPr algn="r" rtl="0"/>
                <a:r>
                  <a:rPr lang="fr-FR" sz="800" b="0" i="0" u="none" dirty="0" smtClean="0">
                    <a:solidFill>
                      <a:srgbClr val="FFFFFF"/>
                    </a:solidFill>
                    <a:latin typeface="Futura Std Condensed" pitchFamily="34" charset="0"/>
                    <a:cs typeface="Futura Condensed"/>
                  </a:rPr>
                  <a:t>CHAPITRE 3 </a:t>
                </a:r>
                <a:r>
                  <a:rPr lang="fr-FR" sz="800" b="0" i="0" u="none" dirty="0">
                    <a:solidFill>
                      <a:srgbClr val="FFFFFF"/>
                    </a:solidFill>
                    <a:latin typeface="Futura Std Condensed" pitchFamily="34" charset="0"/>
                    <a:cs typeface="Futura Condensed"/>
                  </a:rPr>
                  <a:t>– HISTOIRES</a:t>
                </a:r>
                <a:endParaRPr lang="fr-FR" sz="800" dirty="0">
                  <a:solidFill>
                    <a:srgbClr val="FFFFFF"/>
                  </a:solidFill>
                  <a:latin typeface="Futura Std Condensed" pitchFamily="34" charset="0"/>
                  <a:cs typeface="Futura Condensed"/>
                </a:endParaRPr>
              </a:p>
            </p:txBody>
          </p:sp>
        </p:grpSp>
      </p:grpSp>
      <p:grpSp>
        <p:nvGrpSpPr>
          <p:cNvPr id="4" name="Group 3"/>
          <p:cNvGrpSpPr/>
          <p:nvPr>
            <p:custDataLst>
              <p:tags r:id="rId5"/>
            </p:custDataLst>
          </p:nvPr>
        </p:nvGrpSpPr>
        <p:grpSpPr>
          <a:xfrm>
            <a:off x="483019" y="6031572"/>
            <a:ext cx="3064136" cy="1354217"/>
            <a:chOff x="483019" y="6031572"/>
            <a:chExt cx="3064136" cy="1354217"/>
          </a:xfrm>
        </p:grpSpPr>
        <p:sp>
          <p:nvSpPr>
            <p:cNvPr id="80" name="TextBox 79"/>
            <p:cNvSpPr txBox="1"/>
            <p:nvPr/>
          </p:nvSpPr>
          <p:spPr>
            <a:xfrm>
              <a:off x="810675" y="6031572"/>
              <a:ext cx="2736480" cy="1354217"/>
            </a:xfrm>
            <a:prstGeom prst="rect">
              <a:avLst/>
            </a:prstGeom>
            <a:noFill/>
          </p:spPr>
          <p:txBody>
            <a:bodyPr wrap="square" tIns="0" bIns="0" rtlCol="0">
              <a:spAutoFit/>
            </a:bodyPr>
            <a:lstStyle/>
            <a:p>
              <a:pPr lvl="0" algn="l" rtl="0"/>
              <a:r>
                <a:rPr lang="fr-FR" sz="1100" b="0" i="0" u="none" dirty="0">
                  <a:latin typeface="Futura Std Condensed" pitchFamily="34" charset="0"/>
                  <a:cs typeface="Futura Condensed"/>
                </a:rPr>
                <a:t>Dans ces activités axées sur </a:t>
              </a:r>
              <a:r>
                <a:rPr lang="fr-FR" sz="1100" b="0" i="0" u="none" dirty="0" smtClean="0">
                  <a:latin typeface="Futura Std Condensed" pitchFamily="34" charset="0"/>
                  <a:cs typeface="Futura Condensed"/>
                </a:rPr>
                <a:t>l’animation</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l’art </a:t>
              </a:r>
              <a:r>
                <a:rPr lang="fr-FR" sz="1100" b="0" i="0" u="none" dirty="0">
                  <a:latin typeface="Futura Std Condensed" pitchFamily="34" charset="0"/>
                  <a:cs typeface="Futura Condensed"/>
                </a:rPr>
                <a:t>et la musique, amuse-toi avec des éléments visuels et sonores. Scratch est fortement axé sur le multimédia. Pars à la découverte de cet aspect – et des concepts informatiques clés que sont les boucles, les événements et le parallélisme – en montant ton propre groupe de musique, en concevant des créatures animées, et en créant un clip vidéo pour une de tes chansons préférées.</a:t>
              </a:r>
            </a:p>
          </p:txBody>
        </p:sp>
        <p:grpSp>
          <p:nvGrpSpPr>
            <p:cNvPr id="106" name="Group 105"/>
            <p:cNvGrpSpPr/>
            <p:nvPr/>
          </p:nvGrpSpPr>
          <p:grpSpPr>
            <a:xfrm>
              <a:off x="483019" y="6052222"/>
              <a:ext cx="331582" cy="1149311"/>
              <a:chOff x="3892928" y="1815093"/>
              <a:chExt cx="331582" cy="1149311"/>
            </a:xfrm>
          </p:grpSpPr>
          <p:grpSp>
            <p:nvGrpSpPr>
              <p:cNvPr id="107" name="Group 106"/>
              <p:cNvGrpSpPr/>
              <p:nvPr/>
            </p:nvGrpSpPr>
            <p:grpSpPr>
              <a:xfrm rot="16200000" flipH="1">
                <a:off x="3484063" y="2223958"/>
                <a:ext cx="1149311" cy="331582"/>
                <a:chOff x="2424407" y="1789305"/>
                <a:chExt cx="1149311" cy="331582"/>
              </a:xfrm>
            </p:grpSpPr>
            <p:sp>
              <p:nvSpPr>
                <p:cNvPr id="109" name="Rectangle 108"/>
                <p:cNvSpPr/>
                <p:nvPr/>
              </p:nvSpPr>
              <p:spPr>
                <a:xfrm>
                  <a:off x="2424407" y="1789305"/>
                  <a:ext cx="1149311" cy="331582"/>
                </a:xfrm>
                <a:prstGeom prst="rect">
                  <a:avLst/>
                </a:prstGeom>
                <a:solidFill>
                  <a:srgbClr val="713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dirty="0">
                    <a:latin typeface="Futura Std Condensed" pitchFamily="34" charset="0"/>
                    <a:cs typeface="Futura Condensed"/>
                  </a:endParaRPr>
                </a:p>
              </p:txBody>
            </p:sp>
            <p:sp>
              <p:nvSpPr>
                <p:cNvPr id="110" name="Isosceles Triangle 109"/>
                <p:cNvSpPr/>
                <p:nvPr/>
              </p:nvSpPr>
              <p:spPr>
                <a:xfrm rot="16200000">
                  <a:off x="3323612" y="1870779"/>
                  <a:ext cx="331577" cy="168633"/>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a:latin typeface="Futura Std Condensed" pitchFamily="34" charset="0"/>
                  </a:endParaRPr>
                </a:p>
              </p:txBody>
            </p:sp>
          </p:grpSp>
          <p:sp>
            <p:nvSpPr>
              <p:cNvPr id="108" name="TextBox 107"/>
              <p:cNvSpPr txBox="1"/>
              <p:nvPr/>
            </p:nvSpPr>
            <p:spPr>
              <a:xfrm rot="16200000">
                <a:off x="3503615" y="2277755"/>
                <a:ext cx="1113402" cy="215444"/>
              </a:xfrm>
              <a:prstGeom prst="rect">
                <a:avLst/>
              </a:prstGeom>
              <a:noFill/>
            </p:spPr>
            <p:txBody>
              <a:bodyPr wrap="square" rtlCol="0">
                <a:spAutoFit/>
              </a:bodyPr>
              <a:lstStyle/>
              <a:p>
                <a:pPr algn="r" rtl="0"/>
                <a:r>
                  <a:rPr lang="fr-FR" sz="800" b="0" i="0" u="none" dirty="0" smtClean="0">
                    <a:solidFill>
                      <a:srgbClr val="FFFFFF"/>
                    </a:solidFill>
                    <a:latin typeface="Futura Std Condensed" pitchFamily="34" charset="0"/>
                    <a:cs typeface="Futura Condensed"/>
                  </a:rPr>
                  <a:t>CHAPITRE 2 </a:t>
                </a:r>
                <a:r>
                  <a:rPr lang="fr-FR" sz="800" b="0" i="0" u="none" dirty="0">
                    <a:solidFill>
                      <a:srgbClr val="FFFFFF"/>
                    </a:solidFill>
                    <a:latin typeface="Futura Std Condensed" pitchFamily="34" charset="0"/>
                    <a:cs typeface="Futura Condensed"/>
                  </a:rPr>
                  <a:t>– ANIMATIONS</a:t>
                </a:r>
                <a:endParaRPr lang="fr-FR" sz="800" dirty="0">
                  <a:solidFill>
                    <a:srgbClr val="FFFFFF"/>
                  </a:solidFill>
                  <a:latin typeface="Futura Std Condensed" pitchFamily="34" charset="0"/>
                  <a:cs typeface="Futura Condensed"/>
                </a:endParaRPr>
              </a:p>
            </p:txBody>
          </p:sp>
        </p:grpSp>
      </p:grpSp>
      <p:grpSp>
        <p:nvGrpSpPr>
          <p:cNvPr id="3" name="Group 2"/>
          <p:cNvGrpSpPr/>
          <p:nvPr>
            <p:custDataLst>
              <p:tags r:id="rId6"/>
            </p:custDataLst>
          </p:nvPr>
        </p:nvGrpSpPr>
        <p:grpSpPr>
          <a:xfrm>
            <a:off x="483019" y="4487327"/>
            <a:ext cx="3068062" cy="1173929"/>
            <a:chOff x="483019" y="4487327"/>
            <a:chExt cx="3068062" cy="1173929"/>
          </a:xfrm>
        </p:grpSpPr>
        <p:sp>
          <p:nvSpPr>
            <p:cNvPr id="45" name="TextBox 44"/>
            <p:cNvSpPr txBox="1"/>
            <p:nvPr/>
          </p:nvSpPr>
          <p:spPr>
            <a:xfrm>
              <a:off x="818528" y="4487327"/>
              <a:ext cx="2732553" cy="1015663"/>
            </a:xfrm>
            <a:prstGeom prst="rect">
              <a:avLst/>
            </a:prstGeom>
            <a:noFill/>
          </p:spPr>
          <p:txBody>
            <a:bodyPr wrap="square" tIns="0" bIns="0" rtlCol="0">
              <a:spAutoFit/>
            </a:bodyPr>
            <a:lstStyle/>
            <a:p>
              <a:pPr lvl="0" algn="just" rtl="0"/>
              <a:r>
                <a:rPr lang="fr-FR" sz="1100" b="0" i="0" u="none" dirty="0">
                  <a:latin typeface="Futura Std Condensed" pitchFamily="34" charset="0"/>
                  <a:cs typeface="Futura Condensed"/>
                </a:rPr>
                <a:t>Familiarise-toi avec le concept informatique clé </a:t>
              </a:r>
              <a:r>
                <a:rPr lang="fr-FR" sz="1100" b="0" i="0" u="none" dirty="0" smtClean="0">
                  <a:latin typeface="Futura Std Condensed" pitchFamily="34" charset="0"/>
                  <a:cs typeface="Futura Condensed"/>
                </a:rPr>
                <a:t>qu’est </a:t>
              </a:r>
              <a:r>
                <a:rPr lang="fr-FR" sz="1100" b="0" i="0" u="none" dirty="0">
                  <a:latin typeface="Futura Std Condensed" pitchFamily="34" charset="0"/>
                  <a:cs typeface="Futura Condensed"/>
                </a:rPr>
                <a:t>la séquence à travers une série </a:t>
              </a:r>
              <a:r>
                <a:rPr lang="fr-FR" sz="1100" b="0" i="0" u="none" dirty="0" smtClean="0">
                  <a:latin typeface="Futura Std Condensed" pitchFamily="34" charset="0"/>
                  <a:cs typeface="Futura Condensed"/>
                </a:rPr>
                <a:t>d’activités </a:t>
              </a:r>
              <a:r>
                <a:rPr lang="fr-FR" sz="1100" b="0" i="0" u="none" dirty="0">
                  <a:latin typeface="Futura Std Condensed" pitchFamily="34" charset="0"/>
                  <a:cs typeface="Futura Condensed"/>
                </a:rPr>
                <a:t>offrant des degrés de structure différents : tutoriel détaillé étape par étape, défi créatif avec un nombre limité de blocs et explorations ouvertes dans le cadre </a:t>
              </a:r>
              <a:r>
                <a:rPr lang="fr-FR" sz="1100" b="0" i="0" u="none" dirty="0" smtClean="0">
                  <a:latin typeface="Futura Std Condensed" pitchFamily="34" charset="0"/>
                  <a:cs typeface="Futura Condensed"/>
                </a:rPr>
                <a:t>d’un </a:t>
              </a:r>
              <a:r>
                <a:rPr lang="fr-FR" sz="1100" b="0" i="0" u="none" dirty="0">
                  <a:latin typeface="Futura Std Condensed" pitchFamily="34" charset="0"/>
                  <a:cs typeface="Futura Condensed"/>
                </a:rPr>
                <a:t>projet de présentation de qui tu es.</a:t>
              </a:r>
              <a:endParaRPr lang="fr-FR" sz="1100" dirty="0">
                <a:latin typeface="Futura Std Condensed" pitchFamily="34" charset="0"/>
              </a:endParaRPr>
            </a:p>
          </p:txBody>
        </p:sp>
        <p:grpSp>
          <p:nvGrpSpPr>
            <p:cNvPr id="111" name="Group 110"/>
            <p:cNvGrpSpPr/>
            <p:nvPr/>
          </p:nvGrpSpPr>
          <p:grpSpPr>
            <a:xfrm>
              <a:off x="483019" y="4511943"/>
              <a:ext cx="331582" cy="1149313"/>
              <a:chOff x="3892928" y="1815090"/>
              <a:chExt cx="331582" cy="1149313"/>
            </a:xfrm>
          </p:grpSpPr>
          <p:grpSp>
            <p:nvGrpSpPr>
              <p:cNvPr id="112" name="Group 111"/>
              <p:cNvGrpSpPr/>
              <p:nvPr/>
            </p:nvGrpSpPr>
            <p:grpSpPr>
              <a:xfrm rot="16200000" flipH="1">
                <a:off x="3484063" y="2223957"/>
                <a:ext cx="1149311" cy="331582"/>
                <a:chOff x="2424406" y="1789305"/>
                <a:chExt cx="1149311" cy="331582"/>
              </a:xfrm>
            </p:grpSpPr>
            <p:sp>
              <p:nvSpPr>
                <p:cNvPr id="114" name="Rectangle 113"/>
                <p:cNvSpPr/>
                <p:nvPr/>
              </p:nvSpPr>
              <p:spPr>
                <a:xfrm>
                  <a:off x="2424406" y="1789305"/>
                  <a:ext cx="1149311" cy="331582"/>
                </a:xfrm>
                <a:prstGeom prst="rect">
                  <a:avLst/>
                </a:prstGeom>
                <a:solidFill>
                  <a:srgbClr val="1B93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dirty="0">
                    <a:latin typeface="Futura Std Condensed" pitchFamily="34" charset="0"/>
                    <a:cs typeface="Futura Condensed"/>
                  </a:endParaRPr>
                </a:p>
              </p:txBody>
            </p:sp>
            <p:sp>
              <p:nvSpPr>
                <p:cNvPr id="115" name="Isosceles Triangle 114"/>
                <p:cNvSpPr/>
                <p:nvPr/>
              </p:nvSpPr>
              <p:spPr>
                <a:xfrm rot="16200000">
                  <a:off x="3323610" y="1870778"/>
                  <a:ext cx="331577" cy="168633"/>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a:latin typeface="Futura Std Condensed" pitchFamily="34" charset="0"/>
                  </a:endParaRPr>
                </a:p>
              </p:txBody>
            </p:sp>
          </p:grpSp>
          <p:sp>
            <p:nvSpPr>
              <p:cNvPr id="113" name="TextBox 112"/>
              <p:cNvSpPr txBox="1"/>
              <p:nvPr/>
            </p:nvSpPr>
            <p:spPr>
              <a:xfrm rot="16200000">
                <a:off x="3503617" y="2264069"/>
                <a:ext cx="1113402" cy="215444"/>
              </a:xfrm>
              <a:prstGeom prst="rect">
                <a:avLst/>
              </a:prstGeom>
              <a:noFill/>
            </p:spPr>
            <p:txBody>
              <a:bodyPr wrap="square" rtlCol="0">
                <a:spAutoFit/>
              </a:bodyPr>
              <a:lstStyle/>
              <a:p>
                <a:pPr algn="r" rtl="0"/>
                <a:r>
                  <a:rPr lang="fr-FR" sz="800" b="0" i="0" u="none" dirty="0" smtClean="0">
                    <a:solidFill>
                      <a:srgbClr val="FFFFFF"/>
                    </a:solidFill>
                    <a:latin typeface="Futura Std Condensed" pitchFamily="34" charset="0"/>
                    <a:cs typeface="Futura Condensed"/>
                  </a:rPr>
                  <a:t>CHAPITRE 1 </a:t>
                </a:r>
                <a:r>
                  <a:rPr lang="fr-FR" sz="800" b="0" i="0" u="none" dirty="0">
                    <a:solidFill>
                      <a:srgbClr val="FFFFFF"/>
                    </a:solidFill>
                    <a:latin typeface="Futura Std Condensed" pitchFamily="34" charset="0"/>
                    <a:cs typeface="Futura Condensed"/>
                  </a:rPr>
                  <a:t>– DÉCOUVERTE</a:t>
                </a:r>
                <a:endParaRPr lang="fr-FR" sz="800" dirty="0">
                  <a:solidFill>
                    <a:srgbClr val="FFFFFF"/>
                  </a:solidFill>
                  <a:latin typeface="Futura Std Condensed" pitchFamily="34" charset="0"/>
                  <a:cs typeface="Futura Condensed"/>
                </a:endParaRPr>
              </a:p>
            </p:txBody>
          </p:sp>
        </p:grpSp>
      </p:grpSp>
      <p:grpSp>
        <p:nvGrpSpPr>
          <p:cNvPr id="5" name="Group 4"/>
          <p:cNvGrpSpPr/>
          <p:nvPr>
            <p:custDataLst>
              <p:tags r:id="rId7"/>
            </p:custDataLst>
          </p:nvPr>
        </p:nvGrpSpPr>
        <p:grpSpPr>
          <a:xfrm>
            <a:off x="483019" y="2971660"/>
            <a:ext cx="3068058" cy="1184940"/>
            <a:chOff x="483019" y="2971660"/>
            <a:chExt cx="3068058" cy="1184940"/>
          </a:xfrm>
        </p:grpSpPr>
        <p:sp>
          <p:nvSpPr>
            <p:cNvPr id="78" name="Rectangle 77"/>
            <p:cNvSpPr/>
            <p:nvPr/>
          </p:nvSpPr>
          <p:spPr>
            <a:xfrm>
              <a:off x="814601" y="2971660"/>
              <a:ext cx="2736476" cy="1184940"/>
            </a:xfrm>
            <a:prstGeom prst="rect">
              <a:avLst/>
            </a:prstGeom>
          </p:spPr>
          <p:txBody>
            <a:bodyPr wrap="square" tIns="0" bIns="0">
              <a:spAutoFit/>
            </a:bodyPr>
            <a:lstStyle/>
            <a:p>
              <a:pPr lvl="0" algn="just" rtl="0"/>
              <a:r>
                <a:rPr lang="fr-FR" sz="1100" b="0" i="0" u="none" dirty="0">
                  <a:latin typeface="Futura Std Condensed" pitchFamily="34" charset="0"/>
                  <a:cs typeface="Futura Condensed"/>
                </a:rPr>
                <a:t>Prépare-toi à la culture de </a:t>
              </a:r>
              <a:r>
                <a:rPr lang="fr-FR" sz="1100" b="0" i="0" u="none" dirty="0" smtClean="0">
                  <a:latin typeface="Futura Std Condensed" pitchFamily="34" charset="0"/>
                  <a:cs typeface="Futura Condensed"/>
                </a:rPr>
                <a:t>l’informatique </a:t>
              </a:r>
              <a:r>
                <a:rPr lang="fr-FR" sz="1100" b="0" i="0" u="none" dirty="0">
                  <a:latin typeface="Futura Std Condensed" pitchFamily="34" charset="0"/>
                  <a:cs typeface="Futura Condensed"/>
                </a:rPr>
                <a:t>créative en explorant des possibilités et en mettant en place une infrastructure technique (ex. création de comptes Scratch et de journaux de conception) et sociale (ex. création de groupes </a:t>
              </a:r>
              <a:r>
                <a:rPr lang="fr-FR" sz="1100" b="0" i="0" u="none" dirty="0" smtClean="0">
                  <a:latin typeface="Futura Std Condensed" pitchFamily="34" charset="0"/>
                  <a:cs typeface="Futura Condensed"/>
                </a:rPr>
                <a:t>d’échange</a:t>
              </a:r>
              <a:r>
                <a:rPr lang="fr-FR" sz="1100" b="0" i="0" u="none" dirty="0">
                  <a:latin typeface="Futura Std Condensed" pitchFamily="34" charset="0"/>
                  <a:cs typeface="Futura Condensed"/>
                </a:rPr>
                <a:t>). Plonge au cœur </a:t>
              </a:r>
              <a:r>
                <a:rPr lang="fr-FR" sz="1100" b="0" i="0" u="none" dirty="0" smtClean="0">
                  <a:latin typeface="Futura Std Condensed" pitchFamily="34" charset="0"/>
                  <a:cs typeface="Futura Condensed"/>
                </a:rPr>
                <a:t>d’une </a:t>
              </a:r>
              <a:r>
                <a:rPr lang="fr-FR" sz="1100" b="0" i="0" u="none" dirty="0">
                  <a:latin typeface="Futura Std Condensed" pitchFamily="34" charset="0"/>
                  <a:cs typeface="Futura Condensed"/>
                </a:rPr>
                <a:t>première aventure créative en mettant un personnage de Scratch dans une situation « surprenante ».</a:t>
              </a:r>
              <a:endParaRPr lang="fr-FR" sz="1100" dirty="0">
                <a:latin typeface="Futura Std Condensed" pitchFamily="34" charset="0"/>
                <a:cs typeface="Futura Condensed"/>
              </a:endParaRPr>
            </a:p>
          </p:txBody>
        </p:sp>
        <p:grpSp>
          <p:nvGrpSpPr>
            <p:cNvPr id="118" name="Group 117"/>
            <p:cNvGrpSpPr/>
            <p:nvPr/>
          </p:nvGrpSpPr>
          <p:grpSpPr>
            <a:xfrm>
              <a:off x="483019" y="2991305"/>
              <a:ext cx="331582" cy="1165158"/>
              <a:chOff x="3892928" y="1799245"/>
              <a:chExt cx="331582" cy="1165158"/>
            </a:xfrm>
          </p:grpSpPr>
          <p:grpSp>
            <p:nvGrpSpPr>
              <p:cNvPr id="119" name="Group 118"/>
              <p:cNvGrpSpPr/>
              <p:nvPr/>
            </p:nvGrpSpPr>
            <p:grpSpPr>
              <a:xfrm rot="16200000" flipH="1">
                <a:off x="3484063" y="2223957"/>
                <a:ext cx="1149311" cy="331582"/>
                <a:chOff x="2424406" y="1789305"/>
                <a:chExt cx="1149311" cy="331582"/>
              </a:xfrm>
            </p:grpSpPr>
            <p:sp>
              <p:nvSpPr>
                <p:cNvPr id="121" name="Rectangle 120"/>
                <p:cNvSpPr/>
                <p:nvPr/>
              </p:nvSpPr>
              <p:spPr>
                <a:xfrm>
                  <a:off x="2424406" y="1789305"/>
                  <a:ext cx="1149311" cy="331582"/>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dirty="0">
                    <a:latin typeface="Futura Std Condensed" pitchFamily="34" charset="0"/>
                    <a:cs typeface="Futura Condensed"/>
                  </a:endParaRPr>
                </a:p>
              </p:txBody>
            </p:sp>
            <p:sp>
              <p:nvSpPr>
                <p:cNvPr id="122" name="Isosceles Triangle 121"/>
                <p:cNvSpPr/>
                <p:nvPr/>
              </p:nvSpPr>
              <p:spPr>
                <a:xfrm rot="16200000">
                  <a:off x="3323610" y="1870778"/>
                  <a:ext cx="331577" cy="168633"/>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a:latin typeface="Futura Std Condensed" pitchFamily="34" charset="0"/>
                  </a:endParaRPr>
                </a:p>
              </p:txBody>
            </p:sp>
          </p:grpSp>
          <p:sp>
            <p:nvSpPr>
              <p:cNvPr id="120" name="TextBox 119"/>
              <p:cNvSpPr txBox="1"/>
              <p:nvPr/>
            </p:nvSpPr>
            <p:spPr>
              <a:xfrm rot="16200000">
                <a:off x="3503617" y="2248224"/>
                <a:ext cx="1113402" cy="215444"/>
              </a:xfrm>
              <a:prstGeom prst="rect">
                <a:avLst/>
              </a:prstGeom>
              <a:noFill/>
            </p:spPr>
            <p:txBody>
              <a:bodyPr wrap="square" rtlCol="0">
                <a:spAutoFit/>
              </a:bodyPr>
              <a:lstStyle/>
              <a:p>
                <a:pPr algn="r" rtl="0"/>
                <a:r>
                  <a:rPr lang="fr-FR" sz="800" b="0" i="0" u="none" dirty="0" smtClean="0">
                    <a:solidFill>
                      <a:srgbClr val="FFFFFF"/>
                    </a:solidFill>
                    <a:latin typeface="Futura Std Condensed" pitchFamily="34" charset="0"/>
                    <a:cs typeface="Futura Condensed"/>
                  </a:rPr>
                  <a:t>CHAPITRE 0 </a:t>
                </a:r>
                <a:r>
                  <a:rPr lang="fr-FR" sz="800" b="0" i="0" u="none" dirty="0">
                    <a:solidFill>
                      <a:srgbClr val="FFFFFF"/>
                    </a:solidFill>
                    <a:latin typeface="Futura Std Condensed" pitchFamily="34" charset="0"/>
                    <a:cs typeface="Futura Condensed"/>
                  </a:rPr>
                  <a:t>– PRISE EN MAIN</a:t>
                </a:r>
                <a:endParaRPr lang="fr-FR" sz="800" dirty="0">
                  <a:solidFill>
                    <a:srgbClr val="FFFFFF"/>
                  </a:solidFill>
                  <a:latin typeface="Futura Std Condensed" pitchFamily="34" charset="0"/>
                  <a:cs typeface="Futura Condensed"/>
                </a:endParaRPr>
              </a:p>
            </p:txBody>
          </p:sp>
        </p:grpSp>
      </p:grpSp>
      <p:grpSp>
        <p:nvGrpSpPr>
          <p:cNvPr id="141" name="Group 140"/>
          <p:cNvGrpSpPr/>
          <p:nvPr>
            <p:custDataLst>
              <p:tags r:id="rId8"/>
            </p:custDataLst>
          </p:nvPr>
        </p:nvGrpSpPr>
        <p:grpSpPr>
          <a:xfrm>
            <a:off x="4276092" y="2971660"/>
            <a:ext cx="3000384" cy="1184940"/>
            <a:chOff x="4320434" y="3836812"/>
            <a:chExt cx="3000384" cy="1184940"/>
          </a:xfrm>
        </p:grpSpPr>
        <p:sp>
          <p:nvSpPr>
            <p:cNvPr id="82" name="TextBox 81"/>
            <p:cNvSpPr txBox="1"/>
            <p:nvPr/>
          </p:nvSpPr>
          <p:spPr>
            <a:xfrm>
              <a:off x="4652007" y="3836812"/>
              <a:ext cx="2668811" cy="1184940"/>
            </a:xfrm>
            <a:prstGeom prst="rect">
              <a:avLst/>
            </a:prstGeom>
            <a:noFill/>
          </p:spPr>
          <p:txBody>
            <a:bodyPr wrap="square" tIns="0" bIns="0" rtlCol="0">
              <a:spAutoFit/>
            </a:bodyPr>
            <a:lstStyle/>
            <a:p>
              <a:pPr lvl="0" algn="just" rtl="0"/>
              <a:r>
                <a:rPr lang="fr-FR" sz="1100" b="0" i="0" u="none" dirty="0">
                  <a:latin typeface="Futura Std Condensed" pitchFamily="34" charset="0"/>
                  <a:cs typeface="Futura Condensed"/>
                </a:rPr>
                <a:t>Fais le lien entre des mécanismes de jeu fondamentaux (tels que le score et les niveaux) et des concepts informatiques clés (comme les variables, les opérateurs et les conditions). Analyse tes jeux préférés, imagines-en de nouveaux et exerce-toi à la conception de jeux en mettant en œuvre (et en enrichissant) des classiques du jeu vidéo, comme Pong.</a:t>
              </a:r>
            </a:p>
          </p:txBody>
        </p:sp>
        <p:grpSp>
          <p:nvGrpSpPr>
            <p:cNvPr id="123" name="Group 122"/>
            <p:cNvGrpSpPr/>
            <p:nvPr/>
          </p:nvGrpSpPr>
          <p:grpSpPr>
            <a:xfrm>
              <a:off x="4320434" y="3872303"/>
              <a:ext cx="331582" cy="1149311"/>
              <a:chOff x="3892928" y="1815092"/>
              <a:chExt cx="331582" cy="1149311"/>
            </a:xfrm>
          </p:grpSpPr>
          <p:grpSp>
            <p:nvGrpSpPr>
              <p:cNvPr id="124" name="Group 123"/>
              <p:cNvGrpSpPr/>
              <p:nvPr/>
            </p:nvGrpSpPr>
            <p:grpSpPr>
              <a:xfrm rot="16200000" flipH="1">
                <a:off x="3484063" y="2223957"/>
                <a:ext cx="1149311" cy="331582"/>
                <a:chOff x="2424406" y="1789305"/>
                <a:chExt cx="1149311" cy="331582"/>
              </a:xfrm>
            </p:grpSpPr>
            <p:sp>
              <p:nvSpPr>
                <p:cNvPr id="126" name="Rectangle 125"/>
                <p:cNvSpPr/>
                <p:nvPr/>
              </p:nvSpPr>
              <p:spPr>
                <a:xfrm>
                  <a:off x="2424406" y="1789305"/>
                  <a:ext cx="1149311" cy="331582"/>
                </a:xfrm>
                <a:prstGeom prst="rect">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dirty="0">
                    <a:latin typeface="Futura Std Condensed" pitchFamily="34" charset="0"/>
                    <a:cs typeface="Futura Condensed"/>
                  </a:endParaRPr>
                </a:p>
              </p:txBody>
            </p:sp>
            <p:sp>
              <p:nvSpPr>
                <p:cNvPr id="127" name="Isosceles Triangle 126"/>
                <p:cNvSpPr/>
                <p:nvPr/>
              </p:nvSpPr>
              <p:spPr>
                <a:xfrm rot="16200000">
                  <a:off x="3323610" y="1870778"/>
                  <a:ext cx="331577" cy="168633"/>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a:latin typeface="Futura Std Condensed" pitchFamily="34" charset="0"/>
                  </a:endParaRPr>
                </a:p>
              </p:txBody>
            </p:sp>
          </p:grpSp>
          <p:sp>
            <p:nvSpPr>
              <p:cNvPr id="125" name="TextBox 124"/>
              <p:cNvSpPr txBox="1"/>
              <p:nvPr/>
            </p:nvSpPr>
            <p:spPr>
              <a:xfrm rot="16200000">
                <a:off x="3503611" y="2264071"/>
                <a:ext cx="1113402" cy="215444"/>
              </a:xfrm>
              <a:prstGeom prst="rect">
                <a:avLst/>
              </a:prstGeom>
              <a:noFill/>
            </p:spPr>
            <p:txBody>
              <a:bodyPr wrap="square" rtlCol="0">
                <a:spAutoFit/>
              </a:bodyPr>
              <a:lstStyle/>
              <a:p>
                <a:pPr algn="r" rtl="0"/>
                <a:r>
                  <a:rPr lang="fr-FR" sz="800" b="0" i="0" u="none" dirty="0" smtClean="0">
                    <a:solidFill>
                      <a:srgbClr val="FFFFFF"/>
                    </a:solidFill>
                    <a:latin typeface="Futura Std Condensed" pitchFamily="34" charset="0"/>
                    <a:cs typeface="Futura Condensed"/>
                  </a:rPr>
                  <a:t>CHAPITRE 4 </a:t>
                </a:r>
                <a:r>
                  <a:rPr lang="fr-FR" sz="800" b="0" i="0" u="none" dirty="0">
                    <a:solidFill>
                      <a:srgbClr val="FFFFFF"/>
                    </a:solidFill>
                    <a:latin typeface="Futura Std Condensed" pitchFamily="34" charset="0"/>
                    <a:cs typeface="Futura Condensed"/>
                  </a:rPr>
                  <a:t>– JEUX</a:t>
                </a:r>
                <a:endParaRPr lang="fr-FR" sz="800" dirty="0">
                  <a:solidFill>
                    <a:srgbClr val="FFFFFF"/>
                  </a:solidFill>
                  <a:latin typeface="Futura Std Condensed" pitchFamily="34" charset="0"/>
                  <a:cs typeface="Futura Condensed"/>
                </a:endParaRPr>
              </a:p>
            </p:txBody>
          </p:sp>
        </p:grpSp>
      </p:grpSp>
      <p:grpSp>
        <p:nvGrpSpPr>
          <p:cNvPr id="146" name="Group 145"/>
          <p:cNvGrpSpPr/>
          <p:nvPr>
            <p:custDataLst>
              <p:tags r:id="rId9"/>
            </p:custDataLst>
          </p:nvPr>
        </p:nvGrpSpPr>
        <p:grpSpPr>
          <a:xfrm>
            <a:off x="4274199" y="4487665"/>
            <a:ext cx="3065487" cy="1173589"/>
            <a:chOff x="4274741" y="2073583"/>
            <a:chExt cx="3065487" cy="1173589"/>
          </a:xfrm>
        </p:grpSpPr>
        <p:sp>
          <p:nvSpPr>
            <p:cNvPr id="83" name="TextBox 82"/>
            <p:cNvSpPr txBox="1"/>
            <p:nvPr/>
          </p:nvSpPr>
          <p:spPr>
            <a:xfrm>
              <a:off x="4605125" y="2073583"/>
              <a:ext cx="2735103" cy="846386"/>
            </a:xfrm>
            <a:prstGeom prst="rect">
              <a:avLst/>
            </a:prstGeom>
            <a:noFill/>
          </p:spPr>
          <p:txBody>
            <a:bodyPr wrap="square" tIns="0" bIns="0" rtlCol="0">
              <a:spAutoFit/>
            </a:bodyPr>
            <a:lstStyle/>
            <a:p>
              <a:pPr lvl="0" algn="just" rtl="0"/>
              <a:r>
                <a:rPr lang="fr-FR" sz="1100" b="0" i="0" u="none" dirty="0">
                  <a:latin typeface="Futura Std Condensed" pitchFamily="34" charset="0"/>
                  <a:cs typeface="Futura Condensed"/>
                </a:rPr>
                <a:t>Avant le grand final </a:t>
              </a:r>
              <a:r>
                <a:rPr lang="fr-FR" sz="1100" b="0" i="0" u="none" dirty="0" smtClean="0">
                  <a:latin typeface="Futura Std Condensed" pitchFamily="34" charset="0"/>
                  <a:cs typeface="Futura Condensed"/>
                </a:rPr>
                <a:t>qu’est </a:t>
              </a:r>
              <a:r>
                <a:rPr lang="fr-FR" sz="1100" b="0" i="0" u="none" dirty="0">
                  <a:latin typeface="Futura Std Condensed" pitchFamily="34" charset="0"/>
                  <a:cs typeface="Futura Condensed"/>
                </a:rPr>
                <a:t>le dernier chapitre, prends le temps de revenir sur ce que tu as fait dans le cadre des précédents chapitres, </a:t>
              </a:r>
              <a:r>
                <a:rPr lang="fr-FR" sz="1100" b="0" i="0" u="none" dirty="0" smtClean="0">
                  <a:latin typeface="Futura Std Condensed" pitchFamily="34" charset="0"/>
                  <a:cs typeface="Futura Condensed"/>
                </a:rPr>
                <a:t>d’approfondir </a:t>
              </a:r>
              <a:r>
                <a:rPr lang="fr-FR" sz="1100" b="0" i="0" u="none" dirty="0">
                  <a:latin typeface="Futura Std Condensed" pitchFamily="34" charset="0"/>
                  <a:cs typeface="Futura Condensed"/>
                </a:rPr>
                <a:t>des concepts avancés ou </a:t>
              </a:r>
              <a:r>
                <a:rPr lang="fr-FR" sz="1100" b="0" i="0" u="none" dirty="0" smtClean="0">
                  <a:latin typeface="Futura Std Condensed" pitchFamily="34" charset="0"/>
                  <a:cs typeface="Futura Condensed"/>
                </a:rPr>
                <a:t>d’aider d’autres </a:t>
              </a:r>
              <a:r>
                <a:rPr lang="fr-FR" sz="1100" b="0" i="0" u="none" dirty="0">
                  <a:latin typeface="Futura Std Condensed" pitchFamily="34" charset="0"/>
                  <a:cs typeface="Futura Condensed"/>
                </a:rPr>
                <a:t>personnes en concevant de nouvelles activités ou de nouveaux défis de débogage.</a:t>
              </a:r>
            </a:p>
          </p:txBody>
        </p:sp>
        <p:grpSp>
          <p:nvGrpSpPr>
            <p:cNvPr id="128" name="Group 127"/>
            <p:cNvGrpSpPr/>
            <p:nvPr/>
          </p:nvGrpSpPr>
          <p:grpSpPr>
            <a:xfrm>
              <a:off x="4274741" y="2097861"/>
              <a:ext cx="338554" cy="1149311"/>
              <a:chOff x="3891035" y="1815092"/>
              <a:chExt cx="338554" cy="1149311"/>
            </a:xfrm>
          </p:grpSpPr>
          <p:grpSp>
            <p:nvGrpSpPr>
              <p:cNvPr id="129" name="Group 128"/>
              <p:cNvGrpSpPr/>
              <p:nvPr/>
            </p:nvGrpSpPr>
            <p:grpSpPr>
              <a:xfrm rot="16200000" flipH="1">
                <a:off x="3484063" y="2223957"/>
                <a:ext cx="1149311" cy="331582"/>
                <a:chOff x="2424406" y="1789305"/>
                <a:chExt cx="1149311" cy="331582"/>
              </a:xfrm>
            </p:grpSpPr>
            <p:sp>
              <p:nvSpPr>
                <p:cNvPr id="131" name="Rectangle 130"/>
                <p:cNvSpPr/>
                <p:nvPr/>
              </p:nvSpPr>
              <p:spPr>
                <a:xfrm>
                  <a:off x="2424406" y="1789305"/>
                  <a:ext cx="1149311" cy="331582"/>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dirty="0">
                    <a:latin typeface="Futura Std Condensed" pitchFamily="34" charset="0"/>
                    <a:cs typeface="Futura Condensed"/>
                  </a:endParaRPr>
                </a:p>
              </p:txBody>
            </p:sp>
            <p:sp>
              <p:nvSpPr>
                <p:cNvPr id="132" name="Isosceles Triangle 131"/>
                <p:cNvSpPr/>
                <p:nvPr/>
              </p:nvSpPr>
              <p:spPr>
                <a:xfrm rot="16200000">
                  <a:off x="3323610" y="1870778"/>
                  <a:ext cx="331577" cy="168633"/>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a:latin typeface="Futura Std Condensed" pitchFamily="34" charset="0"/>
                  </a:endParaRPr>
                </a:p>
              </p:txBody>
            </p:sp>
          </p:grpSp>
          <p:sp>
            <p:nvSpPr>
              <p:cNvPr id="130" name="TextBox 129"/>
              <p:cNvSpPr txBox="1"/>
              <p:nvPr/>
            </p:nvSpPr>
            <p:spPr>
              <a:xfrm rot="16200000">
                <a:off x="3503611" y="2202516"/>
                <a:ext cx="1113402" cy="338554"/>
              </a:xfrm>
              <a:prstGeom prst="rect">
                <a:avLst/>
              </a:prstGeom>
              <a:noFill/>
            </p:spPr>
            <p:txBody>
              <a:bodyPr wrap="square" rtlCol="0">
                <a:spAutoFit/>
              </a:bodyPr>
              <a:lstStyle/>
              <a:p>
                <a:pPr algn="ctr" rtl="0"/>
                <a:r>
                  <a:rPr lang="fr-FR" sz="800" b="0" i="0" u="none" dirty="0" smtClean="0">
                    <a:solidFill>
                      <a:srgbClr val="FFFFFF"/>
                    </a:solidFill>
                    <a:latin typeface="Futura Std Condensed" pitchFamily="34" charset="0"/>
                    <a:cs typeface="Futura Condensed"/>
                  </a:rPr>
                  <a:t>CHAPITRE 5 </a:t>
                </a:r>
                <a:r>
                  <a:rPr lang="fr-FR" sz="800" b="0" i="0" u="none" dirty="0">
                    <a:solidFill>
                      <a:srgbClr val="FFFFFF"/>
                    </a:solidFill>
                    <a:latin typeface="Futura Std Condensed" pitchFamily="34" charset="0"/>
                    <a:cs typeface="Futura Condensed"/>
                  </a:rPr>
                  <a:t>– AU FOND DES CHOSES</a:t>
                </a:r>
                <a:endParaRPr lang="fr-FR" sz="800" dirty="0">
                  <a:solidFill>
                    <a:srgbClr val="FFFFFF"/>
                  </a:solidFill>
                  <a:latin typeface="Futura Std Condensed" pitchFamily="34" charset="0"/>
                  <a:cs typeface="Futura Condensed"/>
                </a:endParaRPr>
              </a:p>
            </p:txBody>
          </p:sp>
        </p:grpSp>
      </p:grpSp>
      <p:grpSp>
        <p:nvGrpSpPr>
          <p:cNvPr id="139" name="Group 138"/>
          <p:cNvGrpSpPr/>
          <p:nvPr>
            <p:custDataLst>
              <p:tags r:id="rId10"/>
            </p:custDataLst>
          </p:nvPr>
        </p:nvGrpSpPr>
        <p:grpSpPr>
          <a:xfrm>
            <a:off x="4276092" y="6029187"/>
            <a:ext cx="3000384" cy="1180610"/>
            <a:chOff x="4320435" y="6420869"/>
            <a:chExt cx="3000384" cy="1180610"/>
          </a:xfrm>
        </p:grpSpPr>
        <p:sp>
          <p:nvSpPr>
            <p:cNvPr id="84" name="TextBox 83"/>
            <p:cNvSpPr txBox="1"/>
            <p:nvPr/>
          </p:nvSpPr>
          <p:spPr>
            <a:xfrm>
              <a:off x="4652017" y="6420869"/>
              <a:ext cx="2668802" cy="677108"/>
            </a:xfrm>
            <a:prstGeom prst="rect">
              <a:avLst/>
            </a:prstGeom>
            <a:noFill/>
          </p:spPr>
          <p:txBody>
            <a:bodyPr wrap="square" tIns="0" bIns="0" rtlCol="0">
              <a:spAutoFit/>
            </a:bodyPr>
            <a:lstStyle/>
            <a:p>
              <a:pPr lvl="0" algn="just" rtl="0"/>
              <a:r>
                <a:rPr lang="fr-FR" sz="1100" b="0" i="0" u="none" dirty="0">
                  <a:latin typeface="Futura Std Condensed" pitchFamily="34" charset="0"/>
                  <a:cs typeface="Futura Condensed"/>
                </a:rPr>
                <a:t>Applique tous les concepts et toutes les pratiques informatiques en concevant et en développant un projet qui </a:t>
              </a:r>
              <a:r>
                <a:rPr lang="fr-FR" sz="1100" b="0" i="0" u="none" dirty="0" smtClean="0">
                  <a:latin typeface="Futura Std Condensed" pitchFamily="34" charset="0"/>
                  <a:cs typeface="Futura Condensed"/>
                </a:rPr>
                <a:t>t’est </a:t>
              </a:r>
              <a:r>
                <a:rPr lang="fr-FR" sz="1100" b="0" i="0" u="none" dirty="0">
                  <a:latin typeface="Futura Std Condensed" pitchFamily="34" charset="0"/>
                  <a:cs typeface="Futura Condensed"/>
                </a:rPr>
                <a:t>propre, à travers plusieurs cycles de planification, de réalisation et de partage.</a:t>
              </a:r>
              <a:endParaRPr lang="fr-FR" sz="1100" dirty="0">
                <a:latin typeface="Futura Std Condensed" pitchFamily="34" charset="0"/>
                <a:cs typeface="Futura Condensed"/>
              </a:endParaRPr>
            </a:p>
          </p:txBody>
        </p:sp>
        <p:grpSp>
          <p:nvGrpSpPr>
            <p:cNvPr id="133" name="Group 132"/>
            <p:cNvGrpSpPr/>
            <p:nvPr/>
          </p:nvGrpSpPr>
          <p:grpSpPr>
            <a:xfrm>
              <a:off x="4320435" y="6443905"/>
              <a:ext cx="331582" cy="1157574"/>
              <a:chOff x="3892928" y="1806829"/>
              <a:chExt cx="331582" cy="1157574"/>
            </a:xfrm>
          </p:grpSpPr>
          <p:grpSp>
            <p:nvGrpSpPr>
              <p:cNvPr id="134" name="Group 133"/>
              <p:cNvGrpSpPr/>
              <p:nvPr/>
            </p:nvGrpSpPr>
            <p:grpSpPr>
              <a:xfrm rot="16200000" flipH="1">
                <a:off x="3484063" y="2223957"/>
                <a:ext cx="1149311" cy="331582"/>
                <a:chOff x="2424406" y="1789305"/>
                <a:chExt cx="1149311" cy="331582"/>
              </a:xfrm>
            </p:grpSpPr>
            <p:sp>
              <p:nvSpPr>
                <p:cNvPr id="136" name="Rectangle 135"/>
                <p:cNvSpPr/>
                <p:nvPr/>
              </p:nvSpPr>
              <p:spPr>
                <a:xfrm>
                  <a:off x="2424406" y="1789305"/>
                  <a:ext cx="1149311" cy="331582"/>
                </a:xfrm>
                <a:prstGeom prst="rect">
                  <a:avLst/>
                </a:prstGeom>
                <a:solidFill>
                  <a:srgbClr val="EA6A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dirty="0">
                    <a:latin typeface="Futura Std Condensed" pitchFamily="34" charset="0"/>
                    <a:cs typeface="Futura Condensed"/>
                  </a:endParaRPr>
                </a:p>
              </p:txBody>
            </p:sp>
            <p:sp>
              <p:nvSpPr>
                <p:cNvPr id="137" name="Isosceles Triangle 136"/>
                <p:cNvSpPr/>
                <p:nvPr/>
              </p:nvSpPr>
              <p:spPr>
                <a:xfrm rot="16200000">
                  <a:off x="3323610" y="1870778"/>
                  <a:ext cx="331577" cy="168633"/>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sz="900">
                    <a:latin typeface="Futura Std Condensed" pitchFamily="34" charset="0"/>
                  </a:endParaRPr>
                </a:p>
              </p:txBody>
            </p:sp>
          </p:grpSp>
          <p:sp>
            <p:nvSpPr>
              <p:cNvPr id="135" name="TextBox 134"/>
              <p:cNvSpPr txBox="1"/>
              <p:nvPr/>
            </p:nvSpPr>
            <p:spPr>
              <a:xfrm rot="16200000">
                <a:off x="3503611" y="2255808"/>
                <a:ext cx="1113402" cy="215444"/>
              </a:xfrm>
              <a:prstGeom prst="rect">
                <a:avLst/>
              </a:prstGeom>
              <a:noFill/>
            </p:spPr>
            <p:txBody>
              <a:bodyPr wrap="square" rtlCol="0">
                <a:spAutoFit/>
              </a:bodyPr>
              <a:lstStyle/>
              <a:p>
                <a:pPr algn="r" rtl="0"/>
                <a:r>
                  <a:rPr lang="fr-FR" sz="800" b="0" i="0" u="none" dirty="0" smtClean="0">
                    <a:solidFill>
                      <a:srgbClr val="FFFFFF"/>
                    </a:solidFill>
                    <a:latin typeface="Futura Std Condensed" pitchFamily="34" charset="0"/>
                    <a:cs typeface="Futura Condensed"/>
                  </a:rPr>
                  <a:t>CHAPITRE 6 </a:t>
                </a:r>
                <a:r>
                  <a:rPr lang="fr-FR" sz="800" b="0" i="0" u="none" dirty="0">
                    <a:solidFill>
                      <a:srgbClr val="FFFFFF"/>
                    </a:solidFill>
                    <a:latin typeface="Futura Std Condensed" pitchFamily="34" charset="0"/>
                    <a:cs typeface="Futura Condensed"/>
                  </a:rPr>
                  <a:t>– HACKATHON</a:t>
                </a:r>
                <a:endParaRPr lang="fr-FR" sz="800" dirty="0">
                  <a:solidFill>
                    <a:srgbClr val="FFFFFF"/>
                  </a:solidFill>
                  <a:latin typeface="Futura Std Condensed" pitchFamily="34" charset="0"/>
                  <a:cs typeface="Futura Condensed"/>
                </a:endParaRPr>
              </a:p>
            </p:txBody>
          </p:sp>
        </p:grpSp>
      </p:grpSp>
      <p:sp>
        <p:nvSpPr>
          <p:cNvPr id="6" name="Slide Number Placeholder 5"/>
          <p:cNvSpPr>
            <a:spLocks noGrp="1"/>
          </p:cNvSpPr>
          <p:nvPr>
            <p:ph type="sldNum" sz="quarter" idx="12"/>
            <p:custDataLst>
              <p:tags r:id="rId11"/>
            </p:custDataLst>
          </p:nvPr>
        </p:nvSpPr>
        <p:spPr>
          <a:xfrm>
            <a:off x="142398" y="9519711"/>
            <a:ext cx="1813560" cy="535517"/>
          </a:xfrm>
        </p:spPr>
        <p:txBody>
          <a:bodyPr/>
          <a:lstStyle/>
          <a:p>
            <a:pPr algn="l" rtl="0"/>
            <a:r>
              <a:rPr lang="fr-FR" b="0" i="0" u="none">
                <a:latin typeface="Futura Std Condensed" pitchFamily="34" charset="0"/>
              </a:rPr>
              <a:t>4</a:t>
            </a:r>
            <a:endParaRPr lang="fr-FR" dirty="0">
              <a:latin typeface="Futura Std Condensed" pitchFamily="34" charset="0"/>
            </a:endParaRPr>
          </a:p>
        </p:txBody>
      </p:sp>
    </p:spTree>
    <p:extLst>
      <p:ext uri="{BB962C8B-B14F-4D97-AF65-F5344CB8AC3E}">
        <p14:creationId xmlns:p14="http://schemas.microsoft.com/office/powerpoint/2010/main" val="10330798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custDataLst>
              <p:tags r:id="rId1"/>
            </p:custDataLst>
          </p:nvPr>
        </p:nvGrpSpPr>
        <p:grpSpPr>
          <a:xfrm>
            <a:off x="457200" y="2832776"/>
            <a:ext cx="3536290" cy="4927810"/>
            <a:chOff x="422410" y="2832776"/>
            <a:chExt cx="3536290" cy="4927810"/>
          </a:xfrm>
        </p:grpSpPr>
        <p:sp>
          <p:nvSpPr>
            <p:cNvPr id="14" name="TextBox 13"/>
            <p:cNvSpPr txBox="1"/>
            <p:nvPr/>
          </p:nvSpPr>
          <p:spPr>
            <a:xfrm>
              <a:off x="423205" y="3328603"/>
              <a:ext cx="3535495" cy="4431983"/>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Dans cette activité, les élèves vont créer un jeu de base </a:t>
              </a:r>
              <a:r>
                <a:rPr lang="fr-FR" sz="1200" b="0" i="0" u="none" spc="-20" dirty="0" smtClean="0">
                  <a:latin typeface="Futura Std Condensed" pitchFamily="34" charset="0"/>
                  <a:cs typeface="Futura Condensed"/>
                </a:rPr>
                <a:t>qu’ils </a:t>
              </a:r>
              <a:r>
                <a:rPr lang="fr-FR" sz="1200" b="0" i="0" u="none" spc="-20" dirty="0">
                  <a:latin typeface="Futura Std Condensed" pitchFamily="34" charset="0"/>
                  <a:cs typeface="Futura Condensed"/>
                </a:rPr>
                <a:t>pourront ensuite remanier et enrichir au cours des activités « Le score », « Extensions » et « Interactions ». Éventuellement, montrez les exemples de jeux de base pour le labyrinthe, le jeu de type Pong et le jeu à défilement et mettez les imprimés correspondants à disposition des élèves pour les guider.</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Choisissez un jeu sur lequel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pourra travailler ou laissez chaque élève choisir le jeu </a:t>
              </a:r>
              <a:r>
                <a:rPr lang="fr-FR" sz="1200" b="0" i="0" u="none" dirty="0" smtClean="0">
                  <a:latin typeface="Futura Std Condensed" pitchFamily="34" charset="0"/>
                  <a:cs typeface="Futura Condensed"/>
                </a:rPr>
                <a:t>qu’il </a:t>
              </a:r>
              <a:r>
                <a:rPr lang="fr-FR" sz="1200" b="0" i="0" u="none" dirty="0">
                  <a:latin typeface="Futura Std Condensed" pitchFamily="34" charset="0"/>
                  <a:cs typeface="Futura Condensed"/>
                </a:rPr>
                <a:t>souhaite créer : un labyrinthe, un jeu inspiré de Pong ou un jeu à défilement. Accordez du temps aux élèves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commencent à concevoir leurs propres jeux ou pour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remixent un des jeux de base.</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Encouragez les élèves à obtenir </a:t>
              </a:r>
              <a:r>
                <a:rPr lang="fr-FR" sz="1200" b="0" i="0" u="none" dirty="0" smtClean="0">
                  <a:latin typeface="Futura Std Condensed" pitchFamily="34" charset="0"/>
                  <a:cs typeface="Futura Condensed"/>
                </a:rPr>
                <a:t>l’avis </a:t>
              </a:r>
              <a:r>
                <a:rPr lang="fr-FR" sz="1200" b="0" i="0" u="none" dirty="0">
                  <a:latin typeface="Futura Std Condensed" pitchFamily="34" charset="0"/>
                  <a:cs typeface="Futura Condensed"/>
                </a:rPr>
                <a:t>des autres sur les jeux en élaboration. Nous suggérons </a:t>
              </a:r>
              <a:r>
                <a:rPr lang="fr-FR" sz="1200" b="0" i="0" u="none" dirty="0" smtClean="0">
                  <a:latin typeface="Futura Std Condensed" pitchFamily="34" charset="0"/>
                  <a:cs typeface="Futura Condensed"/>
                </a:rPr>
                <a:t>d’organiser </a:t>
              </a:r>
              <a:r>
                <a:rPr lang="fr-FR" sz="1200" b="0" i="0" u="none" dirty="0">
                  <a:latin typeface="Futura Std Condensed" pitchFamily="34" charset="0"/>
                  <a:cs typeface="Futura Condensed"/>
                </a:rPr>
                <a:t>une foire aux commentaires : la moitié du groupe reste à sa place, projets ouverts, tandis que </a:t>
              </a:r>
              <a:r>
                <a:rPr lang="fr-FR" sz="1200" b="0" i="0" u="none" dirty="0" smtClean="0">
                  <a:latin typeface="Futura Std Condensed" pitchFamily="34" charset="0"/>
                  <a:cs typeface="Futura Condensed"/>
                </a:rPr>
                <a:t>l’autre </a:t>
              </a:r>
              <a:r>
                <a:rPr lang="fr-FR" sz="1200" b="0" i="0" u="none" dirty="0">
                  <a:latin typeface="Futura Std Condensed" pitchFamily="34" charset="0"/>
                  <a:cs typeface="Futura Condensed"/>
                </a:rPr>
                <a:t>moitié fait le tour, allant à la découverte des projets, posant des questions et donnant un avis. Une fois un premier tour terminé, les élèves changent de camp. Éventuellement, invitez les élèves à ajouter les versions finales de leurs jeux au studio dédié ou à un studio créé pour la classe.</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répondre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p>
          </p:txBody>
        </p:sp>
        <p:sp>
          <p:nvSpPr>
            <p:cNvPr id="15" name="TextBox 14"/>
            <p:cNvSpPr txBox="1"/>
            <p:nvPr/>
          </p:nvSpPr>
          <p:spPr>
            <a:xfrm>
              <a:off x="422410"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1415772"/>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maîtriseront davantage certains concepts (conditions, opérateurs, données) et pratiques (expérimentation et itération, test et débogage, réutilisation et remixage, abstraction et modularisation) informatiques, du fait </a:t>
            </a:r>
            <a:r>
              <a:rPr lang="fr-FR" sz="1200" b="0" i="0" u="none" dirty="0" smtClean="0">
                <a:latin typeface="Futura Std Condensed" pitchFamily="34" charset="0"/>
                <a:cs typeface="Futura Condensed"/>
              </a:rPr>
              <a:t>d’avoir </a:t>
            </a:r>
            <a:r>
              <a:rPr lang="fr-FR" sz="1200" b="0" i="0" u="none" dirty="0">
                <a:latin typeface="Futura Std Condensed" pitchFamily="34" charset="0"/>
                <a:cs typeface="Futura Condensed"/>
              </a:rPr>
              <a:t>travaillé de façon autonome sur un jeu</a:t>
            </a:r>
            <a:endParaRPr lang="fr-FR" sz="1200" dirty="0">
              <a:latin typeface="Futura Std Condensed" pitchFamily="34" charset="0"/>
              <a:cs typeface="Futura Condensed"/>
            </a:endParaRPr>
          </a:p>
        </p:txBody>
      </p:sp>
      <p:grpSp>
        <p:nvGrpSpPr>
          <p:cNvPr id="22" name="Group 21"/>
          <p:cNvGrpSpPr/>
          <p:nvPr>
            <p:custDataLst>
              <p:tags r:id="rId3"/>
            </p:custDataLst>
          </p:nvPr>
        </p:nvGrpSpPr>
        <p:grpSpPr>
          <a:xfrm>
            <a:off x="4055296" y="2832776"/>
            <a:ext cx="3307404" cy="2619485"/>
            <a:chOff x="3992282" y="2832776"/>
            <a:chExt cx="3307404" cy="2619485"/>
          </a:xfrm>
        </p:grpSpPr>
        <p:sp>
          <p:nvSpPr>
            <p:cNvPr id="18" name="TextBox 17"/>
            <p:cNvSpPr txBox="1"/>
            <p:nvPr/>
          </p:nvSpPr>
          <p:spPr>
            <a:xfrm>
              <a:off x="4089400" y="3328603"/>
              <a:ext cx="3117152" cy="2123658"/>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 Le labyrinthe »</a:t>
              </a:r>
              <a:endParaRPr lang="fr-FR" sz="1200" dirty="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Jeu de labyrinthe</a:t>
              </a:r>
              <a:r>
                <a:rPr lang="fr-FR" sz="1200" b="0" i="0" u="none" dirty="0">
                  <a:latin typeface="Futura Std Condensed" pitchFamily="34" charset="0"/>
                  <a:cs typeface="Futura Condensed"/>
                </a:rPr>
                <a:t> – exemple de projet de base</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http://scratch.mit.edu/projects/11414041</a:t>
              </a:r>
            </a:p>
            <a:p>
              <a:pPr marL="171450" indent="-171450" algn="l" rtl="0">
                <a:buFont typeface="Wingdings" charset="2"/>
                <a:buChar char="q"/>
              </a:pPr>
              <a:r>
                <a:rPr lang="fr-FR" sz="1200" b="0" i="0" u="none" dirty="0">
                  <a:latin typeface="Futura Std Condensed" pitchFamily="34" charset="0"/>
                  <a:cs typeface="Futura Condensed"/>
                </a:rPr>
                <a:t>Imprimé « Pong »</a:t>
              </a:r>
              <a:endParaRPr lang="fr-FR" sz="1200" dirty="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Jeu de type Pong</a:t>
              </a:r>
              <a:r>
                <a:rPr lang="fr-FR" sz="1200" b="0" i="0" u="none" dirty="0">
                  <a:latin typeface="Futura Std Condensed" pitchFamily="34" charset="0"/>
                  <a:cs typeface="Futura Condensed"/>
                </a:rPr>
                <a:t> – exemple de projet de base</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      http://scratch.mit.edu/projects/10128515</a:t>
              </a:r>
            </a:p>
            <a:p>
              <a:pPr marL="171450" indent="-171450" algn="l" rtl="0">
                <a:buFont typeface="Wingdings" charset="2"/>
                <a:buChar char="q"/>
              </a:pPr>
              <a:r>
                <a:rPr lang="fr-FR" sz="1200" b="0" i="0" u="none" dirty="0">
                  <a:latin typeface="Futura Std Condensed" pitchFamily="34" charset="0"/>
                  <a:cs typeface="Futura Condensed"/>
                </a:rPr>
                <a:t>Imprimé « Défilement »</a:t>
              </a:r>
            </a:p>
            <a:p>
              <a:pPr marL="171450" indent="-171450" algn="l" rtl="0">
                <a:buFont typeface="Wingdings" charset="2"/>
                <a:buChar char="q"/>
              </a:pPr>
              <a:r>
                <a:rPr lang="fr-FR" sz="1200" b="0" i="0" u="none" spc="-20" dirty="0">
                  <a:latin typeface="Futura Std Condensed" pitchFamily="34" charset="0"/>
                  <a:cs typeface="Futura Condensed"/>
                </a:rPr>
                <a:t>Jeu à défilement</a:t>
              </a:r>
              <a:r>
                <a:rPr lang="fr-FR" sz="1200" b="0" i="0" u="none" dirty="0">
                  <a:latin typeface="Futura Std Condensed" pitchFamily="34" charset="0"/>
                  <a:cs typeface="Futura Condensed"/>
                </a:rPr>
                <a:t> – exemple de projet de base</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      http://scratch.mit.edu/projects/22162012</a:t>
              </a:r>
            </a:p>
            <a:p>
              <a:pPr marL="171450" indent="-171450" algn="l" rtl="0">
                <a:buFont typeface="Wingdings" charset="2"/>
                <a:buChar char="q"/>
              </a:pPr>
              <a:r>
                <a:rPr lang="fr-FR" sz="1200" b="0" i="0" u="none" dirty="0">
                  <a:latin typeface="Futura Std Condensed" pitchFamily="34" charset="0"/>
                  <a:cs typeface="Futura Condensed"/>
                </a:rPr>
                <a:t>Studio dédié aux jeux</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http://scratch.mit.edu/studios/487504</a:t>
              </a: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4"/>
            </p:custDataLst>
          </p:nvPr>
        </p:nvGrpSpPr>
        <p:grpSpPr>
          <a:xfrm>
            <a:off x="4055296" y="5569863"/>
            <a:ext cx="3307404" cy="957492"/>
            <a:chOff x="3992282" y="2832776"/>
            <a:chExt cx="3307404" cy="957492"/>
          </a:xfrm>
        </p:grpSpPr>
        <p:sp>
          <p:nvSpPr>
            <p:cNvPr id="60" name="TextBox 59"/>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trouvé difficile dans le fait de concevoir ton jeu ?</a:t>
              </a:r>
            </a:p>
            <a:p>
              <a:pPr marL="171450" indent="-171450" algn="l" rtl="0">
                <a:buFont typeface="Lucida Grande"/>
                <a:buChar char="+"/>
              </a:pPr>
              <a:r>
                <a:rPr lang="fr-FR" sz="1200" b="0" i="0" u="none" dirty="0">
                  <a:latin typeface="Futura Std Condensed" pitchFamily="34" charset="0"/>
                  <a:cs typeface="Futura Condensed"/>
                </a:rPr>
                <a:t>De quoi es-tu fier(e) ?</a:t>
              </a: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5"/>
            </p:custDataLst>
          </p:nvPr>
        </p:nvGrpSpPr>
        <p:grpSpPr>
          <a:xfrm>
            <a:off x="4055296" y="6636639"/>
            <a:ext cx="3307404" cy="963826"/>
            <a:chOff x="3992282" y="2832776"/>
            <a:chExt cx="3307404" cy="963826"/>
          </a:xfrm>
        </p:grpSpPr>
        <p:sp>
          <p:nvSpPr>
            <p:cNvPr id="64" name="TextBox 63"/>
            <p:cNvSpPr txBox="1"/>
            <p:nvPr/>
          </p:nvSpPr>
          <p:spPr>
            <a:xfrm>
              <a:off x="4089400" y="3328602"/>
              <a:ext cx="3117152" cy="46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jeux incluent-ils des conditions, des opérateurs et des données ?</a:t>
              </a: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custDataLst>
              <p:tags r:id="rId6"/>
            </p:custDataLst>
          </p:nvPr>
        </p:nvGrpSpPr>
        <p:grpSpPr>
          <a:xfrm>
            <a:off x="457995" y="7725731"/>
            <a:ext cx="6857205" cy="349726"/>
            <a:chOff x="457995" y="7725731"/>
            <a:chExt cx="6857205" cy="349726"/>
          </a:xfrm>
        </p:grpSpPr>
        <p:sp>
          <p:nvSpPr>
            <p:cNvPr id="54" name="TextBox 53"/>
            <p:cNvSpPr txBox="1"/>
            <p:nvPr/>
          </p:nvSpPr>
          <p:spPr>
            <a:xfrm>
              <a:off x="457995" y="7736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67" name="Straight Connector 66"/>
            <p:cNvCxnSpPr/>
            <p:nvPr/>
          </p:nvCxnSpPr>
          <p:spPr>
            <a:xfrm flipV="1">
              <a:off x="551129" y="8028660"/>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4007796" y="7725731"/>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70" name="Straight Connector 69"/>
          <p:cNvCxnSpPr/>
          <p:nvPr>
            <p:custDataLst>
              <p:tags r:id="rId7"/>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custDataLst>
              <p:tags r:id="rId8"/>
            </p:custDataLst>
          </p:nvPr>
        </p:nvGrpSpPr>
        <p:grpSpPr>
          <a:xfrm>
            <a:off x="4104914" y="8217641"/>
            <a:ext cx="3117152" cy="1158779"/>
            <a:chOff x="3746748" y="8217641"/>
            <a:chExt cx="3475318" cy="1158779"/>
          </a:xfrm>
        </p:grpSpPr>
        <p:sp>
          <p:nvSpPr>
            <p:cNvPr id="73" name="TextBox 72"/>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74" name="Group 73"/>
            <p:cNvGrpSpPr/>
            <p:nvPr/>
          </p:nvGrpSpPr>
          <p:grpSpPr>
            <a:xfrm>
              <a:off x="4076948" y="8385986"/>
              <a:ext cx="3145118" cy="883399"/>
              <a:chOff x="3891832" y="8385983"/>
              <a:chExt cx="3321768" cy="883398"/>
            </a:xfrm>
          </p:grpSpPr>
          <p:cxnSp>
            <p:nvCxnSpPr>
              <p:cNvPr id="75" name="Straight Connector 74"/>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79" name="TextBox 78"/>
          <p:cNvSpPr txBox="1"/>
          <p:nvPr>
            <p:custDataLst>
              <p:tags r:id="rId9"/>
            </p:custDataLst>
          </p:nvPr>
        </p:nvSpPr>
        <p:spPr>
          <a:xfrm>
            <a:off x="551129" y="8142739"/>
            <a:ext cx="3231204"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Pour mettre en avant et partager les créations finales, nous recommandons </a:t>
            </a:r>
            <a:r>
              <a:rPr lang="fr-FR" sz="1200" b="0" i="0" u="none" dirty="0" smtClean="0">
                <a:latin typeface="Futura Std Condensed" pitchFamily="34" charset="0"/>
                <a:cs typeface="Futura Condensed"/>
              </a:rPr>
              <a:t>d’organiser </a:t>
            </a:r>
            <a:r>
              <a:rPr lang="fr-FR" sz="1200" b="0" i="0" u="none" dirty="0">
                <a:latin typeface="Futura Std Condensed" pitchFamily="34" charset="0"/>
                <a:cs typeface="Futura Condensed"/>
              </a:rPr>
              <a:t>une journée « À vous de jouer ». Une fois le mode de présentation sélectionné pour tous les projets, les élèves peuvent se déplacer dans la salle et jouer aux jeux des uns et des autres.</a:t>
            </a:r>
          </a:p>
          <a:p>
            <a:pPr marL="171450" indent="-171450" algn="l" rtl="0">
              <a:buFont typeface="Lucida Grande"/>
              <a:buChar char="+"/>
            </a:pPr>
            <a:r>
              <a:rPr lang="fr-FR" sz="1200" b="0" i="0" u="none" dirty="0">
                <a:latin typeface="Futura Std Condensed" pitchFamily="34" charset="0"/>
                <a:cs typeface="Futura Condensed"/>
              </a:rPr>
              <a:t>Le jeu à défilement permet </a:t>
            </a:r>
            <a:r>
              <a:rPr lang="fr-FR" sz="1200" b="0" i="0" u="none" dirty="0" smtClean="0">
                <a:latin typeface="Futura Std Condensed" pitchFamily="34" charset="0"/>
                <a:cs typeface="Futura Condensed"/>
              </a:rPr>
              <a:t>d’introduire </a:t>
            </a:r>
            <a:r>
              <a:rPr lang="fr-FR" sz="1200" b="0" i="0" u="none" dirty="0">
                <a:latin typeface="Futura Std Condensed" pitchFamily="34" charset="0"/>
                <a:cs typeface="Futura Condensed"/>
              </a:rPr>
              <a:t>la notion de clonage. Aidez les élèves à en apprendre plus sur les blocs de clonage grâce à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 Clonage »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Concepts avancés » du chapitre 5.</a:t>
            </a:r>
          </a:p>
        </p:txBody>
      </p:sp>
      <p:sp>
        <p:nvSpPr>
          <p:cNvPr id="80" name="TextBox 79"/>
          <p:cNvSpPr txBox="1"/>
          <p:nvPr>
            <p:custDataLst>
              <p:tags r:id="rId10"/>
            </p:custDataLst>
          </p:nvPr>
        </p:nvSpPr>
        <p:spPr>
          <a:xfrm>
            <a:off x="2527923" y="16924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45–60 MINUTES</a:t>
            </a:r>
          </a:p>
        </p:txBody>
      </p:sp>
      <p:pic>
        <p:nvPicPr>
          <p:cNvPr id="81" name="Picture 80" descr="clock1.png"/>
          <p:cNvPicPr>
            <a:picLocks noChangeAspect="1"/>
          </p:cNvPicPr>
          <p:nvPr>
            <p:custDataLst>
              <p:tags r:id="rId11"/>
            </p:custDataLst>
          </p:nvPr>
        </p:nvPicPr>
        <p:blipFill rotWithShape="1">
          <a:blip r:embed="rId18">
            <a:extLst>
              <a:ext uri="{28A0092B-C50C-407E-A947-70E740481C1C}">
                <a14:useLocalDpi xmlns:a14="http://schemas.microsoft.com/office/drawing/2010/main" val="0"/>
              </a:ext>
            </a:extLst>
          </a:blip>
          <a:srcRect t="17500"/>
          <a:stretch/>
        </p:blipFill>
        <p:spPr>
          <a:xfrm>
            <a:off x="2270913" y="1808284"/>
            <a:ext cx="324746" cy="267915"/>
          </a:xfrm>
          <a:prstGeom prst="rect">
            <a:avLst/>
          </a:prstGeom>
        </p:spPr>
      </p:pic>
      <p:grpSp>
        <p:nvGrpSpPr>
          <p:cNvPr id="82" name="Group 81"/>
          <p:cNvGrpSpPr/>
          <p:nvPr>
            <p:custDataLst>
              <p:tags r:id="rId12"/>
            </p:custDataLst>
          </p:nvPr>
        </p:nvGrpSpPr>
        <p:grpSpPr>
          <a:xfrm>
            <a:off x="3661944" y="794340"/>
            <a:ext cx="442062" cy="1123360"/>
            <a:chOff x="2853673" y="794340"/>
            <a:chExt cx="442062" cy="1123360"/>
          </a:xfrm>
        </p:grpSpPr>
        <p:cxnSp>
          <p:nvCxnSpPr>
            <p:cNvPr id="83" name="Straight Connector 82"/>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44" name="TextBox 43"/>
          <p:cNvSpPr txBox="1"/>
          <p:nvPr>
            <p:custDataLst>
              <p:tags r:id="rId13"/>
            </p:custDataLst>
          </p:nvPr>
        </p:nvSpPr>
        <p:spPr>
          <a:xfrm>
            <a:off x="1300826" y="647673"/>
            <a:ext cx="2319297" cy="661720"/>
          </a:xfrm>
          <a:prstGeom prst="rect">
            <a:avLst/>
          </a:prstGeom>
          <a:noFill/>
        </p:spPr>
        <p:txBody>
          <a:bodyPr wrap="square" rtlCol="0">
            <a:spAutoFit/>
          </a:bodyPr>
          <a:lstStyle/>
          <a:p>
            <a:pPr algn="l" rtl="0"/>
            <a:r>
              <a:rPr lang="fr-FR" sz="3700" b="0" i="0" u="none">
                <a:latin typeface="Futura Std Condensed" pitchFamily="34" charset="0"/>
                <a:cs typeface="Futura Condensed"/>
              </a:rPr>
              <a:t>JEUX DE BASE</a:t>
            </a:r>
          </a:p>
        </p:txBody>
      </p:sp>
      <p:sp>
        <p:nvSpPr>
          <p:cNvPr id="3" name="Slide Number Placeholder 2"/>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76</a:t>
            </a:r>
            <a:endParaRPr lang="fr-FR" dirty="0">
              <a:latin typeface="Futura Std Condensed" pitchFamily="34" charset="0"/>
            </a:endParaRPr>
          </a:p>
        </p:txBody>
      </p:sp>
      <p:grpSp>
        <p:nvGrpSpPr>
          <p:cNvPr id="45" name="Group 44"/>
          <p:cNvGrpSpPr/>
          <p:nvPr>
            <p:custDataLst>
              <p:tags r:id="rId15"/>
            </p:custDataLst>
          </p:nvPr>
        </p:nvGrpSpPr>
        <p:grpSpPr>
          <a:xfrm>
            <a:off x="551130" y="-1"/>
            <a:ext cx="493776" cy="2791969"/>
            <a:chOff x="551130" y="-1"/>
            <a:chExt cx="493776" cy="2791969"/>
          </a:xfrm>
        </p:grpSpPr>
        <p:pic>
          <p:nvPicPr>
            <p:cNvPr id="46" name="Picture 45" descr="Unit4activitie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50" name="TextBox 49"/>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4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3304934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7-17 at 7.59.18 PM.png"/>
          <p:cNvPicPr>
            <a:picLocks noChangeAspect="1"/>
          </p:cNvPicPr>
          <p:nvPr>
            <p:custDataLst>
              <p:tags r:id="rId1"/>
            </p:custDataLst>
          </p:nvPr>
        </p:nvPicPr>
        <p:blipFill>
          <a:blip r:embed="rId28">
            <a:extLst>
              <a:ext uri="{28A0092B-C50C-407E-A947-70E740481C1C}">
                <a14:useLocalDpi xmlns:a14="http://schemas.microsoft.com/office/drawing/2010/main" val="0"/>
              </a:ext>
            </a:extLst>
          </a:blip>
          <a:stretch>
            <a:fillRect/>
          </a:stretch>
        </p:blipFill>
        <p:spPr>
          <a:xfrm>
            <a:off x="3575597" y="760792"/>
            <a:ext cx="3700480" cy="2751298"/>
          </a:xfrm>
          <a:prstGeom prst="rect">
            <a:avLst/>
          </a:prstGeom>
          <a:ln>
            <a:solidFill>
              <a:schemeClr val="tx1"/>
            </a:solidFill>
          </a:ln>
        </p:spPr>
      </p:pic>
      <p:grpSp>
        <p:nvGrpSpPr>
          <p:cNvPr id="129" name="Group 128"/>
          <p:cNvGrpSpPr/>
          <p:nvPr>
            <p:custDataLst>
              <p:tags r:id="rId2"/>
            </p:custDataLst>
          </p:nvPr>
        </p:nvGrpSpPr>
        <p:grpSpPr>
          <a:xfrm>
            <a:off x="444500" y="584761"/>
            <a:ext cx="3050968" cy="3134187"/>
            <a:chOff x="444500" y="543979"/>
            <a:chExt cx="3050968" cy="3134187"/>
          </a:xfrm>
        </p:grpSpPr>
        <p:grpSp>
          <p:nvGrpSpPr>
            <p:cNvPr id="30" name="Group 29"/>
            <p:cNvGrpSpPr/>
            <p:nvPr/>
          </p:nvGrpSpPr>
          <p:grpSpPr>
            <a:xfrm>
              <a:off x="444500" y="543979"/>
              <a:ext cx="2828642" cy="3134187"/>
              <a:chOff x="444500" y="543979"/>
              <a:chExt cx="2828642" cy="3134187"/>
            </a:xfrm>
          </p:grpSpPr>
          <p:grpSp>
            <p:nvGrpSpPr>
              <p:cNvPr id="16" name="Group 15"/>
              <p:cNvGrpSpPr/>
              <p:nvPr/>
            </p:nvGrpSpPr>
            <p:grpSpPr>
              <a:xfrm>
                <a:off x="444500" y="2161948"/>
                <a:ext cx="2436357" cy="1516218"/>
                <a:chOff x="519774" y="2181535"/>
                <a:chExt cx="2436357" cy="1516218"/>
              </a:xfrm>
            </p:grpSpPr>
            <p:sp>
              <p:nvSpPr>
                <p:cNvPr id="10" name="TextBox 9"/>
                <p:cNvSpPr txBox="1"/>
                <p:nvPr/>
              </p:nvSpPr>
              <p:spPr>
                <a:xfrm>
                  <a:off x="613831" y="2181535"/>
                  <a:ext cx="2342300"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COMMENT POURRAIS-TU UTILISER SCRATCH POUR CRÉER UN JEU INTERACTIF ?</a:t>
                  </a:r>
                  <a:endParaRPr lang="fr-FR" sz="1200" dirty="0">
                    <a:latin typeface="Futura Std Condensed" pitchFamily="34" charset="0"/>
                    <a:cs typeface="Futura Condensed"/>
                  </a:endParaRPr>
                </a:p>
              </p:txBody>
            </p:sp>
            <p:sp>
              <p:nvSpPr>
                <p:cNvPr id="13" name="TextBox 12"/>
                <p:cNvSpPr txBox="1"/>
                <p:nvPr/>
              </p:nvSpPr>
              <p:spPr>
                <a:xfrm>
                  <a:off x="519774" y="2866756"/>
                  <a:ext cx="2403056" cy="830997"/>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Dans ce projet, tu vas créer un jeu. Ce jeu inclut des interactions entre lutins, un score et des niveaux. Il faut déplacer un lutin </a:t>
                  </a:r>
                  <a:r>
                    <a:rPr lang="fr-FR" sz="1200" b="0" i="0" u="none" dirty="0" smtClean="0">
                      <a:latin typeface="Futura Std Condensed" pitchFamily="34" charset="0"/>
                      <a:cs typeface="Futura Condensed"/>
                    </a:rPr>
                    <a:t>d’un bout à l’autre d’un </a:t>
                  </a:r>
                  <a:r>
                    <a:rPr lang="fr-FR" sz="1200" b="0" i="0" u="none" dirty="0">
                      <a:latin typeface="Futura Std Condensed" pitchFamily="34" charset="0"/>
                      <a:cs typeface="Futura Condensed"/>
                    </a:rPr>
                    <a:t>labyrinthe sans toucher les murs.</a:t>
                  </a:r>
                  <a:endParaRPr lang="fr-FR" sz="1200" dirty="0">
                    <a:latin typeface="Futura Std Condensed" pitchFamily="34" charset="0"/>
                    <a:cs typeface="Futura Condensed"/>
                  </a:endParaRPr>
                </a:p>
              </p:txBody>
            </p:sp>
          </p:grpSp>
          <p:sp>
            <p:nvSpPr>
              <p:cNvPr id="41" name="TextBox 40"/>
              <p:cNvSpPr txBox="1"/>
              <p:nvPr/>
            </p:nvSpPr>
            <p:spPr>
              <a:xfrm>
                <a:off x="457200" y="543979"/>
                <a:ext cx="2815942" cy="1754326"/>
              </a:xfrm>
              <a:prstGeom prst="rect">
                <a:avLst/>
              </a:prstGeom>
              <a:noFill/>
              <a:ln>
                <a:noFill/>
              </a:ln>
            </p:spPr>
            <p:txBody>
              <a:bodyPr wrap="square" rtlCol="0">
                <a:spAutoFit/>
              </a:bodyPr>
              <a:lstStyle/>
              <a:p>
                <a:pPr algn="l" rtl="0"/>
                <a:r>
                  <a:rPr lang="fr-FR" sz="5400" b="0" i="0" u="none" dirty="0">
                    <a:latin typeface="Futura Std Condensed" pitchFamily="34" charset="0"/>
                    <a:cs typeface="Futura Condensed"/>
                  </a:rPr>
                  <a:t>LE LABYRINTHE</a:t>
                </a:r>
              </a:p>
            </p:txBody>
          </p:sp>
        </p:grpSp>
        <p:cxnSp>
          <p:nvCxnSpPr>
            <p:cNvPr id="49" name="Straight Arrow Connector 48"/>
            <p:cNvCxnSpPr/>
            <p:nvPr/>
          </p:nvCxnSpPr>
          <p:spPr>
            <a:xfrm>
              <a:off x="3002426" y="3129807"/>
              <a:ext cx="493042" cy="1"/>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177" name="Picture 176" descr="Screen Shot 2014-06-09 at 9.48.16 PM.png"/>
          <p:cNvPicPr>
            <a:picLocks noChangeAspect="1"/>
          </p:cNvPicPr>
          <p:nvPr>
            <p:custDataLst>
              <p:tags r:id="rId3"/>
            </p:custDataLst>
          </p:nvPr>
        </p:nvPicPr>
        <p:blipFill>
          <a:blip r:embed="rId29">
            <a:extLst>
              <a:ext uri="{BEBA8EAE-BF5A-486C-A8C5-ECC9F3942E4B}">
                <a14:imgProps xmlns:a14="http://schemas.microsoft.com/office/drawing/2010/main">
                  <a14:imgLayer r:embed="rId30">
                    <a14:imgEffect>
                      <a14:backgroundRemoval t="1198" b="100000" l="704" r="100000">
                        <a14:foregroundMark x1="68310" y1="49401" x2="68310" y2="49401"/>
                        <a14:foregroundMark x1="65493" y1="23353" x2="65493" y2="23353"/>
                        <a14:foregroundMark x1="69718" y1="29042" x2="69718" y2="29042"/>
                        <a14:foregroundMark x1="19366" y1="5988" x2="19366" y2="5988"/>
                        <a14:foregroundMark x1="60211" y1="90120" x2="60211" y2="90120"/>
                      </a14:backgroundRemoval>
                    </a14:imgEffect>
                  </a14:imgLayer>
                </a14:imgProps>
              </a:ext>
              <a:ext uri="{28A0092B-C50C-407E-A947-70E740481C1C}">
                <a14:useLocalDpi xmlns:a14="http://schemas.microsoft.com/office/drawing/2010/main" val="0"/>
              </a:ext>
            </a:extLst>
          </a:blip>
          <a:stretch>
            <a:fillRect/>
          </a:stretch>
        </p:blipFill>
        <p:spPr>
          <a:xfrm>
            <a:off x="1751737" y="8484750"/>
            <a:ext cx="1095819" cy="1288746"/>
          </a:xfrm>
          <a:prstGeom prst="rect">
            <a:avLst/>
          </a:prstGeom>
        </p:spPr>
      </p:pic>
      <p:grpSp>
        <p:nvGrpSpPr>
          <p:cNvPr id="189" name="Group 188"/>
          <p:cNvGrpSpPr/>
          <p:nvPr>
            <p:custDataLst>
              <p:tags r:id="rId4"/>
            </p:custDataLst>
          </p:nvPr>
        </p:nvGrpSpPr>
        <p:grpSpPr>
          <a:xfrm>
            <a:off x="4163818" y="8522432"/>
            <a:ext cx="1261736" cy="1216116"/>
            <a:chOff x="4163818" y="8522432"/>
            <a:chExt cx="1261736" cy="1216116"/>
          </a:xfrm>
        </p:grpSpPr>
        <p:pic>
          <p:nvPicPr>
            <p:cNvPr id="176" name="Picture 175" descr="Screen Shot 2014-06-09 at 9.47.54 PM.png"/>
            <p:cNvPicPr>
              <a:picLocks noChangeAspect="1"/>
            </p:cNvPicPr>
            <p:nvPr/>
          </p:nvPicPr>
          <p:blipFill>
            <a:blip r:embed="rId31">
              <a:extLst>
                <a:ext uri="{BEBA8EAE-BF5A-486C-A8C5-ECC9F3942E4B}">
                  <a14:imgProps xmlns:a14="http://schemas.microsoft.com/office/drawing/2010/main">
                    <a14:imgLayer r:embed="rId32">
                      <a14:imgEffect>
                        <a14:backgroundRemoval t="1107" b="100000" l="917" r="98471">
                          <a14:foregroundMark x1="78899" y1="90406" x2="78899" y2="90406"/>
                          <a14:foregroundMark x1="17737" y1="92251" x2="17737" y2="92251"/>
                          <a14:foregroundMark x1="22018" y1="42435" x2="22018" y2="42435"/>
                          <a14:foregroundMark x1="67890" y1="40959" x2="67890" y2="40959"/>
                          <a14:foregroundMark x1="34251" y1="14760" x2="34251" y2="14760"/>
                        </a14:backgroundRemoval>
                      </a14:imgEffect>
                    </a14:imgLayer>
                  </a14:imgProps>
                </a:ext>
                <a:ext uri="{28A0092B-C50C-407E-A947-70E740481C1C}">
                  <a14:useLocalDpi xmlns:a14="http://schemas.microsoft.com/office/drawing/2010/main" val="0"/>
                </a:ext>
              </a:extLst>
            </a:blip>
            <a:stretch>
              <a:fillRect/>
            </a:stretch>
          </p:blipFill>
          <p:spPr>
            <a:xfrm>
              <a:off x="4163818" y="8692889"/>
              <a:ext cx="1261736" cy="1045659"/>
            </a:xfrm>
            <a:prstGeom prst="rect">
              <a:avLst/>
            </a:prstGeom>
          </p:spPr>
        </p:pic>
        <p:pic>
          <p:nvPicPr>
            <p:cNvPr id="179" name="Picture 178" descr="Screen Shot 2014-06-09 at 9.48.49 PM.png"/>
            <p:cNvPicPr>
              <a:picLocks noChangeAspect="1"/>
            </p:cNvPicPr>
            <p:nvPr/>
          </p:nvPicPr>
          <p:blipFill rotWithShape="1">
            <a:blip r:embed="rId33">
              <a:extLst>
                <a:ext uri="{BEBA8EAE-BF5A-486C-A8C5-ECC9F3942E4B}">
                  <a14:imgProps xmlns:a14="http://schemas.microsoft.com/office/drawing/2010/main">
                    <a14:imgLayer r:embed="rId34">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t="69977"/>
            <a:stretch/>
          </p:blipFill>
          <p:spPr>
            <a:xfrm>
              <a:off x="4214173" y="8522432"/>
              <a:ext cx="1080384" cy="196931"/>
            </a:xfrm>
            <a:prstGeom prst="rect">
              <a:avLst/>
            </a:prstGeom>
          </p:spPr>
        </p:pic>
      </p:grpSp>
      <p:pic>
        <p:nvPicPr>
          <p:cNvPr id="187" name="Picture 186" descr="Screen Shot 2014-06-09 at 10.03.21 PM.png"/>
          <p:cNvPicPr>
            <a:picLocks noChangeAspect="1"/>
          </p:cNvPicPr>
          <p:nvPr>
            <p:custDataLst>
              <p:tags r:id="rId5"/>
            </p:custDataLst>
          </p:nvPr>
        </p:nvPicPr>
        <p:blipFill>
          <a:blip r:embed="rId35">
            <a:extLst>
              <a:ext uri="{BEBA8EAE-BF5A-486C-A8C5-ECC9F3942E4B}">
                <a14:imgProps xmlns:a14="http://schemas.microsoft.com/office/drawing/2010/main">
                  <a14:imgLayer r:embed="rId36">
                    <a14:imgEffect>
                      <a14:backgroundRemoval t="0" b="99706" l="0" r="99717">
                        <a14:foregroundMark x1="69688" y1="16176" x2="69688" y2="16176"/>
                        <a14:foregroundMark x1="45042" y1="62059" x2="45042" y2="62059"/>
                        <a14:foregroundMark x1="34844" y1="88235" x2="34844" y2="88235"/>
                      </a14:backgroundRemoval>
                    </a14:imgEffect>
                  </a14:imgLayer>
                </a14:imgProps>
              </a:ext>
              <a:ext uri="{28A0092B-C50C-407E-A947-70E740481C1C}">
                <a14:useLocalDpi xmlns:a14="http://schemas.microsoft.com/office/drawing/2010/main" val="0"/>
              </a:ext>
            </a:extLst>
          </a:blip>
          <a:stretch>
            <a:fillRect/>
          </a:stretch>
        </p:blipFill>
        <p:spPr>
          <a:xfrm>
            <a:off x="355235" y="8498837"/>
            <a:ext cx="1306858" cy="1258730"/>
          </a:xfrm>
          <a:prstGeom prst="rect">
            <a:avLst/>
          </a:prstGeom>
        </p:spPr>
      </p:pic>
      <p:sp>
        <p:nvSpPr>
          <p:cNvPr id="7" name="TextBox 6"/>
          <p:cNvSpPr txBox="1"/>
          <p:nvPr>
            <p:custDataLst>
              <p:tags r:id="rId6"/>
            </p:custDataLst>
          </p:nvPr>
        </p:nvSpPr>
        <p:spPr>
          <a:xfrm>
            <a:off x="5380715" y="7673819"/>
            <a:ext cx="2874286" cy="369332"/>
          </a:xfrm>
          <a:prstGeom prst="rect">
            <a:avLst/>
          </a:prstGeom>
          <a:noFill/>
        </p:spPr>
        <p:txBody>
          <a:bodyPr wrap="square" rtlCol="0">
            <a:spAutoFit/>
          </a:bodyPr>
          <a:lstStyle/>
          <a:p>
            <a:pPr algn="l"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sp>
        <p:nvSpPr>
          <p:cNvPr id="67" name="TextBox 66"/>
          <p:cNvSpPr txBox="1"/>
          <p:nvPr>
            <p:custDataLst>
              <p:tags r:id="rId7"/>
            </p:custDataLst>
          </p:nvPr>
        </p:nvSpPr>
        <p:spPr>
          <a:xfrm>
            <a:off x="5135956" y="7894426"/>
            <a:ext cx="2874286"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nvGrpSpPr>
          <p:cNvPr id="3" name="Group 2"/>
          <p:cNvGrpSpPr/>
          <p:nvPr>
            <p:custDataLst>
              <p:tags r:id="rId8"/>
            </p:custDataLst>
          </p:nvPr>
        </p:nvGrpSpPr>
        <p:grpSpPr>
          <a:xfrm>
            <a:off x="-1" y="7871074"/>
            <a:ext cx="7772400" cy="532604"/>
            <a:chOff x="-1" y="7871074"/>
            <a:chExt cx="7772400" cy="532604"/>
          </a:xfrm>
        </p:grpSpPr>
        <p:sp>
          <p:nvSpPr>
            <p:cNvPr id="39" name="Rectangle 38"/>
            <p:cNvSpPr/>
            <p:nvPr/>
          </p:nvSpPr>
          <p:spPr>
            <a:xfrm>
              <a:off x="0" y="7871074"/>
              <a:ext cx="7772399" cy="410457"/>
            </a:xfrm>
            <a:prstGeom prst="rect">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Diamond 39"/>
            <p:cNvSpPr/>
            <p:nvPr/>
          </p:nvSpPr>
          <p:spPr>
            <a:xfrm>
              <a:off x="2499857" y="8077594"/>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2" name="Diamond 41"/>
            <p:cNvSpPr/>
            <p:nvPr/>
          </p:nvSpPr>
          <p:spPr>
            <a:xfrm>
              <a:off x="6386056" y="8066025"/>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3" name="TextBox 42"/>
            <p:cNvSpPr txBox="1"/>
            <p:nvPr/>
          </p:nvSpPr>
          <p:spPr>
            <a:xfrm>
              <a:off x="-1" y="7879206"/>
              <a:ext cx="5486405" cy="369332"/>
            </a:xfrm>
            <a:prstGeom prst="rect">
              <a:avLst/>
            </a:prstGeom>
            <a:noFill/>
          </p:spPr>
          <p:txBody>
            <a:bodyPr wrap="square" rtlCol="0">
              <a:spAutoFit/>
            </a:bodyPr>
            <a:lstStyle/>
            <a:p>
              <a:pPr algn="ctr" rtl="0"/>
              <a:r>
                <a:rPr lang="fr-FR" b="0" i="0" u="none" dirty="0">
                  <a:solidFill>
                    <a:schemeClr val="bg1"/>
                  </a:solidFill>
                  <a:latin typeface="Futura Std Condensed" pitchFamily="34" charset="0"/>
                  <a:cs typeface="Futura Condensed"/>
                </a:rPr>
                <a:t>DES BLOCS AVEC LESQUELS </a:t>
              </a:r>
              <a:r>
                <a:rPr lang="fr-FR" b="0" i="0" u="none" dirty="0" smtClean="0">
                  <a:solidFill>
                    <a:schemeClr val="bg1"/>
                  </a:solidFill>
                  <a:latin typeface="Futura Std Condensed" pitchFamily="34" charset="0"/>
                  <a:cs typeface="Futura Condensed"/>
                </a:rPr>
                <a:t>T’AMUSER</a:t>
              </a:r>
              <a:endParaRPr lang="fr-FR" dirty="0">
                <a:solidFill>
                  <a:schemeClr val="bg1"/>
                </a:solidFill>
                <a:latin typeface="Futura Std Condensed" pitchFamily="34" charset="0"/>
                <a:cs typeface="Futura Condensed"/>
              </a:endParaRPr>
            </a:p>
          </p:txBody>
        </p:sp>
        <p:sp>
          <p:nvSpPr>
            <p:cNvPr id="44" name="TextBox 43"/>
            <p:cNvSpPr txBox="1"/>
            <p:nvPr/>
          </p:nvSpPr>
          <p:spPr>
            <a:xfrm>
              <a:off x="5486405" y="7884634"/>
              <a:ext cx="2285994"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cxnSp>
        <p:nvCxnSpPr>
          <p:cNvPr id="61" name="Straight Connector 60"/>
          <p:cNvCxnSpPr/>
          <p:nvPr>
            <p:custDataLst>
              <p:tags r:id="rId9"/>
            </p:custDataLst>
          </p:nvPr>
        </p:nvCxnSpPr>
        <p:spPr>
          <a:xfrm>
            <a:off x="548640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custDataLst>
              <p:tags r:id="rId10"/>
            </p:custDataLst>
          </p:nvPr>
        </p:nvGrpSpPr>
        <p:grpSpPr>
          <a:xfrm>
            <a:off x="428357" y="3857808"/>
            <a:ext cx="2969349" cy="1667722"/>
            <a:chOff x="441661" y="3857808"/>
            <a:chExt cx="2969349" cy="1667722"/>
          </a:xfrm>
        </p:grpSpPr>
        <p:sp>
          <p:nvSpPr>
            <p:cNvPr id="50" name="TextBox 49"/>
            <p:cNvSpPr txBox="1"/>
            <p:nvPr/>
          </p:nvSpPr>
          <p:spPr>
            <a:xfrm>
              <a:off x="457804"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nvGrpSpPr>
            <p:cNvPr id="22" name="Group 21"/>
            <p:cNvGrpSpPr/>
            <p:nvPr/>
          </p:nvGrpSpPr>
          <p:grpSpPr>
            <a:xfrm>
              <a:off x="441661" y="4194252"/>
              <a:ext cx="2885167" cy="1331278"/>
              <a:chOff x="499401" y="4194252"/>
              <a:chExt cx="2885167" cy="1331278"/>
            </a:xfrm>
          </p:grpSpPr>
          <p:sp>
            <p:nvSpPr>
              <p:cNvPr id="14" name="TextBox 13"/>
              <p:cNvSpPr txBox="1"/>
              <p:nvPr/>
            </p:nvSpPr>
            <p:spPr>
              <a:xfrm>
                <a:off x="499401" y="4232868"/>
                <a:ext cx="2885167" cy="1292662"/>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a:latin typeface="Futura Std Condensed" pitchFamily="34" charset="0"/>
                    <a:cs typeface="Futura Condensed"/>
                  </a:rPr>
                  <a:t>Dessine un décor (arrière-plan) de labyrinthe et utilise des couleurs différentes pour les murs et le repère de fin de labyrinthe.</a:t>
                </a:r>
              </a:p>
              <a:p>
                <a:pPr marL="171450" indent="-171450" algn="l" rtl="0">
                  <a:lnSpc>
                    <a:spcPct val="130000"/>
                  </a:lnSpc>
                  <a:buFont typeface="Wingdings" charset="2"/>
                  <a:buChar char="q"/>
                </a:pPr>
                <a:r>
                  <a:rPr lang="fr-FR" sz="1200" b="0" i="0" u="none">
                    <a:latin typeface="Futura Std Condensed" pitchFamily="34" charset="0"/>
                    <a:cs typeface="Futura Condensed"/>
                  </a:rPr>
                  <a:t>Ajoute un lutin.</a:t>
                </a:r>
              </a:p>
              <a:p>
                <a:pPr marL="171450" indent="-171450" algn="l" rtl="0">
                  <a:lnSpc>
                    <a:spcPct val="130000"/>
                  </a:lnSpc>
                  <a:buFont typeface="Wingdings" charset="2"/>
                  <a:buChar char="q"/>
                </a:pPr>
                <a:r>
                  <a:rPr lang="fr-FR" sz="1200" b="0" i="0" u="none">
                    <a:latin typeface="Futura Std Condensed" pitchFamily="34" charset="0"/>
                    <a:cs typeface="Futura Condensed"/>
                  </a:rPr>
                  <a:t>Rends ton jeu interactif !</a:t>
                </a:r>
              </a:p>
            </p:txBody>
          </p:sp>
          <p:cxnSp>
            <p:nvCxnSpPr>
              <p:cNvPr id="17" name="Straight Connector 16"/>
              <p:cNvCxnSpPr/>
              <p:nvPr/>
            </p:nvCxnSpPr>
            <p:spPr>
              <a:xfrm flipV="1">
                <a:off x="606263"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01" name="Group 100"/>
          <p:cNvGrpSpPr/>
          <p:nvPr>
            <p:custDataLst>
              <p:tags r:id="rId11"/>
            </p:custDataLst>
          </p:nvPr>
        </p:nvGrpSpPr>
        <p:grpSpPr>
          <a:xfrm>
            <a:off x="3783754" y="3747551"/>
            <a:ext cx="3266657" cy="1884188"/>
            <a:chOff x="3756560" y="3996171"/>
            <a:chExt cx="3266657" cy="1884188"/>
          </a:xfrm>
        </p:grpSpPr>
        <p:grpSp>
          <p:nvGrpSpPr>
            <p:cNvPr id="21" name="Group 20"/>
            <p:cNvGrpSpPr/>
            <p:nvPr/>
          </p:nvGrpSpPr>
          <p:grpSpPr>
            <a:xfrm>
              <a:off x="3806493" y="3996171"/>
              <a:ext cx="3216724" cy="1447622"/>
              <a:chOff x="5032275" y="73489"/>
              <a:chExt cx="4520169" cy="2034211"/>
            </a:xfrm>
          </p:grpSpPr>
          <p:pic>
            <p:nvPicPr>
              <p:cNvPr id="9" name="Picture 8" descr="Screen Shot 2014-06-09 at 11.43.20 AM.png"/>
              <p:cNvPicPr>
                <a:picLocks noChangeAspect="1"/>
              </p:cNvPicPr>
              <p:nvPr/>
            </p:nvPicPr>
            <p:blipFill>
              <a:blip r:embed="rId37">
                <a:extLst>
                  <a:ext uri="{BEBA8EAE-BF5A-486C-A8C5-ECC9F3942E4B}">
                    <a14:imgProps xmlns:a14="http://schemas.microsoft.com/office/drawing/2010/main">
                      <a14:imgLayer r:embed="rId38">
                        <a14:imgEffect>
                          <a14:backgroundRemoval t="0" b="100000" l="0" r="100000">
                            <a14:foregroundMark x1="20479" y1="9945" x2="20479" y2="9945"/>
                          </a14:backgroundRemoval>
                        </a14:imgEffect>
                      </a14:imgLayer>
                    </a14:imgProps>
                  </a:ext>
                  <a:ext uri="{28A0092B-C50C-407E-A947-70E740481C1C}">
                    <a14:useLocalDpi xmlns:a14="http://schemas.microsoft.com/office/drawing/2010/main" val="0"/>
                  </a:ext>
                </a:extLst>
              </a:blip>
              <a:stretch>
                <a:fillRect/>
              </a:stretch>
            </p:blipFill>
            <p:spPr>
              <a:xfrm>
                <a:off x="5032275" y="73489"/>
                <a:ext cx="2112881" cy="2034211"/>
              </a:xfrm>
              <a:prstGeom prst="rect">
                <a:avLst/>
              </a:prstGeom>
            </p:spPr>
          </p:pic>
          <p:pic>
            <p:nvPicPr>
              <p:cNvPr id="11" name="Picture 10" descr="Screen Shot 2014-06-09 at 11.43.05 AM.png"/>
              <p:cNvPicPr>
                <a:picLocks noChangeAspect="1"/>
              </p:cNvPicPr>
              <p:nvPr/>
            </p:nvPicPr>
            <p:blipFill>
              <a:blip r:embed="rId39">
                <a:extLst>
                  <a:ext uri="{BEBA8EAE-BF5A-486C-A8C5-ECC9F3942E4B}">
                    <a14:imgProps xmlns:a14="http://schemas.microsoft.com/office/drawing/2010/main">
                      <a14:imgLayer r:embed="rId40">
                        <a14:imgEffect>
                          <a14:backgroundRemoval t="0" b="99723" l="0" r="100000">
                            <a14:foregroundMark x1="32105" y1="61219" x2="32105" y2="61219"/>
                          </a14:backgroundRemoval>
                        </a14:imgEffect>
                      </a14:imgLayer>
                    </a14:imgProps>
                  </a:ext>
                  <a:ext uri="{28A0092B-C50C-407E-A947-70E740481C1C}">
                    <a14:useLocalDpi xmlns:a14="http://schemas.microsoft.com/office/drawing/2010/main" val="0"/>
                  </a:ext>
                </a:extLst>
              </a:blip>
              <a:stretch>
                <a:fillRect/>
              </a:stretch>
            </p:blipFill>
            <p:spPr>
              <a:xfrm>
                <a:off x="7417083" y="79108"/>
                <a:ext cx="2135361" cy="2028592"/>
              </a:xfrm>
              <a:prstGeom prst="rect">
                <a:avLst/>
              </a:prstGeom>
            </p:spPr>
          </p:pic>
        </p:grpSp>
        <p:sp>
          <p:nvSpPr>
            <p:cNvPr id="31" name="TextBox 30"/>
            <p:cNvSpPr txBox="1"/>
            <p:nvPr/>
          </p:nvSpPr>
          <p:spPr>
            <a:xfrm>
              <a:off x="3756560" y="5480249"/>
              <a:ext cx="3024869" cy="400110"/>
            </a:xfrm>
            <a:prstGeom prst="rect">
              <a:avLst/>
            </a:prstGeom>
            <a:noFill/>
          </p:spPr>
          <p:txBody>
            <a:bodyPr wrap="square" rtlCol="0">
              <a:spAutoFit/>
            </a:bodyPr>
            <a:lstStyle/>
            <a:p>
              <a:pPr algn="l" rtl="0"/>
              <a:r>
                <a:rPr lang="fr-FR" sz="1000" b="0" i="0" u="none" dirty="0">
                  <a:latin typeface="Futura Std Condensed" pitchFamily="34" charset="0"/>
                  <a:cs typeface="Futura Condensed"/>
                </a:rPr>
                <a:t>Ces scripts permettent au joueur de contrôler les déplacements du lutin dans le labyrinthe.</a:t>
              </a:r>
              <a:endParaRPr lang="fr-FR" sz="1000" dirty="0">
                <a:latin typeface="Futura Std Condensed" pitchFamily="34" charset="0"/>
              </a:endParaRPr>
            </a:p>
          </p:txBody>
        </p:sp>
      </p:grpSp>
      <p:grpSp>
        <p:nvGrpSpPr>
          <p:cNvPr id="161" name="Group 160"/>
          <p:cNvGrpSpPr/>
          <p:nvPr>
            <p:custDataLst>
              <p:tags r:id="rId12"/>
            </p:custDataLst>
          </p:nvPr>
        </p:nvGrpSpPr>
        <p:grpSpPr>
          <a:xfrm>
            <a:off x="2191648" y="5354739"/>
            <a:ext cx="1627805" cy="525684"/>
            <a:chOff x="2191648" y="5123856"/>
            <a:chExt cx="1627805" cy="739090"/>
          </a:xfrm>
        </p:grpSpPr>
        <p:cxnSp>
          <p:nvCxnSpPr>
            <p:cNvPr id="153" name="Straight Arrow Connector 152"/>
            <p:cNvCxnSpPr/>
            <p:nvPr/>
          </p:nvCxnSpPr>
          <p:spPr>
            <a:xfrm>
              <a:off x="2191648" y="5128956"/>
              <a:ext cx="1206057"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60" name="Group 159"/>
            <p:cNvGrpSpPr/>
            <p:nvPr/>
          </p:nvGrpSpPr>
          <p:grpSpPr>
            <a:xfrm>
              <a:off x="3387708" y="5123856"/>
              <a:ext cx="431745" cy="739090"/>
              <a:chOff x="3392809" y="4466170"/>
              <a:chExt cx="316364" cy="1388957"/>
            </a:xfrm>
          </p:grpSpPr>
          <p:cxnSp>
            <p:nvCxnSpPr>
              <p:cNvPr id="150" name="Straight Arrow Connector 149"/>
              <p:cNvCxnSpPr/>
              <p:nvPr/>
            </p:nvCxnSpPr>
            <p:spPr>
              <a:xfrm>
                <a:off x="3394399" y="4466170"/>
                <a:ext cx="0" cy="138895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3394399" y="4884052"/>
                <a:ext cx="314774"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V="1">
                <a:off x="3392809" y="5847646"/>
                <a:ext cx="314774"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cxnSp>
        <p:nvCxnSpPr>
          <p:cNvPr id="163" name="Straight Arrow Connector 162"/>
          <p:cNvCxnSpPr/>
          <p:nvPr>
            <p:custDataLst>
              <p:tags r:id="rId13"/>
            </p:custDataLst>
          </p:nvPr>
        </p:nvCxnSpPr>
        <p:spPr>
          <a:xfrm>
            <a:off x="2696457" y="4889213"/>
            <a:ext cx="936942"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custDataLst>
              <p:tags r:id="rId14"/>
            </p:custDataLst>
          </p:nvPr>
        </p:nvCxnSpPr>
        <p:spPr>
          <a:xfrm>
            <a:off x="3633399" y="3643297"/>
            <a:ext cx="0" cy="1245916"/>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custDataLst>
              <p:tags r:id="rId15"/>
            </p:custDataLst>
          </p:nvPr>
        </p:nvCxnSpPr>
        <p:spPr>
          <a:xfrm>
            <a:off x="3633399" y="3643297"/>
            <a:ext cx="3417012"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92" name="Group 191"/>
          <p:cNvGrpSpPr/>
          <p:nvPr>
            <p:custDataLst>
              <p:tags r:id="rId16"/>
            </p:custDataLst>
          </p:nvPr>
        </p:nvGrpSpPr>
        <p:grpSpPr>
          <a:xfrm>
            <a:off x="2937200" y="8509599"/>
            <a:ext cx="1136974" cy="1258715"/>
            <a:chOff x="2920087" y="8509599"/>
            <a:chExt cx="1136974" cy="1258715"/>
          </a:xfrm>
        </p:grpSpPr>
        <p:grpSp>
          <p:nvGrpSpPr>
            <p:cNvPr id="188" name="Group 187"/>
            <p:cNvGrpSpPr/>
            <p:nvPr/>
          </p:nvGrpSpPr>
          <p:grpSpPr>
            <a:xfrm>
              <a:off x="2920087" y="8509599"/>
              <a:ext cx="1134405" cy="1258715"/>
              <a:chOff x="3015405" y="8509599"/>
              <a:chExt cx="1134405" cy="1258715"/>
            </a:xfrm>
          </p:grpSpPr>
          <p:pic>
            <p:nvPicPr>
              <p:cNvPr id="178" name="Picture 177" descr="Screen Shot 2014-06-09 at 9.48.40 PM.png"/>
              <p:cNvPicPr>
                <a:picLocks noChangeAspect="1"/>
              </p:cNvPicPr>
              <p:nvPr/>
            </p:nvPicPr>
            <p:blipFill rotWithShape="1">
              <a:blip r:embed="rId41">
                <a:extLst>
                  <a:ext uri="{BEBA8EAE-BF5A-486C-A8C5-ECC9F3942E4B}">
                    <a14:imgProps xmlns:a14="http://schemas.microsoft.com/office/drawing/2010/main">
                      <a14:imgLayer r:embed="rId42">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t="51289"/>
              <a:stretch/>
            </p:blipFill>
            <p:spPr>
              <a:xfrm>
                <a:off x="3015405" y="9260843"/>
                <a:ext cx="1134405" cy="507471"/>
              </a:xfrm>
              <a:prstGeom prst="rect">
                <a:avLst/>
              </a:prstGeom>
            </p:spPr>
          </p:pic>
          <p:pic>
            <p:nvPicPr>
              <p:cNvPr id="180" name="Picture 179" descr="Screen Shot 2014-06-09 at 9.48.40 PM.png"/>
              <p:cNvPicPr>
                <a:picLocks noChangeAspect="1"/>
              </p:cNvPicPr>
              <p:nvPr/>
            </p:nvPicPr>
            <p:blipFill rotWithShape="1">
              <a:blip r:embed="rId41">
                <a:extLst>
                  <a:ext uri="{BEBA8EAE-BF5A-486C-A8C5-ECC9F3942E4B}">
                    <a14:imgProps xmlns:a14="http://schemas.microsoft.com/office/drawing/2010/main">
                      <a14:imgLayer r:embed="rId43">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r="50000" b="48711"/>
              <a:stretch/>
            </p:blipFill>
            <p:spPr>
              <a:xfrm>
                <a:off x="3017974" y="8755011"/>
                <a:ext cx="567203" cy="534330"/>
              </a:xfrm>
              <a:prstGeom prst="rect">
                <a:avLst/>
              </a:prstGeom>
            </p:spPr>
          </p:pic>
          <p:pic>
            <p:nvPicPr>
              <p:cNvPr id="182" name="Picture 181" descr="Screen Shot 2014-06-09 at 9.48.49 PM.png"/>
              <p:cNvPicPr>
                <a:picLocks noChangeAspect="1"/>
              </p:cNvPicPr>
              <p:nvPr/>
            </p:nvPicPr>
            <p:blipFill rotWithShape="1">
              <a:blip r:embed="rId33">
                <a:extLst>
                  <a:ext uri="{BEBA8EAE-BF5A-486C-A8C5-ECC9F3942E4B}">
                    <a14:imgProps xmlns:a14="http://schemas.microsoft.com/office/drawing/2010/main">
                      <a14:imgLayer r:embed="rId44">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r="58956" b="68021"/>
              <a:stretch/>
            </p:blipFill>
            <p:spPr>
              <a:xfrm>
                <a:off x="3095940" y="8509599"/>
                <a:ext cx="443435" cy="209764"/>
              </a:xfrm>
              <a:prstGeom prst="rect">
                <a:avLst/>
              </a:prstGeom>
            </p:spPr>
          </p:pic>
          <p:pic>
            <p:nvPicPr>
              <p:cNvPr id="183" name="Picture 182" descr="Screen Shot 2014-06-09 at 9.48.49 PM.png"/>
              <p:cNvPicPr>
                <a:picLocks noChangeAspect="1"/>
              </p:cNvPicPr>
              <p:nvPr/>
            </p:nvPicPr>
            <p:blipFill rotWithShape="1">
              <a:blip r:embed="rId33">
                <a:extLst>
                  <a:ext uri="{BEBA8EAE-BF5A-486C-A8C5-ECC9F3942E4B}">
                    <a14:imgProps xmlns:a14="http://schemas.microsoft.com/office/drawing/2010/main">
                      <a14:imgLayer r:embed="rId44">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l="47083" r="12529" b="69831"/>
              <a:stretch/>
            </p:blipFill>
            <p:spPr>
              <a:xfrm>
                <a:off x="3618256" y="8509599"/>
                <a:ext cx="436348" cy="197894"/>
              </a:xfrm>
              <a:prstGeom prst="rect">
                <a:avLst/>
              </a:prstGeom>
            </p:spPr>
          </p:pic>
          <p:pic>
            <p:nvPicPr>
              <p:cNvPr id="184" name="Picture 183" descr="Screen Shot 2014-06-09 at 9.48.40 PM.png"/>
              <p:cNvPicPr>
                <a:picLocks noChangeAspect="1"/>
              </p:cNvPicPr>
              <p:nvPr/>
            </p:nvPicPr>
            <p:blipFill rotWithShape="1">
              <a:blip r:embed="rId41">
                <a:extLst>
                  <a:ext uri="{BEBA8EAE-BF5A-486C-A8C5-ECC9F3942E4B}">
                    <a14:imgProps xmlns:a14="http://schemas.microsoft.com/office/drawing/2010/main">
                      <a14:imgLayer r:embed="rId43">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l="50000" r="4719" b="76947"/>
              <a:stretch/>
            </p:blipFill>
            <p:spPr>
              <a:xfrm>
                <a:off x="3596518" y="8755011"/>
                <a:ext cx="513667" cy="240167"/>
              </a:xfrm>
              <a:prstGeom prst="rect">
                <a:avLst/>
              </a:prstGeom>
            </p:spPr>
          </p:pic>
        </p:grpSp>
        <p:pic>
          <p:nvPicPr>
            <p:cNvPr id="191" name="Picture 190" descr="Screen Shot 2014-06-09 at 9.48.40 PM.png"/>
            <p:cNvPicPr>
              <a:picLocks noChangeAspect="1"/>
            </p:cNvPicPr>
            <p:nvPr/>
          </p:nvPicPr>
          <p:blipFill rotWithShape="1">
            <a:blip r:embed="rId41">
              <a:extLst>
                <a:ext uri="{BEBA8EAE-BF5A-486C-A8C5-ECC9F3942E4B}">
                  <a14:imgProps xmlns:a14="http://schemas.microsoft.com/office/drawing/2010/main">
                    <a14:imgLayer r:embed="rId43">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l="50000" t="23053" b="48711"/>
            <a:stretch/>
          </p:blipFill>
          <p:spPr>
            <a:xfrm>
              <a:off x="3489859" y="8995178"/>
              <a:ext cx="567202" cy="294163"/>
            </a:xfrm>
            <a:prstGeom prst="rect">
              <a:avLst/>
            </a:prstGeom>
          </p:spPr>
        </p:pic>
      </p:grpSp>
      <p:grpSp>
        <p:nvGrpSpPr>
          <p:cNvPr id="193" name="Group 192"/>
          <p:cNvGrpSpPr/>
          <p:nvPr>
            <p:custDataLst>
              <p:tags r:id="rId17"/>
            </p:custDataLst>
          </p:nvPr>
        </p:nvGrpSpPr>
        <p:grpSpPr>
          <a:xfrm>
            <a:off x="457200" y="5782461"/>
            <a:ext cx="2795698" cy="1981735"/>
            <a:chOff x="3992282" y="2830659"/>
            <a:chExt cx="3307404" cy="2259168"/>
          </a:xfrm>
        </p:grpSpPr>
        <p:sp>
          <p:nvSpPr>
            <p:cNvPr id="194" name="TextBox 193"/>
            <p:cNvSpPr txBox="1"/>
            <p:nvPr/>
          </p:nvSpPr>
          <p:spPr>
            <a:xfrm>
              <a:off x="4089400" y="3300422"/>
              <a:ext cx="3210286" cy="1789405"/>
            </a:xfrm>
            <a:prstGeom prst="rect">
              <a:avLst/>
            </a:prstGeom>
            <a:noFill/>
            <a:ln w="6350" cmpd="sng">
              <a:solidFill>
                <a:srgbClr val="000000"/>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Ajoute plusieurs niveaux à ton jeu ! Pour ce faire, tu peux utiliser différents arrière-plans et les blocs « envoyer à tous » pour déclencher le passage au niveau supérieur.</a:t>
              </a:r>
            </a:p>
            <a:p>
              <a:pPr marL="171450" indent="-171450" algn="l" rtl="0">
                <a:buFont typeface="Wingdings" charset="2"/>
                <a:buChar char="q"/>
              </a:pPr>
              <a:r>
                <a:rPr lang="fr-FR" sz="1200" b="0" i="0" u="none" dirty="0">
                  <a:latin typeface="Futura Std Condensed" pitchFamily="34" charset="0"/>
                  <a:cs typeface="Futura Condensed"/>
                </a:rPr>
                <a:t>Utilise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Créer une variable » pour gérer le score !</a:t>
              </a:r>
            </a:p>
            <a:p>
              <a:pPr marL="171450" indent="-171450" algn="l" rtl="0">
                <a:buFont typeface="Wingdings" charset="2"/>
                <a:buChar char="q"/>
              </a:pPr>
              <a:r>
                <a:rPr lang="fr-FR" sz="1200" b="0" i="0" u="none" dirty="0">
                  <a:latin typeface="Futura Std Condensed" pitchFamily="34" charset="0"/>
                  <a:cs typeface="Futura Condensed"/>
                </a:rPr>
                <a:t>Fais des tests avec les blocs de chronométrage pour ajouter de nouveaux défis à ton labyrinthe !</a:t>
              </a:r>
              <a:endParaRPr lang="fr-FR" sz="1200" dirty="0">
                <a:latin typeface="Futura Std Condensed" pitchFamily="34" charset="0"/>
                <a:cs typeface="Futura Condensed"/>
              </a:endParaRPr>
            </a:p>
          </p:txBody>
        </p:sp>
        <p:sp>
          <p:nvSpPr>
            <p:cNvPr id="195" name="TextBox 194"/>
            <p:cNvSpPr txBox="1"/>
            <p:nvPr/>
          </p:nvSpPr>
          <p:spPr>
            <a:xfrm>
              <a:off x="3992282" y="2830659"/>
              <a:ext cx="3307404" cy="385949"/>
            </a:xfrm>
            <a:prstGeom prst="rect">
              <a:avLst/>
            </a:prstGeom>
            <a:noFill/>
          </p:spPr>
          <p:txBody>
            <a:bodyPr wrap="square" rtlCol="0">
              <a:spAutoFit/>
            </a:bodyPr>
            <a:lstStyle/>
            <a:p>
              <a:pPr algn="l" rtl="0"/>
              <a:r>
                <a:rPr lang="fr-FR" sz="1600" b="0" i="0" u="none">
                  <a:latin typeface="Futura Std Condensed" pitchFamily="34" charset="0"/>
                  <a:cs typeface="Futura Condensed"/>
                </a:rPr>
                <a:t>ESSAIE ÇA</a:t>
              </a:r>
              <a:endParaRPr lang="fr-FR" sz="1600" dirty="0">
                <a:latin typeface="Futura Std Condensed" pitchFamily="34" charset="0"/>
                <a:cs typeface="Futura Condensed"/>
              </a:endParaRPr>
            </a:p>
          </p:txBody>
        </p:sp>
        <p:cxnSp>
          <p:nvCxnSpPr>
            <p:cNvPr id="196" name="Straight Connector 195"/>
            <p:cNvCxnSpPr/>
            <p:nvPr/>
          </p:nvCxnSpPr>
          <p:spPr>
            <a:xfrm flipV="1">
              <a:off x="4089400" y="3169213"/>
              <a:ext cx="3210286" cy="294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7" name="TextBox 196"/>
          <p:cNvSpPr txBox="1"/>
          <p:nvPr>
            <p:custDataLst>
              <p:tags r:id="rId18"/>
            </p:custDataLst>
          </p:nvPr>
        </p:nvSpPr>
        <p:spPr>
          <a:xfrm>
            <a:off x="5628741" y="8522432"/>
            <a:ext cx="2032447" cy="1000274"/>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dédié aux jeux :</a:t>
            </a:r>
            <a:r>
              <a:rPr lang="fr-FR" sz="1200" b="0" i="0" u="none" kern="1100" spc="-20" dirty="0">
                <a:solidFill>
                  <a:srgbClr val="000000"/>
                </a:solidFill>
                <a:latin typeface="Futura Std Condensed" pitchFamily="34" charset="0"/>
                <a:cs typeface="Futura Condensed"/>
              </a:rPr>
              <a:t> </a:t>
            </a:r>
            <a:r>
              <a:rPr lang="fr-FR" sz="1100" b="0" i="0" u="none" kern="1100" spc="-20" dirty="0">
                <a:solidFill>
                  <a:srgbClr val="000000"/>
                </a:solidFill>
                <a:latin typeface="Futura Std Condensed" pitchFamily="34" charset="0"/>
                <a:cs typeface="Futura Condensed"/>
              </a:rPr>
              <a:t>http://scratch.mit.edu/studios/487504</a:t>
            </a:r>
          </a:p>
          <a:p>
            <a:pPr marL="171450" indent="-171450" algn="l" rtl="0">
              <a:buFont typeface="Lucida Grande"/>
              <a:buChar char="+"/>
            </a:pPr>
            <a:r>
              <a:rPr lang="fr-FR" sz="1200" b="0" i="0" u="none" kern="1100" spc="-20" dirty="0">
                <a:latin typeface="Futura Std Condensed" pitchFamily="34" charset="0"/>
                <a:cs typeface="Futura Condensed"/>
              </a:rPr>
              <a:t>Fais découvrir ton jeu à un camarade et découvre le sien avec lui.</a:t>
            </a:r>
          </a:p>
        </p:txBody>
      </p:sp>
      <p:grpSp>
        <p:nvGrpSpPr>
          <p:cNvPr id="27" name="Group 26"/>
          <p:cNvGrpSpPr/>
          <p:nvPr>
            <p:custDataLst>
              <p:tags r:id="rId19"/>
            </p:custDataLst>
          </p:nvPr>
        </p:nvGrpSpPr>
        <p:grpSpPr>
          <a:xfrm>
            <a:off x="3768703" y="6447097"/>
            <a:ext cx="1738797" cy="1432109"/>
            <a:chOff x="5479614" y="6447097"/>
            <a:chExt cx="1738797" cy="1432109"/>
          </a:xfrm>
        </p:grpSpPr>
        <p:sp>
          <p:nvSpPr>
            <p:cNvPr id="94" name="TextBox 93"/>
            <p:cNvSpPr txBox="1"/>
            <p:nvPr/>
          </p:nvSpPr>
          <p:spPr>
            <a:xfrm>
              <a:off x="5479614" y="7479096"/>
              <a:ext cx="1738797" cy="400110"/>
            </a:xfrm>
            <a:prstGeom prst="rect">
              <a:avLst/>
            </a:prstGeom>
            <a:noFill/>
          </p:spPr>
          <p:txBody>
            <a:bodyPr wrap="square" rtlCol="0">
              <a:spAutoFit/>
            </a:bodyPr>
            <a:lstStyle/>
            <a:p>
              <a:pPr algn="l" rtl="0"/>
              <a:r>
                <a:rPr lang="fr-FR" sz="1000" b="0" i="0" u="none">
                  <a:latin typeface="Futura Std Condensed" pitchFamily="34" charset="0"/>
                  <a:cs typeface="Futura Condensed"/>
                </a:rPr>
                <a:t>Ceci fait que ton lutin rebondira sur les murs bleus du labyrinthe.</a:t>
              </a:r>
              <a:endParaRPr lang="fr-FR" sz="1000" dirty="0">
                <a:latin typeface="Futura Std Condensed" pitchFamily="34" charset="0"/>
              </a:endParaRPr>
            </a:p>
          </p:txBody>
        </p:sp>
        <p:pic>
          <p:nvPicPr>
            <p:cNvPr id="15" name="Picture 14" descr="Screen Shot 2014-07-17 at 8.00.40 PM.png"/>
            <p:cNvPicPr>
              <a:picLocks noChangeAspect="1"/>
            </p:cNvPicPr>
            <p:nvPr/>
          </p:nvPicPr>
          <p:blipFill>
            <a:blip r:embed="rId45">
              <a:extLst>
                <a:ext uri="{BEBA8EAE-BF5A-486C-A8C5-ECC9F3942E4B}">
                  <a14:imgProps xmlns:a14="http://schemas.microsoft.com/office/drawing/2010/main">
                    <a14:imgLayer r:embed="rId46">
                      <a14:imgEffect>
                        <a14:backgroundRemoval t="0" b="100000" l="0" r="100000">
                          <a14:foregroundMark x1="29206" y1="26147" x2="29206" y2="26147"/>
                          <a14:foregroundMark x1="26667" y1="18349" x2="26667" y2="18349"/>
                          <a14:foregroundMark x1="3492" y1="9633" x2="51746" y2="25229"/>
                          <a14:foregroundMark x1="37778" y1="90367" x2="37778" y2="90367"/>
                        </a14:backgroundRemoval>
                      </a14:imgEffect>
                    </a14:imgLayer>
                  </a14:imgProps>
                </a:ext>
                <a:ext uri="{28A0092B-C50C-407E-A947-70E740481C1C}">
                  <a14:useLocalDpi xmlns:a14="http://schemas.microsoft.com/office/drawing/2010/main" val="0"/>
                </a:ext>
              </a:extLst>
            </a:blip>
            <a:stretch>
              <a:fillRect/>
            </a:stretch>
          </p:blipFill>
          <p:spPr>
            <a:xfrm>
              <a:off x="5546604" y="6447097"/>
              <a:ext cx="1491191" cy="1031999"/>
            </a:xfrm>
            <a:prstGeom prst="rect">
              <a:avLst/>
            </a:prstGeom>
          </p:spPr>
        </p:pic>
      </p:grpSp>
      <p:grpSp>
        <p:nvGrpSpPr>
          <p:cNvPr id="26" name="Group 25"/>
          <p:cNvGrpSpPr/>
          <p:nvPr>
            <p:custDataLst>
              <p:tags r:id="rId20"/>
            </p:custDataLst>
          </p:nvPr>
        </p:nvGrpSpPr>
        <p:grpSpPr>
          <a:xfrm>
            <a:off x="3787582" y="5610749"/>
            <a:ext cx="1671239" cy="848046"/>
            <a:chOff x="3787582" y="5610749"/>
            <a:chExt cx="1671239" cy="848046"/>
          </a:xfrm>
        </p:grpSpPr>
        <p:pic>
          <p:nvPicPr>
            <p:cNvPr id="6" name="Picture 5" descr="Screen Shot 2014-07-17 at 8.00.13 PM.png"/>
            <p:cNvPicPr>
              <a:picLocks noChangeAspect="1"/>
            </p:cNvPicPr>
            <p:nvPr/>
          </p:nvPicPr>
          <p:blipFill>
            <a:blip r:embed="rId47">
              <a:extLst>
                <a:ext uri="{BEBA8EAE-BF5A-486C-A8C5-ECC9F3942E4B}">
                  <a14:imgProps xmlns:a14="http://schemas.microsoft.com/office/drawing/2010/main">
                    <a14:imgLayer r:embed="rId48">
                      <a14:imgEffect>
                        <a14:backgroundRemoval t="1887" b="98113" l="0" r="100000"/>
                      </a14:imgEffect>
                    </a14:imgLayer>
                  </a14:imgProps>
                </a:ext>
                <a:ext uri="{28A0092B-C50C-407E-A947-70E740481C1C}">
                  <a14:useLocalDpi xmlns:a14="http://schemas.microsoft.com/office/drawing/2010/main" val="0"/>
                </a:ext>
              </a:extLst>
            </a:blip>
            <a:stretch>
              <a:fillRect/>
            </a:stretch>
          </p:blipFill>
          <p:spPr>
            <a:xfrm>
              <a:off x="3840823" y="5610749"/>
              <a:ext cx="1003662" cy="499475"/>
            </a:xfrm>
            <a:prstGeom prst="rect">
              <a:avLst/>
            </a:prstGeom>
          </p:spPr>
        </p:pic>
        <p:sp>
          <p:nvSpPr>
            <p:cNvPr id="124" name="TextBox 123"/>
            <p:cNvSpPr txBox="1"/>
            <p:nvPr/>
          </p:nvSpPr>
          <p:spPr>
            <a:xfrm>
              <a:off x="3787582" y="6058685"/>
              <a:ext cx="1671239" cy="400110"/>
            </a:xfrm>
            <a:prstGeom prst="rect">
              <a:avLst/>
            </a:prstGeom>
            <a:noFill/>
          </p:spPr>
          <p:txBody>
            <a:bodyPr wrap="square" rtlCol="0">
              <a:spAutoFit/>
            </a:bodyPr>
            <a:lstStyle/>
            <a:p>
              <a:pPr algn="l" rtl="0"/>
              <a:r>
                <a:rPr lang="fr-FR" sz="1000" b="0" i="0" u="none" dirty="0">
                  <a:latin typeface="Futura Std Condensed" pitchFamily="34" charset="0"/>
                  <a:cs typeface="Futura Condensed"/>
                </a:rPr>
                <a:t>Ceci indique à ton lutin </a:t>
              </a:r>
              <a:r>
                <a:rPr lang="fr-FR" sz="1000" b="0" i="0" u="none" dirty="0" smtClean="0">
                  <a:latin typeface="Futura Std Condensed" pitchFamily="34" charset="0"/>
                  <a:cs typeface="Futura Condensed"/>
                </a:rPr>
                <a:t>d’où </a:t>
              </a:r>
              <a:r>
                <a:rPr lang="fr-FR" sz="1000" b="0" i="0" u="none" dirty="0">
                  <a:latin typeface="Futura Std Condensed" pitchFamily="34" charset="0"/>
                  <a:cs typeface="Futura Condensed"/>
                </a:rPr>
                <a:t>démarrer et marque le début du labyrinthe.</a:t>
              </a:r>
              <a:endParaRPr lang="fr-FR" sz="1000" dirty="0">
                <a:latin typeface="Futura Std Condensed" pitchFamily="34" charset="0"/>
              </a:endParaRPr>
            </a:p>
          </p:txBody>
        </p:sp>
      </p:grpSp>
      <p:grpSp>
        <p:nvGrpSpPr>
          <p:cNvPr id="24" name="Group 23"/>
          <p:cNvGrpSpPr/>
          <p:nvPr>
            <p:custDataLst>
              <p:tags r:id="rId21"/>
            </p:custDataLst>
          </p:nvPr>
        </p:nvGrpSpPr>
        <p:grpSpPr>
          <a:xfrm>
            <a:off x="5550436" y="6223768"/>
            <a:ext cx="1671239" cy="1585997"/>
            <a:chOff x="6018396" y="6211255"/>
            <a:chExt cx="1853408" cy="1758874"/>
          </a:xfrm>
        </p:grpSpPr>
        <p:sp>
          <p:nvSpPr>
            <p:cNvPr id="81" name="TextBox 80"/>
            <p:cNvSpPr txBox="1"/>
            <p:nvPr/>
          </p:nvSpPr>
          <p:spPr>
            <a:xfrm>
              <a:off x="6018396" y="7355744"/>
              <a:ext cx="1853408" cy="614385"/>
            </a:xfrm>
            <a:prstGeom prst="rect">
              <a:avLst/>
            </a:prstGeom>
            <a:noFill/>
          </p:spPr>
          <p:txBody>
            <a:bodyPr wrap="square" rtlCol="0">
              <a:spAutoFit/>
            </a:bodyPr>
            <a:lstStyle/>
            <a:p>
              <a:pPr algn="l" rtl="0"/>
              <a:r>
                <a:rPr lang="fr-FR" sz="1000" b="0" i="0" u="none">
                  <a:latin typeface="Futura Std Condensed" pitchFamily="34" charset="0"/>
                  <a:cs typeface="Futura Condensed"/>
                </a:rPr>
                <a:t>Ceci indique que les joueurs gagnent lorsque la balle touche le lutin-repère en fin de labyrinthe.</a:t>
              </a:r>
              <a:endParaRPr lang="fr-FR" sz="1000" dirty="0">
                <a:latin typeface="Futura Std Condensed" pitchFamily="34" charset="0"/>
              </a:endParaRPr>
            </a:p>
          </p:txBody>
        </p:sp>
        <p:pic>
          <p:nvPicPr>
            <p:cNvPr id="82" name="Picture 81" descr="Screen Shot 2014-07-17 at 7.59.52 PM.png"/>
            <p:cNvPicPr>
              <a:picLocks noChangeAspect="1"/>
            </p:cNvPicPr>
            <p:nvPr/>
          </p:nvPicPr>
          <p:blipFill>
            <a:blip r:embed="rId49">
              <a:extLst>
                <a:ext uri="{BEBA8EAE-BF5A-486C-A8C5-ECC9F3942E4B}">
                  <a14:imgProps xmlns:a14="http://schemas.microsoft.com/office/drawing/2010/main">
                    <a14:imgLayer r:embed="rId50">
                      <a14:imgEffect>
                        <a14:backgroundRemoval t="866" b="96537" l="1303" r="98371">
                          <a14:foregroundMark x1="41694" y1="67532" x2="41694" y2="67532"/>
                          <a14:foregroundMark x1="45277" y1="67532" x2="45277" y2="67532"/>
                          <a14:foregroundMark x1="44300" y1="68831" x2="44300" y2="68831"/>
                        </a14:backgroundRemoval>
                      </a14:imgEffect>
                    </a14:imgLayer>
                  </a14:imgProps>
                </a:ext>
                <a:ext uri="{28A0092B-C50C-407E-A947-70E740481C1C}">
                  <a14:useLocalDpi xmlns:a14="http://schemas.microsoft.com/office/drawing/2010/main" val="0"/>
                </a:ext>
              </a:extLst>
            </a:blip>
            <a:stretch>
              <a:fillRect/>
            </a:stretch>
          </p:blipFill>
          <p:spPr>
            <a:xfrm>
              <a:off x="6050231" y="6211255"/>
              <a:ext cx="1606100" cy="1208500"/>
            </a:xfrm>
            <a:prstGeom prst="rect">
              <a:avLst/>
            </a:prstGeom>
          </p:spPr>
        </p:pic>
      </p:grpSp>
      <p:grpSp>
        <p:nvGrpSpPr>
          <p:cNvPr id="71" name="Group 70"/>
          <p:cNvGrpSpPr/>
          <p:nvPr>
            <p:custDataLst>
              <p:tags r:id="rId22"/>
            </p:custDataLst>
          </p:nvPr>
        </p:nvGrpSpPr>
        <p:grpSpPr>
          <a:xfrm>
            <a:off x="800231" y="443435"/>
            <a:ext cx="2660939" cy="2036294"/>
            <a:chOff x="800231" y="443435"/>
            <a:chExt cx="2422109" cy="1336089"/>
          </a:xfrm>
        </p:grpSpPr>
        <p:grpSp>
          <p:nvGrpSpPr>
            <p:cNvPr id="72" name="Group 71"/>
            <p:cNvGrpSpPr/>
            <p:nvPr/>
          </p:nvGrpSpPr>
          <p:grpSpPr>
            <a:xfrm>
              <a:off x="800231" y="443435"/>
              <a:ext cx="2422109" cy="1336089"/>
              <a:chOff x="1099205" y="4643960"/>
              <a:chExt cx="1463932" cy="656327"/>
            </a:xfrm>
          </p:grpSpPr>
          <p:cxnSp>
            <p:nvCxnSpPr>
              <p:cNvPr id="75" name="Straight Arrow Connector 74"/>
              <p:cNvCxnSpPr/>
              <p:nvPr/>
            </p:nvCxnSpPr>
            <p:spPr>
              <a:xfrm>
                <a:off x="1099205" y="4646880"/>
                <a:ext cx="1463931"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73" name="Straight Arrow Connector 72"/>
            <p:cNvCxnSpPr/>
            <p:nvPr/>
          </p:nvCxnSpPr>
          <p:spPr>
            <a:xfrm>
              <a:off x="800231" y="444075"/>
              <a:ext cx="0" cy="15588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77" name="Straight Arrow Connector 76"/>
          <p:cNvCxnSpPr/>
          <p:nvPr>
            <p:custDataLst>
              <p:tags r:id="rId23"/>
            </p:custDataLst>
          </p:nvPr>
        </p:nvCxnSpPr>
        <p:spPr>
          <a:xfrm flipV="1">
            <a:off x="7047474" y="3512090"/>
            <a:ext cx="0" cy="131208"/>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custDataLst>
              <p:tags r:id="rId24"/>
            </p:custDataLst>
          </p:nvPr>
        </p:nvCxnSpPr>
        <p:spPr>
          <a:xfrm>
            <a:off x="2080793" y="3751550"/>
            <a:ext cx="936942"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custDataLst>
              <p:tags r:id="rId25"/>
            </p:custDataLst>
          </p:nvPr>
        </p:nvCxnSpPr>
        <p:spPr>
          <a:xfrm>
            <a:off x="3021166" y="3190890"/>
            <a:ext cx="0" cy="52568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3932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custDataLst>
              <p:tags r:id="rId1"/>
            </p:custDataLst>
          </p:nvPr>
        </p:nvGrpSpPr>
        <p:grpSpPr>
          <a:xfrm>
            <a:off x="444500" y="590145"/>
            <a:ext cx="2828642" cy="2824743"/>
            <a:chOff x="444500" y="590145"/>
            <a:chExt cx="2828642" cy="2824743"/>
          </a:xfrm>
        </p:grpSpPr>
        <p:grpSp>
          <p:nvGrpSpPr>
            <p:cNvPr id="77" name="Group 76"/>
            <p:cNvGrpSpPr/>
            <p:nvPr/>
          </p:nvGrpSpPr>
          <p:grpSpPr>
            <a:xfrm>
              <a:off x="444500" y="1429289"/>
              <a:ext cx="2348507" cy="1985599"/>
              <a:chOff x="519774" y="1448876"/>
              <a:chExt cx="2348507" cy="1985599"/>
            </a:xfrm>
          </p:grpSpPr>
          <p:sp>
            <p:nvSpPr>
              <p:cNvPr id="80" name="TextBox 79"/>
              <p:cNvSpPr txBox="1"/>
              <p:nvPr/>
            </p:nvSpPr>
            <p:spPr>
              <a:xfrm>
                <a:off x="613831" y="1448876"/>
                <a:ext cx="2159001" cy="738664"/>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POURRAIS-TU UTILISER SCRATCH POUR CRÉER UN JEU INTERACTIF ?</a:t>
                </a:r>
              </a:p>
            </p:txBody>
          </p:sp>
          <p:sp>
            <p:nvSpPr>
              <p:cNvPr id="81" name="TextBox 80"/>
              <p:cNvSpPr txBox="1"/>
              <p:nvPr/>
            </p:nvSpPr>
            <p:spPr>
              <a:xfrm>
                <a:off x="519774" y="2234146"/>
                <a:ext cx="2348507" cy="1200329"/>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Dans ce projet, tu vas créer un jeu. Ce jeu inclut des interactions entre lutins, un score et des niveaux. Il ressemble à Pong, un grand classique du jeu vidéo, dont le but est de ne pas laisser le lutin-balle passer à côté de ta raquette.</a:t>
                </a:r>
                <a:endParaRPr lang="fr-FR" sz="1200" dirty="0">
                  <a:latin typeface="Futura Std Condensed" pitchFamily="34" charset="0"/>
                  <a:cs typeface="Futura Condensed"/>
                </a:endParaRPr>
              </a:p>
            </p:txBody>
          </p:sp>
        </p:grpSp>
        <p:sp>
          <p:nvSpPr>
            <p:cNvPr id="79" name="TextBox 78"/>
            <p:cNvSpPr txBox="1"/>
            <p:nvPr/>
          </p:nvSpPr>
          <p:spPr>
            <a:xfrm>
              <a:off x="457200" y="590145"/>
              <a:ext cx="2815942" cy="923330"/>
            </a:xfrm>
            <a:prstGeom prst="rect">
              <a:avLst/>
            </a:prstGeom>
            <a:noFill/>
            <a:ln>
              <a:noFill/>
            </a:ln>
          </p:spPr>
          <p:txBody>
            <a:bodyPr wrap="square" rtlCol="0">
              <a:spAutoFit/>
            </a:bodyPr>
            <a:lstStyle/>
            <a:p>
              <a:pPr algn="l" rtl="0"/>
              <a:r>
                <a:rPr lang="fr-FR" sz="5400" b="0" i="0" u="none" dirty="0">
                  <a:latin typeface="Futura Std Condensed" pitchFamily="34" charset="0"/>
                  <a:cs typeface="Futura Condensed"/>
                </a:rPr>
                <a:t>PONG</a:t>
              </a:r>
            </a:p>
          </p:txBody>
        </p:sp>
      </p:grpSp>
      <p:pic>
        <p:nvPicPr>
          <p:cNvPr id="23" name="Picture 22" descr="Screen Shot 2014-06-10 at 10.18.43 AM.png"/>
          <p:cNvPicPr>
            <a:picLocks noChangeAspect="1"/>
          </p:cNvPicPr>
          <p:nvPr>
            <p:custDataLst>
              <p:tags r:id="rId2"/>
            </p:custDataLst>
          </p:nvPr>
        </p:nvPicPr>
        <p:blipFill>
          <a:blip r:embed="rId30">
            <a:extLst>
              <a:ext uri="{BEBA8EAE-BF5A-486C-A8C5-ECC9F3942E4B}">
                <a14:imgProps xmlns:a14="http://schemas.microsoft.com/office/drawing/2010/main">
                  <a14:imgLayer r:embed="rId31">
                    <a14:imgEffect>
                      <a14:backgroundRemoval t="0" b="99216" l="0" r="98598"/>
                    </a14:imgEffect>
                  </a14:imgLayer>
                </a14:imgProps>
              </a:ext>
              <a:ext uri="{28A0092B-C50C-407E-A947-70E740481C1C}">
                <a14:useLocalDpi xmlns:a14="http://schemas.microsoft.com/office/drawing/2010/main" val="0"/>
              </a:ext>
            </a:extLst>
          </a:blip>
          <a:stretch>
            <a:fillRect/>
          </a:stretch>
        </p:blipFill>
        <p:spPr>
          <a:xfrm>
            <a:off x="6160617" y="5555872"/>
            <a:ext cx="1000121" cy="1191733"/>
          </a:xfrm>
          <a:prstGeom prst="rect">
            <a:avLst/>
          </a:prstGeom>
        </p:spPr>
      </p:pic>
      <p:pic>
        <p:nvPicPr>
          <p:cNvPr id="24" name="Picture 23" descr="Screen Shot 2014-06-10 at 10.19.02 AM.png"/>
          <p:cNvPicPr>
            <a:picLocks noChangeAspect="1"/>
          </p:cNvPicPr>
          <p:nvPr>
            <p:custDataLst>
              <p:tags r:id="rId3"/>
            </p:custDataLst>
          </p:nvPr>
        </p:nvPicPr>
        <p:blipFill>
          <a:blip r:embed="rId32">
            <a:extLst>
              <a:ext uri="{BEBA8EAE-BF5A-486C-A8C5-ECC9F3942E4B}">
                <a14:imgProps xmlns:a14="http://schemas.microsoft.com/office/drawing/2010/main">
                  <a14:imgLayer r:embed="rId33">
                    <a14:imgEffect>
                      <a14:backgroundRemoval t="0" b="100000" l="0" r="99320">
                        <a14:foregroundMark x1="28798" y1="56812" x2="28798" y2="56812"/>
                        <a14:foregroundMark x1="26304" y1="57841" x2="26304" y2="57841"/>
                        <a14:foregroundMark x1="62585" y1="46272" x2="62585" y2="46272"/>
                        <a14:foregroundMark x1="77778" y1="48329" x2="77778" y2="48329"/>
                        <a14:foregroundMark x1="57596" y1="47815" x2="57596" y2="47815"/>
                      </a14:backgroundRemoval>
                    </a14:imgEffect>
                  </a14:imgLayer>
                </a14:imgProps>
              </a:ext>
              <a:ext uri="{28A0092B-C50C-407E-A947-70E740481C1C}">
                <a14:useLocalDpi xmlns:a14="http://schemas.microsoft.com/office/drawing/2010/main" val="0"/>
              </a:ext>
            </a:extLst>
          </a:blip>
          <a:stretch>
            <a:fillRect/>
          </a:stretch>
        </p:blipFill>
        <p:spPr>
          <a:xfrm>
            <a:off x="3845025" y="5555872"/>
            <a:ext cx="2060997" cy="1817977"/>
          </a:xfrm>
          <a:prstGeom prst="rect">
            <a:avLst/>
          </a:prstGeom>
        </p:spPr>
      </p:pic>
      <p:pic>
        <p:nvPicPr>
          <p:cNvPr id="75" name="Picture 74" descr="Screen Shot 2014-06-09 at 6.04.02 PM.png"/>
          <p:cNvPicPr>
            <a:picLocks noChangeAspect="1"/>
          </p:cNvPicPr>
          <p:nvPr>
            <p:custDataLst>
              <p:tags r:id="rId4"/>
            </p:custDataLst>
          </p:nvPr>
        </p:nvPicPr>
        <p:blipFill>
          <a:blip r:embed="rId34">
            <a:extLst>
              <a:ext uri="{28A0092B-C50C-407E-A947-70E740481C1C}">
                <a14:useLocalDpi xmlns:a14="http://schemas.microsoft.com/office/drawing/2010/main" val="0"/>
              </a:ext>
            </a:extLst>
          </a:blip>
          <a:stretch>
            <a:fillRect/>
          </a:stretch>
        </p:blipFill>
        <p:spPr>
          <a:xfrm>
            <a:off x="3581438" y="758990"/>
            <a:ext cx="3684817" cy="2754518"/>
          </a:xfrm>
          <a:prstGeom prst="rect">
            <a:avLst/>
          </a:prstGeom>
        </p:spPr>
      </p:pic>
      <p:pic>
        <p:nvPicPr>
          <p:cNvPr id="177" name="Picture 176" descr="Screen Shot 2014-06-09 at 9.48.16 PM.png"/>
          <p:cNvPicPr>
            <a:picLocks noChangeAspect="1"/>
          </p:cNvPicPr>
          <p:nvPr>
            <p:custDataLst>
              <p:tags r:id="rId5"/>
            </p:custDataLst>
          </p:nvPr>
        </p:nvPicPr>
        <p:blipFill>
          <a:blip r:embed="rId35">
            <a:extLst>
              <a:ext uri="{BEBA8EAE-BF5A-486C-A8C5-ECC9F3942E4B}">
                <a14:imgProps xmlns:a14="http://schemas.microsoft.com/office/drawing/2010/main">
                  <a14:imgLayer r:embed="rId36">
                    <a14:imgEffect>
                      <a14:backgroundRemoval t="1198" b="100000" l="704" r="100000">
                        <a14:foregroundMark x1="68310" y1="49401" x2="68310" y2="49401"/>
                        <a14:foregroundMark x1="65493" y1="23353" x2="65493" y2="23353"/>
                        <a14:foregroundMark x1="69718" y1="29042" x2="69718" y2="29042"/>
                        <a14:foregroundMark x1="19366" y1="5988" x2="19366" y2="5988"/>
                        <a14:foregroundMark x1="60211" y1="90120" x2="60211" y2="90120"/>
                      </a14:backgroundRemoval>
                    </a14:imgEffect>
                  </a14:imgLayer>
                </a14:imgProps>
              </a:ext>
              <a:ext uri="{28A0092B-C50C-407E-A947-70E740481C1C}">
                <a14:useLocalDpi xmlns:a14="http://schemas.microsoft.com/office/drawing/2010/main" val="0"/>
              </a:ext>
            </a:extLst>
          </a:blip>
          <a:stretch>
            <a:fillRect/>
          </a:stretch>
        </p:blipFill>
        <p:spPr>
          <a:xfrm>
            <a:off x="1751737" y="8484750"/>
            <a:ext cx="1095819" cy="1288746"/>
          </a:xfrm>
          <a:prstGeom prst="rect">
            <a:avLst/>
          </a:prstGeom>
        </p:spPr>
      </p:pic>
      <p:grpSp>
        <p:nvGrpSpPr>
          <p:cNvPr id="189" name="Group 188"/>
          <p:cNvGrpSpPr/>
          <p:nvPr>
            <p:custDataLst>
              <p:tags r:id="rId6"/>
            </p:custDataLst>
          </p:nvPr>
        </p:nvGrpSpPr>
        <p:grpSpPr>
          <a:xfrm>
            <a:off x="4163818" y="8522432"/>
            <a:ext cx="1261736" cy="1216116"/>
            <a:chOff x="4163818" y="8522432"/>
            <a:chExt cx="1261736" cy="1216116"/>
          </a:xfrm>
        </p:grpSpPr>
        <p:pic>
          <p:nvPicPr>
            <p:cNvPr id="176" name="Picture 175" descr="Screen Shot 2014-06-09 at 9.47.54 PM.png"/>
            <p:cNvPicPr>
              <a:picLocks noChangeAspect="1"/>
            </p:cNvPicPr>
            <p:nvPr/>
          </p:nvPicPr>
          <p:blipFill>
            <a:blip r:embed="rId37">
              <a:extLst>
                <a:ext uri="{BEBA8EAE-BF5A-486C-A8C5-ECC9F3942E4B}">
                  <a14:imgProps xmlns:a14="http://schemas.microsoft.com/office/drawing/2010/main">
                    <a14:imgLayer r:embed="rId38">
                      <a14:imgEffect>
                        <a14:backgroundRemoval t="1107" b="100000" l="917" r="98471">
                          <a14:foregroundMark x1="78899" y1="90406" x2="78899" y2="90406"/>
                          <a14:foregroundMark x1="17737" y1="92251" x2="17737" y2="92251"/>
                          <a14:foregroundMark x1="22018" y1="42435" x2="22018" y2="42435"/>
                          <a14:foregroundMark x1="67890" y1="40959" x2="67890" y2="40959"/>
                          <a14:foregroundMark x1="34251" y1="14760" x2="34251" y2="14760"/>
                        </a14:backgroundRemoval>
                      </a14:imgEffect>
                    </a14:imgLayer>
                  </a14:imgProps>
                </a:ext>
                <a:ext uri="{28A0092B-C50C-407E-A947-70E740481C1C}">
                  <a14:useLocalDpi xmlns:a14="http://schemas.microsoft.com/office/drawing/2010/main" val="0"/>
                </a:ext>
              </a:extLst>
            </a:blip>
            <a:stretch>
              <a:fillRect/>
            </a:stretch>
          </p:blipFill>
          <p:spPr>
            <a:xfrm>
              <a:off x="4163818" y="8692889"/>
              <a:ext cx="1261736" cy="1045659"/>
            </a:xfrm>
            <a:prstGeom prst="rect">
              <a:avLst/>
            </a:prstGeom>
          </p:spPr>
        </p:pic>
        <p:pic>
          <p:nvPicPr>
            <p:cNvPr id="179" name="Picture 178" descr="Screen Shot 2014-06-09 at 9.48.49 PM.png"/>
            <p:cNvPicPr>
              <a:picLocks noChangeAspect="1"/>
            </p:cNvPicPr>
            <p:nvPr/>
          </p:nvPicPr>
          <p:blipFill rotWithShape="1">
            <a:blip r:embed="rId39">
              <a:extLst>
                <a:ext uri="{BEBA8EAE-BF5A-486C-A8C5-ECC9F3942E4B}">
                  <a14:imgProps xmlns:a14="http://schemas.microsoft.com/office/drawing/2010/main">
                    <a14:imgLayer r:embed="rId40">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t="69977"/>
            <a:stretch/>
          </p:blipFill>
          <p:spPr>
            <a:xfrm>
              <a:off x="4214173" y="8522432"/>
              <a:ext cx="1080384" cy="196931"/>
            </a:xfrm>
            <a:prstGeom prst="rect">
              <a:avLst/>
            </a:prstGeom>
          </p:spPr>
        </p:pic>
      </p:grpSp>
      <p:pic>
        <p:nvPicPr>
          <p:cNvPr id="187" name="Picture 186" descr="Screen Shot 2014-06-09 at 10.03.21 PM.png"/>
          <p:cNvPicPr>
            <a:picLocks noChangeAspect="1"/>
          </p:cNvPicPr>
          <p:nvPr>
            <p:custDataLst>
              <p:tags r:id="rId7"/>
            </p:custDataLst>
          </p:nvPr>
        </p:nvPicPr>
        <p:blipFill>
          <a:blip r:embed="rId41">
            <a:extLst>
              <a:ext uri="{BEBA8EAE-BF5A-486C-A8C5-ECC9F3942E4B}">
                <a14:imgProps xmlns:a14="http://schemas.microsoft.com/office/drawing/2010/main">
                  <a14:imgLayer r:embed="rId42">
                    <a14:imgEffect>
                      <a14:backgroundRemoval t="0" b="99706" l="0" r="99717">
                        <a14:foregroundMark x1="69688" y1="16176" x2="69688" y2="16176"/>
                        <a14:foregroundMark x1="45042" y1="62059" x2="45042" y2="62059"/>
                        <a14:foregroundMark x1="34844" y1="88235" x2="34844" y2="88235"/>
                      </a14:backgroundRemoval>
                    </a14:imgEffect>
                  </a14:imgLayer>
                </a14:imgProps>
              </a:ext>
              <a:ext uri="{28A0092B-C50C-407E-A947-70E740481C1C}">
                <a14:useLocalDpi xmlns:a14="http://schemas.microsoft.com/office/drawing/2010/main" val="0"/>
              </a:ext>
            </a:extLst>
          </a:blip>
          <a:stretch>
            <a:fillRect/>
          </a:stretch>
        </p:blipFill>
        <p:spPr>
          <a:xfrm>
            <a:off x="355235" y="8498837"/>
            <a:ext cx="1306858" cy="1258730"/>
          </a:xfrm>
          <a:prstGeom prst="rect">
            <a:avLst/>
          </a:prstGeom>
        </p:spPr>
      </p:pic>
      <p:sp>
        <p:nvSpPr>
          <p:cNvPr id="7" name="TextBox 6"/>
          <p:cNvSpPr txBox="1"/>
          <p:nvPr>
            <p:custDataLst>
              <p:tags r:id="rId8"/>
            </p:custDataLst>
          </p:nvPr>
        </p:nvSpPr>
        <p:spPr>
          <a:xfrm>
            <a:off x="5380715" y="7673819"/>
            <a:ext cx="2874286" cy="369332"/>
          </a:xfrm>
          <a:prstGeom prst="rect">
            <a:avLst/>
          </a:prstGeom>
          <a:noFill/>
        </p:spPr>
        <p:txBody>
          <a:bodyPr wrap="square" rtlCol="0">
            <a:spAutoFit/>
          </a:bodyPr>
          <a:lstStyle/>
          <a:p>
            <a:pPr algn="l"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sp>
        <p:nvSpPr>
          <p:cNvPr id="67" name="TextBox 66"/>
          <p:cNvSpPr txBox="1"/>
          <p:nvPr>
            <p:custDataLst>
              <p:tags r:id="rId9"/>
            </p:custDataLst>
          </p:nvPr>
        </p:nvSpPr>
        <p:spPr>
          <a:xfrm>
            <a:off x="5135956" y="7894426"/>
            <a:ext cx="2874286"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sp>
        <p:nvSpPr>
          <p:cNvPr id="52" name="TextBox 51"/>
          <p:cNvSpPr txBox="1"/>
          <p:nvPr>
            <p:custDataLst>
              <p:tags r:id="rId10"/>
            </p:custDataLst>
          </p:nvPr>
        </p:nvSpPr>
        <p:spPr>
          <a:xfrm>
            <a:off x="5690527" y="8522432"/>
            <a:ext cx="1778000" cy="1354217"/>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a:latin typeface="Futura Std Condensed" pitchFamily="34" charset="0"/>
                <a:cs typeface="Futura Condensed"/>
              </a:rPr>
              <a:t>Ajoute ton projet au studio dédié aux jeux : </a:t>
            </a:r>
            <a:r>
              <a:rPr lang="fr-FR" sz="1100" b="0" i="0" u="none" kern="1100" spc="-20">
                <a:solidFill>
                  <a:srgbClr val="000000"/>
                </a:solidFill>
                <a:latin typeface="Futura Std Condensed" pitchFamily="34" charset="0"/>
                <a:cs typeface="Futura Condensed"/>
              </a:rPr>
              <a:t>http://scratch.mit.edu/studios/487504</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a:latin typeface="Futura Std Condensed" pitchFamily="34" charset="0"/>
                <a:cs typeface="Futura Condensed"/>
              </a:rPr>
              <a:t>Fais découvrir ton jeu à un camarade et découvre le sien avec lui.</a:t>
            </a:r>
          </a:p>
        </p:txBody>
      </p:sp>
      <p:cxnSp>
        <p:nvCxnSpPr>
          <p:cNvPr id="61" name="Straight Connector 60"/>
          <p:cNvCxnSpPr/>
          <p:nvPr>
            <p:custDataLst>
              <p:tags r:id="rId11"/>
            </p:custDataLst>
          </p:nvPr>
        </p:nvCxnSpPr>
        <p:spPr>
          <a:xfrm>
            <a:off x="548640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custDataLst>
              <p:tags r:id="rId12"/>
            </p:custDataLst>
          </p:nvPr>
        </p:nvGrpSpPr>
        <p:grpSpPr>
          <a:xfrm>
            <a:off x="428357" y="3857808"/>
            <a:ext cx="2969349" cy="1667722"/>
            <a:chOff x="441661" y="3857808"/>
            <a:chExt cx="2969349" cy="1667722"/>
          </a:xfrm>
        </p:grpSpPr>
        <p:sp>
          <p:nvSpPr>
            <p:cNvPr id="50" name="TextBox 49"/>
            <p:cNvSpPr txBox="1"/>
            <p:nvPr/>
          </p:nvSpPr>
          <p:spPr>
            <a:xfrm>
              <a:off x="457804"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nvGrpSpPr>
            <p:cNvPr id="22" name="Group 21"/>
            <p:cNvGrpSpPr/>
            <p:nvPr/>
          </p:nvGrpSpPr>
          <p:grpSpPr>
            <a:xfrm>
              <a:off x="441661" y="4194252"/>
              <a:ext cx="2885167" cy="1331278"/>
              <a:chOff x="499401" y="4194252"/>
              <a:chExt cx="2885167" cy="1331278"/>
            </a:xfrm>
          </p:grpSpPr>
          <p:sp>
            <p:nvSpPr>
              <p:cNvPr id="14" name="TextBox 13"/>
              <p:cNvSpPr txBox="1"/>
              <p:nvPr/>
            </p:nvSpPr>
            <p:spPr>
              <a:xfrm>
                <a:off x="499401" y="4232868"/>
                <a:ext cx="2885167" cy="1292662"/>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Crée deux lutins : une raquette contrôlée par </a:t>
                </a:r>
                <a:r>
                  <a:rPr lang="fr-FR" sz="1200" b="0" i="0" u="none" dirty="0" smtClean="0">
                    <a:latin typeface="Futura Std Condensed" pitchFamily="34" charset="0"/>
                    <a:cs typeface="Futura Condensed"/>
                  </a:rPr>
                  <a:t>l’utilisateur </a:t>
                </a:r>
                <a:r>
                  <a:rPr lang="fr-FR" sz="1200" b="0" i="0" u="none" dirty="0">
                    <a:latin typeface="Futura Std Condensed" pitchFamily="34" charset="0"/>
                    <a:cs typeface="Futura Condensed"/>
                  </a:rPr>
                  <a:t>et une balle avec laquelle </a:t>
                </a:r>
                <a:r>
                  <a:rPr lang="fr-FR" sz="1200" b="0" i="0" u="none" dirty="0" smtClean="0">
                    <a:latin typeface="Futura Std Condensed" pitchFamily="34" charset="0"/>
                    <a:cs typeface="Futura Condensed"/>
                  </a:rPr>
                  <a:t>l’utilisateur </a:t>
                </a:r>
                <a:r>
                  <a:rPr lang="fr-FR" sz="1200" b="0" i="0" u="none" dirty="0">
                    <a:latin typeface="Futura Std Condensed" pitchFamily="34" charset="0"/>
                    <a:cs typeface="Futura Condensed"/>
                  </a:rPr>
                  <a:t>va jouer.</a:t>
                </a:r>
              </a:p>
              <a:p>
                <a:pPr marL="171450" indent="-171450" algn="l" rtl="0">
                  <a:lnSpc>
                    <a:spcPct val="130000"/>
                  </a:lnSpc>
                  <a:buFont typeface="Wingdings" charset="2"/>
                  <a:buChar char="q"/>
                </a:pPr>
                <a:r>
                  <a:rPr lang="fr-FR" sz="1200" b="0" i="0" u="none" dirty="0">
                    <a:latin typeface="Futura Std Condensed" pitchFamily="34" charset="0"/>
                    <a:cs typeface="Futura Condensed"/>
                  </a:rPr>
                  <a:t>Rends ton lutin-raquette interactif.</a:t>
                </a:r>
              </a:p>
              <a:p>
                <a:pPr marL="171450" indent="-171450" algn="l" rtl="0">
                  <a:lnSpc>
                    <a:spcPct val="130000"/>
                  </a:lnSpc>
                  <a:buFont typeface="Wingdings" charset="2"/>
                  <a:buChar char="q"/>
                </a:pPr>
                <a:r>
                  <a:rPr lang="fr-FR" sz="1200" b="0" i="0" u="none" dirty="0">
                    <a:latin typeface="Futura Std Condensed" pitchFamily="34" charset="0"/>
                    <a:cs typeface="Futura Condensed"/>
                  </a:rPr>
                  <a:t>Rends ton jeu plus vivant !</a:t>
                </a:r>
              </a:p>
            </p:txBody>
          </p:sp>
          <p:cxnSp>
            <p:nvCxnSpPr>
              <p:cNvPr id="17" name="Straight Connector 16"/>
              <p:cNvCxnSpPr/>
              <p:nvPr/>
            </p:nvCxnSpPr>
            <p:spPr>
              <a:xfrm flipV="1">
                <a:off x="606263"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pic>
        <p:nvPicPr>
          <p:cNvPr id="9" name="Picture 8" descr="Screen Shot 2014-06-09 at 11.43.20 AM.png"/>
          <p:cNvPicPr>
            <a:picLocks noChangeAspect="1"/>
          </p:cNvPicPr>
          <p:nvPr>
            <p:custDataLst>
              <p:tags r:id="rId13"/>
            </p:custDataLst>
          </p:nvPr>
        </p:nvPicPr>
        <p:blipFill>
          <a:blip r:embed="rId43">
            <a:extLst>
              <a:ext uri="{BEBA8EAE-BF5A-486C-A8C5-ECC9F3942E4B}">
                <a14:imgProps xmlns:a14="http://schemas.microsoft.com/office/drawing/2010/main">
                  <a14:imgLayer r:embed="rId44">
                    <a14:imgEffect>
                      <a14:backgroundRemoval t="0" b="100000" l="0" r="100000">
                        <a14:foregroundMark x1="20479" y1="9945" x2="20479" y2="9945"/>
                      </a14:backgroundRemoval>
                    </a14:imgEffect>
                  </a14:imgLayer>
                </a14:imgProps>
              </a:ext>
              <a:ext uri="{28A0092B-C50C-407E-A947-70E740481C1C}">
                <a14:useLocalDpi xmlns:a14="http://schemas.microsoft.com/office/drawing/2010/main" val="0"/>
              </a:ext>
            </a:extLst>
          </a:blip>
          <a:stretch>
            <a:fillRect/>
          </a:stretch>
        </p:blipFill>
        <p:spPr>
          <a:xfrm>
            <a:off x="5537894" y="3760920"/>
            <a:ext cx="1503606" cy="1447622"/>
          </a:xfrm>
          <a:prstGeom prst="rect">
            <a:avLst/>
          </a:prstGeom>
        </p:spPr>
      </p:pic>
      <p:sp>
        <p:nvSpPr>
          <p:cNvPr id="124" name="TextBox 123"/>
          <p:cNvSpPr txBox="1"/>
          <p:nvPr>
            <p:custDataLst>
              <p:tags r:id="rId14"/>
            </p:custDataLst>
          </p:nvPr>
        </p:nvSpPr>
        <p:spPr>
          <a:xfrm>
            <a:off x="3791517" y="7347618"/>
            <a:ext cx="3366713" cy="553998"/>
          </a:xfrm>
          <a:prstGeom prst="rect">
            <a:avLst/>
          </a:prstGeom>
          <a:noFill/>
        </p:spPr>
        <p:txBody>
          <a:bodyPr wrap="square" rtlCol="0">
            <a:spAutoFit/>
          </a:bodyPr>
          <a:lstStyle/>
          <a:p>
            <a:pPr algn="l" rtl="0"/>
            <a:r>
              <a:rPr lang="fr-FR" sz="1000" b="0" i="0" u="none" dirty="0">
                <a:latin typeface="Futura Std Condensed" pitchFamily="34" charset="0"/>
                <a:cs typeface="Futura Condensed"/>
              </a:rPr>
              <a:t>Ces scripts contrôlent la balle – si elle touche la raquette ou le mur, elle continue à bouger. Si elle touche du rouge (ce qui signifie que la balle est passée à côté de la raquette), le jeu </a:t>
            </a:r>
            <a:r>
              <a:rPr lang="fr-FR" sz="1000" b="0" i="0" u="none" dirty="0" smtClean="0">
                <a:latin typeface="Futura Std Condensed" pitchFamily="34" charset="0"/>
                <a:cs typeface="Futura Condensed"/>
              </a:rPr>
              <a:t>s’arrête</a:t>
            </a:r>
            <a:r>
              <a:rPr lang="fr-FR" sz="1000" b="0" i="0" u="none" dirty="0">
                <a:latin typeface="Futura Std Condensed" pitchFamily="34" charset="0"/>
                <a:cs typeface="Futura Condensed"/>
              </a:rPr>
              <a:t>.</a:t>
            </a:r>
            <a:endParaRPr lang="fr-FR" sz="1000" dirty="0">
              <a:latin typeface="Futura Std Condensed" pitchFamily="34" charset="0"/>
            </a:endParaRPr>
          </a:p>
        </p:txBody>
      </p:sp>
      <p:grpSp>
        <p:nvGrpSpPr>
          <p:cNvPr id="161" name="Group 160"/>
          <p:cNvGrpSpPr/>
          <p:nvPr>
            <p:custDataLst>
              <p:tags r:id="rId15"/>
            </p:custDataLst>
          </p:nvPr>
        </p:nvGrpSpPr>
        <p:grpSpPr>
          <a:xfrm>
            <a:off x="2191648" y="5379522"/>
            <a:ext cx="1625634" cy="500901"/>
            <a:chOff x="2191648" y="5123856"/>
            <a:chExt cx="1625634" cy="739090"/>
          </a:xfrm>
        </p:grpSpPr>
        <p:cxnSp>
          <p:nvCxnSpPr>
            <p:cNvPr id="153" name="Straight Arrow Connector 152"/>
            <p:cNvCxnSpPr/>
            <p:nvPr/>
          </p:nvCxnSpPr>
          <p:spPr>
            <a:xfrm>
              <a:off x="2191648" y="5128956"/>
              <a:ext cx="1206057"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60" name="Group 159"/>
            <p:cNvGrpSpPr/>
            <p:nvPr/>
          </p:nvGrpSpPr>
          <p:grpSpPr>
            <a:xfrm>
              <a:off x="3387707" y="5123856"/>
              <a:ext cx="429575" cy="739090"/>
              <a:chOff x="3392809" y="4466170"/>
              <a:chExt cx="314774" cy="1388957"/>
            </a:xfrm>
          </p:grpSpPr>
          <p:cxnSp>
            <p:nvCxnSpPr>
              <p:cNvPr id="150" name="Straight Arrow Connector 149"/>
              <p:cNvCxnSpPr/>
              <p:nvPr/>
            </p:nvCxnSpPr>
            <p:spPr>
              <a:xfrm>
                <a:off x="3394399" y="4466170"/>
                <a:ext cx="0" cy="138895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V="1">
                <a:off x="3392809" y="5847646"/>
                <a:ext cx="314774"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grpSp>
        <p:nvGrpSpPr>
          <p:cNvPr id="192" name="Group 191"/>
          <p:cNvGrpSpPr/>
          <p:nvPr>
            <p:custDataLst>
              <p:tags r:id="rId16"/>
            </p:custDataLst>
          </p:nvPr>
        </p:nvGrpSpPr>
        <p:grpSpPr>
          <a:xfrm>
            <a:off x="2937200" y="8509599"/>
            <a:ext cx="1136974" cy="1258715"/>
            <a:chOff x="2920087" y="8509599"/>
            <a:chExt cx="1136974" cy="1258715"/>
          </a:xfrm>
        </p:grpSpPr>
        <p:grpSp>
          <p:nvGrpSpPr>
            <p:cNvPr id="188" name="Group 187"/>
            <p:cNvGrpSpPr/>
            <p:nvPr/>
          </p:nvGrpSpPr>
          <p:grpSpPr>
            <a:xfrm>
              <a:off x="2920087" y="8509599"/>
              <a:ext cx="1134405" cy="1258715"/>
              <a:chOff x="3015405" y="8509599"/>
              <a:chExt cx="1134405" cy="1258715"/>
            </a:xfrm>
          </p:grpSpPr>
          <p:pic>
            <p:nvPicPr>
              <p:cNvPr id="178" name="Picture 177" descr="Screen Shot 2014-06-09 at 9.48.40 PM.png"/>
              <p:cNvPicPr>
                <a:picLocks noChangeAspect="1"/>
              </p:cNvPicPr>
              <p:nvPr/>
            </p:nvPicPr>
            <p:blipFill rotWithShape="1">
              <a:blip r:embed="rId45">
                <a:extLst>
                  <a:ext uri="{BEBA8EAE-BF5A-486C-A8C5-ECC9F3942E4B}">
                    <a14:imgProps xmlns:a14="http://schemas.microsoft.com/office/drawing/2010/main">
                      <a14:imgLayer r:embed="rId46">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t="51289"/>
              <a:stretch/>
            </p:blipFill>
            <p:spPr>
              <a:xfrm>
                <a:off x="3015405" y="9260843"/>
                <a:ext cx="1134405" cy="507471"/>
              </a:xfrm>
              <a:prstGeom prst="rect">
                <a:avLst/>
              </a:prstGeom>
            </p:spPr>
          </p:pic>
          <p:pic>
            <p:nvPicPr>
              <p:cNvPr id="180" name="Picture 179" descr="Screen Shot 2014-06-09 at 9.48.40 PM.png"/>
              <p:cNvPicPr>
                <a:picLocks noChangeAspect="1"/>
              </p:cNvPicPr>
              <p:nvPr/>
            </p:nvPicPr>
            <p:blipFill rotWithShape="1">
              <a:blip r:embed="rId45">
                <a:extLst>
                  <a:ext uri="{BEBA8EAE-BF5A-486C-A8C5-ECC9F3942E4B}">
                    <a14:imgProps xmlns:a14="http://schemas.microsoft.com/office/drawing/2010/main">
                      <a14:imgLayer r:embed="rId47">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r="50000" b="48711"/>
              <a:stretch/>
            </p:blipFill>
            <p:spPr>
              <a:xfrm>
                <a:off x="3017974" y="8755011"/>
                <a:ext cx="567203" cy="534330"/>
              </a:xfrm>
              <a:prstGeom prst="rect">
                <a:avLst/>
              </a:prstGeom>
            </p:spPr>
          </p:pic>
          <p:pic>
            <p:nvPicPr>
              <p:cNvPr id="182" name="Picture 181" descr="Screen Shot 2014-06-09 at 9.48.49 PM.png"/>
              <p:cNvPicPr>
                <a:picLocks noChangeAspect="1"/>
              </p:cNvPicPr>
              <p:nvPr/>
            </p:nvPicPr>
            <p:blipFill rotWithShape="1">
              <a:blip r:embed="rId39">
                <a:extLst>
                  <a:ext uri="{BEBA8EAE-BF5A-486C-A8C5-ECC9F3942E4B}">
                    <a14:imgProps xmlns:a14="http://schemas.microsoft.com/office/drawing/2010/main">
                      <a14:imgLayer r:embed="rId48">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r="58956" b="68021"/>
              <a:stretch/>
            </p:blipFill>
            <p:spPr>
              <a:xfrm>
                <a:off x="3095940" y="8509599"/>
                <a:ext cx="443435" cy="209764"/>
              </a:xfrm>
              <a:prstGeom prst="rect">
                <a:avLst/>
              </a:prstGeom>
            </p:spPr>
          </p:pic>
          <p:pic>
            <p:nvPicPr>
              <p:cNvPr id="183" name="Picture 182" descr="Screen Shot 2014-06-09 at 9.48.49 PM.png"/>
              <p:cNvPicPr>
                <a:picLocks noChangeAspect="1"/>
              </p:cNvPicPr>
              <p:nvPr/>
            </p:nvPicPr>
            <p:blipFill rotWithShape="1">
              <a:blip r:embed="rId39">
                <a:extLst>
                  <a:ext uri="{BEBA8EAE-BF5A-486C-A8C5-ECC9F3942E4B}">
                    <a14:imgProps xmlns:a14="http://schemas.microsoft.com/office/drawing/2010/main">
                      <a14:imgLayer r:embed="rId48">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l="47083" r="12529" b="69831"/>
              <a:stretch/>
            </p:blipFill>
            <p:spPr>
              <a:xfrm>
                <a:off x="3618256" y="8509599"/>
                <a:ext cx="436348" cy="197894"/>
              </a:xfrm>
              <a:prstGeom prst="rect">
                <a:avLst/>
              </a:prstGeom>
            </p:spPr>
          </p:pic>
          <p:pic>
            <p:nvPicPr>
              <p:cNvPr id="184" name="Picture 183" descr="Screen Shot 2014-06-09 at 9.48.40 PM.png"/>
              <p:cNvPicPr>
                <a:picLocks noChangeAspect="1"/>
              </p:cNvPicPr>
              <p:nvPr/>
            </p:nvPicPr>
            <p:blipFill rotWithShape="1">
              <a:blip r:embed="rId45">
                <a:extLst>
                  <a:ext uri="{BEBA8EAE-BF5A-486C-A8C5-ECC9F3942E4B}">
                    <a14:imgProps xmlns:a14="http://schemas.microsoft.com/office/drawing/2010/main">
                      <a14:imgLayer r:embed="rId47">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l="50000" r="4719" b="76947"/>
              <a:stretch/>
            </p:blipFill>
            <p:spPr>
              <a:xfrm>
                <a:off x="3596518" y="8755011"/>
                <a:ext cx="513667" cy="240167"/>
              </a:xfrm>
              <a:prstGeom prst="rect">
                <a:avLst/>
              </a:prstGeom>
            </p:spPr>
          </p:pic>
        </p:grpSp>
        <p:pic>
          <p:nvPicPr>
            <p:cNvPr id="191" name="Picture 190" descr="Screen Shot 2014-06-09 at 9.48.40 PM.png"/>
            <p:cNvPicPr>
              <a:picLocks noChangeAspect="1"/>
            </p:cNvPicPr>
            <p:nvPr/>
          </p:nvPicPr>
          <p:blipFill rotWithShape="1">
            <a:blip r:embed="rId45">
              <a:extLst>
                <a:ext uri="{BEBA8EAE-BF5A-486C-A8C5-ECC9F3942E4B}">
                  <a14:imgProps xmlns:a14="http://schemas.microsoft.com/office/drawing/2010/main">
                    <a14:imgLayer r:embed="rId47">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l="50000" t="23053" b="48711"/>
            <a:stretch/>
          </p:blipFill>
          <p:spPr>
            <a:xfrm>
              <a:off x="3489859" y="8995178"/>
              <a:ext cx="567202" cy="294163"/>
            </a:xfrm>
            <a:prstGeom prst="rect">
              <a:avLst/>
            </a:prstGeom>
          </p:spPr>
        </p:pic>
      </p:grpSp>
      <p:cxnSp>
        <p:nvCxnSpPr>
          <p:cNvPr id="82" name="Straight Arrow Connector 81"/>
          <p:cNvCxnSpPr/>
          <p:nvPr>
            <p:custDataLst>
              <p:tags r:id="rId17"/>
            </p:custDataLst>
          </p:nvPr>
        </p:nvCxnSpPr>
        <p:spPr>
          <a:xfrm>
            <a:off x="2602558" y="3219708"/>
            <a:ext cx="524785"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95" name="Group 94"/>
          <p:cNvGrpSpPr/>
          <p:nvPr>
            <p:custDataLst>
              <p:tags r:id="rId18"/>
            </p:custDataLst>
          </p:nvPr>
        </p:nvGrpSpPr>
        <p:grpSpPr>
          <a:xfrm>
            <a:off x="457200" y="5679958"/>
            <a:ext cx="2795698" cy="2006452"/>
            <a:chOff x="3992282" y="2830659"/>
            <a:chExt cx="3307404" cy="2287343"/>
          </a:xfrm>
        </p:grpSpPr>
        <p:sp>
          <p:nvSpPr>
            <p:cNvPr id="96" name="TextBox 95"/>
            <p:cNvSpPr txBox="1"/>
            <p:nvPr/>
          </p:nvSpPr>
          <p:spPr>
            <a:xfrm>
              <a:off x="4089400" y="3328599"/>
              <a:ext cx="3210286" cy="1789403"/>
            </a:xfrm>
            <a:prstGeom prst="rect">
              <a:avLst/>
            </a:prstGeom>
            <a:noFill/>
            <a:ln w="6350" cmpd="sng">
              <a:solidFill>
                <a:srgbClr val="000000"/>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Comment peux-tu augmenter le niveau de difficulté de ton jeu ? Créer différents niveaux, utiliser un chronomètre ou gérer le score sont quelques exemples de ce que tu pourrais faire.</a:t>
              </a:r>
            </a:p>
            <a:p>
              <a:pPr marL="171450" indent="-171450" algn="l" rtl="0">
                <a:buFont typeface="Wingdings" charset="2"/>
                <a:buChar char="q"/>
              </a:pPr>
              <a:r>
                <a:rPr lang="fr-FR" sz="1200" b="0" i="0" u="none" dirty="0">
                  <a:latin typeface="Futura Std Condensed" pitchFamily="34" charset="0"/>
                  <a:cs typeface="Futura Condensed"/>
                </a:rPr>
                <a:t>Expérimente : modifie </a:t>
              </a:r>
              <a:r>
                <a:rPr lang="fr-FR" sz="1200" b="0" i="0" u="none" dirty="0" smtClean="0">
                  <a:latin typeface="Futura Std Condensed" pitchFamily="34" charset="0"/>
                  <a:cs typeface="Futura Condensed"/>
                </a:rPr>
                <a:t>l’apparence </a:t>
              </a:r>
              <a:r>
                <a:rPr lang="fr-FR" sz="1200" b="0" i="0" u="none" dirty="0">
                  <a:latin typeface="Futura Std Condensed" pitchFamily="34" charset="0"/>
                  <a:cs typeface="Futura Condensed"/>
                </a:rPr>
                <a:t>de ton jeu en modifiant les arrière-plans !</a:t>
              </a:r>
            </a:p>
            <a:p>
              <a:pPr marL="171450" indent="-171450" algn="l" rtl="0">
                <a:buFont typeface="Wingdings" charset="2"/>
                <a:buChar char="q"/>
              </a:pPr>
              <a:r>
                <a:rPr lang="fr-FR" sz="1200" b="0" i="0" u="none" dirty="0">
                  <a:latin typeface="Futura Std Condensed" pitchFamily="34" charset="0"/>
                  <a:cs typeface="Futura Condensed"/>
                </a:rPr>
                <a:t>Penche-toi sur </a:t>
              </a:r>
              <a:r>
                <a:rPr lang="fr-FR" sz="1200" b="0" i="0" u="none" dirty="0" smtClean="0">
                  <a:latin typeface="Futura Std Condensed" pitchFamily="34" charset="0"/>
                  <a:cs typeface="Futura Condensed"/>
                </a:rPr>
                <a:t>l’utilisation </a:t>
              </a:r>
              <a:r>
                <a:rPr lang="fr-FR" sz="1200" b="0" i="0" u="none" dirty="0">
                  <a:latin typeface="Futura Std Condensed" pitchFamily="34" charset="0"/>
                  <a:cs typeface="Futura Condensed"/>
                </a:rPr>
                <a:t>de différentes touches pour contrôler tes lutins !</a:t>
              </a:r>
              <a:endParaRPr lang="fr-FR" sz="1200" dirty="0">
                <a:latin typeface="Futura Std Condensed" pitchFamily="34" charset="0"/>
                <a:cs typeface="Futura Condensed"/>
              </a:endParaRPr>
            </a:p>
          </p:txBody>
        </p:sp>
        <p:sp>
          <p:nvSpPr>
            <p:cNvPr id="97" name="TextBox 96"/>
            <p:cNvSpPr txBox="1"/>
            <p:nvPr/>
          </p:nvSpPr>
          <p:spPr>
            <a:xfrm>
              <a:off x="3992282" y="2830659"/>
              <a:ext cx="3307404" cy="385949"/>
            </a:xfrm>
            <a:prstGeom prst="rect">
              <a:avLst/>
            </a:prstGeom>
            <a:noFill/>
          </p:spPr>
          <p:txBody>
            <a:bodyPr wrap="square" rtlCol="0">
              <a:spAutoFit/>
            </a:bodyPr>
            <a:lstStyle/>
            <a:p>
              <a:pPr algn="l" rtl="0"/>
              <a:r>
                <a:rPr lang="fr-FR" sz="1600" b="0" i="0" u="none">
                  <a:latin typeface="Futura Std Condensed" pitchFamily="34" charset="0"/>
                  <a:cs typeface="Futura Condensed"/>
                </a:rPr>
                <a:t>ESSAIE ÇA</a:t>
              </a:r>
              <a:endParaRPr lang="fr-FR" sz="1600" dirty="0">
                <a:latin typeface="Futura Std Condensed" pitchFamily="34" charset="0"/>
                <a:cs typeface="Futura Condensed"/>
              </a:endParaRPr>
            </a:p>
          </p:txBody>
        </p:sp>
        <p:cxnSp>
          <p:nvCxnSpPr>
            <p:cNvPr id="99" name="Straight Connector 98"/>
            <p:cNvCxnSpPr/>
            <p:nvPr/>
          </p:nvCxnSpPr>
          <p:spPr>
            <a:xfrm flipV="1">
              <a:off x="4089400" y="3169213"/>
              <a:ext cx="3210286" cy="294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00" name="Straight Arrow Connector 99"/>
          <p:cNvCxnSpPr/>
          <p:nvPr>
            <p:custDataLst>
              <p:tags r:id="rId19"/>
            </p:custDataLst>
          </p:nvPr>
        </p:nvCxnSpPr>
        <p:spPr>
          <a:xfrm>
            <a:off x="2439226" y="5130944"/>
            <a:ext cx="2927667"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custDataLst>
              <p:tags r:id="rId20"/>
            </p:custDataLst>
          </p:nvPr>
        </p:nvSpPr>
        <p:spPr>
          <a:xfrm>
            <a:off x="6099411" y="6754216"/>
            <a:ext cx="1166844" cy="553998"/>
          </a:xfrm>
          <a:prstGeom prst="rect">
            <a:avLst/>
          </a:prstGeom>
          <a:noFill/>
        </p:spPr>
        <p:txBody>
          <a:bodyPr wrap="square" rtlCol="0">
            <a:spAutoFit/>
          </a:bodyPr>
          <a:lstStyle/>
          <a:p>
            <a:pPr algn="l" rtl="0"/>
            <a:r>
              <a:rPr lang="fr-FR" sz="1000" b="0" i="0" u="none" dirty="0">
                <a:latin typeface="Futura Std Condensed" pitchFamily="34" charset="0"/>
                <a:cs typeface="Futura Condensed"/>
              </a:rPr>
              <a:t>Interagit avec les murs</a:t>
            </a:r>
          </a:p>
          <a:p>
            <a:pPr algn="l" rtl="0"/>
            <a:r>
              <a:rPr lang="fr-FR" sz="1000" b="0" i="0" u="none" dirty="0">
                <a:latin typeface="Futura Std Condensed" pitchFamily="34" charset="0"/>
                <a:cs typeface="Futura Condensed"/>
              </a:rPr>
              <a:t>Interagit avec la raquette</a:t>
            </a:r>
            <a:endParaRPr lang="fr-FR" sz="1000" dirty="0">
              <a:latin typeface="Futura Std Condensed" pitchFamily="34" charset="0"/>
            </a:endParaRPr>
          </a:p>
        </p:txBody>
      </p:sp>
      <p:cxnSp>
        <p:nvCxnSpPr>
          <p:cNvPr id="112" name="Straight Arrow Connector 111"/>
          <p:cNvCxnSpPr/>
          <p:nvPr>
            <p:custDataLst>
              <p:tags r:id="rId21"/>
            </p:custDataLst>
          </p:nvPr>
        </p:nvCxnSpPr>
        <p:spPr>
          <a:xfrm flipH="1">
            <a:off x="5380716" y="7048900"/>
            <a:ext cx="718695" cy="0"/>
          </a:xfrm>
          <a:prstGeom prst="straightConnector1">
            <a:avLst/>
          </a:prstGeom>
          <a:ln w="12700" cmpd="sng">
            <a:solidFill>
              <a:schemeClr val="tx1"/>
            </a:solidFill>
            <a:prstDash val="dash"/>
            <a:tailEnd type="triangle" w="sm" len="sm"/>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custDataLst>
              <p:tags r:id="rId22"/>
            </p:custDataLst>
          </p:nvPr>
        </p:nvGrpSpPr>
        <p:grpSpPr>
          <a:xfrm>
            <a:off x="6008293" y="6421395"/>
            <a:ext cx="112516" cy="486825"/>
            <a:chOff x="5691234" y="6170814"/>
            <a:chExt cx="429575" cy="739090"/>
          </a:xfrm>
        </p:grpSpPr>
        <p:cxnSp>
          <p:nvCxnSpPr>
            <p:cNvPr id="115" name="Straight Arrow Connector 114"/>
            <p:cNvCxnSpPr/>
            <p:nvPr/>
          </p:nvCxnSpPr>
          <p:spPr>
            <a:xfrm>
              <a:off x="5693403" y="6170814"/>
              <a:ext cx="0" cy="73909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5691234" y="6905923"/>
              <a:ext cx="429575"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18" name="Straight Arrow Connector 117"/>
          <p:cNvCxnSpPr/>
          <p:nvPr>
            <p:custDataLst>
              <p:tags r:id="rId23"/>
            </p:custDataLst>
          </p:nvPr>
        </p:nvCxnSpPr>
        <p:spPr>
          <a:xfrm flipV="1">
            <a:off x="6008293" y="6424644"/>
            <a:ext cx="112516" cy="0"/>
          </a:xfrm>
          <a:prstGeom prst="straightConnector1">
            <a:avLst/>
          </a:prstGeom>
          <a:ln w="3175" cmpd="sng">
            <a:solidFill>
              <a:schemeClr val="tx1"/>
            </a:solidFill>
            <a:prstDash val="dash"/>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142" name="Picture 141" descr="Screen Shot 2014-06-10 at 10.57.28 AM.png"/>
          <p:cNvPicPr>
            <a:picLocks noChangeAspect="1"/>
          </p:cNvPicPr>
          <p:nvPr>
            <p:custDataLst>
              <p:tags r:id="rId24"/>
            </p:custDataLst>
          </p:nvPr>
        </p:nvPicPr>
        <p:blipFill rotWithShape="1">
          <a:blip r:embed="rId49">
            <a:extLst>
              <a:ext uri="{28A0092B-C50C-407E-A947-70E740481C1C}">
                <a14:useLocalDpi xmlns:a14="http://schemas.microsoft.com/office/drawing/2010/main" val="0"/>
              </a:ext>
            </a:extLst>
          </a:blip>
          <a:srcRect l="2961" t="24923" b="-1"/>
          <a:stretch/>
        </p:blipFill>
        <p:spPr>
          <a:xfrm>
            <a:off x="3581438" y="3953887"/>
            <a:ext cx="1669918" cy="942572"/>
          </a:xfrm>
          <a:prstGeom prst="rect">
            <a:avLst/>
          </a:prstGeom>
        </p:spPr>
      </p:pic>
      <p:pic>
        <p:nvPicPr>
          <p:cNvPr id="54" name="Picture 53" descr="Screen Shot 2014-06-10 at 10.57.28 AM.png"/>
          <p:cNvPicPr>
            <a:picLocks noChangeAspect="1"/>
          </p:cNvPicPr>
          <p:nvPr>
            <p:custDataLst>
              <p:tags r:id="rId25"/>
            </p:custDataLst>
          </p:nvPr>
        </p:nvPicPr>
        <p:blipFill rotWithShape="1">
          <a:blip r:embed="rId49">
            <a:extLst>
              <a:ext uri="{28A0092B-C50C-407E-A947-70E740481C1C}">
                <a14:useLocalDpi xmlns:a14="http://schemas.microsoft.com/office/drawing/2010/main" val="0"/>
              </a:ext>
            </a:extLst>
          </a:blip>
          <a:srcRect l="2961" t="7309" b="77350"/>
          <a:stretch/>
        </p:blipFill>
        <p:spPr>
          <a:xfrm>
            <a:off x="3581438" y="3761507"/>
            <a:ext cx="1669918" cy="192602"/>
          </a:xfrm>
          <a:prstGeom prst="rect">
            <a:avLst/>
          </a:prstGeom>
        </p:spPr>
      </p:pic>
      <p:grpSp>
        <p:nvGrpSpPr>
          <p:cNvPr id="65" name="Group 64"/>
          <p:cNvGrpSpPr/>
          <p:nvPr>
            <p:custDataLst>
              <p:tags r:id="rId26"/>
            </p:custDataLst>
          </p:nvPr>
        </p:nvGrpSpPr>
        <p:grpSpPr>
          <a:xfrm>
            <a:off x="1655847" y="443435"/>
            <a:ext cx="1566493" cy="1336089"/>
            <a:chOff x="1655847" y="443435"/>
            <a:chExt cx="1566493" cy="1336089"/>
          </a:xfrm>
        </p:grpSpPr>
        <p:grpSp>
          <p:nvGrpSpPr>
            <p:cNvPr id="66" name="Group 65"/>
            <p:cNvGrpSpPr/>
            <p:nvPr/>
          </p:nvGrpSpPr>
          <p:grpSpPr>
            <a:xfrm>
              <a:off x="1655847" y="443435"/>
              <a:ext cx="1566492" cy="1336089"/>
              <a:chOff x="1616343" y="4643960"/>
              <a:chExt cx="946794" cy="656327"/>
            </a:xfrm>
          </p:grpSpPr>
          <p:cxnSp>
            <p:nvCxnSpPr>
              <p:cNvPr id="70" name="Straight Arrow Connector 69"/>
              <p:cNvCxnSpPr/>
              <p:nvPr/>
            </p:nvCxnSpPr>
            <p:spPr>
              <a:xfrm>
                <a:off x="1616343" y="4646880"/>
                <a:ext cx="946793"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8" name="Straight Arrow Connector 67"/>
            <p:cNvCxnSpPr/>
            <p:nvPr/>
          </p:nvCxnSpPr>
          <p:spPr>
            <a:xfrm>
              <a:off x="1655848"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custDataLst>
              <p:tags r:id="rId27"/>
            </p:custDataLst>
          </p:nvPr>
        </p:nvGrpSpPr>
        <p:grpSpPr>
          <a:xfrm>
            <a:off x="-1" y="7871074"/>
            <a:ext cx="7772400" cy="532604"/>
            <a:chOff x="-1" y="7871074"/>
            <a:chExt cx="7772400" cy="532604"/>
          </a:xfrm>
        </p:grpSpPr>
        <p:sp>
          <p:nvSpPr>
            <p:cNvPr id="73" name="Rectangle 72"/>
            <p:cNvSpPr/>
            <p:nvPr/>
          </p:nvSpPr>
          <p:spPr>
            <a:xfrm>
              <a:off x="0" y="7871074"/>
              <a:ext cx="7772399" cy="410457"/>
            </a:xfrm>
            <a:prstGeom prst="rect">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4" name="Diamond 73"/>
            <p:cNvSpPr/>
            <p:nvPr/>
          </p:nvSpPr>
          <p:spPr>
            <a:xfrm>
              <a:off x="2499857" y="8077594"/>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8" name="Diamond 77"/>
            <p:cNvSpPr/>
            <p:nvPr/>
          </p:nvSpPr>
          <p:spPr>
            <a:xfrm>
              <a:off x="6386056" y="8066025"/>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83" name="TextBox 82"/>
            <p:cNvSpPr txBox="1"/>
            <p:nvPr/>
          </p:nvSpPr>
          <p:spPr>
            <a:xfrm>
              <a:off x="-1" y="7879206"/>
              <a:ext cx="5486405" cy="369332"/>
            </a:xfrm>
            <a:prstGeom prst="rect">
              <a:avLst/>
            </a:prstGeom>
            <a:noFill/>
          </p:spPr>
          <p:txBody>
            <a:bodyPr wrap="square" rtlCol="0">
              <a:spAutoFit/>
            </a:bodyPr>
            <a:lstStyle/>
            <a:p>
              <a:pPr algn="ctr" rtl="0"/>
              <a:r>
                <a:rPr lang="fr-FR" b="0" i="0" u="none" dirty="0">
                  <a:solidFill>
                    <a:schemeClr val="bg1"/>
                  </a:solidFill>
                  <a:latin typeface="Futura Std Condensed" pitchFamily="34" charset="0"/>
                  <a:cs typeface="Futura Condensed"/>
                </a:rPr>
                <a:t>DES BLOCS AVEC LESQUELS </a:t>
              </a:r>
              <a:r>
                <a:rPr lang="fr-FR" b="0" i="0" u="none" dirty="0" smtClean="0">
                  <a:solidFill>
                    <a:schemeClr val="bg1"/>
                  </a:solidFill>
                  <a:latin typeface="Futura Std Condensed" pitchFamily="34" charset="0"/>
                  <a:cs typeface="Futura Condensed"/>
                </a:rPr>
                <a:t>T’AMUSER</a:t>
              </a:r>
              <a:endParaRPr lang="fr-FR" dirty="0">
                <a:solidFill>
                  <a:schemeClr val="bg1"/>
                </a:solidFill>
                <a:latin typeface="Futura Std Condensed" pitchFamily="34" charset="0"/>
                <a:cs typeface="Futura Condensed"/>
              </a:endParaRPr>
            </a:p>
          </p:txBody>
        </p:sp>
        <p:sp>
          <p:nvSpPr>
            <p:cNvPr id="84" name="TextBox 83"/>
            <p:cNvSpPr txBox="1"/>
            <p:nvPr/>
          </p:nvSpPr>
          <p:spPr>
            <a:xfrm>
              <a:off x="5486405" y="7884634"/>
              <a:ext cx="2285994"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4962455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custDataLst>
              <p:tags r:id="rId1"/>
            </p:custDataLst>
          </p:nvPr>
        </p:nvGrpSpPr>
        <p:grpSpPr>
          <a:xfrm>
            <a:off x="444500" y="598611"/>
            <a:ext cx="2828642" cy="2623558"/>
            <a:chOff x="444500" y="590145"/>
            <a:chExt cx="2828642" cy="2623558"/>
          </a:xfrm>
        </p:grpSpPr>
        <p:grpSp>
          <p:nvGrpSpPr>
            <p:cNvPr id="2" name="Group 1"/>
            <p:cNvGrpSpPr/>
            <p:nvPr/>
          </p:nvGrpSpPr>
          <p:grpSpPr>
            <a:xfrm>
              <a:off x="444500" y="590145"/>
              <a:ext cx="2828642" cy="2623558"/>
              <a:chOff x="444500" y="590145"/>
              <a:chExt cx="2828642" cy="2623558"/>
            </a:xfrm>
          </p:grpSpPr>
          <p:sp>
            <p:nvSpPr>
              <p:cNvPr id="78" name="TextBox 77"/>
              <p:cNvSpPr txBox="1"/>
              <p:nvPr/>
            </p:nvSpPr>
            <p:spPr>
              <a:xfrm>
                <a:off x="457200" y="590145"/>
                <a:ext cx="2815942" cy="861774"/>
              </a:xfrm>
              <a:prstGeom prst="rect">
                <a:avLst/>
              </a:prstGeom>
              <a:noFill/>
              <a:ln>
                <a:noFill/>
              </a:ln>
            </p:spPr>
            <p:txBody>
              <a:bodyPr wrap="square" rtlCol="0">
                <a:spAutoFit/>
              </a:bodyPr>
              <a:lstStyle/>
              <a:p>
                <a:pPr algn="l" rtl="0"/>
                <a:r>
                  <a:rPr lang="fr-FR" sz="5000" b="0" i="0" u="none">
                    <a:latin typeface="Futura Std Condensed" pitchFamily="34" charset="0"/>
                    <a:cs typeface="Futura Condensed"/>
                  </a:rPr>
                  <a:t>DÉFILEMENT</a:t>
                </a:r>
              </a:p>
            </p:txBody>
          </p:sp>
          <p:grpSp>
            <p:nvGrpSpPr>
              <p:cNvPr id="77" name="Group 76"/>
              <p:cNvGrpSpPr/>
              <p:nvPr/>
            </p:nvGrpSpPr>
            <p:grpSpPr>
              <a:xfrm>
                <a:off x="444500" y="1420823"/>
                <a:ext cx="2348507" cy="1792880"/>
                <a:chOff x="519774" y="1440410"/>
                <a:chExt cx="2348507" cy="1792880"/>
              </a:xfrm>
            </p:grpSpPr>
            <p:sp>
              <p:nvSpPr>
                <p:cNvPr id="80" name="TextBox 79"/>
                <p:cNvSpPr txBox="1"/>
                <p:nvPr/>
              </p:nvSpPr>
              <p:spPr>
                <a:xfrm>
                  <a:off x="613831" y="1440410"/>
                  <a:ext cx="2159001" cy="738664"/>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POURRAIS-TU UTILISER SCRATCH POUR CRÉER UN JEU INTERACTIF ?</a:t>
                  </a:r>
                </a:p>
              </p:txBody>
            </p:sp>
            <p:sp>
              <p:nvSpPr>
                <p:cNvPr id="81" name="TextBox 80"/>
                <p:cNvSpPr txBox="1"/>
                <p:nvPr/>
              </p:nvSpPr>
              <p:spPr>
                <a:xfrm>
                  <a:off x="519774" y="2217627"/>
                  <a:ext cx="2348507" cy="1015663"/>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Dans ce projet, tu vas créer un jeu. Ce jeu inclut des interactions entre lutins, un score et des niveaux. Il ressemble au jeu </a:t>
                  </a:r>
                  <a:r>
                    <a:rPr lang="fr-FR" sz="1200" b="0" i="0" u="none" dirty="0" err="1">
                      <a:latin typeface="Futura Std Condensed" pitchFamily="34" charset="0"/>
                      <a:cs typeface="Futura Condensed"/>
                    </a:rPr>
                    <a:t>Flappy</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Bird</a:t>
                  </a:r>
                  <a:r>
                    <a:rPr lang="fr-FR" sz="1200" b="0" i="0" u="none" dirty="0">
                      <a:latin typeface="Futura Std Condensed" pitchFamily="34" charset="0"/>
                      <a:cs typeface="Futura Condensed"/>
                    </a:rPr>
                    <a:t>, dont le but est </a:t>
                  </a:r>
                  <a:r>
                    <a:rPr lang="fr-FR" sz="1200" b="0" i="0" u="none" dirty="0" smtClean="0">
                      <a:latin typeface="Futura Std Condensed" pitchFamily="34" charset="0"/>
                      <a:cs typeface="Futura Condensed"/>
                    </a:rPr>
                    <a:t>d’empêcher </a:t>
                  </a:r>
                  <a:r>
                    <a:rPr lang="fr-FR" sz="1200" b="0" i="0" u="none" dirty="0">
                      <a:latin typeface="Futura Std Condensed" pitchFamily="34" charset="0"/>
                      <a:cs typeface="Futura Condensed"/>
                    </a:rPr>
                    <a:t>un objet de tomber au sol ou de toucher certains objets.</a:t>
                  </a:r>
                  <a:endParaRPr lang="fr-FR" sz="1200" dirty="0">
                    <a:latin typeface="Futura Std Condensed" pitchFamily="34" charset="0"/>
                    <a:cs typeface="Futura Condensed"/>
                  </a:endParaRPr>
                </a:p>
              </p:txBody>
            </p:sp>
          </p:grpSp>
        </p:grpSp>
        <p:cxnSp>
          <p:nvCxnSpPr>
            <p:cNvPr id="82" name="Straight Arrow Connector 81"/>
            <p:cNvCxnSpPr/>
            <p:nvPr/>
          </p:nvCxnSpPr>
          <p:spPr>
            <a:xfrm>
              <a:off x="2318954" y="3079053"/>
              <a:ext cx="903386"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46" name="Picture 45" descr="Screen Shot 2014-06-10 at 11.44.11 AM.png"/>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3540051" y="3718709"/>
            <a:ext cx="1451299" cy="1005475"/>
          </a:xfrm>
          <a:prstGeom prst="rect">
            <a:avLst/>
          </a:prstGeom>
        </p:spPr>
      </p:pic>
      <p:pic>
        <p:nvPicPr>
          <p:cNvPr id="100" name="Picture 99" descr="Screen Shot 2014-06-03 at 11.45.21 PM.png"/>
          <p:cNvPicPr>
            <a:picLocks noChangeAspect="1"/>
          </p:cNvPicPr>
          <p:nvPr>
            <p:custDataLst>
              <p:tags r:id="rId3"/>
            </p:custDataLst>
          </p:nvPr>
        </p:nvPicPr>
        <p:blipFill rotWithShape="1">
          <a:blip r:embed="rId27">
            <a:alphaModFix/>
            <a:extLst>
              <a:ext uri="{28A0092B-C50C-407E-A947-70E740481C1C}">
                <a14:useLocalDpi xmlns:a14="http://schemas.microsoft.com/office/drawing/2010/main" val="0"/>
              </a:ext>
            </a:extLst>
          </a:blip>
          <a:srcRect l="22092" t="20034" r="20916" b="22973"/>
          <a:stretch/>
        </p:blipFill>
        <p:spPr>
          <a:xfrm>
            <a:off x="3581437" y="758989"/>
            <a:ext cx="3684817" cy="2754519"/>
          </a:xfrm>
          <a:prstGeom prst="rect">
            <a:avLst/>
          </a:prstGeom>
        </p:spPr>
      </p:pic>
      <p:pic>
        <p:nvPicPr>
          <p:cNvPr id="177" name="Picture 176" descr="Screen Shot 2014-06-09 at 9.48.16 PM.png"/>
          <p:cNvPicPr>
            <a:picLocks noChangeAspect="1"/>
          </p:cNvPicPr>
          <p:nvPr>
            <p:custDataLst>
              <p:tags r:id="rId4"/>
            </p:custDataLst>
          </p:nvPr>
        </p:nvPicPr>
        <p:blipFill>
          <a:blip r:embed="rId28">
            <a:extLst>
              <a:ext uri="{BEBA8EAE-BF5A-486C-A8C5-ECC9F3942E4B}">
                <a14:imgProps xmlns:a14="http://schemas.microsoft.com/office/drawing/2010/main">
                  <a14:imgLayer r:embed="rId29">
                    <a14:imgEffect>
                      <a14:backgroundRemoval t="1198" b="100000" l="704" r="100000">
                        <a14:foregroundMark x1="68310" y1="49401" x2="68310" y2="49401"/>
                        <a14:foregroundMark x1="65493" y1="23353" x2="65493" y2="23353"/>
                        <a14:foregroundMark x1="69718" y1="29042" x2="69718" y2="29042"/>
                        <a14:foregroundMark x1="19366" y1="5988" x2="19366" y2="5988"/>
                        <a14:foregroundMark x1="60211" y1="90120" x2="60211" y2="90120"/>
                      </a14:backgroundRemoval>
                    </a14:imgEffect>
                  </a14:imgLayer>
                </a14:imgProps>
              </a:ext>
              <a:ext uri="{28A0092B-C50C-407E-A947-70E740481C1C}">
                <a14:useLocalDpi xmlns:a14="http://schemas.microsoft.com/office/drawing/2010/main" val="0"/>
              </a:ext>
            </a:extLst>
          </a:blip>
          <a:stretch>
            <a:fillRect/>
          </a:stretch>
        </p:blipFill>
        <p:spPr>
          <a:xfrm>
            <a:off x="1751737" y="8484750"/>
            <a:ext cx="1095819" cy="1288746"/>
          </a:xfrm>
          <a:prstGeom prst="rect">
            <a:avLst/>
          </a:prstGeom>
        </p:spPr>
      </p:pic>
      <p:grpSp>
        <p:nvGrpSpPr>
          <p:cNvPr id="189" name="Group 188"/>
          <p:cNvGrpSpPr/>
          <p:nvPr>
            <p:custDataLst>
              <p:tags r:id="rId5"/>
            </p:custDataLst>
          </p:nvPr>
        </p:nvGrpSpPr>
        <p:grpSpPr>
          <a:xfrm>
            <a:off x="4163818" y="8522432"/>
            <a:ext cx="1261736" cy="1216116"/>
            <a:chOff x="4163818" y="8522432"/>
            <a:chExt cx="1261736" cy="1216116"/>
          </a:xfrm>
        </p:grpSpPr>
        <p:pic>
          <p:nvPicPr>
            <p:cNvPr id="176" name="Picture 175" descr="Screen Shot 2014-06-09 at 9.47.54 PM.png"/>
            <p:cNvPicPr>
              <a:picLocks noChangeAspect="1"/>
            </p:cNvPicPr>
            <p:nvPr/>
          </p:nvPicPr>
          <p:blipFill>
            <a:blip r:embed="rId30">
              <a:extLst>
                <a:ext uri="{BEBA8EAE-BF5A-486C-A8C5-ECC9F3942E4B}">
                  <a14:imgProps xmlns:a14="http://schemas.microsoft.com/office/drawing/2010/main">
                    <a14:imgLayer r:embed="rId31">
                      <a14:imgEffect>
                        <a14:backgroundRemoval t="1107" b="100000" l="917" r="98471">
                          <a14:foregroundMark x1="78899" y1="90406" x2="78899" y2="90406"/>
                          <a14:foregroundMark x1="17737" y1="92251" x2="17737" y2="92251"/>
                          <a14:foregroundMark x1="22018" y1="42435" x2="22018" y2="42435"/>
                          <a14:foregroundMark x1="67890" y1="40959" x2="67890" y2="40959"/>
                          <a14:foregroundMark x1="34251" y1="14760" x2="34251" y2="14760"/>
                        </a14:backgroundRemoval>
                      </a14:imgEffect>
                    </a14:imgLayer>
                  </a14:imgProps>
                </a:ext>
                <a:ext uri="{28A0092B-C50C-407E-A947-70E740481C1C}">
                  <a14:useLocalDpi xmlns:a14="http://schemas.microsoft.com/office/drawing/2010/main" val="0"/>
                </a:ext>
              </a:extLst>
            </a:blip>
            <a:stretch>
              <a:fillRect/>
            </a:stretch>
          </p:blipFill>
          <p:spPr>
            <a:xfrm>
              <a:off x="4163818" y="8692889"/>
              <a:ext cx="1261736" cy="1045659"/>
            </a:xfrm>
            <a:prstGeom prst="rect">
              <a:avLst/>
            </a:prstGeom>
          </p:spPr>
        </p:pic>
        <p:pic>
          <p:nvPicPr>
            <p:cNvPr id="179" name="Picture 178" descr="Screen Shot 2014-06-09 at 9.48.49 PM.png"/>
            <p:cNvPicPr>
              <a:picLocks noChangeAspect="1"/>
            </p:cNvPicPr>
            <p:nvPr/>
          </p:nvPicPr>
          <p:blipFill rotWithShape="1">
            <a:blip r:embed="rId32">
              <a:extLst>
                <a:ext uri="{BEBA8EAE-BF5A-486C-A8C5-ECC9F3942E4B}">
                  <a14:imgProps xmlns:a14="http://schemas.microsoft.com/office/drawing/2010/main">
                    <a14:imgLayer r:embed="rId33">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t="69977"/>
            <a:stretch/>
          </p:blipFill>
          <p:spPr>
            <a:xfrm>
              <a:off x="4214173" y="8522432"/>
              <a:ext cx="1080384" cy="196931"/>
            </a:xfrm>
            <a:prstGeom prst="rect">
              <a:avLst/>
            </a:prstGeom>
          </p:spPr>
        </p:pic>
      </p:grpSp>
      <p:pic>
        <p:nvPicPr>
          <p:cNvPr id="187" name="Picture 186" descr="Screen Shot 2014-06-09 at 10.03.21 PM.png"/>
          <p:cNvPicPr>
            <a:picLocks noChangeAspect="1"/>
          </p:cNvPicPr>
          <p:nvPr>
            <p:custDataLst>
              <p:tags r:id="rId6"/>
            </p:custDataLst>
          </p:nvPr>
        </p:nvPicPr>
        <p:blipFill>
          <a:blip r:embed="rId34">
            <a:extLst>
              <a:ext uri="{BEBA8EAE-BF5A-486C-A8C5-ECC9F3942E4B}">
                <a14:imgProps xmlns:a14="http://schemas.microsoft.com/office/drawing/2010/main">
                  <a14:imgLayer r:embed="rId35">
                    <a14:imgEffect>
                      <a14:backgroundRemoval t="0" b="99706" l="0" r="99717">
                        <a14:foregroundMark x1="69688" y1="16176" x2="69688" y2="16176"/>
                        <a14:foregroundMark x1="45042" y1="62059" x2="45042" y2="62059"/>
                        <a14:foregroundMark x1="34844" y1="88235" x2="34844" y2="88235"/>
                      </a14:backgroundRemoval>
                    </a14:imgEffect>
                  </a14:imgLayer>
                </a14:imgProps>
              </a:ext>
              <a:ext uri="{28A0092B-C50C-407E-A947-70E740481C1C}">
                <a14:useLocalDpi xmlns:a14="http://schemas.microsoft.com/office/drawing/2010/main" val="0"/>
              </a:ext>
            </a:extLst>
          </a:blip>
          <a:stretch>
            <a:fillRect/>
          </a:stretch>
        </p:blipFill>
        <p:spPr>
          <a:xfrm>
            <a:off x="355235" y="8498837"/>
            <a:ext cx="1306858" cy="1258730"/>
          </a:xfrm>
          <a:prstGeom prst="rect">
            <a:avLst/>
          </a:prstGeom>
        </p:spPr>
      </p:pic>
      <p:sp>
        <p:nvSpPr>
          <p:cNvPr id="7" name="TextBox 6"/>
          <p:cNvSpPr txBox="1"/>
          <p:nvPr>
            <p:custDataLst>
              <p:tags r:id="rId7"/>
            </p:custDataLst>
          </p:nvPr>
        </p:nvSpPr>
        <p:spPr>
          <a:xfrm>
            <a:off x="5380715" y="7673819"/>
            <a:ext cx="2874286" cy="369332"/>
          </a:xfrm>
          <a:prstGeom prst="rect">
            <a:avLst/>
          </a:prstGeom>
          <a:noFill/>
        </p:spPr>
        <p:txBody>
          <a:bodyPr wrap="square" rtlCol="0">
            <a:spAutoFit/>
          </a:bodyPr>
          <a:lstStyle/>
          <a:p>
            <a:pPr algn="l"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sp>
        <p:nvSpPr>
          <p:cNvPr id="67" name="TextBox 66"/>
          <p:cNvSpPr txBox="1"/>
          <p:nvPr>
            <p:custDataLst>
              <p:tags r:id="rId8"/>
            </p:custDataLst>
          </p:nvPr>
        </p:nvSpPr>
        <p:spPr>
          <a:xfrm>
            <a:off x="5135956" y="7894426"/>
            <a:ext cx="2874286"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cxnSp>
        <p:nvCxnSpPr>
          <p:cNvPr id="61" name="Straight Connector 60"/>
          <p:cNvCxnSpPr/>
          <p:nvPr>
            <p:custDataLst>
              <p:tags r:id="rId9"/>
            </p:custDataLst>
          </p:nvPr>
        </p:nvCxnSpPr>
        <p:spPr>
          <a:xfrm>
            <a:off x="548640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custDataLst>
              <p:tags r:id="rId10"/>
            </p:custDataLst>
          </p:nvPr>
        </p:nvGrpSpPr>
        <p:grpSpPr>
          <a:xfrm>
            <a:off x="428357" y="3857808"/>
            <a:ext cx="2969349" cy="2147853"/>
            <a:chOff x="441661" y="3857808"/>
            <a:chExt cx="2969349" cy="2147853"/>
          </a:xfrm>
        </p:grpSpPr>
        <p:sp>
          <p:nvSpPr>
            <p:cNvPr id="50" name="TextBox 49"/>
            <p:cNvSpPr txBox="1"/>
            <p:nvPr/>
          </p:nvSpPr>
          <p:spPr>
            <a:xfrm>
              <a:off x="457804"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nvGrpSpPr>
            <p:cNvPr id="22" name="Group 21"/>
            <p:cNvGrpSpPr/>
            <p:nvPr/>
          </p:nvGrpSpPr>
          <p:grpSpPr>
            <a:xfrm>
              <a:off x="441661" y="4194252"/>
              <a:ext cx="2885167" cy="1811409"/>
              <a:chOff x="499401" y="4194252"/>
              <a:chExt cx="2885167" cy="1811409"/>
            </a:xfrm>
          </p:grpSpPr>
          <p:sp>
            <p:nvSpPr>
              <p:cNvPr id="14" name="TextBox 13"/>
              <p:cNvSpPr txBox="1"/>
              <p:nvPr/>
            </p:nvSpPr>
            <p:spPr>
              <a:xfrm>
                <a:off x="499401" y="4232868"/>
                <a:ext cx="2885167" cy="1772793"/>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Crée deux lutins : un que </a:t>
                </a:r>
                <a:r>
                  <a:rPr lang="fr-FR" sz="1200" b="0" i="0" u="none" dirty="0" smtClean="0">
                    <a:latin typeface="Futura Std Condensed" pitchFamily="34" charset="0"/>
                    <a:cs typeface="Futura Condensed"/>
                  </a:rPr>
                  <a:t>l’utilisateur </a:t>
                </a:r>
                <a:r>
                  <a:rPr lang="fr-FR" sz="1200" b="0" i="0" u="none" dirty="0">
                    <a:latin typeface="Futura Std Condensed" pitchFamily="34" charset="0"/>
                    <a:cs typeface="Futura Condensed"/>
                  </a:rPr>
                  <a:t>pourra contrôler (un hélicoptère) et un que </a:t>
                </a:r>
                <a:r>
                  <a:rPr lang="fr-FR" sz="1200" b="0" i="0" u="none" dirty="0" smtClean="0">
                    <a:latin typeface="Futura Std Condensed" pitchFamily="34" charset="0"/>
                    <a:cs typeface="Futura Condensed"/>
                  </a:rPr>
                  <a:t>l’utilisateur </a:t>
                </a:r>
                <a:r>
                  <a:rPr lang="fr-FR" sz="1200" b="0" i="0" u="none" dirty="0">
                    <a:latin typeface="Futura Std Condensed" pitchFamily="34" charset="0"/>
                    <a:cs typeface="Futura Condensed"/>
                  </a:rPr>
                  <a:t>devra éviter (des barres qui défilent verticalement).</a:t>
                </a:r>
              </a:p>
              <a:p>
                <a:pPr marL="171450" indent="-171450" algn="l" rtl="0">
                  <a:lnSpc>
                    <a:spcPct val="130000"/>
                  </a:lnSpc>
                  <a:buFont typeface="Wingdings" charset="2"/>
                  <a:buChar char="q"/>
                </a:pPr>
                <a:r>
                  <a:rPr lang="fr-FR" sz="1200" b="0" i="0" u="none" dirty="0">
                    <a:latin typeface="Futura Std Condensed" pitchFamily="34" charset="0"/>
                    <a:cs typeface="Futura Condensed"/>
                  </a:rPr>
                  <a:t>Rends </a:t>
                </a:r>
                <a:r>
                  <a:rPr lang="fr-FR" sz="1200" b="0" i="0" u="none" dirty="0" smtClean="0">
                    <a:latin typeface="Futura Std Condensed" pitchFamily="34" charset="0"/>
                    <a:cs typeface="Futura Condensed"/>
                  </a:rPr>
                  <a:t>l’hélicoptère </a:t>
                </a:r>
                <a:r>
                  <a:rPr lang="fr-FR" sz="1200" b="0" i="0" u="none" dirty="0">
                    <a:latin typeface="Futura Std Condensed" pitchFamily="34" charset="0"/>
                    <a:cs typeface="Futura Condensed"/>
                  </a:rPr>
                  <a:t>interactif.</a:t>
                </a:r>
              </a:p>
              <a:p>
                <a:pPr marL="171450" indent="-171450" algn="l" rtl="0">
                  <a:lnSpc>
                    <a:spcPct val="130000"/>
                  </a:lnSpc>
                  <a:buFont typeface="Wingdings" charset="2"/>
                  <a:buChar char="q"/>
                </a:pPr>
                <a:r>
                  <a:rPr lang="fr-FR" sz="1200" b="0" i="0" u="none" dirty="0">
                    <a:latin typeface="Futura Std Condensed" pitchFamily="34" charset="0"/>
                    <a:cs typeface="Futura Condensed"/>
                  </a:rPr>
                  <a:t>Rends ton jeu plus vivant en ajoutant des scripts pour que les barres défilent non seulement verticalement, mais aussi horizontalement !</a:t>
                </a:r>
              </a:p>
            </p:txBody>
          </p:sp>
          <p:cxnSp>
            <p:nvCxnSpPr>
              <p:cNvPr id="17" name="Straight Connector 16"/>
              <p:cNvCxnSpPr/>
              <p:nvPr/>
            </p:nvCxnSpPr>
            <p:spPr>
              <a:xfrm flipV="1">
                <a:off x="606263"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157" name="Straight Arrow Connector 156"/>
          <p:cNvCxnSpPr/>
          <p:nvPr>
            <p:custDataLst>
              <p:tags r:id="rId11"/>
            </p:custDataLst>
          </p:nvPr>
        </p:nvCxnSpPr>
        <p:spPr>
          <a:xfrm>
            <a:off x="2847556" y="4895579"/>
            <a:ext cx="2621043"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92" name="Group 191"/>
          <p:cNvGrpSpPr/>
          <p:nvPr>
            <p:custDataLst>
              <p:tags r:id="rId12"/>
            </p:custDataLst>
          </p:nvPr>
        </p:nvGrpSpPr>
        <p:grpSpPr>
          <a:xfrm>
            <a:off x="2937200" y="8509599"/>
            <a:ext cx="1136974" cy="1258715"/>
            <a:chOff x="2920087" y="8509599"/>
            <a:chExt cx="1136974" cy="1258715"/>
          </a:xfrm>
        </p:grpSpPr>
        <p:grpSp>
          <p:nvGrpSpPr>
            <p:cNvPr id="188" name="Group 187"/>
            <p:cNvGrpSpPr/>
            <p:nvPr/>
          </p:nvGrpSpPr>
          <p:grpSpPr>
            <a:xfrm>
              <a:off x="2920087" y="8509599"/>
              <a:ext cx="1134405" cy="1258715"/>
              <a:chOff x="3015405" y="8509599"/>
              <a:chExt cx="1134405" cy="1258715"/>
            </a:xfrm>
          </p:grpSpPr>
          <p:pic>
            <p:nvPicPr>
              <p:cNvPr id="178" name="Picture 177" descr="Screen Shot 2014-06-09 at 9.48.40 PM.png"/>
              <p:cNvPicPr>
                <a:picLocks noChangeAspect="1"/>
              </p:cNvPicPr>
              <p:nvPr/>
            </p:nvPicPr>
            <p:blipFill rotWithShape="1">
              <a:blip r:embed="rId36">
                <a:extLst>
                  <a:ext uri="{BEBA8EAE-BF5A-486C-A8C5-ECC9F3942E4B}">
                    <a14:imgProps xmlns:a14="http://schemas.microsoft.com/office/drawing/2010/main">
                      <a14:imgLayer r:embed="rId37">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t="51289"/>
              <a:stretch/>
            </p:blipFill>
            <p:spPr>
              <a:xfrm>
                <a:off x="3015405" y="9260843"/>
                <a:ext cx="1134405" cy="507471"/>
              </a:xfrm>
              <a:prstGeom prst="rect">
                <a:avLst/>
              </a:prstGeom>
            </p:spPr>
          </p:pic>
          <p:pic>
            <p:nvPicPr>
              <p:cNvPr id="180" name="Picture 179" descr="Screen Shot 2014-06-09 at 9.48.40 PM.png"/>
              <p:cNvPicPr>
                <a:picLocks noChangeAspect="1"/>
              </p:cNvPicPr>
              <p:nvPr/>
            </p:nvPicPr>
            <p:blipFill rotWithShape="1">
              <a:blip r:embed="rId36">
                <a:extLst>
                  <a:ext uri="{BEBA8EAE-BF5A-486C-A8C5-ECC9F3942E4B}">
                    <a14:imgProps xmlns:a14="http://schemas.microsoft.com/office/drawing/2010/main">
                      <a14:imgLayer r:embed="rId38">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r="50000" b="48711"/>
              <a:stretch/>
            </p:blipFill>
            <p:spPr>
              <a:xfrm>
                <a:off x="3017974" y="8755011"/>
                <a:ext cx="567203" cy="534330"/>
              </a:xfrm>
              <a:prstGeom prst="rect">
                <a:avLst/>
              </a:prstGeom>
            </p:spPr>
          </p:pic>
          <p:pic>
            <p:nvPicPr>
              <p:cNvPr id="182" name="Picture 181" descr="Screen Shot 2014-06-09 at 9.48.49 PM.png"/>
              <p:cNvPicPr>
                <a:picLocks noChangeAspect="1"/>
              </p:cNvPicPr>
              <p:nvPr/>
            </p:nvPicPr>
            <p:blipFill rotWithShape="1">
              <a:blip r:embed="rId32">
                <a:extLst>
                  <a:ext uri="{BEBA8EAE-BF5A-486C-A8C5-ECC9F3942E4B}">
                    <a14:imgProps xmlns:a14="http://schemas.microsoft.com/office/drawing/2010/main">
                      <a14:imgLayer r:embed="rId39">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r="58956" b="68021"/>
              <a:stretch/>
            </p:blipFill>
            <p:spPr>
              <a:xfrm>
                <a:off x="3095940" y="8509599"/>
                <a:ext cx="443435" cy="209764"/>
              </a:xfrm>
              <a:prstGeom prst="rect">
                <a:avLst/>
              </a:prstGeom>
            </p:spPr>
          </p:pic>
          <p:pic>
            <p:nvPicPr>
              <p:cNvPr id="183" name="Picture 182" descr="Screen Shot 2014-06-09 at 9.48.49 PM.png"/>
              <p:cNvPicPr>
                <a:picLocks noChangeAspect="1"/>
              </p:cNvPicPr>
              <p:nvPr/>
            </p:nvPicPr>
            <p:blipFill rotWithShape="1">
              <a:blip r:embed="rId32">
                <a:extLst>
                  <a:ext uri="{BEBA8EAE-BF5A-486C-A8C5-ECC9F3942E4B}">
                    <a14:imgProps xmlns:a14="http://schemas.microsoft.com/office/drawing/2010/main">
                      <a14:imgLayer r:embed="rId39">
                        <a14:imgEffect>
                          <a14:backgroundRemoval t="0" b="100000" l="0" r="99643">
                            <a14:foregroundMark x1="18214" y1="14706" x2="18214" y2="14706"/>
                            <a14:foregroundMark x1="66071" y1="14706" x2="66071" y2="14706"/>
                            <a14:foregroundMark x1="69286" y1="53529" x2="69286" y2="53529"/>
                            <a14:foregroundMark x1="20714" y1="50588" x2="20714" y2="50588"/>
                          </a14:backgroundRemoval>
                        </a14:imgEffect>
                      </a14:imgLayer>
                    </a14:imgProps>
                  </a:ext>
                  <a:ext uri="{28A0092B-C50C-407E-A947-70E740481C1C}">
                    <a14:useLocalDpi xmlns:a14="http://schemas.microsoft.com/office/drawing/2010/main" val="0"/>
                  </a:ext>
                </a:extLst>
              </a:blip>
              <a:srcRect l="47083" r="12529" b="69831"/>
              <a:stretch/>
            </p:blipFill>
            <p:spPr>
              <a:xfrm>
                <a:off x="3618256" y="8509599"/>
                <a:ext cx="436348" cy="197894"/>
              </a:xfrm>
              <a:prstGeom prst="rect">
                <a:avLst/>
              </a:prstGeom>
            </p:spPr>
          </p:pic>
          <p:pic>
            <p:nvPicPr>
              <p:cNvPr id="184" name="Picture 183" descr="Screen Shot 2014-06-09 at 9.48.40 PM.png"/>
              <p:cNvPicPr>
                <a:picLocks noChangeAspect="1"/>
              </p:cNvPicPr>
              <p:nvPr/>
            </p:nvPicPr>
            <p:blipFill rotWithShape="1">
              <a:blip r:embed="rId36">
                <a:extLst>
                  <a:ext uri="{BEBA8EAE-BF5A-486C-A8C5-ECC9F3942E4B}">
                    <a14:imgProps xmlns:a14="http://schemas.microsoft.com/office/drawing/2010/main">
                      <a14:imgLayer r:embed="rId38">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l="50000" r="4719" b="76947"/>
              <a:stretch/>
            </p:blipFill>
            <p:spPr>
              <a:xfrm>
                <a:off x="3596518" y="8755011"/>
                <a:ext cx="513667" cy="240167"/>
              </a:xfrm>
              <a:prstGeom prst="rect">
                <a:avLst/>
              </a:prstGeom>
            </p:spPr>
          </p:pic>
        </p:grpSp>
        <p:pic>
          <p:nvPicPr>
            <p:cNvPr id="191" name="Picture 190" descr="Screen Shot 2014-06-09 at 9.48.40 PM.png"/>
            <p:cNvPicPr>
              <a:picLocks noChangeAspect="1"/>
            </p:cNvPicPr>
            <p:nvPr/>
          </p:nvPicPr>
          <p:blipFill rotWithShape="1">
            <a:blip r:embed="rId36">
              <a:extLst>
                <a:ext uri="{BEBA8EAE-BF5A-486C-A8C5-ECC9F3942E4B}">
                  <a14:imgProps xmlns:a14="http://schemas.microsoft.com/office/drawing/2010/main">
                    <a14:imgLayer r:embed="rId38">
                      <a14:imgEffect>
                        <a14:backgroundRemoval t="1111" b="100000" l="3061" r="100000">
                          <a14:foregroundMark x1="35374" y1="87407" x2="35374" y2="87407"/>
                          <a14:foregroundMark x1="39796" y1="36296" x2="39796" y2="36296"/>
                          <a14:foregroundMark x1="85714" y1="41111" x2="85714" y2="41111"/>
                          <a14:foregroundMark x1="74830" y1="15185" x2="74830" y2="15185"/>
                          <a14:foregroundMark x1="21429" y1="10000" x2="21429" y2="10000"/>
                        </a14:backgroundRemoval>
                      </a14:imgEffect>
                    </a14:imgLayer>
                  </a14:imgProps>
                </a:ext>
                <a:ext uri="{28A0092B-C50C-407E-A947-70E740481C1C}">
                  <a14:useLocalDpi xmlns:a14="http://schemas.microsoft.com/office/drawing/2010/main" val="0"/>
                </a:ext>
              </a:extLst>
            </a:blip>
            <a:srcRect l="50000" t="23053" b="48711"/>
            <a:stretch/>
          </p:blipFill>
          <p:spPr>
            <a:xfrm>
              <a:off x="3489859" y="8995178"/>
              <a:ext cx="567202" cy="294163"/>
            </a:xfrm>
            <a:prstGeom prst="rect">
              <a:avLst/>
            </a:prstGeom>
          </p:spPr>
        </p:pic>
      </p:grpSp>
      <p:grpSp>
        <p:nvGrpSpPr>
          <p:cNvPr id="103" name="Group 102"/>
          <p:cNvGrpSpPr/>
          <p:nvPr>
            <p:custDataLst>
              <p:tags r:id="rId13"/>
            </p:custDataLst>
          </p:nvPr>
        </p:nvGrpSpPr>
        <p:grpSpPr>
          <a:xfrm>
            <a:off x="457200" y="5858082"/>
            <a:ext cx="2795698" cy="2006456"/>
            <a:chOff x="3992282" y="2830659"/>
            <a:chExt cx="3307404" cy="2287348"/>
          </a:xfrm>
        </p:grpSpPr>
        <p:sp>
          <p:nvSpPr>
            <p:cNvPr id="104" name="TextBox 103"/>
            <p:cNvSpPr txBox="1"/>
            <p:nvPr/>
          </p:nvSpPr>
          <p:spPr>
            <a:xfrm>
              <a:off x="4089400" y="3328604"/>
              <a:ext cx="3210286" cy="1789403"/>
            </a:xfrm>
            <a:prstGeom prst="rect">
              <a:avLst/>
            </a:prstGeom>
            <a:noFill/>
            <a:ln w="6350" cmpd="sng">
              <a:solidFill>
                <a:srgbClr val="000000"/>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Comment peux-tu augmenter le niveau de difficulté de ton jeu ? Créer différents niveaux, utiliser un chronomètre ou gérer le score sont quelques exemples de ce que tu pourrais faire.</a:t>
              </a:r>
            </a:p>
            <a:p>
              <a:pPr marL="171450" indent="-171450" algn="l" rtl="0">
                <a:buFont typeface="Wingdings" charset="2"/>
                <a:buChar char="q"/>
              </a:pPr>
              <a:r>
                <a:rPr lang="fr-FR" sz="1200" b="0" i="0" u="none" dirty="0">
                  <a:latin typeface="Futura Std Condensed" pitchFamily="34" charset="0"/>
                  <a:cs typeface="Futura Condensed"/>
                </a:rPr>
                <a:t>Expérimente : modifie </a:t>
              </a:r>
              <a:r>
                <a:rPr lang="fr-FR" sz="1200" b="0" i="0" u="none" dirty="0" smtClean="0">
                  <a:latin typeface="Futura Std Condensed" pitchFamily="34" charset="0"/>
                  <a:cs typeface="Futura Condensed"/>
                </a:rPr>
                <a:t>l’apparence </a:t>
              </a:r>
              <a:r>
                <a:rPr lang="fr-FR" sz="1200" b="0" i="0" u="none" dirty="0">
                  <a:latin typeface="Futura Std Condensed" pitchFamily="34" charset="0"/>
                  <a:cs typeface="Futura Condensed"/>
                </a:rPr>
                <a:t>de ton jeu en modifiant les arrière-plans !</a:t>
              </a:r>
            </a:p>
            <a:p>
              <a:pPr marL="171450" indent="-171450" algn="l" rtl="0">
                <a:buFont typeface="Wingdings" charset="2"/>
                <a:buChar char="q"/>
              </a:pPr>
              <a:r>
                <a:rPr lang="fr-FR" sz="1200" b="0" i="0" u="none" dirty="0">
                  <a:latin typeface="Futura Std Condensed" pitchFamily="34" charset="0"/>
                  <a:cs typeface="Futura Condensed"/>
                </a:rPr>
                <a:t>Penche-toi sur </a:t>
              </a:r>
              <a:r>
                <a:rPr lang="fr-FR" sz="1200" b="0" i="0" u="none" dirty="0" smtClean="0">
                  <a:latin typeface="Futura Std Condensed" pitchFamily="34" charset="0"/>
                  <a:cs typeface="Futura Condensed"/>
                </a:rPr>
                <a:t>l’utilisation </a:t>
              </a:r>
              <a:r>
                <a:rPr lang="fr-FR" sz="1200" b="0" i="0" u="none" dirty="0">
                  <a:latin typeface="Futura Std Condensed" pitchFamily="34" charset="0"/>
                  <a:cs typeface="Futura Condensed"/>
                </a:rPr>
                <a:t>de différentes touches pour contrôler tes lutins !</a:t>
              </a:r>
              <a:endParaRPr lang="fr-FR" sz="1200" dirty="0">
                <a:latin typeface="Futura Std Condensed" pitchFamily="34" charset="0"/>
                <a:cs typeface="Futura Condensed"/>
              </a:endParaRPr>
            </a:p>
          </p:txBody>
        </p:sp>
        <p:sp>
          <p:nvSpPr>
            <p:cNvPr id="105" name="TextBox 104"/>
            <p:cNvSpPr txBox="1"/>
            <p:nvPr/>
          </p:nvSpPr>
          <p:spPr>
            <a:xfrm>
              <a:off x="3992282" y="2830659"/>
              <a:ext cx="3307404" cy="385949"/>
            </a:xfrm>
            <a:prstGeom prst="rect">
              <a:avLst/>
            </a:prstGeom>
            <a:noFill/>
          </p:spPr>
          <p:txBody>
            <a:bodyPr wrap="square" rtlCol="0">
              <a:spAutoFit/>
            </a:bodyPr>
            <a:lstStyle/>
            <a:p>
              <a:pPr algn="l" rtl="0"/>
              <a:r>
                <a:rPr lang="fr-FR" sz="1600" b="0" i="0" u="none">
                  <a:latin typeface="Futura Std Condensed" pitchFamily="34" charset="0"/>
                  <a:cs typeface="Futura Condensed"/>
                </a:rPr>
                <a:t>ESSAIE ÇA</a:t>
              </a:r>
              <a:endParaRPr lang="fr-FR" sz="1600" dirty="0">
                <a:latin typeface="Futura Std Condensed" pitchFamily="34" charset="0"/>
                <a:cs typeface="Futura Condensed"/>
              </a:endParaRPr>
            </a:p>
          </p:txBody>
        </p:sp>
        <p:cxnSp>
          <p:nvCxnSpPr>
            <p:cNvPr id="107" name="Straight Connector 106"/>
            <p:cNvCxnSpPr/>
            <p:nvPr/>
          </p:nvCxnSpPr>
          <p:spPr>
            <a:xfrm flipV="1">
              <a:off x="4089400" y="3169213"/>
              <a:ext cx="3210286" cy="294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8" name="TextBox 107"/>
          <p:cNvSpPr txBox="1"/>
          <p:nvPr>
            <p:custDataLst>
              <p:tags r:id="rId14"/>
            </p:custDataLst>
          </p:nvPr>
        </p:nvSpPr>
        <p:spPr>
          <a:xfrm>
            <a:off x="5690527" y="8522432"/>
            <a:ext cx="1778000" cy="1354217"/>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a:latin typeface="Futura Std Condensed" pitchFamily="34" charset="0"/>
                <a:cs typeface="Futura Condensed"/>
              </a:rPr>
              <a:t>Ajoute ton projet au studio dédié aux jeux : </a:t>
            </a:r>
            <a:r>
              <a:rPr lang="fr-FR" sz="1100" b="0" i="0" u="none" kern="1100" spc="-20">
                <a:solidFill>
                  <a:srgbClr val="000000"/>
                </a:solidFill>
                <a:latin typeface="Futura Std Condensed" pitchFamily="34" charset="0"/>
                <a:cs typeface="Futura Condensed"/>
              </a:rPr>
              <a:t>http://scratch.mit.edu/studios/487504</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a:latin typeface="Futura Std Condensed" pitchFamily="34" charset="0"/>
                <a:cs typeface="Futura Condensed"/>
              </a:rPr>
              <a:t>Fais découvrir ton jeu à un camarade et découvre le sien avec lui.</a:t>
            </a:r>
          </a:p>
        </p:txBody>
      </p:sp>
      <p:pic>
        <p:nvPicPr>
          <p:cNvPr id="16" name="Picture 15" descr="Screen Shot 2014-06-10 at 11.08.41 AM.png"/>
          <p:cNvPicPr>
            <a:picLocks noChangeAspect="1"/>
          </p:cNvPicPr>
          <p:nvPr>
            <p:custDataLst>
              <p:tags r:id="rId15"/>
            </p:custDataLst>
          </p:nvPr>
        </p:nvPicPr>
        <p:blipFill>
          <a:blip r:embed="rId40">
            <a:extLst>
              <a:ext uri="{BEBA8EAE-BF5A-486C-A8C5-ECC9F3942E4B}">
                <a14:imgProps xmlns:a14="http://schemas.microsoft.com/office/drawing/2010/main">
                  <a14:imgLayer r:embed="rId41">
                    <a14:imgEffect>
                      <a14:backgroundRemoval t="680" b="100000" l="0" r="98788">
                        <a14:foregroundMark x1="49091" y1="91156" x2="49091" y2="91156"/>
                        <a14:foregroundMark x1="35455" y1="66667" x2="35455" y2="66667"/>
                      </a14:backgroundRemoval>
                    </a14:imgEffect>
                  </a14:imgLayer>
                </a14:imgProps>
              </a:ext>
              <a:ext uri="{28A0092B-C50C-407E-A947-70E740481C1C}">
                <a14:useLocalDpi xmlns:a14="http://schemas.microsoft.com/office/drawing/2010/main" val="0"/>
              </a:ext>
            </a:extLst>
          </a:blip>
          <a:stretch>
            <a:fillRect/>
          </a:stretch>
        </p:blipFill>
        <p:spPr>
          <a:xfrm>
            <a:off x="3516548" y="4960121"/>
            <a:ext cx="1302709" cy="1160595"/>
          </a:xfrm>
          <a:prstGeom prst="rect">
            <a:avLst/>
          </a:prstGeom>
        </p:spPr>
      </p:pic>
      <p:pic>
        <p:nvPicPr>
          <p:cNvPr id="19" name="Picture 18" descr="Screen Shot 2014-06-10 at 11.09.00 AM.png"/>
          <p:cNvPicPr>
            <a:picLocks noChangeAspect="1"/>
          </p:cNvPicPr>
          <p:nvPr>
            <p:custDataLst>
              <p:tags r:id="rId16"/>
            </p:custDataLst>
          </p:nvPr>
        </p:nvPicPr>
        <p:blipFill>
          <a:blip r:embed="rId42">
            <a:extLst>
              <a:ext uri="{BEBA8EAE-BF5A-486C-A8C5-ECC9F3942E4B}">
                <a14:imgProps xmlns:a14="http://schemas.microsoft.com/office/drawing/2010/main">
                  <a14:imgLayer r:embed="rId43">
                    <a14:imgEffect>
                      <a14:backgroundRemoval t="0" b="100000" l="0" r="99398"/>
                    </a14:imgEffect>
                  </a14:imgLayer>
                </a14:imgProps>
              </a:ext>
              <a:ext uri="{28A0092B-C50C-407E-A947-70E740481C1C}">
                <a14:useLocalDpi xmlns:a14="http://schemas.microsoft.com/office/drawing/2010/main" val="0"/>
              </a:ext>
            </a:extLst>
          </a:blip>
          <a:stretch>
            <a:fillRect/>
          </a:stretch>
        </p:blipFill>
        <p:spPr>
          <a:xfrm>
            <a:off x="3494928" y="6516995"/>
            <a:ext cx="1965904" cy="1207965"/>
          </a:xfrm>
          <a:prstGeom prst="rect">
            <a:avLst/>
          </a:prstGeom>
        </p:spPr>
      </p:pic>
      <p:grpSp>
        <p:nvGrpSpPr>
          <p:cNvPr id="41" name="Group 40"/>
          <p:cNvGrpSpPr/>
          <p:nvPr>
            <p:custDataLst>
              <p:tags r:id="rId17"/>
            </p:custDataLst>
          </p:nvPr>
        </p:nvGrpSpPr>
        <p:grpSpPr>
          <a:xfrm>
            <a:off x="5510115" y="3759931"/>
            <a:ext cx="2133863" cy="3987714"/>
            <a:chOff x="5510115" y="3759931"/>
            <a:chExt cx="2133863" cy="3987714"/>
          </a:xfrm>
        </p:grpSpPr>
        <p:grpSp>
          <p:nvGrpSpPr>
            <p:cNvPr id="29" name="Group 28"/>
            <p:cNvGrpSpPr/>
            <p:nvPr/>
          </p:nvGrpSpPr>
          <p:grpSpPr>
            <a:xfrm>
              <a:off x="5510115" y="3759931"/>
              <a:ext cx="1892990" cy="680990"/>
              <a:chOff x="5367883" y="4006152"/>
              <a:chExt cx="1892990" cy="680990"/>
            </a:xfrm>
          </p:grpSpPr>
          <p:pic>
            <p:nvPicPr>
              <p:cNvPr id="6" name="Picture 5" descr="Screen Shot 2014-06-10 at 11.07.54 AM.png"/>
              <p:cNvPicPr>
                <a:picLocks noChangeAspect="1"/>
              </p:cNvPicPr>
              <p:nvPr/>
            </p:nvPicPr>
            <p:blipFill>
              <a:blip r:embed="rId44">
                <a:extLst>
                  <a:ext uri="{BEBA8EAE-BF5A-486C-A8C5-ECC9F3942E4B}">
                    <a14:imgProps xmlns:a14="http://schemas.microsoft.com/office/drawing/2010/main">
                      <a14:imgLayer r:embed="rId45">
                        <a14:imgEffect>
                          <a14:backgroundRemoval t="2273" b="94697" l="1506" r="98494"/>
                        </a14:imgEffect>
                      </a14:imgLayer>
                    </a14:imgProps>
                  </a:ext>
                  <a:ext uri="{28A0092B-C50C-407E-A947-70E740481C1C}">
                    <a14:useLocalDpi xmlns:a14="http://schemas.microsoft.com/office/drawing/2010/main" val="0"/>
                  </a:ext>
                </a:extLst>
              </a:blip>
              <a:stretch>
                <a:fillRect/>
              </a:stretch>
            </p:blipFill>
            <p:spPr>
              <a:xfrm>
                <a:off x="5417442" y="4006152"/>
                <a:ext cx="1242112" cy="493851"/>
              </a:xfrm>
              <a:prstGeom prst="rect">
                <a:avLst/>
              </a:prstGeom>
            </p:spPr>
          </p:pic>
          <p:sp>
            <p:nvSpPr>
              <p:cNvPr id="117" name="TextBox 116"/>
              <p:cNvSpPr txBox="1"/>
              <p:nvPr/>
            </p:nvSpPr>
            <p:spPr>
              <a:xfrm>
                <a:off x="5367883" y="4440921"/>
                <a:ext cx="1892990" cy="246221"/>
              </a:xfrm>
              <a:prstGeom prst="rect">
                <a:avLst/>
              </a:prstGeom>
              <a:noFill/>
            </p:spPr>
            <p:txBody>
              <a:bodyPr wrap="square" rtlCol="0">
                <a:spAutoFit/>
              </a:bodyPr>
              <a:lstStyle/>
              <a:p>
                <a:pPr algn="l" rtl="0"/>
                <a:r>
                  <a:rPr lang="fr-FR" sz="1000" b="0" i="0" u="none">
                    <a:latin typeface="Futura Std Condensed" pitchFamily="34" charset="0"/>
                    <a:cs typeface="Futura Condensed"/>
                  </a:rPr>
                  <a:t>Contrôle le déplacement du lutin</a:t>
                </a:r>
              </a:p>
            </p:txBody>
          </p:sp>
        </p:grpSp>
        <p:grpSp>
          <p:nvGrpSpPr>
            <p:cNvPr id="34" name="Group 33"/>
            <p:cNvGrpSpPr/>
            <p:nvPr/>
          </p:nvGrpSpPr>
          <p:grpSpPr>
            <a:xfrm>
              <a:off x="5510115" y="6373340"/>
              <a:ext cx="2133863" cy="1374305"/>
              <a:chOff x="5367883" y="6619561"/>
              <a:chExt cx="2133863" cy="1374305"/>
            </a:xfrm>
          </p:grpSpPr>
          <p:pic>
            <p:nvPicPr>
              <p:cNvPr id="15" name="Picture 14" descr="Screen Shot 2014-06-10 at 11.07.42 AM.png"/>
              <p:cNvPicPr>
                <a:picLocks noChangeAspect="1"/>
              </p:cNvPicPr>
              <p:nvPr/>
            </p:nvPicPr>
            <p:blipFill>
              <a:blip r:embed="rId46">
                <a:extLst>
                  <a:ext uri="{BEBA8EAE-BF5A-486C-A8C5-ECC9F3942E4B}">
                    <a14:imgProps xmlns:a14="http://schemas.microsoft.com/office/drawing/2010/main">
                      <a14:imgLayer r:embed="rId47">
                        <a14:imgEffect>
                          <a14:backgroundRemoval t="690" b="100000" l="0" r="100000"/>
                        </a14:imgEffect>
                      </a14:imgLayer>
                    </a14:imgProps>
                  </a:ext>
                  <a:ext uri="{28A0092B-C50C-407E-A947-70E740481C1C}">
                    <a14:useLocalDpi xmlns:a14="http://schemas.microsoft.com/office/drawing/2010/main" val="0"/>
                  </a:ext>
                </a:extLst>
              </a:blip>
              <a:stretch>
                <a:fillRect/>
              </a:stretch>
            </p:blipFill>
            <p:spPr>
              <a:xfrm>
                <a:off x="5423037" y="6619561"/>
                <a:ext cx="1661939" cy="1144804"/>
              </a:xfrm>
              <a:prstGeom prst="rect">
                <a:avLst/>
              </a:prstGeom>
            </p:spPr>
          </p:pic>
          <p:sp>
            <p:nvSpPr>
              <p:cNvPr id="119" name="TextBox 118"/>
              <p:cNvSpPr txBox="1"/>
              <p:nvPr/>
            </p:nvSpPr>
            <p:spPr>
              <a:xfrm>
                <a:off x="5367883" y="7747645"/>
                <a:ext cx="2133863" cy="246221"/>
              </a:xfrm>
              <a:prstGeom prst="rect">
                <a:avLst/>
              </a:prstGeom>
              <a:noFill/>
            </p:spPr>
            <p:txBody>
              <a:bodyPr wrap="square" rtlCol="0">
                <a:spAutoFit/>
              </a:bodyPr>
              <a:lstStyle/>
              <a:p>
                <a:pPr algn="l" rtl="0"/>
                <a:r>
                  <a:rPr lang="fr-FR" sz="1000" b="0" i="0" u="none" dirty="0">
                    <a:latin typeface="Futura Std Condensed" pitchFamily="34" charset="0"/>
                    <a:cs typeface="Futura Condensed"/>
                  </a:rPr>
                  <a:t>Spécifie quand le jeu </a:t>
                </a:r>
                <a:r>
                  <a:rPr lang="fr-FR" sz="1000" b="0" i="0" u="none" dirty="0" smtClean="0">
                    <a:latin typeface="Futura Std Condensed" pitchFamily="34" charset="0"/>
                    <a:cs typeface="Futura Condensed"/>
                  </a:rPr>
                  <a:t>s’arrête</a:t>
                </a:r>
                <a:endParaRPr lang="fr-FR" sz="1000" b="0" i="0" u="none" dirty="0">
                  <a:latin typeface="Futura Std Condensed" pitchFamily="34" charset="0"/>
                  <a:cs typeface="Futura Condensed"/>
                </a:endParaRPr>
              </a:p>
            </p:txBody>
          </p:sp>
        </p:grpSp>
        <p:grpSp>
          <p:nvGrpSpPr>
            <p:cNvPr id="33" name="Group 32"/>
            <p:cNvGrpSpPr/>
            <p:nvPr/>
          </p:nvGrpSpPr>
          <p:grpSpPr>
            <a:xfrm>
              <a:off x="5510115" y="4640597"/>
              <a:ext cx="2100644" cy="1533067"/>
              <a:chOff x="5367883" y="4778514"/>
              <a:chExt cx="2100644" cy="1533067"/>
            </a:xfrm>
          </p:grpSpPr>
          <p:pic>
            <p:nvPicPr>
              <p:cNvPr id="13" name="Picture 12" descr="Screen Shot 2014-06-10 at 11.07.29 AM.png"/>
              <p:cNvPicPr>
                <a:picLocks noChangeAspect="1"/>
              </p:cNvPicPr>
              <p:nvPr/>
            </p:nvPicPr>
            <p:blipFill>
              <a:blip r:embed="rId48">
                <a:extLst>
                  <a:ext uri="{BEBA8EAE-BF5A-486C-A8C5-ECC9F3942E4B}">
                    <a14:imgProps xmlns:a14="http://schemas.microsoft.com/office/drawing/2010/main">
                      <a14:imgLayer r:embed="rId49">
                        <a14:imgEffect>
                          <a14:backgroundRemoval t="0" b="100000" l="1158" r="98842">
                            <a14:foregroundMark x1="36293" y1="58551" x2="36293" y2="58551"/>
                            <a14:foregroundMark x1="33591" y1="53913" x2="33591" y2="53913"/>
                            <a14:foregroundMark x1="51737" y1="55942" x2="51737" y2="55942"/>
                            <a14:foregroundMark x1="65251" y1="92174" x2="65251" y2="92174"/>
                            <a14:foregroundMark x1="66023" y1="80870" x2="66023" y2="80870"/>
                            <a14:foregroundMark x1="44788" y1="81159" x2="44788" y2="81159"/>
                            <a14:foregroundMark x1="47490" y1="80870" x2="47490" y2="80870"/>
                            <a14:foregroundMark x1="38610" y1="81159" x2="38610" y2="81159"/>
                            <a14:foregroundMark x1="33591" y1="81159" x2="33591" y2="81159"/>
                            <a14:foregroundMark x1="44788" y1="83188" x2="44788" y2="83188"/>
                            <a14:foregroundMark x1="29344" y1="80580" x2="29344" y2="80580"/>
                            <a14:foregroundMark x1="23552" y1="67536" x2="23552" y2="67536"/>
                            <a14:foregroundMark x1="16602" y1="68116" x2="16602" y2="68116"/>
                            <a14:foregroundMark x1="25097" y1="68406" x2="25097" y2="68406"/>
                            <a14:foregroundMark x1="34363" y1="67826" x2="34363" y2="67826"/>
                            <a14:foregroundMark x1="39382" y1="54493" x2="39382" y2="54493"/>
                            <a14:foregroundMark x1="14672" y1="55942" x2="14672" y2="55942"/>
                            <a14:foregroundMark x1="18919" y1="43188" x2="18919" y2="43188"/>
                            <a14:foregroundMark x1="14672" y1="29855" x2="14672" y2="29855"/>
                            <a14:foregroundMark x1="19305" y1="31014" x2="19305" y2="31014"/>
                            <a14:foregroundMark x1="29344" y1="16232" x2="29344" y2="16232"/>
                            <a14:foregroundMark x1="15444" y1="15942" x2="15444" y2="15942"/>
                            <a14:foregroundMark x1="74517" y1="15362" x2="74517" y2="15362"/>
                            <a14:foregroundMark x1="83784" y1="15652" x2="83784" y2="15652"/>
                            <a14:foregroundMark x1="77992" y1="31014" x2="77992" y2="31014"/>
                            <a14:foregroundMark x1="73745" y1="28406" x2="73745" y2="28406"/>
                            <a14:foregroundMark x1="80309" y1="29855" x2="80309" y2="29855"/>
                            <a14:foregroundMark x1="64479" y1="31014" x2="64479" y2="31014"/>
                            <a14:foregroundMark x1="55985" y1="28406" x2="55985" y2="28406"/>
                            <a14:foregroundMark x1="54440" y1="32464" x2="54440" y2="32464"/>
                            <a14:foregroundMark x1="32046" y1="29565" x2="32046" y2="29565"/>
                            <a14:foregroundMark x1="53282" y1="44058" x2="53282" y2="44058"/>
                            <a14:foregroundMark x1="82239" y1="42899" x2="82239" y2="42899"/>
                            <a14:foregroundMark x1="72587" y1="43478" x2="72587" y2="43478"/>
                            <a14:foregroundMark x1="59846" y1="44638" x2="59846" y2="44638"/>
                            <a14:foregroundMark x1="62548" y1="40870" x2="62548" y2="40870"/>
                            <a14:foregroundMark x1="79923" y1="82029" x2="79923" y2="82029"/>
                            <a14:foregroundMark x1="86486" y1="79710" x2="86486" y2="79710"/>
                            <a14:foregroundMark x1="89961" y1="80870" x2="89961" y2="80870"/>
                            <a14:foregroundMark x1="19691" y1="13333" x2="19691" y2="13333"/>
                            <a14:foregroundMark x1="85714" y1="13333" x2="85714" y2="13333"/>
                            <a14:foregroundMark x1="50193" y1="28406" x2="50193" y2="28406"/>
                            <a14:foregroundMark x1="52896" y1="29565" x2="52896" y2="29565"/>
                            <a14:foregroundMark x1="69498" y1="43188" x2="69498" y2="43188"/>
                            <a14:foregroundMark x1="69498" y1="45217" x2="69498" y2="45217"/>
                            <a14:foregroundMark x1="82239" y1="77971" x2="82239" y2="77971"/>
                            <a14:foregroundMark x1="20077" y1="28696" x2="20077" y2="28696"/>
                          </a14:backgroundRemoval>
                        </a14:imgEffect>
                      </a14:imgLayer>
                    </a14:imgProps>
                  </a:ext>
                  <a:ext uri="{28A0092B-C50C-407E-A947-70E740481C1C}">
                    <a14:useLocalDpi xmlns:a14="http://schemas.microsoft.com/office/drawing/2010/main" val="0"/>
                  </a:ext>
                </a:extLst>
              </a:blip>
              <a:stretch>
                <a:fillRect/>
              </a:stretch>
            </p:blipFill>
            <p:spPr>
              <a:xfrm>
                <a:off x="5390258" y="4778514"/>
                <a:ext cx="1022428" cy="1361922"/>
              </a:xfrm>
              <a:prstGeom prst="rect">
                <a:avLst/>
              </a:prstGeom>
            </p:spPr>
          </p:pic>
          <p:sp>
            <p:nvSpPr>
              <p:cNvPr id="120" name="TextBox 119"/>
              <p:cNvSpPr txBox="1"/>
              <p:nvPr/>
            </p:nvSpPr>
            <p:spPr>
              <a:xfrm>
                <a:off x="5367883" y="6065360"/>
                <a:ext cx="2100644" cy="246221"/>
              </a:xfrm>
              <a:prstGeom prst="rect">
                <a:avLst/>
              </a:prstGeom>
              <a:noFill/>
            </p:spPr>
            <p:txBody>
              <a:bodyPr wrap="square" rtlCol="0">
                <a:spAutoFit/>
              </a:bodyPr>
              <a:lstStyle/>
              <a:p>
                <a:pPr algn="l" rtl="0"/>
                <a:r>
                  <a:rPr lang="fr-FR" sz="1000" b="0" i="0" u="none">
                    <a:latin typeface="Futura Std Condensed" pitchFamily="34" charset="0"/>
                    <a:cs typeface="Futura Condensed"/>
                  </a:rPr>
                  <a:t>Ceci fait que le lutin ne cesse de tomber </a:t>
                </a:r>
              </a:p>
            </p:txBody>
          </p:sp>
        </p:grpSp>
      </p:grpSp>
      <p:cxnSp>
        <p:nvCxnSpPr>
          <p:cNvPr id="143" name="Straight Arrow Connector 142"/>
          <p:cNvCxnSpPr/>
          <p:nvPr>
            <p:custDataLst>
              <p:tags r:id="rId18"/>
            </p:custDataLst>
          </p:nvPr>
        </p:nvCxnSpPr>
        <p:spPr>
          <a:xfrm>
            <a:off x="2706348" y="5796070"/>
            <a:ext cx="691358"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sp>
        <p:nvSpPr>
          <p:cNvPr id="170" name="TextBox 169"/>
          <p:cNvSpPr txBox="1"/>
          <p:nvPr>
            <p:custDataLst>
              <p:tags r:id="rId19"/>
            </p:custDataLst>
          </p:nvPr>
        </p:nvSpPr>
        <p:spPr>
          <a:xfrm>
            <a:off x="3449366" y="6038155"/>
            <a:ext cx="2110308" cy="553998"/>
          </a:xfrm>
          <a:prstGeom prst="rect">
            <a:avLst/>
          </a:prstGeom>
          <a:noFill/>
        </p:spPr>
        <p:txBody>
          <a:bodyPr wrap="square" rtlCol="0">
            <a:spAutoFit/>
          </a:bodyPr>
          <a:lstStyle/>
          <a:p>
            <a:pPr algn="l" rtl="0"/>
            <a:r>
              <a:rPr lang="fr-FR" sz="1000" b="0" i="0" u="none" dirty="0">
                <a:latin typeface="Futura Std Condensed" pitchFamily="34" charset="0"/>
                <a:cs typeface="Futura Condensed"/>
              </a:rPr>
              <a:t>Ce script crée des clones qui sont utilisés dans le script ci-dessous pour que les barres défilent horizontalement :</a:t>
            </a:r>
          </a:p>
        </p:txBody>
      </p:sp>
      <p:grpSp>
        <p:nvGrpSpPr>
          <p:cNvPr id="64" name="Group 63"/>
          <p:cNvGrpSpPr/>
          <p:nvPr>
            <p:custDataLst>
              <p:tags r:id="rId20"/>
            </p:custDataLst>
          </p:nvPr>
        </p:nvGrpSpPr>
        <p:grpSpPr>
          <a:xfrm>
            <a:off x="2571138" y="443435"/>
            <a:ext cx="651202" cy="1336089"/>
            <a:chOff x="2571138" y="443435"/>
            <a:chExt cx="651202" cy="1336089"/>
          </a:xfrm>
        </p:grpSpPr>
        <p:grpSp>
          <p:nvGrpSpPr>
            <p:cNvPr id="65" name="Group 64"/>
            <p:cNvGrpSpPr/>
            <p:nvPr/>
          </p:nvGrpSpPr>
          <p:grpSpPr>
            <a:xfrm>
              <a:off x="2571138" y="443435"/>
              <a:ext cx="651202" cy="1336089"/>
              <a:chOff x="2169548" y="4643960"/>
              <a:chExt cx="393589" cy="656327"/>
            </a:xfrm>
          </p:grpSpPr>
          <p:cxnSp>
            <p:nvCxnSpPr>
              <p:cNvPr id="69" name="Straight Arrow Connector 68"/>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6" name="Straight Arrow Connector 65"/>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71" name="Group 70"/>
          <p:cNvGrpSpPr/>
          <p:nvPr>
            <p:custDataLst>
              <p:tags r:id="rId21"/>
            </p:custDataLst>
          </p:nvPr>
        </p:nvGrpSpPr>
        <p:grpSpPr>
          <a:xfrm>
            <a:off x="-1" y="7871074"/>
            <a:ext cx="7772400" cy="532604"/>
            <a:chOff x="-1" y="7871074"/>
            <a:chExt cx="7772400" cy="532604"/>
          </a:xfrm>
        </p:grpSpPr>
        <p:sp>
          <p:nvSpPr>
            <p:cNvPr id="72" name="Rectangle 71"/>
            <p:cNvSpPr/>
            <p:nvPr/>
          </p:nvSpPr>
          <p:spPr>
            <a:xfrm>
              <a:off x="0" y="7871074"/>
              <a:ext cx="7772399" cy="410457"/>
            </a:xfrm>
            <a:prstGeom prst="rect">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3" name="Diamond 72"/>
            <p:cNvSpPr/>
            <p:nvPr/>
          </p:nvSpPr>
          <p:spPr>
            <a:xfrm>
              <a:off x="2499857" y="8077594"/>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4" name="Diamond 73"/>
            <p:cNvSpPr/>
            <p:nvPr/>
          </p:nvSpPr>
          <p:spPr>
            <a:xfrm>
              <a:off x="6386056" y="8066025"/>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5" name="TextBox 74"/>
            <p:cNvSpPr txBox="1"/>
            <p:nvPr/>
          </p:nvSpPr>
          <p:spPr>
            <a:xfrm>
              <a:off x="-1" y="7879206"/>
              <a:ext cx="5486405" cy="369332"/>
            </a:xfrm>
            <a:prstGeom prst="rect">
              <a:avLst/>
            </a:prstGeom>
            <a:noFill/>
          </p:spPr>
          <p:txBody>
            <a:bodyPr wrap="square" rtlCol="0">
              <a:spAutoFit/>
            </a:bodyPr>
            <a:lstStyle/>
            <a:p>
              <a:pPr algn="ctr" rtl="0"/>
              <a:r>
                <a:rPr lang="fr-FR" b="0" i="0" u="none" dirty="0">
                  <a:solidFill>
                    <a:schemeClr val="bg1"/>
                  </a:solidFill>
                  <a:latin typeface="Futura Std Condensed" pitchFamily="34" charset="0"/>
                  <a:cs typeface="Futura Condensed"/>
                </a:rPr>
                <a:t>DES BLOCS AVEC LESQUELS </a:t>
              </a:r>
              <a:r>
                <a:rPr lang="fr-FR" b="0" i="0" u="none" dirty="0" smtClean="0">
                  <a:solidFill>
                    <a:schemeClr val="bg1"/>
                  </a:solidFill>
                  <a:latin typeface="Futura Std Condensed" pitchFamily="34" charset="0"/>
                  <a:cs typeface="Futura Condensed"/>
                </a:rPr>
                <a:t>T’AMUSER</a:t>
              </a:r>
              <a:endParaRPr lang="fr-FR" dirty="0">
                <a:solidFill>
                  <a:schemeClr val="bg1"/>
                </a:solidFill>
                <a:latin typeface="Futura Std Condensed" pitchFamily="34" charset="0"/>
                <a:cs typeface="Futura Condensed"/>
              </a:endParaRPr>
            </a:p>
          </p:txBody>
        </p:sp>
        <p:sp>
          <p:nvSpPr>
            <p:cNvPr id="76" name="TextBox 75"/>
            <p:cNvSpPr txBox="1"/>
            <p:nvPr/>
          </p:nvSpPr>
          <p:spPr>
            <a:xfrm>
              <a:off x="5486405" y="7884634"/>
              <a:ext cx="2285994"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cxnSp>
        <p:nvCxnSpPr>
          <p:cNvPr id="79" name="Straight Arrow Connector 78"/>
          <p:cNvCxnSpPr/>
          <p:nvPr>
            <p:custDataLst>
              <p:tags r:id="rId22"/>
            </p:custDataLst>
          </p:nvPr>
        </p:nvCxnSpPr>
        <p:spPr>
          <a:xfrm>
            <a:off x="2847556" y="4895579"/>
            <a:ext cx="0" cy="236661"/>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custDataLst>
              <p:tags r:id="rId23"/>
            </p:custDataLst>
          </p:nvPr>
        </p:nvCxnSpPr>
        <p:spPr>
          <a:xfrm>
            <a:off x="2196356" y="5132240"/>
            <a:ext cx="651200"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58839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428602" cy="4709943"/>
            <a:chOff x="422410" y="2830659"/>
            <a:chExt cx="3428602" cy="4709943"/>
          </a:xfrm>
        </p:grpSpPr>
        <p:sp>
          <p:nvSpPr>
            <p:cNvPr id="14" name="TextBox 13"/>
            <p:cNvSpPr txBox="1"/>
            <p:nvPr/>
          </p:nvSpPr>
          <p:spPr>
            <a:xfrm>
              <a:off x="515544" y="3328602"/>
              <a:ext cx="3335468" cy="421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a:t>
              </a:r>
              <a:r>
                <a:rPr lang="fr-FR" sz="1200" b="0" i="0" u="none" dirty="0">
                  <a:latin typeface="Futura Std Condensed" pitchFamily="34" charset="0"/>
                  <a:cs typeface="Futura Condensed"/>
                </a:rPr>
                <a:t>, penchez-vous sur le projet de base « Fish </a:t>
              </a:r>
              <a:r>
                <a:rPr lang="fr-FR" sz="1200" b="0" i="0" u="none" dirty="0" err="1">
                  <a:latin typeface="Futura Std Condensed" pitchFamily="34" charset="0"/>
                  <a:cs typeface="Futura Condensed"/>
                </a:rPr>
                <a:t>Chomp</a:t>
              </a:r>
              <a:r>
                <a:rPr lang="fr-FR" sz="1200" b="0" i="0" u="none" dirty="0">
                  <a:latin typeface="Futura Std Condensed" pitchFamily="34" charset="0"/>
                  <a:cs typeface="Futura Condensed"/>
                </a:rPr>
                <a:t> » avec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et </a:t>
              </a:r>
              <a:r>
                <a:rPr lang="fr-FR" sz="1200" b="0" i="0" u="none" spc="-20" dirty="0">
                  <a:latin typeface="Futura Std Condensed" pitchFamily="34" charset="0"/>
                  <a:cs typeface="Futura Condensed"/>
                </a:rPr>
                <a:t>mettez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 Le score » à disposition des élèves </a:t>
              </a:r>
              <a:r>
                <a:rPr lang="fr-FR" sz="1200" b="0" i="0" u="none" spc="-20" dirty="0">
                  <a:latin typeface="Futura Std Condensed" pitchFamily="34" charset="0"/>
                  <a:cs typeface="Futura Condensed"/>
                </a:rPr>
                <a:t>pour les guider.</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Aidez les élèves à ouvrir le projet de base « Fish </a:t>
              </a:r>
              <a:r>
                <a:rPr lang="fr-FR" sz="1200" b="0" i="0" u="none" dirty="0" err="1">
                  <a:latin typeface="Futura Std Condensed" pitchFamily="34" charset="0"/>
                  <a:cs typeface="Futura Condensed"/>
                </a:rPr>
                <a:t>Chomp</a:t>
              </a:r>
              <a:r>
                <a:rPr lang="fr-FR" sz="1200" b="0" i="0" u="none" dirty="0">
                  <a:latin typeface="Futura Std Condensed" pitchFamily="34" charset="0"/>
                  <a:cs typeface="Futura Condensed"/>
                </a:rPr>
                <a:t> ». Donnez aux élèves le temps de se pencher sur les variables en remixant le projet « Fish </a:t>
              </a:r>
              <a:r>
                <a:rPr lang="fr-FR" sz="1200" b="0" i="0" u="none" dirty="0" err="1">
                  <a:latin typeface="Futura Std Condensed" pitchFamily="34" charset="0"/>
                  <a:cs typeface="Futura Condensed"/>
                </a:rPr>
                <a:t>Chomp</a:t>
              </a:r>
              <a:r>
                <a:rPr lang="fr-FR" sz="1200" b="0" i="0" u="none" dirty="0">
                  <a:latin typeface="Futura Std Condensed" pitchFamily="34" charset="0"/>
                  <a:cs typeface="Futura Condensed"/>
                </a:rPr>
                <a:t> » pour ajouter un score au jeu. Éventuellement, donnez aux élèves le temps </a:t>
              </a:r>
              <a:r>
                <a:rPr lang="fr-FR" sz="1200" b="0" i="0" u="none" dirty="0" smtClean="0">
                  <a:latin typeface="Futura Std Condensed" pitchFamily="34" charset="0"/>
                  <a:cs typeface="Futura Condensed"/>
                </a:rPr>
                <a:t>d’incorporer </a:t>
              </a:r>
              <a:r>
                <a:rPr lang="fr-FR" sz="1200" b="0" i="0" u="none" dirty="0">
                  <a:latin typeface="Futura Std Condensed" pitchFamily="34" charset="0"/>
                  <a:cs typeface="Futura Condensed"/>
                </a:rPr>
                <a:t>le concept de score aux jeux (labyrinthe, jeu de type Pong ou jeu à défilement)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ont précédemment entamés.</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Laissez les élèves partager leurs remixes de « Fish </a:t>
              </a:r>
              <a:r>
                <a:rPr lang="fr-FR" sz="1200" b="0" i="0" u="none" dirty="0" err="1">
                  <a:latin typeface="Futura Std Condensed" pitchFamily="34" charset="0"/>
                  <a:cs typeface="Futura Condensed"/>
                </a:rPr>
                <a:t>Chomp</a:t>
              </a:r>
              <a:r>
                <a:rPr lang="fr-FR" sz="1200" b="0" i="0" u="none" dirty="0">
                  <a:latin typeface="Futura Std Condensed" pitchFamily="34" charset="0"/>
                  <a:cs typeface="Futura Condensed"/>
                </a:rPr>
                <a:t> » ou leurs jeux munis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score. Nous suggérons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une activité de démonstration : invitez quelques élèves à présenter leurs projets à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et à faire une démonstration de la façon dont ils y ont intégré la notion de score en utilisant des variables. </a:t>
              </a:r>
              <a:r>
                <a:rPr lang="fr-FR" sz="1200" b="0" i="0" u="none" spc="-10" dirty="0">
                  <a:latin typeface="Futura Std Condensed" pitchFamily="34" charset="0"/>
                  <a:cs typeface="Futura Condensed"/>
                </a:rPr>
                <a:t>Éventuellement, invitez les élèves à ajouter leurs remixes </a:t>
              </a:r>
              <a:r>
                <a:rPr lang="fr-FR" sz="1200" b="0" i="0" u="none" dirty="0">
                  <a:latin typeface="Futura Std Condensed" pitchFamily="34" charset="0"/>
                  <a:cs typeface="Futura Condensed"/>
                </a:rPr>
                <a:t>au studio des remixes</a:t>
              </a:r>
              <a:r>
                <a:rPr lang="fr-FR" sz="1200" b="0" i="0" u="none" spc="-10" dirty="0">
                  <a:latin typeface="Futura Std Condensed" pitchFamily="34" charset="0"/>
                  <a:cs typeface="Futura Condensed"/>
                </a:rPr>
                <a:t> du jeu « Fish </a:t>
              </a:r>
              <a:r>
                <a:rPr lang="fr-FR" sz="1200" b="0" i="0" u="none" spc="-10" dirty="0" err="1">
                  <a:latin typeface="Futura Std Condensed" pitchFamily="34" charset="0"/>
                  <a:cs typeface="Futura Condensed"/>
                </a:rPr>
                <a:t>Chomp</a:t>
              </a:r>
              <a:r>
                <a:rPr lang="fr-FR" sz="1200" b="0" i="0" u="none" spc="-10" dirty="0">
                  <a:latin typeface="Futura Std Condensed" pitchFamily="34" charset="0"/>
                  <a:cs typeface="Futura Condensed"/>
                </a:rPr>
                <a:t> » ou à un studio créé pour la classe.</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22218" y="795405"/>
            <a:ext cx="2999848"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pourront décrire ce que sont les variables et expliquer leur utilité</a:t>
            </a:r>
          </a:p>
          <a:p>
            <a:pPr marL="171450" indent="-171450" algn="l" rtl="0">
              <a:buFont typeface="Lucida Grande"/>
              <a:buChar char="+"/>
            </a:pPr>
            <a:r>
              <a:rPr lang="fr-FR" sz="1200" b="0" i="0" u="none" dirty="0">
                <a:latin typeface="Futura Std Condensed" pitchFamily="34" charset="0"/>
                <a:cs typeface="Futura Condensed"/>
              </a:rPr>
              <a:t>auront </a:t>
            </a:r>
            <a:r>
              <a:rPr lang="fr-FR" sz="1200" b="0" i="0" u="none" dirty="0" smtClean="0">
                <a:latin typeface="Futura Std Condensed" pitchFamily="34" charset="0"/>
                <a:cs typeface="Futura Condensed"/>
              </a:rPr>
              <a:t>découvert le </a:t>
            </a:r>
            <a:r>
              <a:rPr lang="fr-FR" sz="1200" b="0" i="0" u="none" dirty="0">
                <a:latin typeface="Futura Std Condensed" pitchFamily="34" charset="0"/>
                <a:cs typeface="Futura Condensed"/>
              </a:rPr>
              <a:t>concept informatique </a:t>
            </a:r>
            <a:r>
              <a:rPr lang="fr-FR" sz="1200" b="0" i="0" u="none" dirty="0" smtClean="0">
                <a:latin typeface="Futura Std Condensed" pitchFamily="34" charset="0"/>
                <a:cs typeface="Futura Condensed"/>
              </a:rPr>
              <a:t>qu’est </a:t>
            </a:r>
            <a:r>
              <a:rPr lang="fr-FR" sz="1200" b="0" i="0" u="none" dirty="0">
                <a:latin typeface="Futura Std Condensed" pitchFamily="34" charset="0"/>
                <a:cs typeface="Futura Condensed"/>
              </a:rPr>
              <a:t>la donnée</a:t>
            </a:r>
          </a:p>
          <a:p>
            <a:pPr marL="171450" indent="-171450" algn="l" rtl="0">
              <a:buFont typeface="Lucida Grande"/>
              <a:buChar char="+"/>
            </a:pPr>
            <a:r>
              <a:rPr lang="fr-FR" sz="1200" b="0" i="0" u="none" dirty="0">
                <a:latin typeface="Futura Std Condensed" pitchFamily="34" charset="0"/>
                <a:cs typeface="Futura Condensed"/>
              </a:rPr>
              <a:t>auront remixé et réutilisé un projet ou une partie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projet</a:t>
            </a:r>
          </a:p>
        </p:txBody>
      </p:sp>
      <p:sp>
        <p:nvSpPr>
          <p:cNvPr id="42" name="TextBox 41"/>
          <p:cNvSpPr txBox="1"/>
          <p:nvPr>
            <p:custDataLst>
              <p:tags r:id="rId3"/>
            </p:custDataLst>
          </p:nvPr>
        </p:nvSpPr>
        <p:spPr>
          <a:xfrm>
            <a:off x="1308419" y="647673"/>
            <a:ext cx="2815942" cy="923330"/>
          </a:xfrm>
          <a:prstGeom prst="rect">
            <a:avLst/>
          </a:prstGeom>
          <a:noFill/>
        </p:spPr>
        <p:txBody>
          <a:bodyPr wrap="square" rtlCol="0">
            <a:spAutoFit/>
          </a:bodyPr>
          <a:lstStyle/>
          <a:p>
            <a:pPr algn="l" rtl="0"/>
            <a:r>
              <a:rPr lang="fr-FR" sz="5400" b="0" i="0" u="none">
                <a:latin typeface="Futura Std Condensed" pitchFamily="34" charset="0"/>
                <a:cs typeface="Futura Condensed"/>
              </a:rPr>
              <a:t>LE SCORE</a:t>
            </a:r>
          </a:p>
        </p:txBody>
      </p:sp>
      <p:grpSp>
        <p:nvGrpSpPr>
          <p:cNvPr id="2" name="Group 1"/>
          <p:cNvGrpSpPr/>
          <p:nvPr>
            <p:custDataLst>
              <p:tags r:id="rId4"/>
            </p:custDataLst>
          </p:nvPr>
        </p:nvGrpSpPr>
        <p:grpSpPr>
          <a:xfrm>
            <a:off x="4007796" y="2830659"/>
            <a:ext cx="3307404" cy="1882939"/>
            <a:chOff x="4007796" y="2830659"/>
            <a:chExt cx="3307404" cy="1882939"/>
          </a:xfrm>
        </p:grpSpPr>
        <p:sp>
          <p:nvSpPr>
            <p:cNvPr id="18" name="TextBox 17"/>
            <p:cNvSpPr txBox="1"/>
            <p:nvPr/>
          </p:nvSpPr>
          <p:spPr>
            <a:xfrm>
              <a:off x="4104914" y="3328603"/>
              <a:ext cx="3117152" cy="138499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a:latin typeface="Futura Std Condensed" pitchFamily="34" charset="0"/>
                  <a:cs typeface="Futura Condensed"/>
                </a:rPr>
                <a:t>Imprimé </a:t>
              </a:r>
              <a:r>
                <a:rPr lang="fr-FR" sz="1200" b="0" i="0" u="none" spc="-20">
                  <a:latin typeface="Futura Std Condensed" pitchFamily="34" charset="0"/>
                  <a:cs typeface="Futura Condensed"/>
                </a:rPr>
                <a:t>« Le score »</a:t>
              </a:r>
            </a:p>
            <a:p>
              <a:pPr marL="171450" indent="-171450" algn="l" rtl="0">
                <a:buFont typeface="Wingdings" charset="2"/>
                <a:buChar char="q"/>
              </a:pPr>
              <a:r>
                <a:rPr lang="fr-FR" sz="1200" b="0" i="0" u="none">
                  <a:latin typeface="Futura Std Condensed" pitchFamily="34" charset="0"/>
                  <a:cs typeface="Futura Condensed"/>
                </a:rPr>
                <a:t>Studio de projets incluant un score</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http://scratch.mit.edu/studios/218313</a:t>
              </a:r>
              <a:endParaRPr lang="fr-FR" sz="1200" dirty="0">
                <a:latin typeface="Futura Std Condensed" pitchFamily="34" charset="0"/>
                <a:cs typeface="Futura Condensed"/>
              </a:endParaRPr>
            </a:p>
            <a:p>
              <a:pPr marL="171450" indent="-171450" algn="l" rtl="0">
                <a:buFont typeface="Wingdings" charset="2"/>
                <a:buChar char="q"/>
              </a:pPr>
              <a:r>
                <a:rPr lang="fr-FR" sz="1200" b="0" i="0" u="none" spc="-20">
                  <a:latin typeface="Futura Std Condensed" pitchFamily="34" charset="0"/>
                  <a:cs typeface="Futura Condensed"/>
                </a:rPr>
                <a:t>Fish Chomp – jeu de base</a:t>
              </a:r>
              <a:r>
                <a:rPr lang="fr-FR" sz="1200" spc="-20">
                  <a:latin typeface="Futura Std Condensed" pitchFamily="34" charset="0"/>
                  <a:cs typeface="Futura Condensed"/>
                </a:rPr>
                <a:t/>
              </a:r>
              <a:br>
                <a:rPr lang="fr-FR" sz="1200" spc="-20">
                  <a:latin typeface="Futura Std Condensed" pitchFamily="34" charset="0"/>
                  <a:cs typeface="Futura Condensed"/>
                </a:rPr>
              </a:br>
              <a:r>
                <a:rPr lang="fr-FR" sz="1200" b="0" i="0" u="none" spc="-20">
                  <a:latin typeface="Futura Std Condensed" pitchFamily="34" charset="0"/>
                  <a:cs typeface="Futura Condensed"/>
                </a:rPr>
                <a:t>http://scratch.mit.edu/projects/10859244</a:t>
              </a:r>
            </a:p>
            <a:p>
              <a:pPr marL="171450" indent="-171450" algn="l" rtl="0">
                <a:buFont typeface="Wingdings" charset="2"/>
                <a:buChar char="q"/>
              </a:pPr>
              <a:r>
                <a:rPr lang="fr-FR" sz="1200" b="0" i="0" u="none" spc="-20">
                  <a:latin typeface="Futura Std Condensed" pitchFamily="34" charset="0"/>
                  <a:cs typeface="Futura Condensed"/>
                </a:rPr>
                <a:t>Studio des remixes du jeu </a:t>
              </a:r>
              <a:r>
                <a:rPr lang="fr-FR" sz="1200" b="0" i="0" u="none">
                  <a:latin typeface="Futura Std Condensed" pitchFamily="34" charset="0"/>
                  <a:cs typeface="Futura Condensed"/>
                </a:rPr>
                <a:t>« Fish Chomp »</a:t>
              </a:r>
              <a:r>
                <a:rPr lang="fr-FR" sz="1200">
                  <a:latin typeface="Futura Std Condensed" pitchFamily="34" charset="0"/>
                  <a:cs typeface="Futura Condensed"/>
                </a:rPr>
                <a:t/>
              </a:r>
              <a:br>
                <a:rPr lang="fr-FR" sz="1200">
                  <a:latin typeface="Futura Std Condensed" pitchFamily="34" charset="0"/>
                  <a:cs typeface="Futura Condensed"/>
                </a:rPr>
              </a:br>
              <a:r>
                <a:rPr lang="fr-FR" sz="1200" b="0" i="0" u="none">
                  <a:latin typeface="Futura Std Condensed" pitchFamily="34" charset="0"/>
                  <a:cs typeface="Futura Condensed"/>
                </a:rPr>
                <a:t>http://scratch.mit.edu/studios/475615</a:t>
              </a: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007796" y="4822453"/>
            <a:ext cx="3307404" cy="1143826"/>
            <a:chOff x="3992282" y="2832776"/>
            <a:chExt cx="3307404" cy="1143826"/>
          </a:xfrm>
        </p:grpSpPr>
        <p:sp>
          <p:nvSpPr>
            <p:cNvPr id="84" name="TextBox 83"/>
            <p:cNvSpPr txBox="1"/>
            <p:nvPr/>
          </p:nvSpPr>
          <p:spPr>
            <a:xfrm>
              <a:off x="4089400"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Comment expliquerais-tu à </a:t>
              </a:r>
              <a:r>
                <a:rPr lang="fr-FR" sz="1200" b="0" i="0" u="none" dirty="0" smtClean="0">
                  <a:latin typeface="Futura Std Condensed" pitchFamily="34" charset="0"/>
                  <a:cs typeface="Futura Condensed"/>
                </a:rPr>
                <a:t>quelqu’un d’autre </a:t>
              </a:r>
              <a:r>
                <a:rPr lang="fr-FR" sz="1200" b="0" i="0" u="none" dirty="0">
                  <a:latin typeface="Futura Std Condensed" pitchFamily="34" charset="0"/>
                  <a:cs typeface="Futura Condensed"/>
                </a:rPr>
                <a:t>ce </a:t>
              </a:r>
              <a:r>
                <a:rPr lang="fr-FR" sz="1200" b="0" i="0" u="none" dirty="0" smtClean="0">
                  <a:latin typeface="Futura Std Condensed" pitchFamily="34" charset="0"/>
                  <a:cs typeface="Futura Condensed"/>
                </a:rPr>
                <a:t>qu’est </a:t>
              </a:r>
              <a:r>
                <a:rPr lang="fr-FR" sz="1200" b="0" i="0" u="none" dirty="0">
                  <a:latin typeface="Futura Std Condensed" pitchFamily="34" charset="0"/>
                  <a:cs typeface="Futura Condensed"/>
                </a:rPr>
                <a:t>une variable ?</a:t>
              </a:r>
            </a:p>
            <a:p>
              <a:pPr marL="171450" indent="-171450" algn="l" rtl="0">
                <a:buFont typeface="Lucida Grande"/>
                <a:buChar char="+"/>
              </a:pPr>
              <a:r>
                <a:rPr lang="fr-FR" sz="1200" b="0" i="0" u="none" dirty="0">
                  <a:latin typeface="Futura Std Condensed" pitchFamily="34" charset="0"/>
                  <a:cs typeface="Futura Condensed"/>
                </a:rPr>
                <a:t>À quoi servent les variables ?</a:t>
              </a: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007796" y="6073528"/>
            <a:ext cx="3307404" cy="957492"/>
            <a:chOff x="3992282" y="2832776"/>
            <a:chExt cx="3307404" cy="957492"/>
          </a:xfrm>
        </p:grpSpPr>
        <p:sp>
          <p:nvSpPr>
            <p:cNvPr id="88" name="TextBox 87"/>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a:latin typeface="Futura Std Condensed" pitchFamily="34" charset="0"/>
                  <a:cs typeface="Futura Condensed"/>
                </a:rPr>
                <a:t>Les élèves peuvent-ils expliquer ce que sont les variables et à quoi elles servent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custDataLst>
              <p:tags r:id="rId7"/>
            </p:custDataLst>
          </p:nvPr>
        </p:nvGrpSpPr>
        <p:grpSpPr>
          <a:xfrm>
            <a:off x="457995" y="7630731"/>
            <a:ext cx="6857205" cy="352518"/>
            <a:chOff x="457995" y="7630731"/>
            <a:chExt cx="6857205" cy="352518"/>
          </a:xfrm>
        </p:grpSpPr>
        <p:sp>
          <p:nvSpPr>
            <p:cNvPr id="52" name="TextBox 51"/>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54" name="Straight Connector 53"/>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58" name="Straight Connector 57"/>
          <p:cNvCxnSpPr/>
          <p:nvPr>
            <p:custDataLst>
              <p:tags r:id="rId8"/>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custDataLst>
              <p:tags r:id="rId9"/>
            </p:custDataLst>
          </p:nvPr>
        </p:nvGrpSpPr>
        <p:grpSpPr>
          <a:xfrm>
            <a:off x="4104914" y="8217641"/>
            <a:ext cx="3117152" cy="1158779"/>
            <a:chOff x="3746748" y="8217641"/>
            <a:chExt cx="3475318" cy="1158779"/>
          </a:xfrm>
        </p:grpSpPr>
        <p:sp>
          <p:nvSpPr>
            <p:cNvPr id="64" name="TextBox 6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5" name="Group 64"/>
            <p:cNvGrpSpPr/>
            <p:nvPr/>
          </p:nvGrpSpPr>
          <p:grpSpPr>
            <a:xfrm>
              <a:off x="4076948" y="8385986"/>
              <a:ext cx="3145118" cy="883399"/>
              <a:chOff x="3891832" y="8385983"/>
              <a:chExt cx="3321768" cy="883398"/>
            </a:xfrm>
          </p:grpSpPr>
          <p:cxnSp>
            <p:nvCxnSpPr>
              <p:cNvPr id="69" name="Straight Connector 6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78" name="TextBox 77"/>
          <p:cNvSpPr txBox="1"/>
          <p:nvPr>
            <p:custDataLst>
              <p:tags r:id="rId10"/>
            </p:custDataLst>
          </p:nvPr>
        </p:nvSpPr>
        <p:spPr>
          <a:xfrm>
            <a:off x="551129" y="8142739"/>
            <a:ext cx="3231204" cy="1569660"/>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Encouragez les élèves à se faire une meilleure idée de ce que sont les variables en se penchant sur le code de quelques-uns des projets du studio dédié à la gestion du score.</a:t>
            </a:r>
          </a:p>
          <a:p>
            <a:pPr marL="171450" indent="-171450" algn="l" rtl="0">
              <a:buFont typeface="Lucida Grande"/>
              <a:buChar char="+"/>
            </a:pPr>
            <a:r>
              <a:rPr lang="fr-FR" sz="1200" b="0" i="0" u="none" dirty="0">
                <a:latin typeface="Futura Std Condensed" pitchFamily="34" charset="0"/>
                <a:cs typeface="Futura Condensed"/>
              </a:rPr>
              <a:t>La variable est un concept mathématique et informatique important. Les élèves découvrent les variables en mathématiques et en sciences, mais ils sont nombreux à avoir des difficultés à assimiler le concept. Les jeux sont une façon de rendre plus tangible </a:t>
            </a:r>
            <a:r>
              <a:rPr lang="fr-FR" sz="1200" b="0" i="0" u="none" dirty="0" smtClean="0">
                <a:latin typeface="Futura Std Condensed" pitchFamily="34" charset="0"/>
                <a:cs typeface="Futura Condensed"/>
              </a:rPr>
              <a:t>l’utilité </a:t>
            </a:r>
            <a:r>
              <a:rPr lang="fr-FR" sz="1200" b="0" i="0" u="none" dirty="0">
                <a:latin typeface="Futura Std Condensed" pitchFamily="34" charset="0"/>
                <a:cs typeface="Futura Condensed"/>
              </a:rPr>
              <a:t>des variables.</a:t>
            </a:r>
            <a:endParaRPr lang="fr-FR" sz="1200" dirty="0">
              <a:latin typeface="Futura Std Condensed" pitchFamily="34" charset="0"/>
              <a:cs typeface="Futura Condensed"/>
            </a:endParaRPr>
          </a:p>
        </p:txBody>
      </p:sp>
      <p:sp>
        <p:nvSpPr>
          <p:cNvPr id="102" name="TextBox 101"/>
          <p:cNvSpPr txBox="1"/>
          <p:nvPr>
            <p:custDataLst>
              <p:tags r:id="rId11"/>
            </p:custDataLst>
          </p:nvPr>
        </p:nvSpPr>
        <p:spPr>
          <a:xfrm>
            <a:off x="2535516"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103" name="Picture 102" descr="30min.png"/>
          <p:cNvPicPr>
            <a:picLocks noChangeAspect="1"/>
          </p:cNvPicPr>
          <p:nvPr>
            <p:custDataLst>
              <p:tags r:id="rId12"/>
            </p:custDataLst>
          </p:nvPr>
        </p:nvPicPr>
        <p:blipFill>
          <a:blip r:embed="rId18">
            <a:extLst>
              <a:ext uri="{28A0092B-C50C-407E-A947-70E740481C1C}">
                <a14:useLocalDpi xmlns:a14="http://schemas.microsoft.com/office/drawing/2010/main" val="0"/>
              </a:ext>
            </a:extLst>
          </a:blip>
          <a:stretch>
            <a:fillRect/>
          </a:stretch>
        </p:blipFill>
        <p:spPr>
          <a:xfrm>
            <a:off x="2274068" y="1752620"/>
            <a:ext cx="329184" cy="329184"/>
          </a:xfrm>
          <a:prstGeom prst="rect">
            <a:avLst/>
          </a:prstGeom>
        </p:spPr>
      </p:pic>
      <p:grpSp>
        <p:nvGrpSpPr>
          <p:cNvPr id="104" name="Group 103"/>
          <p:cNvGrpSpPr/>
          <p:nvPr>
            <p:custDataLst>
              <p:tags r:id="rId13"/>
            </p:custDataLst>
          </p:nvPr>
        </p:nvGrpSpPr>
        <p:grpSpPr>
          <a:xfrm>
            <a:off x="3669537" y="794340"/>
            <a:ext cx="442062" cy="1123360"/>
            <a:chOff x="2853673" y="794340"/>
            <a:chExt cx="442062" cy="1123360"/>
          </a:xfrm>
        </p:grpSpPr>
        <p:cxnSp>
          <p:nvCxnSpPr>
            <p:cNvPr id="105" name="Straight Connector 104"/>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80</a:t>
            </a:r>
            <a:endParaRPr lang="fr-FR" dirty="0">
              <a:latin typeface="Futura Std Condensed" pitchFamily="34" charset="0"/>
            </a:endParaRPr>
          </a:p>
        </p:txBody>
      </p:sp>
      <p:grpSp>
        <p:nvGrpSpPr>
          <p:cNvPr id="45" name="Group 44"/>
          <p:cNvGrpSpPr/>
          <p:nvPr>
            <p:custDataLst>
              <p:tags r:id="rId15"/>
            </p:custDataLst>
          </p:nvPr>
        </p:nvGrpSpPr>
        <p:grpSpPr>
          <a:xfrm>
            <a:off x="551130" y="-1"/>
            <a:ext cx="493776" cy="2791969"/>
            <a:chOff x="551130" y="-1"/>
            <a:chExt cx="493776" cy="2791969"/>
          </a:xfrm>
        </p:grpSpPr>
        <p:pic>
          <p:nvPicPr>
            <p:cNvPr id="46" name="Picture 45" descr="Unit4activitie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47" name="TextBox 4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4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8833894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445296" y="1524960"/>
            <a:ext cx="2357171" cy="1895190"/>
            <a:chOff x="422410" y="1478397"/>
            <a:chExt cx="2357171" cy="1895190"/>
          </a:xfrm>
        </p:grpSpPr>
        <p:sp>
          <p:nvSpPr>
            <p:cNvPr id="10" name="TextBox 9"/>
            <p:cNvSpPr txBox="1"/>
            <p:nvPr/>
          </p:nvSpPr>
          <p:spPr>
            <a:xfrm>
              <a:off x="515544" y="1478397"/>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POURRAIS-TU GÉRER LE SCORE DANS UN PROJET SCRATCH ?</a:t>
              </a:r>
              <a:endParaRPr lang="fr-FR" sz="1200" dirty="0">
                <a:latin typeface="Futura Std Condensed" pitchFamily="34" charset="0"/>
                <a:cs typeface="Futura Condensed"/>
              </a:endParaRPr>
            </a:p>
          </p:txBody>
        </p:sp>
        <p:sp>
          <p:nvSpPr>
            <p:cNvPr id="13" name="TextBox 12"/>
            <p:cNvSpPr txBox="1"/>
            <p:nvPr/>
          </p:nvSpPr>
          <p:spPr>
            <a:xfrm>
              <a:off x="422410" y="2173258"/>
              <a:ext cx="2357171" cy="1200329"/>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Fish </a:t>
              </a:r>
              <a:r>
                <a:rPr lang="fr-FR" sz="1200" b="0" i="0" u="none" dirty="0" err="1">
                  <a:latin typeface="Futura Std Condensed" pitchFamily="34" charset="0"/>
                  <a:cs typeface="Futura Condensed"/>
                </a:rPr>
                <a:t>Chomp</a:t>
              </a:r>
              <a:r>
                <a:rPr lang="fr-FR" sz="1200" b="0" i="0" u="none" dirty="0">
                  <a:latin typeface="Futura Std Condensed" pitchFamily="34" charset="0"/>
                  <a:cs typeface="Futura Condensed"/>
                </a:rPr>
                <a:t> est un jeu dans lequel les joueurs essaient </a:t>
              </a:r>
              <a:r>
                <a:rPr lang="fr-FR" sz="1200" b="0" i="0" u="none" dirty="0" smtClean="0">
                  <a:latin typeface="Futura Std Condensed" pitchFamily="34" charset="0"/>
                  <a:cs typeface="Futura Condensed"/>
                </a:rPr>
                <a:t>d’attraper </a:t>
              </a:r>
              <a:r>
                <a:rPr lang="fr-FR" sz="1200" b="0" i="0" u="none" dirty="0">
                  <a:latin typeface="Futura Std Condensed" pitchFamily="34" charset="0"/>
                  <a:cs typeface="Futura Condensed"/>
                </a:rPr>
                <a:t>autant de poissons que possible en dirigeant un lutin à </a:t>
              </a:r>
              <a:r>
                <a:rPr lang="fr-FR" sz="1200" b="0" i="0" u="none" dirty="0" smtClean="0">
                  <a:latin typeface="Futura Std Condensed" pitchFamily="34" charset="0"/>
                  <a:cs typeface="Futura Condensed"/>
                </a:rPr>
                <a:t>l’aide </a:t>
              </a:r>
              <a:r>
                <a:rPr lang="fr-FR" sz="1200" b="0" i="0" u="none" dirty="0">
                  <a:latin typeface="Futura Std Condensed" pitchFamily="34" charset="0"/>
                  <a:cs typeface="Futura Condensed"/>
                </a:rPr>
                <a:t>de la souris. Dans cette activité, tu vas remixer le projet « Fish </a:t>
              </a:r>
              <a:r>
                <a:rPr lang="fr-FR" sz="1200" b="0" i="0" u="none" dirty="0" err="1">
                  <a:latin typeface="Futura Std Condensed" pitchFamily="34" charset="0"/>
                  <a:cs typeface="Futura Condensed"/>
                </a:rPr>
                <a:t>Chomp</a:t>
              </a:r>
              <a:r>
                <a:rPr lang="fr-FR" sz="1200" b="0" i="0" u="none" dirty="0">
                  <a:latin typeface="Futura Std Condensed" pitchFamily="34" charset="0"/>
                  <a:cs typeface="Futura Condensed"/>
                </a:rPr>
                <a:t> » en y ajoutant un score grâce à des variables. </a:t>
              </a:r>
              <a:endParaRPr lang="fr-FR" sz="1200" dirty="0">
                <a:solidFill>
                  <a:srgbClr val="000000"/>
                </a:solidFill>
                <a:latin typeface="Futura Std Condensed" pitchFamily="34" charset="0"/>
                <a:cs typeface="Futura Condensed"/>
              </a:endParaRPr>
            </a:p>
          </p:txBody>
        </p:sp>
      </p:grpSp>
      <p:sp>
        <p:nvSpPr>
          <p:cNvPr id="14" name="TextBox 13"/>
          <p:cNvSpPr txBox="1"/>
          <p:nvPr>
            <p:custDataLst>
              <p:tags r:id="rId2"/>
            </p:custDataLst>
          </p:nvPr>
        </p:nvSpPr>
        <p:spPr>
          <a:xfrm>
            <a:off x="426672" y="4228628"/>
            <a:ext cx="2885167" cy="1772793"/>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Rends-toi sur la page du projet « Fish </a:t>
            </a:r>
            <a:r>
              <a:rPr lang="fr-FR" sz="1200" b="0" i="0" u="none" dirty="0" err="1">
                <a:latin typeface="Futura Std Condensed" pitchFamily="34" charset="0"/>
                <a:cs typeface="Futura Condensed"/>
              </a:rPr>
              <a:t>Chomp</a:t>
            </a:r>
            <a:r>
              <a:rPr lang="fr-FR" sz="1200" b="0" i="0" u="none" dirty="0">
                <a:latin typeface="Futura Std Condensed" pitchFamily="34" charset="0"/>
                <a:cs typeface="Futura Condensed"/>
              </a:rPr>
              <a:t> » :</a:t>
            </a:r>
          </a:p>
          <a:p>
            <a:pPr algn="l" rtl="0">
              <a:lnSpc>
                <a:spcPct val="130000"/>
              </a:lnSpc>
            </a:pPr>
            <a:r>
              <a:rPr lang="fr-FR" sz="1200" b="0" i="0" u="none" dirty="0">
                <a:latin typeface="Futura Std Condensed" pitchFamily="34" charset="0"/>
                <a:cs typeface="Futura Condensed"/>
              </a:rPr>
              <a:t>      http://scratch.mit.edu/projects/10859244</a:t>
            </a:r>
          </a:p>
          <a:p>
            <a:pPr marL="171450" indent="-171450" algn="l" rtl="0">
              <a:lnSpc>
                <a:spcPct val="130000"/>
              </a:lnSpc>
              <a:buFont typeface="Wingdings" charset="2"/>
              <a:buChar char="q"/>
            </a:pPr>
            <a:r>
              <a:rPr lang="fr-FR" sz="1200" b="0" i="0" u="none" dirty="0">
                <a:latin typeface="Futura Std Condensed" pitchFamily="34" charset="0"/>
                <a:cs typeface="Futura Condensed"/>
              </a:rPr>
              <a:t>Clique sur le bouton « Créer une variable » de la catégorie « Données », afin de créer et de nommer une variable pour le score.</a:t>
            </a:r>
          </a:p>
          <a:p>
            <a:pPr marL="171450" indent="-171450" algn="l" rtl="0">
              <a:lnSpc>
                <a:spcPct val="130000"/>
              </a:lnSpc>
              <a:buFont typeface="Wingdings" charset="2"/>
              <a:buChar char="q"/>
            </a:pPr>
            <a:r>
              <a:rPr lang="fr-FR" sz="1200" b="0" i="0" u="none" dirty="0">
                <a:latin typeface="Futura Std Condensed" pitchFamily="34" charset="0"/>
                <a:cs typeface="Futura Condensed"/>
              </a:rPr>
              <a:t>Expérimente : utilise tes nouveaux blocs de variables pour inclure la notion de score à ton projet !</a:t>
            </a:r>
          </a:p>
        </p:txBody>
      </p:sp>
      <p:sp>
        <p:nvSpPr>
          <p:cNvPr id="26" name="TextBox 25"/>
          <p:cNvSpPr txBox="1"/>
          <p:nvPr>
            <p:custDataLst>
              <p:tags r:id="rId3"/>
            </p:custDataLst>
          </p:nvPr>
        </p:nvSpPr>
        <p:spPr>
          <a:xfrm>
            <a:off x="436830" y="8634978"/>
            <a:ext cx="3983956"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Tu ne sais pas trop comment utiliser des variables ? Jette un coup </a:t>
            </a:r>
            <a:r>
              <a:rPr lang="fr-FR" sz="1200" b="0" i="0" u="none" dirty="0" smtClean="0">
                <a:latin typeface="Futura Std Condensed" pitchFamily="34" charset="0"/>
                <a:cs typeface="Futura Condensed"/>
              </a:rPr>
              <a:t>d’œil </a:t>
            </a:r>
            <a:r>
              <a:rPr lang="fr-FR" sz="1200" b="0" i="0" u="none" dirty="0">
                <a:latin typeface="Futura Std Condensed" pitchFamily="34" charset="0"/>
                <a:cs typeface="Futura Condensed"/>
              </a:rPr>
              <a:t>à ce projet pour plus </a:t>
            </a:r>
            <a:r>
              <a:rPr lang="fr-FR" sz="1200" b="0" i="0" u="none" dirty="0" smtClean="0">
                <a:latin typeface="Futura Std Condensed" pitchFamily="34" charset="0"/>
                <a:cs typeface="Futura Condensed"/>
              </a:rPr>
              <a:t>d’informations</a:t>
            </a:r>
            <a:r>
              <a:rPr lang="fr-FR" sz="1200" b="0" i="0" u="none" dirty="0">
                <a:latin typeface="Futura Std Condensed" pitchFamily="34" charset="0"/>
                <a:cs typeface="Futura Condensed"/>
              </a:rPr>
              <a:t> : http://scratch.mit.edu/projects/2042755</a:t>
            </a:r>
          </a:p>
          <a:p>
            <a:pPr marL="171450" indent="-171450" algn="l" rtl="0">
              <a:buFont typeface="Wingdings" charset="2"/>
              <a:buChar char="q"/>
            </a:pPr>
            <a:r>
              <a:rPr lang="fr-FR" sz="1200" b="0" i="0" u="none" dirty="0">
                <a:latin typeface="Futura Std Condensed" pitchFamily="34" charset="0"/>
                <a:cs typeface="Futura Condensed"/>
              </a:rPr>
              <a:t>Ou regarde cette vidéo : http://youtu.be/uXq379XkhVw</a:t>
            </a:r>
          </a:p>
          <a:p>
            <a:pPr marL="171450" indent="-171450" algn="l" rtl="0">
              <a:buFont typeface="Wingdings" charset="2"/>
              <a:buChar char="q"/>
            </a:pPr>
            <a:r>
              <a:rPr lang="fr-FR" sz="1200" b="0" i="0" u="none" dirty="0">
                <a:latin typeface="Futura Std Condensed" pitchFamily="34" charset="0"/>
                <a:cs typeface="Futura Condensed"/>
              </a:rPr>
              <a:t>Explore et étudie le code de jeux utilisant la notion de score pour en apprendre plus sur la création de variables et </a:t>
            </a:r>
            <a:r>
              <a:rPr lang="fr-FR" sz="1200" b="0" i="0" u="none" dirty="0" smtClean="0">
                <a:latin typeface="Futura Std Condensed" pitchFamily="34" charset="0"/>
                <a:cs typeface="Futura Condensed"/>
              </a:rPr>
              <a:t>l’utilisation d’un </a:t>
            </a:r>
            <a:r>
              <a:rPr lang="fr-FR" sz="1200" b="0" i="0" u="none" dirty="0">
                <a:latin typeface="Futura Std Condensed" pitchFamily="34" charset="0"/>
                <a:cs typeface="Futura Condensed"/>
              </a:rPr>
              <a:t>score dans un projet.</a:t>
            </a:r>
          </a:p>
          <a:p>
            <a:pPr marL="171450" indent="-171450" algn="l" rtl="0">
              <a:buFont typeface="Wingdings" charset="2"/>
              <a:buChar char="q"/>
            </a:pPr>
            <a:endParaRPr lang="fr-FR" sz="1200" dirty="0" smtClean="0">
              <a:latin typeface="Futura Std Condensed" pitchFamily="34" charset="0"/>
              <a:cs typeface="Futura Condensed"/>
            </a:endParaRPr>
          </a:p>
        </p:txBody>
      </p:sp>
      <p:sp>
        <p:nvSpPr>
          <p:cNvPr id="38" name="TextBox 37"/>
          <p:cNvSpPr txBox="1"/>
          <p:nvPr>
            <p:custDataLst>
              <p:tags r:id="rId4"/>
            </p:custDataLst>
          </p:nvPr>
        </p:nvSpPr>
        <p:spPr>
          <a:xfrm>
            <a:off x="4797631" y="8634978"/>
            <a:ext cx="2686901" cy="1015663"/>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ton projet au studio des remixes du jeu « Fish </a:t>
            </a:r>
            <a:r>
              <a:rPr lang="fr-FR" sz="1200" b="0" i="0" u="none" kern="1100" spc="-20" dirty="0" err="1">
                <a:latin typeface="Futura Std Condensed" pitchFamily="34" charset="0"/>
                <a:cs typeface="Futura Condensed"/>
              </a:rPr>
              <a:t>Chomp</a:t>
            </a:r>
            <a:r>
              <a:rPr lang="fr-FR" sz="1200" b="0" i="0" u="none" kern="1100" spc="-20" dirty="0">
                <a:latin typeface="Futura Std Condensed" pitchFamily="34" charset="0"/>
                <a:cs typeface="Futura Condensed"/>
              </a:rPr>
              <a:t> » : </a:t>
            </a:r>
            <a:r>
              <a:rPr lang="fr-FR" sz="1100" b="0" i="0" u="none" dirty="0">
                <a:latin typeface="Futura Std Condensed" pitchFamily="34" charset="0"/>
                <a:cs typeface="Futura Condensed"/>
              </a:rPr>
              <a:t>http://scratch.mit.edu/studios/475615</a:t>
            </a:r>
            <a:endParaRPr lang="fr-FR" sz="11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dirty="0">
                <a:latin typeface="Futura Std Condensed" pitchFamily="34" charset="0"/>
                <a:cs typeface="Futura Condensed"/>
              </a:rPr>
              <a:t>Donne-toi de nouveaux défis ! Comment pourrais-tu utiliser la notion de score pour complexifier ton jeu ?</a:t>
            </a:r>
          </a:p>
          <a:p>
            <a:pPr marL="171450" indent="-171450" algn="l" rtl="0">
              <a:buFont typeface="Lucida Grande"/>
              <a:buChar char="+"/>
            </a:pPr>
            <a:r>
              <a:rPr lang="fr-FR" sz="1200" b="0" i="0" u="none" kern="1100" spc="-20" dirty="0">
                <a:latin typeface="Futura Std Condensed" pitchFamily="34" charset="0"/>
                <a:cs typeface="Futura Condensed"/>
              </a:rPr>
              <a:t>Trouve un jeu qui </a:t>
            </a:r>
            <a:r>
              <a:rPr lang="fr-FR" sz="1200" b="0" i="0" u="none" kern="1100" spc="-20" dirty="0" smtClean="0">
                <a:latin typeface="Futura Std Condensed" pitchFamily="34" charset="0"/>
                <a:cs typeface="Futura Condensed"/>
              </a:rPr>
              <a:t>t’inspire </a:t>
            </a:r>
            <a:r>
              <a:rPr lang="fr-FR" sz="1200" b="0" i="0" u="none" kern="1100" spc="-20" dirty="0">
                <a:latin typeface="Futura Std Condensed" pitchFamily="34" charset="0"/>
                <a:cs typeface="Futura Condensed"/>
              </a:rPr>
              <a:t>et remixe-le !</a:t>
            </a:r>
          </a:p>
        </p:txBody>
      </p:sp>
      <p:cxnSp>
        <p:nvCxnSpPr>
          <p:cNvPr id="40" name="Straight Connector 39"/>
          <p:cNvCxnSpPr/>
          <p:nvPr>
            <p:custDataLst>
              <p:tags r:id="rId5"/>
            </p:custDataLst>
          </p:nvPr>
        </p:nvCxnSpPr>
        <p:spPr>
          <a:xfrm>
            <a:off x="4582347" y="8392109"/>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6"/>
            </p:custDataLst>
          </p:nvPr>
        </p:nvCxnSpPr>
        <p:spPr>
          <a:xfrm>
            <a:off x="1623882" y="3294859"/>
            <a:ext cx="1629016" cy="0"/>
          </a:xfrm>
          <a:prstGeom prst="straightConnector1">
            <a:avLst/>
          </a:prstGeom>
          <a:ln w="12700" cmpd="sng">
            <a:solidFill>
              <a:schemeClr val="tx1"/>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custDataLst>
              <p:tags r:id="rId7"/>
            </p:custDataLst>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cxnSp>
        <p:nvCxnSpPr>
          <p:cNvPr id="57" name="Straight Connector 56"/>
          <p:cNvCxnSpPr/>
          <p:nvPr>
            <p:custDataLst>
              <p:tags r:id="rId8"/>
            </p:custDataLst>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custDataLst>
              <p:tags r:id="rId9"/>
            </p:custDataLst>
          </p:nvPr>
        </p:nvGrpSpPr>
        <p:grpSpPr>
          <a:xfrm>
            <a:off x="3501908" y="5898957"/>
            <a:ext cx="1837757" cy="1548284"/>
            <a:chOff x="3501908" y="5898957"/>
            <a:chExt cx="1837757" cy="1548284"/>
          </a:xfrm>
        </p:grpSpPr>
        <p:pic>
          <p:nvPicPr>
            <p:cNvPr id="2" name="Picture 1" descr="Screen Shot 2014-06-11 at 11.10.12 AM.png"/>
            <p:cNvPicPr>
              <a:picLocks noChangeAspect="1"/>
            </p:cNvPicPr>
            <p:nvPr/>
          </p:nvPicPr>
          <p:blipFill>
            <a:blip r:embed="rId23">
              <a:extLst>
                <a:ext uri="{BEBA8EAE-BF5A-486C-A8C5-ECC9F3942E4B}">
                  <a14:imgProps xmlns:a14="http://schemas.microsoft.com/office/drawing/2010/main">
                    <a14:imgLayer r:embed="rId24">
                      <a14:imgEffect>
                        <a14:backgroundRemoval t="8029" b="94891" l="0" r="100000"/>
                      </a14:imgEffect>
                    </a14:imgLayer>
                  </a14:imgProps>
                </a:ext>
                <a:ext uri="{28A0092B-C50C-407E-A947-70E740481C1C}">
                  <a14:useLocalDpi xmlns:a14="http://schemas.microsoft.com/office/drawing/2010/main" val="0"/>
                </a:ext>
              </a:extLst>
            </a:blip>
            <a:stretch>
              <a:fillRect/>
            </a:stretch>
          </p:blipFill>
          <p:spPr>
            <a:xfrm>
              <a:off x="3501908" y="6650492"/>
              <a:ext cx="1837757" cy="796749"/>
            </a:xfrm>
            <a:prstGeom prst="rect">
              <a:avLst/>
            </a:prstGeom>
          </p:spPr>
        </p:pic>
        <p:pic>
          <p:nvPicPr>
            <p:cNvPr id="8" name="Picture 7" descr="Screen Shot 2014-06-10 at 2.10.25 PM.png"/>
            <p:cNvPicPr>
              <a:picLocks noChangeAspect="1"/>
            </p:cNvPicPr>
            <p:nvPr/>
          </p:nvPicPr>
          <p:blipFill rotWithShape="1">
            <a:blip r:embed="rId25">
              <a:extLst>
                <a:ext uri="{BEBA8EAE-BF5A-486C-A8C5-ECC9F3942E4B}">
                  <a14:imgProps xmlns:a14="http://schemas.microsoft.com/office/drawing/2010/main">
                    <a14:imgLayer r:embed="rId26">
                      <a14:imgEffect>
                        <a14:backgroundRemoval t="0" b="99259" l="0" r="100000">
                          <a14:foregroundMark x1="70297" y1="38889" x2="70297" y2="38889"/>
                          <a14:foregroundMark x1="37954" y1="17407" x2="37954" y2="17407"/>
                          <a14:foregroundMark x1="15512" y1="18519" x2="15512" y2="18519"/>
                        </a14:backgroundRemoval>
                      </a14:imgEffect>
                    </a14:imgLayer>
                  </a14:imgProps>
                </a:ext>
                <a:ext uri="{28A0092B-C50C-407E-A947-70E740481C1C}">
                  <a14:useLocalDpi xmlns:a14="http://schemas.microsoft.com/office/drawing/2010/main" val="0"/>
                </a:ext>
              </a:extLst>
            </a:blip>
            <a:srcRect b="49078"/>
            <a:stretch/>
          </p:blipFill>
          <p:spPr>
            <a:xfrm>
              <a:off x="3542323" y="5898957"/>
              <a:ext cx="1656227" cy="751535"/>
            </a:xfrm>
            <a:prstGeom prst="rect">
              <a:avLst/>
            </a:prstGeom>
          </p:spPr>
        </p:pic>
      </p:grpSp>
      <p:pic>
        <p:nvPicPr>
          <p:cNvPr id="55" name="Picture 54" descr="Screen Shot 2014-06-10 at 5.39.03 PM.png"/>
          <p:cNvPicPr>
            <a:picLocks noChangeAspect="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3558224" y="746032"/>
            <a:ext cx="3693476" cy="2767476"/>
          </a:xfrm>
          <a:prstGeom prst="rect">
            <a:avLst/>
          </a:prstGeom>
        </p:spPr>
      </p:pic>
      <p:grpSp>
        <p:nvGrpSpPr>
          <p:cNvPr id="7" name="Group 6"/>
          <p:cNvGrpSpPr/>
          <p:nvPr>
            <p:custDataLst>
              <p:tags r:id="rId11"/>
            </p:custDataLst>
          </p:nvPr>
        </p:nvGrpSpPr>
        <p:grpSpPr>
          <a:xfrm>
            <a:off x="0" y="6351394"/>
            <a:ext cx="7772401" cy="2153959"/>
            <a:chOff x="0" y="6351394"/>
            <a:chExt cx="7772401" cy="2153959"/>
          </a:xfrm>
        </p:grpSpPr>
        <p:sp>
          <p:nvSpPr>
            <p:cNvPr id="33" name="Rectangle 32"/>
            <p:cNvSpPr/>
            <p:nvPr/>
          </p:nvSpPr>
          <p:spPr>
            <a:xfrm>
              <a:off x="0" y="7871074"/>
              <a:ext cx="7772400" cy="410457"/>
            </a:xfrm>
            <a:prstGeom prst="rect">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3" name="Group 2"/>
            <p:cNvGrpSpPr/>
            <p:nvPr/>
          </p:nvGrpSpPr>
          <p:grpSpPr>
            <a:xfrm>
              <a:off x="4582347" y="7884634"/>
              <a:ext cx="3190054" cy="507475"/>
              <a:chOff x="4582347" y="7884634"/>
              <a:chExt cx="3190054" cy="507475"/>
            </a:xfrm>
          </p:grpSpPr>
          <p:sp>
            <p:nvSpPr>
              <p:cNvPr id="35" name="Diamond 34"/>
              <p:cNvSpPr/>
              <p:nvPr/>
            </p:nvSpPr>
            <p:spPr>
              <a:xfrm>
                <a:off x="5986874" y="8066025"/>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7" name="TextBox 66"/>
              <p:cNvSpPr txBox="1"/>
              <p:nvPr/>
            </p:nvSpPr>
            <p:spPr>
              <a:xfrm>
                <a:off x="4582347" y="7884634"/>
                <a:ext cx="3190054"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62" name="Oval Callout 61"/>
            <p:cNvSpPr/>
            <p:nvPr/>
          </p:nvSpPr>
          <p:spPr>
            <a:xfrm rot="15462013" flipV="1">
              <a:off x="413018" y="6228851"/>
              <a:ext cx="2153959" cy="2399046"/>
            </a:xfrm>
            <a:prstGeom prst="wedgeEllipseCallout">
              <a:avLst>
                <a:gd name="adj1" fmla="val -36970"/>
                <a:gd name="adj2" fmla="val 48187"/>
              </a:avLst>
            </a:prstGeom>
            <a:solidFill>
              <a:srgbClr val="EBF1DE"/>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a:solidFill>
                    <a:srgbClr val="50AB06"/>
                  </a:solidFill>
                  <a:latin typeface="Futura Std Condensed" pitchFamily="34" charset="0"/>
                  <a:cs typeface="Futura Condensed"/>
                </a:rPr>
                <a:t>TU BLOQUES ?</a:t>
              </a:r>
            </a:p>
            <a:p>
              <a:pPr algn="ctr" rtl="0"/>
              <a:r>
                <a:rPr lang="fr-FR" sz="1600" b="0" i="0" u="none" kern="1300" baseline="-25000">
                  <a:solidFill>
                    <a:srgbClr val="50AB06"/>
                  </a:solidFill>
                  <a:latin typeface="Futura Std Condensed" pitchFamily="34" charset="0"/>
                  <a:cs typeface="Futura Condensed"/>
                </a:rPr>
                <a:t>PAS DE PANIQUE ! ESSAIE ÇA...</a:t>
              </a:r>
            </a:p>
          </p:txBody>
        </p:sp>
      </p:grpSp>
      <p:pic>
        <p:nvPicPr>
          <p:cNvPr id="23" name="Picture 22" descr="Screen Shot 2014-06-10 at 5.42.45 PM.png"/>
          <p:cNvPicPr>
            <a:picLocks noChangeAspect="1"/>
          </p:cNvPicPr>
          <p:nvPr>
            <p:custDataLst>
              <p:tags r:id="rId12"/>
            </p:custDataLst>
          </p:nvPr>
        </p:nvPicPr>
        <p:blipFill rotWithShape="1">
          <a:blip r:embed="rId28">
            <a:extLst>
              <a:ext uri="{BEBA8EAE-BF5A-486C-A8C5-ECC9F3942E4B}">
                <a14:imgProps xmlns:a14="http://schemas.microsoft.com/office/drawing/2010/main">
                  <a14:imgLayer r:embed="rId29">
                    <a14:imgEffect>
                      <a14:backgroundRemoval t="27313" b="98238" l="0" r="68966">
                        <a14:foregroundMark x1="51724" y1="46696" x2="51724" y2="46696"/>
                        <a14:foregroundMark x1="20690" y1="32159" x2="20690" y2="32159"/>
                        <a14:foregroundMark x1="4433" y1="32159" x2="4433" y2="32159"/>
                        <a14:foregroundMark x1="5911" y1="34361" x2="5911" y2="34361"/>
                        <a14:foregroundMark x1="7389" y1="34361" x2="7389" y2="34361"/>
                        <a14:foregroundMark x1="2956" y1="35242" x2="2956" y2="35242"/>
                        <a14:foregroundMark x1="34975" y1="60352" x2="34975" y2="60352"/>
                        <a14:foregroundMark x1="36946" y1="89868" x2="36946" y2="89868"/>
                      </a14:backgroundRemoval>
                    </a14:imgEffect>
                  </a14:imgLayer>
                </a14:imgProps>
              </a:ext>
              <a:ext uri="{28A0092B-C50C-407E-A947-70E740481C1C}">
                <a14:useLocalDpi xmlns:a14="http://schemas.microsoft.com/office/drawing/2010/main" val="0"/>
              </a:ext>
            </a:extLst>
          </a:blip>
          <a:srcRect t="27498" r="30179"/>
          <a:stretch/>
        </p:blipFill>
        <p:spPr>
          <a:xfrm>
            <a:off x="5888341" y="5630833"/>
            <a:ext cx="1596191" cy="1853450"/>
          </a:xfrm>
          <a:prstGeom prst="rect">
            <a:avLst/>
          </a:prstGeom>
        </p:spPr>
      </p:pic>
      <p:pic>
        <p:nvPicPr>
          <p:cNvPr id="24" name="Picture 23" descr="Screen Shot 2014-06-10 at 5.41.57 PM.png"/>
          <p:cNvPicPr>
            <a:picLocks noChangeAspect="1"/>
          </p:cNvPicPr>
          <p:nvPr>
            <p:custDataLst>
              <p:tags r:id="rId13"/>
            </p:custDataLst>
          </p:nvPr>
        </p:nvPicPr>
        <p:blipFill>
          <a:blip r:embed="rId30">
            <a:extLst>
              <a:ext uri="{28A0092B-C50C-407E-A947-70E740481C1C}">
                <a14:useLocalDpi xmlns:a14="http://schemas.microsoft.com/office/drawing/2010/main" val="0"/>
              </a:ext>
            </a:extLst>
          </a:blip>
          <a:stretch>
            <a:fillRect/>
          </a:stretch>
        </p:blipFill>
        <p:spPr>
          <a:xfrm>
            <a:off x="3571816" y="4265176"/>
            <a:ext cx="1706264" cy="990465"/>
          </a:xfrm>
          <a:prstGeom prst="rect">
            <a:avLst/>
          </a:prstGeom>
        </p:spPr>
      </p:pic>
      <p:pic>
        <p:nvPicPr>
          <p:cNvPr id="25" name="Picture 24" descr="Screen Shot 2014-06-10 at 5.42.20 PM.png"/>
          <p:cNvPicPr>
            <a:picLocks noChangeAspect="1"/>
          </p:cNvPicPr>
          <p:nvPr>
            <p:custDataLst>
              <p:tags r:id="rId14"/>
            </p:custDataLst>
          </p:nvPr>
        </p:nvPicPr>
        <p:blipFill>
          <a:blip r:embed="rId31">
            <a:extLst>
              <a:ext uri="{28A0092B-C50C-407E-A947-70E740481C1C}">
                <a14:useLocalDpi xmlns:a14="http://schemas.microsoft.com/office/drawing/2010/main" val="0"/>
              </a:ext>
            </a:extLst>
          </a:blip>
          <a:stretch>
            <a:fillRect/>
          </a:stretch>
        </p:blipFill>
        <p:spPr>
          <a:xfrm>
            <a:off x="5587853" y="4265176"/>
            <a:ext cx="1663847" cy="1105183"/>
          </a:xfrm>
          <a:prstGeom prst="rect">
            <a:avLst/>
          </a:prstGeom>
        </p:spPr>
      </p:pic>
      <p:cxnSp>
        <p:nvCxnSpPr>
          <p:cNvPr id="65" name="Straight Arrow Connector 64"/>
          <p:cNvCxnSpPr/>
          <p:nvPr>
            <p:custDataLst>
              <p:tags r:id="rId15"/>
            </p:custDataLst>
          </p:nvPr>
        </p:nvCxnSpPr>
        <p:spPr>
          <a:xfrm>
            <a:off x="5163117" y="4892152"/>
            <a:ext cx="424736"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custDataLst>
              <p:tags r:id="rId16"/>
            </p:custDataLst>
          </p:nvPr>
        </p:nvCxnSpPr>
        <p:spPr>
          <a:xfrm>
            <a:off x="6925889" y="5255641"/>
            <a:ext cx="0" cy="537047"/>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custDataLst>
              <p:tags r:id="rId17"/>
            </p:custDataLst>
          </p:nvPr>
        </p:nvGrpSpPr>
        <p:grpSpPr>
          <a:xfrm flipV="1">
            <a:off x="3185510" y="4787427"/>
            <a:ext cx="507477" cy="355966"/>
            <a:chOff x="2382025" y="5522759"/>
            <a:chExt cx="3950500" cy="1365480"/>
          </a:xfrm>
        </p:grpSpPr>
        <p:grpSp>
          <p:nvGrpSpPr>
            <p:cNvPr id="46" name="Group 45"/>
            <p:cNvGrpSpPr/>
            <p:nvPr/>
          </p:nvGrpSpPr>
          <p:grpSpPr>
            <a:xfrm>
              <a:off x="2382025" y="5522759"/>
              <a:ext cx="989584" cy="1365480"/>
              <a:chOff x="2059192" y="4643960"/>
              <a:chExt cx="502353" cy="1339571"/>
            </a:xfrm>
          </p:grpSpPr>
          <p:cxnSp>
            <p:nvCxnSpPr>
              <p:cNvPr id="47" name="Straight Arrow Connector 46"/>
              <p:cNvCxnSpPr/>
              <p:nvPr/>
            </p:nvCxnSpPr>
            <p:spPr>
              <a:xfrm flipV="1">
                <a:off x="2059192" y="4649428"/>
                <a:ext cx="502353"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2551045" y="4643960"/>
                <a:ext cx="1" cy="1339571"/>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9" name="Straight Arrow Connector 48"/>
            <p:cNvCxnSpPr/>
            <p:nvPr/>
          </p:nvCxnSpPr>
          <p:spPr>
            <a:xfrm flipV="1">
              <a:off x="3281144" y="6760040"/>
              <a:ext cx="3051381"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custDataLst>
              <p:tags r:id="rId18"/>
            </p:custDataLst>
          </p:nvPr>
        </p:nvGrpSpPr>
        <p:grpSpPr>
          <a:xfrm>
            <a:off x="2891412" y="5792688"/>
            <a:ext cx="729481" cy="909730"/>
            <a:chOff x="2481486" y="5362004"/>
            <a:chExt cx="1139408" cy="1365480"/>
          </a:xfrm>
        </p:grpSpPr>
        <p:grpSp>
          <p:nvGrpSpPr>
            <p:cNvPr id="19" name="Group 18"/>
            <p:cNvGrpSpPr/>
            <p:nvPr/>
          </p:nvGrpSpPr>
          <p:grpSpPr>
            <a:xfrm>
              <a:off x="3321495" y="5362004"/>
              <a:ext cx="299399" cy="1365480"/>
              <a:chOff x="3301619" y="5370359"/>
              <a:chExt cx="299399" cy="1365480"/>
            </a:xfrm>
          </p:grpSpPr>
          <p:cxnSp>
            <p:nvCxnSpPr>
              <p:cNvPr id="73" name="Straight Arrow Connector 72"/>
              <p:cNvCxnSpPr/>
              <p:nvPr/>
            </p:nvCxnSpPr>
            <p:spPr>
              <a:xfrm flipH="1">
                <a:off x="3301619" y="5370359"/>
                <a:ext cx="2" cy="136548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306199" y="6727484"/>
                <a:ext cx="294819" cy="0"/>
              </a:xfrm>
              <a:prstGeom prst="straightConnector1">
                <a:avLst/>
              </a:prstGeom>
              <a:ln w="12700" cmpd="sng">
                <a:solidFill>
                  <a:schemeClr val="tx1"/>
                </a:solidFill>
                <a:prstDash val="dash"/>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cxnSp>
          <p:nvCxnSpPr>
            <p:cNvPr id="59" name="Straight Arrow Connector 58"/>
            <p:cNvCxnSpPr/>
            <p:nvPr/>
          </p:nvCxnSpPr>
          <p:spPr>
            <a:xfrm>
              <a:off x="2481486" y="5370359"/>
              <a:ext cx="831145"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0" name="TextBox 49"/>
          <p:cNvSpPr txBox="1"/>
          <p:nvPr>
            <p:custDataLst>
              <p:tags r:id="rId19"/>
            </p:custDataLst>
          </p:nvPr>
        </p:nvSpPr>
        <p:spPr>
          <a:xfrm>
            <a:off x="457995" y="647673"/>
            <a:ext cx="2815942" cy="923330"/>
          </a:xfrm>
          <a:prstGeom prst="rect">
            <a:avLst/>
          </a:prstGeom>
          <a:noFill/>
        </p:spPr>
        <p:txBody>
          <a:bodyPr wrap="square" rtlCol="0">
            <a:spAutoFit/>
          </a:bodyPr>
          <a:lstStyle/>
          <a:p>
            <a:pPr algn="l" rtl="0"/>
            <a:r>
              <a:rPr lang="fr-FR" sz="5400" b="0" i="0" u="none">
                <a:latin typeface="Futura Std Condensed" pitchFamily="34" charset="0"/>
                <a:cs typeface="Futura Condensed"/>
              </a:rPr>
              <a:t>LE SCORE</a:t>
            </a:r>
          </a:p>
        </p:txBody>
      </p:sp>
      <p:grpSp>
        <p:nvGrpSpPr>
          <p:cNvPr id="51" name="Group 50"/>
          <p:cNvGrpSpPr/>
          <p:nvPr>
            <p:custDataLst>
              <p:tags r:id="rId20"/>
            </p:custDataLst>
          </p:nvPr>
        </p:nvGrpSpPr>
        <p:grpSpPr>
          <a:xfrm>
            <a:off x="1779022" y="443435"/>
            <a:ext cx="1443318" cy="1336089"/>
            <a:chOff x="1779022" y="443435"/>
            <a:chExt cx="1443318" cy="1336089"/>
          </a:xfrm>
        </p:grpSpPr>
        <p:grpSp>
          <p:nvGrpSpPr>
            <p:cNvPr id="52" name="Group 51"/>
            <p:cNvGrpSpPr/>
            <p:nvPr/>
          </p:nvGrpSpPr>
          <p:grpSpPr>
            <a:xfrm>
              <a:off x="1779022" y="443435"/>
              <a:ext cx="1443318" cy="1336089"/>
              <a:chOff x="1690790" y="4643960"/>
              <a:chExt cx="872347" cy="656327"/>
            </a:xfrm>
          </p:grpSpPr>
          <p:cxnSp>
            <p:nvCxnSpPr>
              <p:cNvPr id="58" name="Straight Arrow Connector 57"/>
              <p:cNvCxnSpPr/>
              <p:nvPr/>
            </p:nvCxnSpPr>
            <p:spPr>
              <a:xfrm>
                <a:off x="1690790" y="4646880"/>
                <a:ext cx="872346"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53" name="Straight Arrow Connector 52"/>
            <p:cNvCxnSpPr/>
            <p:nvPr/>
          </p:nvCxnSpPr>
          <p:spPr>
            <a:xfrm>
              <a:off x="1779022"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381631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529943"/>
            <a:chOff x="422410" y="2830659"/>
            <a:chExt cx="3324338" cy="4529943"/>
          </a:xfrm>
        </p:grpSpPr>
        <p:sp>
          <p:nvSpPr>
            <p:cNvPr id="14" name="TextBox 13"/>
            <p:cNvSpPr txBox="1"/>
            <p:nvPr/>
          </p:nvSpPr>
          <p:spPr>
            <a:xfrm>
              <a:off x="515544" y="3328602"/>
              <a:ext cx="3231204" cy="403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a:t>
              </a:r>
              <a:r>
                <a:rPr lang="fr-FR" sz="1200" b="0" i="0" u="none" dirty="0">
                  <a:latin typeface="Futura Std Condensed" pitchFamily="34" charset="0"/>
                  <a:cs typeface="Futura Condensed"/>
                </a:rPr>
                <a:t>, montrez aux élèves des exemples de projets issus du studio dédié aux extensions et</a:t>
              </a:r>
              <a:r>
                <a:rPr lang="fr-FR" sz="1200" b="0" i="0" u="none" spc="-20" dirty="0">
                  <a:latin typeface="Futura Std Condensed" pitchFamily="34" charset="0"/>
                  <a:cs typeface="Futura Condensed"/>
                </a:rPr>
                <a: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Extensions » à leur disposition pour les guider.</a:t>
              </a:r>
              <a:endParaRPr lang="fr-FR" sz="1200" spc="-2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Donnez aux élèves le temps de se pencher sur le code de certains programmes du studio dédié aux extensions pour étudier </a:t>
              </a:r>
              <a:r>
                <a:rPr lang="fr-FR" sz="1200" b="0" i="0" u="none" spc="-20" dirty="0">
                  <a:latin typeface="Futura Std Condensed" pitchFamily="34" charset="0"/>
                  <a:cs typeface="Futura Condensed"/>
                </a:rPr>
                <a:t>différentes façons </a:t>
              </a:r>
              <a:r>
                <a:rPr lang="fr-FR" sz="1200" b="0" i="0" u="none" spc="-20" dirty="0" smtClean="0">
                  <a:latin typeface="Futura Std Condensed" pitchFamily="34" charset="0"/>
                  <a:cs typeface="Futura Condensed"/>
                </a:rPr>
                <a:t>d’accroître </a:t>
              </a:r>
              <a:r>
                <a:rPr lang="fr-FR" sz="1200" b="0" i="0" u="none" spc="-20" dirty="0">
                  <a:latin typeface="Futura Std Condensed" pitchFamily="34" charset="0"/>
                  <a:cs typeface="Futura Condensed"/>
                </a:rPr>
                <a:t>la difficulté </a:t>
              </a:r>
              <a:r>
                <a:rPr lang="fr-FR" sz="1200" b="0" i="0" u="none" spc="-20" dirty="0" smtClean="0">
                  <a:latin typeface="Futura Std Condensed" pitchFamily="34" charset="0"/>
                  <a:cs typeface="Futura Condensed"/>
                </a:rPr>
                <a:t>d’un </a:t>
              </a:r>
              <a:r>
                <a:rPr lang="fr-FR" sz="1200" b="0" i="0" u="none" spc="-20" dirty="0">
                  <a:latin typeface="Futura Std Condensed" pitchFamily="34" charset="0"/>
                  <a:cs typeface="Futura Condensed"/>
                </a:rPr>
                <a:t>jeu ou </a:t>
              </a:r>
              <a:r>
                <a:rPr lang="fr-FR" sz="1200" b="0" i="0" u="none" spc="-20" dirty="0" smtClean="0">
                  <a:latin typeface="Futura Std Condensed" pitchFamily="34" charset="0"/>
                  <a:cs typeface="Futura Condensed"/>
                </a:rPr>
                <a:t>d’enrichir </a:t>
              </a:r>
              <a:r>
                <a:rPr lang="fr-FR" sz="1200" b="0" i="0" u="none" spc="-20" dirty="0">
                  <a:latin typeface="Futura Std Condensed" pitchFamily="34" charset="0"/>
                  <a:cs typeface="Futura Condensed"/>
                </a:rPr>
                <a:t>ce dernier</a:t>
              </a:r>
              <a:r>
                <a:rPr lang="fr-FR" sz="1200" b="0" i="0" u="none" dirty="0">
                  <a:latin typeface="Futura Std Condensed" pitchFamily="34" charset="0"/>
                  <a:cs typeface="Futura Condensed"/>
                </a:rPr>
                <a:t>. Demandez aux élèves de sélectionner une ou plusieurs extensions à ajouter aux jeux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ont déjà conçus (labyrinthe, jeu de type Pong ou jeu à défilement). Donnez le temps aux élèves de faire des tests et </a:t>
              </a:r>
              <a:r>
                <a:rPr lang="fr-FR" sz="1200" b="0" i="0" u="none" dirty="0" smtClean="0">
                  <a:latin typeface="Futura Std Condensed" pitchFamily="34" charset="0"/>
                  <a:cs typeface="Futura Condensed"/>
                </a:rPr>
                <a:t>d’incorporer </a:t>
              </a:r>
              <a:r>
                <a:rPr lang="fr-FR" sz="1200" b="0" i="0" u="none" dirty="0">
                  <a:latin typeface="Futura Std Condensed" pitchFamily="34" charset="0"/>
                  <a:cs typeface="Futura Condensed"/>
                </a:rPr>
                <a:t>une ou des </a:t>
              </a:r>
              <a:r>
                <a:rPr lang="fr-FR" sz="1200" b="0" i="0" u="none" dirty="0" smtClean="0">
                  <a:latin typeface="Futura Std Condensed" pitchFamily="34" charset="0"/>
                  <a:cs typeface="Futura Condensed"/>
                </a:rPr>
                <a:t>extensions </a:t>
              </a:r>
              <a:r>
                <a:rPr lang="fr-FR" sz="1200" b="0" i="0" u="none" dirty="0">
                  <a:latin typeface="Futura Std Condensed" pitchFamily="34" charset="0"/>
                  <a:cs typeface="Futura Condensed"/>
                </a:rPr>
                <a:t>à leurs jeux.</a:t>
              </a:r>
              <a:endParaRPr lang="fr-FR" sz="1200" dirty="0">
                <a:latin typeface="Futura Std Condensed" pitchFamily="34" charset="0"/>
                <a:cs typeface="Futura Condensed"/>
              </a:endParaRP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Laissez les élèves partager leurs jeux enrichis avec leurs camarades. Nous suggérons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une activité de partage en binôme ou de démonstration pour permettre aux élèves de faire découvrir aux autres leurs jeux et de montrer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ont appris.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1231106"/>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seront plus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avec les concepts de condition, </a:t>
            </a:r>
            <a:r>
              <a:rPr lang="fr-FR" sz="1200" b="0" i="0" u="none" dirty="0" smtClean="0">
                <a:latin typeface="Futura Std Condensed" pitchFamily="34" charset="0"/>
                <a:cs typeface="Futura Condensed"/>
              </a:rPr>
              <a:t>d’opérateur </a:t>
            </a:r>
            <a:r>
              <a:rPr lang="fr-FR" sz="1200" b="0" i="0" u="none" dirty="0">
                <a:latin typeface="Futura Std Condensed" pitchFamily="34" charset="0"/>
                <a:cs typeface="Futura Condensed"/>
              </a:rPr>
              <a:t>et de donnée, du fait de </a:t>
            </a:r>
            <a:r>
              <a:rPr lang="fr-FR" sz="1200" b="0" i="0" u="none" dirty="0" smtClean="0">
                <a:latin typeface="Futura Std Condensed" pitchFamily="34" charset="0"/>
                <a:cs typeface="Futura Condensed"/>
              </a:rPr>
              <a:t>s’être </a:t>
            </a:r>
            <a:r>
              <a:rPr lang="fr-FR" sz="1200" b="0" i="0" u="none" dirty="0">
                <a:latin typeface="Futura Std Condensed" pitchFamily="34" charset="0"/>
                <a:cs typeface="Futura Condensed"/>
              </a:rPr>
              <a:t>penchés sur des programmes illustrant des mécanismes de jeu courants</a:t>
            </a:r>
          </a:p>
        </p:txBody>
      </p:sp>
      <p:sp>
        <p:nvSpPr>
          <p:cNvPr id="42" name="TextBox 41"/>
          <p:cNvSpPr txBox="1"/>
          <p:nvPr>
            <p:custDataLst>
              <p:tags r:id="rId3"/>
            </p:custDataLst>
          </p:nvPr>
        </p:nvSpPr>
        <p:spPr>
          <a:xfrm>
            <a:off x="1300826" y="647673"/>
            <a:ext cx="2815942" cy="800219"/>
          </a:xfrm>
          <a:prstGeom prst="rect">
            <a:avLst/>
          </a:prstGeom>
          <a:noFill/>
        </p:spPr>
        <p:txBody>
          <a:bodyPr wrap="square" rtlCol="0">
            <a:spAutoFit/>
          </a:bodyPr>
          <a:lstStyle/>
          <a:p>
            <a:pPr algn="l" rtl="0"/>
            <a:r>
              <a:rPr lang="fr-FR" sz="4600" b="0" i="0" u="none">
                <a:latin typeface="Futura Std Condensed" pitchFamily="34" charset="0"/>
                <a:cs typeface="Futura Condensed"/>
              </a:rPr>
              <a:t>EXTENSIONS</a:t>
            </a:r>
          </a:p>
        </p:txBody>
      </p:sp>
      <p:grpSp>
        <p:nvGrpSpPr>
          <p:cNvPr id="2" name="Group 1"/>
          <p:cNvGrpSpPr/>
          <p:nvPr>
            <p:custDataLst>
              <p:tags r:id="rId4"/>
            </p:custDataLst>
          </p:nvPr>
        </p:nvGrpSpPr>
        <p:grpSpPr>
          <a:xfrm>
            <a:off x="4007796" y="2830659"/>
            <a:ext cx="3307404" cy="1144275"/>
            <a:chOff x="4007796" y="2830659"/>
            <a:chExt cx="3307404" cy="1144275"/>
          </a:xfrm>
        </p:grpSpPr>
        <p:sp>
          <p:nvSpPr>
            <p:cNvPr id="18" name="TextBox 17"/>
            <p:cNvSpPr txBox="1"/>
            <p:nvPr/>
          </p:nvSpPr>
          <p:spPr>
            <a:xfrm>
              <a:off x="4104914"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a:latin typeface="Futura Std Condensed" pitchFamily="34" charset="0"/>
                  <a:cs typeface="Futura Condensed"/>
                </a:rPr>
                <a:t>« Extensions »</a:t>
              </a:r>
              <a:endParaRPr lang="fr-FR" sz="12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spc="-20" dirty="0">
                  <a:latin typeface="Futura Std Condensed" pitchFamily="34" charset="0"/>
                  <a:cs typeface="Futura Condensed"/>
                </a:rPr>
                <a:t>« Extensions »</a:t>
              </a:r>
              <a:endParaRPr lang="fr-FR" sz="1200" dirty="0">
                <a:latin typeface="Futura Std Condensed" pitchFamily="34" charset="0"/>
                <a:cs typeface="Futura Condensed"/>
              </a:endParaRPr>
            </a:p>
            <a:p>
              <a:pPr algn="l" rtl="0"/>
              <a:r>
                <a:rPr lang="fr-FR" sz="1200" b="0" i="0" u="none" dirty="0">
                  <a:latin typeface="Futura Std Condensed" pitchFamily="34" charset="0"/>
                  <a:cs typeface="Futura Condensed"/>
                </a:rPr>
                <a:t>      http://scratch.mit.edu/studios/475619</a:t>
              </a:r>
              <a:endParaRPr lang="fr-FR" sz="1100" dirty="0">
                <a:latin typeface="Futura Std Condensed" pitchFamily="34" charset="0"/>
                <a:cs typeface="Futura Condensed"/>
              </a:endParaRP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007796" y="4094291"/>
            <a:ext cx="3307404" cy="1503826"/>
            <a:chOff x="3992282" y="2832776"/>
            <a:chExt cx="3307404" cy="1503826"/>
          </a:xfrm>
        </p:grpSpPr>
        <p:sp>
          <p:nvSpPr>
            <p:cNvPr id="84" name="TextBox 83"/>
            <p:cNvSpPr txBox="1"/>
            <p:nvPr/>
          </p:nvSpPr>
          <p:spPr>
            <a:xfrm>
              <a:off x="4089400" y="3328602"/>
              <a:ext cx="3117152" cy="100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De quelles façons peut-on augmenter le niveau de difficulté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jeu ?</a:t>
              </a:r>
            </a:p>
            <a:p>
              <a:pPr marL="171450" indent="-171450" algn="l" rtl="0">
                <a:buFont typeface="Lucida Grande"/>
                <a:buChar char="+"/>
              </a:pPr>
              <a:r>
                <a:rPr lang="fr-FR" sz="1200" b="0" i="0" u="none" dirty="0">
                  <a:latin typeface="Futura Std Condensed" pitchFamily="34" charset="0"/>
                  <a:cs typeface="Futura Condensed"/>
                </a:rPr>
                <a:t>Quelles extensions as-tu ajoutées à ton jeu ?</a:t>
              </a:r>
            </a:p>
            <a:p>
              <a:pPr marL="171450" indent="-171450" algn="l" rtl="0">
                <a:buFont typeface="Lucida Grande"/>
                <a:buChar char="+"/>
              </a:pPr>
              <a:r>
                <a:rPr lang="fr-FR" sz="1200" b="0" i="0" u="none" dirty="0">
                  <a:latin typeface="Futura Std Condensed" pitchFamily="34" charset="0"/>
                  <a:cs typeface="Futura Condensed"/>
                </a:rPr>
                <a:t>Décris comment tu as inclus une ou des extension(s) </a:t>
              </a:r>
              <a:r>
                <a:rPr lang="fr-FR" sz="1200" b="0" i="0" u="none" dirty="0" smtClean="0">
                  <a:latin typeface="Futura Std Condensed" pitchFamily="34" charset="0"/>
                  <a:cs typeface="Futura Condensed"/>
                </a:rPr>
                <a:t/>
              </a:r>
              <a:br>
                <a:rPr lang="fr-FR" sz="1200" b="0" i="0" u="none" dirty="0" smtClean="0">
                  <a:latin typeface="Futura Std Condensed" pitchFamily="34" charset="0"/>
                  <a:cs typeface="Futura Condensed"/>
                </a:rPr>
              </a:br>
              <a:r>
                <a:rPr lang="fr-FR" sz="1200" b="0" i="0" u="none" dirty="0" smtClean="0">
                  <a:latin typeface="Futura Std Condensed" pitchFamily="34" charset="0"/>
                  <a:cs typeface="Futura Condensed"/>
                </a:rPr>
                <a:t>à </a:t>
              </a:r>
              <a:r>
                <a:rPr lang="fr-FR" sz="1200" b="0" i="0" u="none" dirty="0">
                  <a:latin typeface="Futura Std Condensed" pitchFamily="34" charset="0"/>
                  <a:cs typeface="Futura Condensed"/>
                </a:rPr>
                <a:t>ton jeu.</a:t>
              </a:r>
              <a:endParaRPr lang="fr-FR" sz="1200" dirty="0">
                <a:latin typeface="Futura Std Condensed" pitchFamily="34" charset="0"/>
              </a:endParaRP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007796" y="5717576"/>
            <a:ext cx="3307404" cy="957492"/>
            <a:chOff x="3992282" y="2832776"/>
            <a:chExt cx="3307404" cy="957492"/>
          </a:xfrm>
        </p:grpSpPr>
        <p:sp>
          <p:nvSpPr>
            <p:cNvPr id="88" name="TextBox 87"/>
            <p:cNvSpPr txBox="1"/>
            <p:nvPr/>
          </p:nvSpPr>
          <p:spPr>
            <a:xfrm>
              <a:off x="4089400" y="3328603"/>
              <a:ext cx="3117152" cy="461665"/>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réussi à incorporer des extensions à leurs jeux </a:t>
              </a:r>
              <a:r>
                <a:rPr lang="fr-FR" sz="1200" b="0" i="0" u="none" dirty="0" smtClean="0">
                  <a:latin typeface="Futura Std Condensed" pitchFamily="34" charset="0"/>
                  <a:cs typeface="Futura Condensed"/>
                </a:rPr>
                <a:t>d’origine</a:t>
              </a:r>
              <a:r>
                <a:rPr lang="fr-FR" sz="1200" b="0" i="0" u="none" dirty="0">
                  <a:latin typeface="Futura Std Condensed" pitchFamily="34" charset="0"/>
                  <a:cs typeface="Futura Condensed"/>
                </a:rPr>
                <a:t>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custDataLst>
              <p:tags r:id="rId7"/>
            </p:custDataLst>
          </p:nvPr>
        </p:nvGrpSpPr>
        <p:grpSpPr>
          <a:xfrm>
            <a:off x="457995" y="7630731"/>
            <a:ext cx="6857205" cy="352518"/>
            <a:chOff x="457995" y="7630731"/>
            <a:chExt cx="6857205" cy="352518"/>
          </a:xfrm>
        </p:grpSpPr>
        <p:sp>
          <p:nvSpPr>
            <p:cNvPr id="55" name="TextBox 54"/>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56" name="Straight Connector 55"/>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58" name="Straight Connector 57"/>
          <p:cNvCxnSpPr/>
          <p:nvPr>
            <p:custDataLst>
              <p:tags r:id="rId8"/>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custDataLst>
              <p:tags r:id="rId9"/>
            </p:custDataLst>
          </p:nvPr>
        </p:nvGrpSpPr>
        <p:grpSpPr>
          <a:xfrm>
            <a:off x="4104914" y="8217641"/>
            <a:ext cx="3117152" cy="1158779"/>
            <a:chOff x="3746748" y="8217641"/>
            <a:chExt cx="3475318" cy="1158779"/>
          </a:xfrm>
        </p:grpSpPr>
        <p:sp>
          <p:nvSpPr>
            <p:cNvPr id="64" name="TextBox 6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5" name="Group 64"/>
            <p:cNvGrpSpPr/>
            <p:nvPr/>
          </p:nvGrpSpPr>
          <p:grpSpPr>
            <a:xfrm>
              <a:off x="4076948" y="8385986"/>
              <a:ext cx="3145118" cy="883399"/>
              <a:chOff x="3891832" y="8385983"/>
              <a:chExt cx="3321768" cy="883398"/>
            </a:xfrm>
          </p:grpSpPr>
          <p:cxnSp>
            <p:nvCxnSpPr>
              <p:cNvPr id="69" name="Straight Connector 6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78" name="TextBox 77"/>
          <p:cNvSpPr txBox="1"/>
          <p:nvPr>
            <p:custDataLst>
              <p:tags r:id="rId10"/>
            </p:custDataLst>
          </p:nvPr>
        </p:nvSpPr>
        <p:spPr>
          <a:xfrm>
            <a:off x="551129" y="8142739"/>
            <a:ext cx="3231204" cy="1754326"/>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Pour fournir une aide supplémentaire aux élèves qui en ont besoin, nous suggérons </a:t>
            </a:r>
            <a:r>
              <a:rPr lang="fr-FR" sz="1200" b="0" i="0" u="none" dirty="0" smtClean="0">
                <a:latin typeface="Futura Std Condensed" pitchFamily="34" charset="0"/>
                <a:cs typeface="Futura Condensed"/>
              </a:rPr>
              <a:t>d’analyser </a:t>
            </a:r>
            <a:r>
              <a:rPr lang="fr-FR" sz="1200" b="0" i="0" u="none" dirty="0">
                <a:latin typeface="Futura Std Condensed" pitchFamily="34" charset="0"/>
                <a:cs typeface="Futura Condensed"/>
              </a:rPr>
              <a:t>un des exemples </a:t>
            </a:r>
            <a:r>
              <a:rPr lang="fr-FR" sz="1200" b="0" i="0" u="none" dirty="0" smtClean="0">
                <a:latin typeface="Futura Std Condensed" pitchFamily="34" charset="0"/>
                <a:cs typeface="Futura Condensed"/>
              </a:rPr>
              <a:t>d’extension </a:t>
            </a:r>
            <a:r>
              <a:rPr lang="fr-FR" sz="1200" b="0" i="0" u="none" dirty="0">
                <a:latin typeface="Futura Std Condensed" pitchFamily="34" charset="0"/>
                <a:cs typeface="Futura Condensed"/>
              </a:rPr>
              <a:t>(ex. Niveaux) avec </a:t>
            </a:r>
            <a:r>
              <a:rPr lang="fr-FR" sz="1200" b="0" i="0" u="none" dirty="0" smtClean="0">
                <a:latin typeface="Futura Std Condensed" pitchFamily="34" charset="0"/>
                <a:cs typeface="Futura Condensed"/>
              </a:rPr>
              <a:t>l’ensemble </a:t>
            </a:r>
            <a:r>
              <a:rPr lang="fr-FR" sz="1200" b="0" i="0" u="none" dirty="0">
                <a:latin typeface="Futura Std Condensed" pitchFamily="34" charset="0"/>
                <a:cs typeface="Futura Condensed"/>
              </a:rPr>
              <a:t>de la classe et </a:t>
            </a:r>
            <a:r>
              <a:rPr lang="fr-FR" sz="1200" b="0" i="0" u="none" dirty="0" smtClean="0">
                <a:latin typeface="Futura Std Condensed" pitchFamily="34" charset="0"/>
                <a:cs typeface="Futura Condensed"/>
              </a:rPr>
              <a:t>d’aider </a:t>
            </a:r>
            <a:r>
              <a:rPr lang="fr-FR" sz="1200" b="0" i="0" u="none" dirty="0">
                <a:latin typeface="Futura Std Condensed" pitchFamily="34" charset="0"/>
                <a:cs typeface="Futura Condensed"/>
              </a:rPr>
              <a:t>les élèves à ajouter </a:t>
            </a:r>
            <a:r>
              <a:rPr lang="fr-FR" sz="1200" b="0" i="0" u="none" dirty="0" smtClean="0">
                <a:latin typeface="Futura Std Condensed" pitchFamily="34" charset="0"/>
                <a:cs typeface="Futura Condensed"/>
              </a:rPr>
              <a:t>l’extension </a:t>
            </a:r>
            <a:r>
              <a:rPr lang="fr-FR" sz="1200" b="0" i="0" u="none" dirty="0">
                <a:latin typeface="Futura Std Condensed" pitchFamily="34" charset="0"/>
                <a:cs typeface="Futura Condensed"/>
              </a:rPr>
              <a:t>à leurs jeux.</a:t>
            </a:r>
          </a:p>
          <a:p>
            <a:pPr marL="171450" indent="-171450" algn="l" rtl="0">
              <a:buFont typeface="Lucida Grande"/>
              <a:buChar char="+"/>
            </a:pP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Sac à dos » est un moyen pour les élèves </a:t>
            </a:r>
            <a:r>
              <a:rPr lang="fr-FR" sz="1200" b="0" i="0" u="none" dirty="0" smtClean="0">
                <a:latin typeface="Futura Std Condensed" pitchFamily="34" charset="0"/>
                <a:cs typeface="Futura Condensed"/>
              </a:rPr>
              <a:t>d’incorporer </a:t>
            </a:r>
            <a:r>
              <a:rPr lang="fr-FR" sz="1200" b="0" i="0" u="none" dirty="0">
                <a:latin typeface="Futura Std Condensed" pitchFamily="34" charset="0"/>
                <a:cs typeface="Futura Condensed"/>
              </a:rPr>
              <a:t>des éléments de leurs projets </a:t>
            </a:r>
            <a:r>
              <a:rPr lang="fr-FR" sz="1200" b="0" i="0" u="none" dirty="0" smtClean="0">
                <a:latin typeface="Futura Std Condensed" pitchFamily="34" charset="0"/>
                <a:cs typeface="Futura Condensed"/>
              </a:rPr>
              <a:t>d’extension </a:t>
            </a:r>
            <a:r>
              <a:rPr lang="fr-FR" sz="1200" b="0" i="0" u="none" dirty="0">
                <a:latin typeface="Futura Std Condensed" pitchFamily="34" charset="0"/>
                <a:cs typeface="Futura Condensed"/>
              </a:rPr>
              <a:t>à leurs jeux de base. Pour plus </a:t>
            </a:r>
            <a:r>
              <a:rPr lang="fr-FR" sz="1200" b="0" i="0" u="none" dirty="0" smtClean="0">
                <a:latin typeface="Futura Std Condensed" pitchFamily="34" charset="0"/>
                <a:cs typeface="Futura Condensed"/>
              </a:rPr>
              <a:t>d’informations </a:t>
            </a:r>
            <a:r>
              <a:rPr lang="fr-FR" sz="1200" b="0" i="0" u="none" dirty="0">
                <a:latin typeface="Futura Std Condensed" pitchFamily="34" charset="0"/>
                <a:cs typeface="Futura Condensed"/>
              </a:rPr>
              <a:t>sur </a:t>
            </a:r>
            <a:r>
              <a:rPr lang="fr-FR" sz="1200" b="0" i="0" u="none" dirty="0" smtClean="0">
                <a:latin typeface="Futura Std Condensed" pitchFamily="34" charset="0"/>
                <a:cs typeface="Futura Condensed"/>
              </a:rPr>
              <a:t>l’outil </a:t>
            </a:r>
            <a:r>
              <a:rPr lang="fr-FR" sz="1200" b="0" i="0" u="none" dirty="0">
                <a:latin typeface="Futura Std Condensed" pitchFamily="34" charset="0"/>
                <a:cs typeface="Futura Condensed"/>
              </a:rPr>
              <a:t>« Sac à dos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regardez la vidéo à </a:t>
            </a:r>
            <a:r>
              <a:rPr lang="fr-FR" sz="1200" b="0" i="0" u="none" dirty="0" smtClean="0">
                <a:latin typeface="Futura Std Condensed" pitchFamily="34" charset="0"/>
                <a:cs typeface="Futura Condensed"/>
              </a:rPr>
              <a:t>l’adresse </a:t>
            </a:r>
            <a:r>
              <a:rPr lang="fr-FR" sz="1200" b="0" i="0" u="none" dirty="0">
                <a:latin typeface="Futura Std Condensed" pitchFamily="34" charset="0"/>
                <a:cs typeface="Futura Condensed"/>
              </a:rPr>
              <a:t>suivante : http://bit.ly/scratchbackpack.</a:t>
            </a:r>
            <a:endParaRPr lang="fr-FR" sz="1200" dirty="0">
              <a:latin typeface="Futura Std Condensed" pitchFamily="34" charset="0"/>
              <a:cs typeface="Futura Condensed"/>
            </a:endParaRPr>
          </a:p>
        </p:txBody>
      </p:sp>
      <p:sp>
        <p:nvSpPr>
          <p:cNvPr id="99" name="TextBox 98"/>
          <p:cNvSpPr txBox="1"/>
          <p:nvPr>
            <p:custDataLst>
              <p:tags r:id="rId11"/>
            </p:custDataLst>
          </p:nvPr>
        </p:nvSpPr>
        <p:spPr>
          <a:xfrm>
            <a:off x="2527923"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102" name="Picture 101" descr="30min.png"/>
          <p:cNvPicPr>
            <a:picLocks noChangeAspect="1"/>
          </p:cNvPicPr>
          <p:nvPr>
            <p:custDataLst>
              <p:tags r:id="rId12"/>
            </p:custDataLst>
          </p:nvPr>
        </p:nvPicPr>
        <p:blipFill>
          <a:blip r:embed="rId18">
            <a:extLst>
              <a:ext uri="{28A0092B-C50C-407E-A947-70E740481C1C}">
                <a14:useLocalDpi xmlns:a14="http://schemas.microsoft.com/office/drawing/2010/main" val="0"/>
              </a:ext>
            </a:extLst>
          </a:blip>
          <a:stretch>
            <a:fillRect/>
          </a:stretch>
        </p:blipFill>
        <p:spPr>
          <a:xfrm>
            <a:off x="2266475" y="1752620"/>
            <a:ext cx="329184" cy="329184"/>
          </a:xfrm>
          <a:prstGeom prst="rect">
            <a:avLst/>
          </a:prstGeom>
        </p:spPr>
      </p:pic>
      <p:grpSp>
        <p:nvGrpSpPr>
          <p:cNvPr id="103" name="Group 102"/>
          <p:cNvGrpSpPr/>
          <p:nvPr>
            <p:custDataLst>
              <p:tags r:id="rId13"/>
            </p:custDataLst>
          </p:nvPr>
        </p:nvGrpSpPr>
        <p:grpSpPr>
          <a:xfrm>
            <a:off x="3661944" y="794340"/>
            <a:ext cx="442062" cy="1123360"/>
            <a:chOff x="2853673" y="794340"/>
            <a:chExt cx="442062" cy="1123360"/>
          </a:xfrm>
        </p:grpSpPr>
        <p:cxnSp>
          <p:nvCxnSpPr>
            <p:cNvPr id="104" name="Straight Connector 103"/>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dirty="0">
                <a:latin typeface="Futura Std Condensed" pitchFamily="34" charset="0"/>
              </a:rPr>
              <a:t>82</a:t>
            </a:r>
            <a:endParaRPr lang="fr-FR" dirty="0">
              <a:latin typeface="Futura Std Condensed" pitchFamily="34" charset="0"/>
            </a:endParaRPr>
          </a:p>
        </p:txBody>
      </p:sp>
      <p:grpSp>
        <p:nvGrpSpPr>
          <p:cNvPr id="45" name="Group 44"/>
          <p:cNvGrpSpPr/>
          <p:nvPr>
            <p:custDataLst>
              <p:tags r:id="rId15"/>
            </p:custDataLst>
          </p:nvPr>
        </p:nvGrpSpPr>
        <p:grpSpPr>
          <a:xfrm>
            <a:off x="551130" y="-1"/>
            <a:ext cx="493776" cy="2791969"/>
            <a:chOff x="551130" y="-1"/>
            <a:chExt cx="493776" cy="2791969"/>
          </a:xfrm>
        </p:grpSpPr>
        <p:pic>
          <p:nvPicPr>
            <p:cNvPr id="46" name="Picture 45" descr="Unit4activitie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47" name="TextBox 4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4 	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568631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custDataLst>
              <p:tags r:id="rId1"/>
            </p:custDataLst>
          </p:nvPr>
        </p:nvSpPr>
        <p:spPr>
          <a:xfrm>
            <a:off x="3829984" y="6603168"/>
            <a:ext cx="3402084" cy="877163"/>
          </a:xfrm>
          <a:prstGeom prst="rect">
            <a:avLst/>
          </a:prstGeom>
          <a:ln w="12700" cmpd="sng">
            <a:noFill/>
            <a:prstDash val="dash"/>
          </a:ln>
        </p:spPr>
        <p:txBody>
          <a:bodyPr wrap="square" lIns="0" tIns="91440" rIns="0" bIns="91440">
            <a:spAutoFit/>
          </a:bodyPr>
          <a:lstStyle/>
          <a:p>
            <a:pPr algn="l" rtl="0"/>
            <a:r>
              <a:rPr lang="fr-FR" sz="1200" b="1" i="0" u="none" dirty="0">
                <a:latin typeface="Futura Std Condensed" pitchFamily="34" charset="0"/>
                <a:cs typeface="Futura Condensed"/>
              </a:rPr>
              <a:t>+  </a:t>
            </a:r>
            <a:r>
              <a:rPr lang="fr-FR" sz="1200" b="1" i="0" u="none" dirty="0" smtClean="0">
                <a:latin typeface="Futura Std Condensed" pitchFamily="34" charset="0"/>
                <a:cs typeface="Futura Condensed"/>
              </a:rPr>
              <a:t>MULTI-JOUEURS </a:t>
            </a:r>
            <a:r>
              <a:rPr lang="fr-FR" sz="1000" b="0" i="0" u="none" dirty="0" smtClean="0">
                <a:latin typeface="Futura Std Condensed" pitchFamily="34" charset="0"/>
                <a:cs typeface="Futura Condensed"/>
              </a:rPr>
              <a:t>http</a:t>
            </a:r>
            <a:r>
              <a:rPr lang="fr-FR" sz="1000" b="0" i="0" u="none" dirty="0">
                <a:latin typeface="Futura Std Condensed" pitchFamily="34" charset="0"/>
                <a:cs typeface="Futura Condensed"/>
              </a:rPr>
              <a:t>://scratch.mit.edu/projects/25192711</a:t>
            </a:r>
            <a:endParaRPr lang="fr-FR" sz="600" dirty="0" smtClean="0">
              <a:latin typeface="Futura Std Condensed" pitchFamily="34" charset="0"/>
              <a:cs typeface="Futura Condensed"/>
            </a:endParaRPr>
          </a:p>
          <a:p>
            <a:pPr defTabSz="180000"/>
            <a:r>
              <a:rPr lang="fr-FR" sz="1100" b="0" i="0" u="none" dirty="0">
                <a:latin typeface="Futura Std Condensed" pitchFamily="34" charset="0"/>
                <a:cs typeface="Futura Condensed"/>
              </a:rPr>
              <a:t>      Montre comment ajouter un autre joueur au jeu. Le joueur </a:t>
            </a:r>
            <a:r>
              <a:rPr lang="fr-FR" sz="1100" b="0" i="0" u="none" dirty="0" smtClean="0">
                <a:latin typeface="Futura Std Condensed" pitchFamily="34" charset="0"/>
                <a:cs typeface="Futura Condensed"/>
              </a:rPr>
              <a:t>n</a:t>
            </a:r>
            <a:r>
              <a:rPr lang="fr-FR" sz="1100" b="0" i="0" u="none" baseline="30000" dirty="0" smtClean="0">
                <a:latin typeface="Futura Std Condensed" pitchFamily="34" charset="0"/>
                <a:cs typeface="Futura Condensed"/>
              </a:rPr>
              <a:t>o</a:t>
            </a:r>
            <a:r>
              <a:rPr lang="fr-FR" sz="1100" b="0" i="0" u="none" dirty="0" smtClean="0">
                <a:latin typeface="Futura Std Condensed" pitchFamily="34" charset="0"/>
                <a:cs typeface="Futura Condensed"/>
              </a:rPr>
              <a:t> 1 </a:t>
            </a:r>
            <a:r>
              <a:rPr lang="fr-FR" sz="1100" b="0" i="0" u="none" dirty="0">
                <a:latin typeface="Futura Std Condensed" pitchFamily="34" charset="0"/>
                <a:cs typeface="Futura Condensed"/>
              </a:rPr>
              <a:t>doit se </a:t>
            </a:r>
            <a:r>
              <a:rPr lang="fr-FR" sz="1100" b="0" i="0" u="none" dirty="0" smtClean="0">
                <a:latin typeface="Futura Std Condensed" pitchFamily="34" charset="0"/>
                <a:cs typeface="Futura Condensed"/>
              </a:rPr>
              <a:t>	servir </a:t>
            </a:r>
            <a:r>
              <a:rPr lang="fr-FR" sz="1100" b="0" i="0" u="none" dirty="0">
                <a:latin typeface="Futura Std Condensed" pitchFamily="34" charset="0"/>
                <a:cs typeface="Futura Condensed"/>
              </a:rPr>
              <a:t>des touches fléchées pour diriger Pico dans le labyrinthe, tandis que </a:t>
            </a:r>
            <a:r>
              <a:rPr lang="fr-FR" sz="1100" b="0" i="0" u="none" dirty="0" smtClean="0">
                <a:latin typeface="Futura Std Condensed" pitchFamily="34" charset="0"/>
                <a:cs typeface="Futura Condensed"/>
              </a:rPr>
              <a:t>	le </a:t>
            </a:r>
            <a:r>
              <a:rPr lang="fr-FR" sz="1100" b="0" i="0" u="none" dirty="0">
                <a:latin typeface="Futura Std Condensed" pitchFamily="34" charset="0"/>
                <a:cs typeface="Futura Condensed"/>
              </a:rPr>
              <a:t>joueur n</a:t>
            </a:r>
            <a:r>
              <a:rPr lang="fr-FR" sz="1100" b="0" i="0" u="none" baseline="30000" dirty="0">
                <a:latin typeface="Futura Std Condensed" pitchFamily="34" charset="0"/>
                <a:cs typeface="Futura Condensed"/>
              </a:rPr>
              <a:t>o </a:t>
            </a:r>
            <a:r>
              <a:rPr lang="fr-FR" sz="1100" b="0" i="0" u="none" dirty="0">
                <a:latin typeface="Futura Std Condensed" pitchFamily="34" charset="0"/>
                <a:cs typeface="Futura Condensed"/>
              </a:rPr>
              <a:t>2 utilise </a:t>
            </a:r>
            <a:r>
              <a:rPr lang="fr-FR" sz="1100" b="0" i="0" u="none" dirty="0" smtClean="0">
                <a:latin typeface="Futura Std Condensed" pitchFamily="34" charset="0"/>
                <a:cs typeface="Futura Condensed"/>
              </a:rPr>
              <a:t>les </a:t>
            </a:r>
            <a:r>
              <a:rPr lang="fr-FR" sz="1100" b="0" i="0" u="none" dirty="0">
                <a:latin typeface="Futura Std Condensed" pitchFamily="34" charset="0"/>
                <a:cs typeface="Futura Condensed"/>
              </a:rPr>
              <a:t>touches </a:t>
            </a:r>
            <a:r>
              <a:rPr lang="fr-FR" sz="1100" b="0" i="0" u="none" dirty="0" smtClean="0">
                <a:latin typeface="Futura Std Condensed" pitchFamily="34" charset="0"/>
                <a:cs typeface="Futura Condensed"/>
              </a:rPr>
              <a:t>W</a:t>
            </a:r>
            <a:r>
              <a:rPr lang="fr-FR" sz="1100" b="0" i="0" u="none" dirty="0">
                <a:latin typeface="Futura Std Condensed" pitchFamily="34" charset="0"/>
                <a:cs typeface="Futura Condensed"/>
              </a:rPr>
              <a:t>, A, S et D pour diriger Nano.</a:t>
            </a:r>
            <a:endParaRPr lang="fr-FR" sz="1100" dirty="0">
              <a:latin typeface="Futura Std Condensed" pitchFamily="34" charset="0"/>
              <a:cs typeface="Futura Condensed"/>
            </a:endParaRPr>
          </a:p>
        </p:txBody>
      </p:sp>
      <p:grpSp>
        <p:nvGrpSpPr>
          <p:cNvPr id="3" name="Group 2"/>
          <p:cNvGrpSpPr/>
          <p:nvPr>
            <p:custDataLst>
              <p:tags r:id="rId2"/>
            </p:custDataLst>
          </p:nvPr>
        </p:nvGrpSpPr>
        <p:grpSpPr>
          <a:xfrm>
            <a:off x="0" y="7871074"/>
            <a:ext cx="7772400" cy="532604"/>
            <a:chOff x="0" y="7871074"/>
            <a:chExt cx="7772400" cy="532604"/>
          </a:xfrm>
        </p:grpSpPr>
        <p:sp>
          <p:nvSpPr>
            <p:cNvPr id="52" name="Rectangle 51"/>
            <p:cNvSpPr/>
            <p:nvPr/>
          </p:nvSpPr>
          <p:spPr>
            <a:xfrm>
              <a:off x="0" y="7871074"/>
              <a:ext cx="7772400" cy="410457"/>
            </a:xfrm>
            <a:prstGeom prst="rect">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0" name="Diamond 59"/>
            <p:cNvSpPr/>
            <p:nvPr/>
          </p:nvSpPr>
          <p:spPr>
            <a:xfrm>
              <a:off x="1744862" y="8077594"/>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1" name="Diamond 60"/>
            <p:cNvSpPr/>
            <p:nvPr/>
          </p:nvSpPr>
          <p:spPr>
            <a:xfrm>
              <a:off x="5631063" y="8066025"/>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2" name="TextBox 61"/>
            <p:cNvSpPr txBox="1"/>
            <p:nvPr/>
          </p:nvSpPr>
          <p:spPr>
            <a:xfrm>
              <a:off x="0" y="7879206"/>
              <a:ext cx="387072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ESSAIE ÇA</a:t>
              </a:r>
              <a:endParaRPr lang="fr-FR" dirty="0">
                <a:solidFill>
                  <a:schemeClr val="bg1"/>
                </a:solidFill>
                <a:latin typeface="Futura Std Condensed" pitchFamily="34" charset="0"/>
                <a:cs typeface="Futura Condensed"/>
              </a:endParaRPr>
            </a:p>
          </p:txBody>
        </p:sp>
        <p:sp>
          <p:nvSpPr>
            <p:cNvPr id="63" name="TextBox 62"/>
            <p:cNvSpPr txBox="1"/>
            <p:nvPr/>
          </p:nvSpPr>
          <p:spPr>
            <a:xfrm>
              <a:off x="3870726" y="7884634"/>
              <a:ext cx="3901674"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grpSp>
        <p:nvGrpSpPr>
          <p:cNvPr id="6" name="Group 5"/>
          <p:cNvGrpSpPr/>
          <p:nvPr>
            <p:custDataLst>
              <p:tags r:id="rId3"/>
            </p:custDataLst>
          </p:nvPr>
        </p:nvGrpSpPr>
        <p:grpSpPr>
          <a:xfrm>
            <a:off x="445295" y="1522398"/>
            <a:ext cx="2357172" cy="1888956"/>
            <a:chOff x="409710" y="1457232"/>
            <a:chExt cx="2357172" cy="1888956"/>
          </a:xfrm>
        </p:grpSpPr>
        <p:sp>
          <p:nvSpPr>
            <p:cNvPr id="10" name="TextBox 9"/>
            <p:cNvSpPr txBox="1"/>
            <p:nvPr/>
          </p:nvSpPr>
          <p:spPr>
            <a:xfrm>
              <a:off x="502845" y="1457232"/>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a:latin typeface="Futura Std Condensed" pitchFamily="34" charset="0"/>
                  <a:cs typeface="Futura Condensed"/>
                </a:rPr>
                <a:t>COMMENT POURRAIS-TU ENRICHIR ET RÉINVENTER DES JEUX DANS SCRATCH ?</a:t>
              </a:r>
              <a:endParaRPr lang="fr-FR" sz="1200" dirty="0">
                <a:latin typeface="Futura Std Condensed" pitchFamily="34" charset="0"/>
                <a:cs typeface="Futura Condensed"/>
              </a:endParaRPr>
            </a:p>
          </p:txBody>
        </p:sp>
        <p:sp>
          <p:nvSpPr>
            <p:cNvPr id="13" name="TextBox 12"/>
            <p:cNvSpPr txBox="1"/>
            <p:nvPr/>
          </p:nvSpPr>
          <p:spPr>
            <a:xfrm>
              <a:off x="409710" y="2145859"/>
              <a:ext cx="2357172" cy="1200329"/>
            </a:xfrm>
            <a:prstGeom prst="rect">
              <a:avLst/>
            </a:prstGeom>
            <a:noFill/>
          </p:spPr>
          <p:txBody>
            <a:bodyPr wrap="square" rtlCol="0">
              <a:spAutoFit/>
            </a:bodyPr>
            <a:lstStyle/>
            <a:p>
              <a:pPr algn="just" rtl="0"/>
              <a:r>
                <a:rPr lang="fr-FR" sz="1200" b="0" i="0" u="none" dirty="0">
                  <a:latin typeface="Futura Std Condensed" pitchFamily="34" charset="0"/>
                  <a:cs typeface="Futura Condensed"/>
                </a:rPr>
                <a:t>Lance-toi dans la conception de jeu en ajoutant des fonctionnalités supplémentaires à ton projet Scratch ! Choisis (au moins !) une des extensions ci-contre et ajoute-la à tes jeux de labyrinthe, de Pong, ou à défilement que tu as déjà commencé à développer.</a:t>
              </a:r>
              <a:endParaRPr lang="fr-FR" sz="1200" dirty="0">
                <a:solidFill>
                  <a:srgbClr val="000000"/>
                </a:solidFill>
                <a:latin typeface="Futura Std Condensed" pitchFamily="34" charset="0"/>
                <a:cs typeface="Futura Condensed"/>
              </a:endParaRPr>
            </a:p>
          </p:txBody>
        </p:sp>
      </p:grpSp>
      <p:sp>
        <p:nvSpPr>
          <p:cNvPr id="38" name="TextBox 37"/>
          <p:cNvSpPr txBox="1"/>
          <p:nvPr>
            <p:custDataLst>
              <p:tags r:id="rId4"/>
            </p:custDataLst>
          </p:nvPr>
        </p:nvSpPr>
        <p:spPr>
          <a:xfrm>
            <a:off x="4076669" y="8474325"/>
            <a:ext cx="3314032"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une autre extension à tes jeux de labyrinthe, de Pong ou à défilement.</a:t>
            </a:r>
          </a:p>
          <a:p>
            <a:pPr marL="171450" indent="-171450" algn="l" rtl="0">
              <a:buFont typeface="Lucida Grande"/>
              <a:buChar char="+"/>
            </a:pPr>
            <a:r>
              <a:rPr lang="fr-FR" sz="1200" b="0" i="0" u="none" kern="1100" spc="-20" dirty="0">
                <a:latin typeface="Futura Std Condensed" pitchFamily="34" charset="0"/>
                <a:cs typeface="Futura Condensed"/>
              </a:rPr>
              <a:t>Donne-toi de nouveaux défis ! Continue à te pencher sur chacune de ces extensions et ajoute-les à tes jeux.</a:t>
            </a:r>
          </a:p>
          <a:p>
            <a:pPr marL="171450" indent="-171450" algn="l" rtl="0">
              <a:buFont typeface="Lucida Grande"/>
              <a:buChar char="+"/>
            </a:pPr>
            <a:r>
              <a:rPr lang="fr-FR" sz="1200" b="0" i="0" u="none" kern="1100" spc="-20" dirty="0">
                <a:latin typeface="Futura Std Condensed" pitchFamily="34" charset="0"/>
                <a:cs typeface="Futura Condensed"/>
              </a:rPr>
              <a:t>Aide un voisin !</a:t>
            </a:r>
          </a:p>
          <a:p>
            <a:pPr marL="171450" indent="-171450" algn="l" rtl="0">
              <a:buFont typeface="Lucida Grande"/>
              <a:buChar char="+"/>
            </a:pPr>
            <a:r>
              <a:rPr lang="fr-FR" sz="1200" b="0" i="0" u="none" kern="1100" spc="-20" dirty="0">
                <a:latin typeface="Futura Std Condensed" pitchFamily="34" charset="0"/>
                <a:cs typeface="Futura Condensed"/>
              </a:rPr>
              <a:t>Avec un voisin, partagez vos projets et commentez chacun le jeu créé par </a:t>
            </a:r>
            <a:r>
              <a:rPr lang="fr-FR" sz="1200" b="0" i="0" u="none" kern="1100" spc="-20" dirty="0" smtClean="0">
                <a:latin typeface="Futura Std Condensed" pitchFamily="34" charset="0"/>
                <a:cs typeface="Futura Condensed"/>
              </a:rPr>
              <a:t>l’autre</a:t>
            </a:r>
            <a:r>
              <a:rPr lang="fr-FR" sz="1200" b="0" i="0" u="none" kern="1100" spc="-20" dirty="0">
                <a:latin typeface="Futura Std Condensed" pitchFamily="34" charset="0"/>
                <a:cs typeface="Futura Condensed"/>
              </a:rPr>
              <a:t>.</a:t>
            </a:r>
            <a:endParaRPr lang="fr-FR" sz="1200" kern="1100" spc="-20" dirty="0">
              <a:latin typeface="Futura Std Condensed" pitchFamily="34" charset="0"/>
              <a:cs typeface="Futura Condensed"/>
            </a:endParaRPr>
          </a:p>
        </p:txBody>
      </p:sp>
      <p:cxnSp>
        <p:nvCxnSpPr>
          <p:cNvPr id="70" name="Straight Connector 69"/>
          <p:cNvCxnSpPr/>
          <p:nvPr>
            <p:custDataLst>
              <p:tags r:id="rId5"/>
            </p:custDataLst>
          </p:nvPr>
        </p:nvCxnSpPr>
        <p:spPr>
          <a:xfrm>
            <a:off x="3870726"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custDataLst>
              <p:tags r:id="rId6"/>
            </p:custDataLst>
          </p:nvPr>
        </p:nvSpPr>
        <p:spPr>
          <a:xfrm>
            <a:off x="3829984" y="668932"/>
            <a:ext cx="3402084" cy="707886"/>
          </a:xfrm>
          <a:prstGeom prst="rect">
            <a:avLst/>
          </a:prstGeom>
          <a:ln w="12700" cmpd="sng">
            <a:noFill/>
            <a:prstDash val="dash"/>
          </a:ln>
        </p:spPr>
        <p:txBody>
          <a:bodyPr wrap="square" lIns="0" tIns="91440" rIns="0" bIns="91440">
            <a:spAutoFit/>
          </a:bodyPr>
          <a:lstStyle/>
          <a:p>
            <a:pPr algn="l" rtl="0">
              <a:buSzPct val="100000"/>
            </a:pPr>
            <a:r>
              <a:rPr lang="fr-FR" sz="1200" b="1" i="0" u="none" dirty="0">
                <a:latin typeface="Futura Std Condensed" pitchFamily="34" charset="0"/>
                <a:cs typeface="Futura Condensed"/>
              </a:rPr>
              <a:t>+  SCORE</a:t>
            </a:r>
            <a:r>
              <a:rPr lang="fr-FR" sz="1000" b="1" i="0" u="none" dirty="0">
                <a:latin typeface="Futura Std Condensed" pitchFamily="34" charset="0"/>
                <a:cs typeface="Futura Condensed"/>
              </a:rPr>
              <a:t> </a:t>
            </a:r>
            <a:r>
              <a:rPr lang="fr-FR" sz="1000" b="0" i="0" u="none" dirty="0">
                <a:latin typeface="Futura Std Condensed" pitchFamily="34" charset="0"/>
                <a:cs typeface="Futura Condensed"/>
              </a:rPr>
              <a:t>http://scratch.mit.edu/projects/1940443</a:t>
            </a:r>
            <a:endParaRPr lang="fr-FR" sz="600" dirty="0">
              <a:latin typeface="Futura Std Condensed" pitchFamily="34" charset="0"/>
              <a:cs typeface="Futura Condensed"/>
            </a:endParaRPr>
          </a:p>
          <a:p>
            <a:pPr algn="l" defTabSz="180000" rtl="0"/>
            <a:r>
              <a:rPr lang="fr-FR" sz="1100" b="0" i="0" u="none" dirty="0">
                <a:latin typeface="Futura Std Condensed" pitchFamily="34" charset="0"/>
                <a:cs typeface="Futura Condensed"/>
              </a:rPr>
              <a:t>      Montre comment initialiser et modifier un score. On obtient 10 points </a:t>
            </a:r>
            <a:r>
              <a:rPr lang="fr-FR" sz="1100" b="0" i="0" u="none" dirty="0" smtClean="0">
                <a:latin typeface="Futura Std Condensed" pitchFamily="34" charset="0"/>
                <a:cs typeface="Futura Condensed"/>
              </a:rPr>
              <a:t>	chaque fois </a:t>
            </a:r>
            <a:r>
              <a:rPr lang="fr-FR" sz="1100" b="0" i="0" u="none" dirty="0">
                <a:latin typeface="Futura Std Condensed" pitchFamily="34" charset="0"/>
                <a:cs typeface="Futura Condensed"/>
              </a:rPr>
              <a:t>que </a:t>
            </a:r>
            <a:r>
              <a:rPr lang="fr-FR" sz="1100" b="0" i="0" u="none" dirty="0" smtClean="0">
                <a:latin typeface="Futura Std Condensed" pitchFamily="34" charset="0"/>
                <a:cs typeface="Futura Condensed"/>
              </a:rPr>
              <a:t>l’on </a:t>
            </a:r>
            <a:r>
              <a:rPr lang="fr-FR" sz="1100" b="0" i="0" u="none" dirty="0">
                <a:latin typeface="Futura Std Condensed" pitchFamily="34" charset="0"/>
                <a:cs typeface="Futura Condensed"/>
              </a:rPr>
              <a:t>clique sur le chat de Scratch.</a:t>
            </a:r>
            <a:endParaRPr lang="fr-FR" sz="1100" dirty="0">
              <a:latin typeface="Futura Std Condensed" pitchFamily="34" charset="0"/>
              <a:cs typeface="Futura Condensed"/>
            </a:endParaRPr>
          </a:p>
        </p:txBody>
      </p:sp>
      <p:sp>
        <p:nvSpPr>
          <p:cNvPr id="79" name="Rectangle 78"/>
          <p:cNvSpPr/>
          <p:nvPr>
            <p:custDataLst>
              <p:tags r:id="rId7"/>
            </p:custDataLst>
          </p:nvPr>
        </p:nvSpPr>
        <p:spPr>
          <a:xfrm>
            <a:off x="3829984" y="2199992"/>
            <a:ext cx="3402084" cy="707886"/>
          </a:xfrm>
          <a:prstGeom prst="rect">
            <a:avLst/>
          </a:prstGeom>
          <a:ln w="12700" cmpd="sng">
            <a:noFill/>
            <a:prstDash val="dash"/>
          </a:ln>
        </p:spPr>
        <p:txBody>
          <a:bodyPr wrap="square" lIns="0" tIns="91440" rIns="0" bIns="91440">
            <a:spAutoFit/>
          </a:bodyPr>
          <a:lstStyle/>
          <a:p>
            <a:pPr algn="l" rtl="0"/>
            <a:r>
              <a:rPr lang="fr-FR" sz="1200" b="1" i="0" u="none" dirty="0">
                <a:latin typeface="Futura Std Condensed" pitchFamily="34" charset="0"/>
                <a:cs typeface="Futura Condensed"/>
              </a:rPr>
              <a:t>+  CHRONOMÈTRE</a:t>
            </a:r>
            <a:r>
              <a:rPr lang="fr-FR" sz="1000" b="1" i="0" u="none" dirty="0">
                <a:latin typeface="Futura Std Condensed" pitchFamily="34" charset="0"/>
                <a:cs typeface="Futura Condensed"/>
              </a:rPr>
              <a:t> </a:t>
            </a:r>
            <a:r>
              <a:rPr lang="fr-FR" sz="1000" b="0" i="0" u="none" dirty="0">
                <a:latin typeface="Futura Std Condensed" pitchFamily="34" charset="0"/>
                <a:cs typeface="Futura Condensed"/>
              </a:rPr>
              <a:t>http://scratch.mit.edu/projects/1940445</a:t>
            </a:r>
            <a:endParaRPr lang="fr-FR" sz="600" dirty="0">
              <a:latin typeface="Futura Std Condensed" pitchFamily="34" charset="0"/>
              <a:cs typeface="Futura Condensed"/>
            </a:endParaRPr>
          </a:p>
          <a:p>
            <a:pPr algn="l" rtl="0"/>
            <a:r>
              <a:rPr lang="fr-FR" sz="1100" b="0" i="0" u="none" dirty="0">
                <a:latin typeface="Futura Std Condensed" pitchFamily="34" charset="0"/>
                <a:cs typeface="Futura Condensed"/>
              </a:rPr>
              <a:t>       Montre comment utiliser un chronomètre. Utilise la souris pour déplacer le </a:t>
            </a:r>
          </a:p>
          <a:p>
            <a:pPr algn="l" rtl="0"/>
            <a:r>
              <a:rPr lang="fr-FR" sz="1100" b="0" i="0" u="none" dirty="0">
                <a:latin typeface="Futura Std Condensed" pitchFamily="34" charset="0"/>
                <a:cs typeface="Futura Condensed"/>
              </a:rPr>
              <a:t>       chat de Scratch </a:t>
            </a:r>
            <a:r>
              <a:rPr lang="fr-FR" sz="1100" b="0" i="0" u="none" dirty="0" smtClean="0">
                <a:latin typeface="Futura Std Condensed" pitchFamily="34" charset="0"/>
                <a:cs typeface="Futura Condensed"/>
              </a:rPr>
              <a:t>jusqu’à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a:t>
            </a:r>
            <a:endParaRPr lang="fr-FR" sz="1100" dirty="0">
              <a:latin typeface="Futura Std Condensed" pitchFamily="34" charset="0"/>
              <a:cs typeface="Futura Condensed"/>
            </a:endParaRPr>
          </a:p>
        </p:txBody>
      </p:sp>
      <p:sp>
        <p:nvSpPr>
          <p:cNvPr id="76" name="Rectangle 75"/>
          <p:cNvSpPr/>
          <p:nvPr>
            <p:custDataLst>
              <p:tags r:id="rId8"/>
            </p:custDataLst>
          </p:nvPr>
        </p:nvSpPr>
        <p:spPr>
          <a:xfrm>
            <a:off x="3829986" y="4377831"/>
            <a:ext cx="3402082" cy="707886"/>
          </a:xfrm>
          <a:prstGeom prst="rect">
            <a:avLst/>
          </a:prstGeom>
          <a:ln w="12700" cmpd="sng">
            <a:noFill/>
            <a:prstDash val="dash"/>
          </a:ln>
        </p:spPr>
        <p:txBody>
          <a:bodyPr wrap="square" lIns="0" tIns="91440" rIns="0" bIns="91440">
            <a:spAutoFit/>
          </a:bodyPr>
          <a:lstStyle/>
          <a:p>
            <a:pPr algn="l" rtl="0"/>
            <a:r>
              <a:rPr lang="fr-FR" sz="1200" b="1" i="0" u="none" dirty="0">
                <a:latin typeface="Futura Std Condensed" pitchFamily="34" charset="0"/>
                <a:cs typeface="Futura Condensed"/>
              </a:rPr>
              <a:t>+  SOURIS </a:t>
            </a:r>
            <a:r>
              <a:rPr lang="fr-FR" sz="1000" b="0" i="0" u="none" dirty="0">
                <a:latin typeface="Futura Std Condensed" pitchFamily="34" charset="0"/>
                <a:cs typeface="Futura Condensed"/>
              </a:rPr>
              <a:t>http://scratch.mit.edu/projects/25192659</a:t>
            </a:r>
            <a:endParaRPr lang="fr-FR" sz="600" dirty="0" smtClean="0">
              <a:latin typeface="Futura Std Condensed" pitchFamily="34" charset="0"/>
              <a:cs typeface="Futura Condensed"/>
            </a:endParaRPr>
          </a:p>
          <a:p>
            <a:pPr algn="l" defTabSz="180000" rtl="0"/>
            <a:r>
              <a:rPr lang="fr-FR" sz="1100" b="0" i="0" u="none" dirty="0">
                <a:latin typeface="Futura Std Condensed" pitchFamily="34" charset="0"/>
                <a:cs typeface="Futura Condensed"/>
              </a:rPr>
              <a:t>      Montre comment programmer la souris pour permettre au joueur </a:t>
            </a:r>
            <a:r>
              <a:rPr lang="fr-FR" sz="1100" b="0" i="0" u="none" dirty="0" smtClean="0">
                <a:latin typeface="Futura Std Condensed" pitchFamily="34" charset="0"/>
                <a:cs typeface="Futura Condensed"/>
              </a:rPr>
              <a:t>	d’interagir </a:t>
            </a:r>
            <a:r>
              <a:rPr lang="fr-FR" sz="1100" b="0" i="0" u="none" dirty="0">
                <a:latin typeface="Futura Std Condensed" pitchFamily="34" charset="0"/>
                <a:cs typeface="Futura Condensed"/>
              </a:rPr>
              <a:t>avec le jeu. Déplace la </a:t>
            </a:r>
            <a:r>
              <a:rPr lang="fr-FR" sz="1100" b="0" i="0" u="none" dirty="0" smtClean="0">
                <a:latin typeface="Futura Std Condensed" pitchFamily="34" charset="0"/>
                <a:cs typeface="Futura Condensed"/>
              </a:rPr>
              <a:t>souris </a:t>
            </a:r>
            <a:r>
              <a:rPr lang="fr-FR" sz="1100" b="0" i="0" u="none" dirty="0">
                <a:latin typeface="Futura Std Condensed" pitchFamily="34" charset="0"/>
                <a:cs typeface="Futura Condensed"/>
              </a:rPr>
              <a:t>pour déplacer le lutin.</a:t>
            </a:r>
            <a:endParaRPr lang="fr-FR" sz="1100" dirty="0">
              <a:latin typeface="Futura Std Condensed" pitchFamily="34" charset="0"/>
              <a:cs typeface="Futura Condensed"/>
            </a:endParaRPr>
          </a:p>
        </p:txBody>
      </p:sp>
      <p:sp>
        <p:nvSpPr>
          <p:cNvPr id="77" name="Rectangle 76"/>
          <p:cNvSpPr/>
          <p:nvPr>
            <p:custDataLst>
              <p:tags r:id="rId9"/>
            </p:custDataLst>
          </p:nvPr>
        </p:nvSpPr>
        <p:spPr>
          <a:xfrm>
            <a:off x="3829984" y="5119610"/>
            <a:ext cx="3402084" cy="707886"/>
          </a:xfrm>
          <a:prstGeom prst="rect">
            <a:avLst/>
          </a:prstGeom>
          <a:ln w="12700" cmpd="sng">
            <a:noFill/>
            <a:prstDash val="dash"/>
          </a:ln>
        </p:spPr>
        <p:txBody>
          <a:bodyPr wrap="square" lIns="0" tIns="91440" rIns="0" bIns="91440">
            <a:spAutoFit/>
          </a:bodyPr>
          <a:lstStyle/>
          <a:p>
            <a:pPr algn="l" rtl="0"/>
            <a:r>
              <a:rPr lang="fr-FR" sz="1200" b="1" i="0" u="none" dirty="0">
                <a:latin typeface="Futura Std Condensed" pitchFamily="34" charset="0"/>
                <a:cs typeface="Futura Condensed"/>
              </a:rPr>
              <a:t>+  RÉINITIALISATION </a:t>
            </a:r>
            <a:r>
              <a:rPr lang="fr-FR" sz="1000" b="0" i="0" u="none" dirty="0">
                <a:latin typeface="Futura Std Condensed" pitchFamily="34" charset="0"/>
                <a:cs typeface="Futura Condensed"/>
              </a:rPr>
              <a:t>http://scratch.mit.edu/projects/25192935</a:t>
            </a:r>
            <a:endParaRPr lang="fr-FR" sz="600" dirty="0" smtClean="0">
              <a:latin typeface="Futura Std Condensed" pitchFamily="34" charset="0"/>
              <a:cs typeface="Futura Condensed"/>
            </a:endParaRPr>
          </a:p>
          <a:p>
            <a:pPr algn="l" rtl="0"/>
            <a:r>
              <a:rPr lang="fr-FR" sz="1100" b="0" i="0" u="none" dirty="0">
                <a:latin typeface="Futura Std Condensed" pitchFamily="34" charset="0"/>
                <a:cs typeface="Futura Condensed"/>
              </a:rPr>
              <a:t>      Montre comment créer un bouton pour réinitialiser le jeu. Clique sur le </a:t>
            </a:r>
          </a:p>
          <a:p>
            <a:pPr algn="l" rtl="0"/>
            <a:r>
              <a:rPr lang="fr-FR" sz="1100" b="0" i="0" u="none" dirty="0">
                <a:latin typeface="Futura Std Condensed" pitchFamily="34" charset="0"/>
                <a:cs typeface="Futura Condensed"/>
              </a:rPr>
              <a:t>      bouton « RESTART » pour réinitialiser le jeu.</a:t>
            </a:r>
            <a:endParaRPr lang="fr-FR" sz="1100" dirty="0">
              <a:latin typeface="Futura Std Condensed" pitchFamily="34" charset="0"/>
              <a:cs typeface="Futura Condensed"/>
            </a:endParaRPr>
          </a:p>
        </p:txBody>
      </p:sp>
      <p:sp>
        <p:nvSpPr>
          <p:cNvPr id="81" name="Rectangle 80"/>
          <p:cNvSpPr/>
          <p:nvPr>
            <p:custDataLst>
              <p:tags r:id="rId10"/>
            </p:custDataLst>
          </p:nvPr>
        </p:nvSpPr>
        <p:spPr>
          <a:xfrm>
            <a:off x="3829986" y="3636052"/>
            <a:ext cx="3402082" cy="707886"/>
          </a:xfrm>
          <a:prstGeom prst="rect">
            <a:avLst/>
          </a:prstGeom>
          <a:ln w="12700" cmpd="sng">
            <a:noFill/>
            <a:prstDash val="dash"/>
          </a:ln>
        </p:spPr>
        <p:txBody>
          <a:bodyPr wrap="square" lIns="0" tIns="91440" rIns="0" bIns="91440">
            <a:spAutoFit/>
          </a:bodyPr>
          <a:lstStyle/>
          <a:p>
            <a:pPr algn="l" rtl="0"/>
            <a:r>
              <a:rPr lang="fr-FR" sz="1200" b="1" i="0" u="none" dirty="0">
                <a:latin typeface="Futura Std Condensed" pitchFamily="34" charset="0"/>
                <a:cs typeface="Futura Condensed"/>
              </a:rPr>
              <a:t>+  RÉCOMPENSES</a:t>
            </a:r>
            <a:r>
              <a:rPr lang="fr-FR" sz="1200" b="0" i="0" u="none" dirty="0">
                <a:latin typeface="Futura Std Condensed" pitchFamily="34" charset="0"/>
                <a:cs typeface="Futura Condensed"/>
              </a:rPr>
              <a:t> </a:t>
            </a:r>
            <a:r>
              <a:rPr lang="fr-FR" sz="1000" b="0" i="0" u="none" dirty="0">
                <a:latin typeface="Futura Std Condensed" pitchFamily="34" charset="0"/>
                <a:cs typeface="Futura Condensed"/>
              </a:rPr>
              <a:t>http://scratch.mit.edu/projects/1940456</a:t>
            </a:r>
            <a:endParaRPr lang="fr-FR" sz="600" dirty="0" smtClean="0">
              <a:latin typeface="Futura Std Condensed" pitchFamily="34" charset="0"/>
              <a:cs typeface="Futura Condensed"/>
            </a:endParaRPr>
          </a:p>
          <a:p>
            <a:pPr algn="l" defTabSz="180000" rtl="0"/>
            <a:r>
              <a:rPr lang="fr-FR" sz="1100" b="0" i="0" u="none" dirty="0">
                <a:latin typeface="Futura Std Condensed" pitchFamily="34" charset="0"/>
                <a:cs typeface="Futura Condensed"/>
              </a:rPr>
              <a:t>      Montre comment ramasser des objets. Utilise les touches fléchées pour </a:t>
            </a:r>
            <a:r>
              <a:rPr lang="fr-FR" sz="1100" b="0" i="0" u="none" dirty="0" smtClean="0">
                <a:latin typeface="Futura Std Condensed" pitchFamily="34" charset="0"/>
                <a:cs typeface="Futura Condensed"/>
              </a:rPr>
              <a:t>	déplacer </a:t>
            </a:r>
            <a:r>
              <a:rPr lang="fr-FR" sz="1100" b="0" i="0" u="none" dirty="0">
                <a:latin typeface="Futura Std Condensed" pitchFamily="34" charset="0"/>
                <a:cs typeface="Futura Condensed"/>
              </a:rPr>
              <a:t>le </a:t>
            </a:r>
            <a:r>
              <a:rPr lang="fr-FR" sz="1100" b="0" i="0" u="none" dirty="0" smtClean="0">
                <a:latin typeface="Futura Std Condensed" pitchFamily="34" charset="0"/>
                <a:cs typeface="Futura Condensed"/>
              </a:rPr>
              <a:t>chat </a:t>
            </a:r>
            <a:r>
              <a:rPr lang="fr-FR" sz="1100" b="0" i="0" u="none" dirty="0">
                <a:latin typeface="Futura Std Condensed" pitchFamily="34" charset="0"/>
                <a:cs typeface="Futura Condensed"/>
              </a:rPr>
              <a:t>de Scratch en quête </a:t>
            </a:r>
            <a:r>
              <a:rPr lang="fr-FR" sz="1100" b="0" i="0" u="none" dirty="0" smtClean="0">
                <a:latin typeface="Futura Std Condensed" pitchFamily="34" charset="0"/>
                <a:cs typeface="Futura Condensed"/>
              </a:rPr>
              <a:t>d’objets</a:t>
            </a:r>
            <a:r>
              <a:rPr lang="fr-FR" sz="1100" b="0" i="0" u="none" dirty="0">
                <a:latin typeface="Futura Std Condensed" pitchFamily="34" charset="0"/>
                <a:cs typeface="Futura Condensed"/>
              </a:rPr>
              <a:t>.</a:t>
            </a:r>
            <a:endParaRPr lang="fr-FR" sz="1100" dirty="0">
              <a:latin typeface="Futura Std Condensed" pitchFamily="34" charset="0"/>
              <a:cs typeface="Futura Condensed"/>
            </a:endParaRPr>
          </a:p>
        </p:txBody>
      </p:sp>
      <p:sp>
        <p:nvSpPr>
          <p:cNvPr id="82" name="Rectangle 81"/>
          <p:cNvSpPr/>
          <p:nvPr>
            <p:custDataLst>
              <p:tags r:id="rId11"/>
            </p:custDataLst>
          </p:nvPr>
        </p:nvSpPr>
        <p:spPr>
          <a:xfrm>
            <a:off x="3829986" y="5861389"/>
            <a:ext cx="3402082" cy="707886"/>
          </a:xfrm>
          <a:prstGeom prst="rect">
            <a:avLst/>
          </a:prstGeom>
          <a:ln w="12700" cmpd="sng">
            <a:noFill/>
            <a:prstDash val="dash"/>
          </a:ln>
        </p:spPr>
        <p:txBody>
          <a:bodyPr wrap="square" lIns="0" tIns="91440" rIns="0" bIns="91440">
            <a:spAutoFit/>
          </a:bodyPr>
          <a:lstStyle/>
          <a:p>
            <a:pPr algn="l" rtl="0"/>
            <a:r>
              <a:rPr lang="fr-FR" sz="1200" b="1" i="0" u="none" dirty="0">
                <a:latin typeface="Futura Std Condensed" pitchFamily="34" charset="0"/>
                <a:cs typeface="Futura Condensed"/>
              </a:rPr>
              <a:t>+  MENU </a:t>
            </a:r>
            <a:r>
              <a:rPr lang="fr-FR" sz="1000" b="0" i="0" u="none" dirty="0">
                <a:latin typeface="Futura Std Condensed" pitchFamily="34" charset="0"/>
                <a:cs typeface="Futura Condensed"/>
              </a:rPr>
              <a:t>http://scratch.mit.edu/projects/25192991</a:t>
            </a:r>
            <a:endParaRPr lang="fr-FR" sz="600" dirty="0" smtClean="0">
              <a:latin typeface="Futura Std Condensed" pitchFamily="34" charset="0"/>
              <a:cs typeface="Futura Condensed"/>
            </a:endParaRPr>
          </a:p>
          <a:p>
            <a:pPr algn="l" rtl="0"/>
            <a:r>
              <a:rPr lang="fr-FR" sz="1100" b="0" i="0" u="none" dirty="0">
                <a:latin typeface="Futura Std Condensed" pitchFamily="34" charset="0"/>
                <a:cs typeface="Futura Condensed"/>
              </a:rPr>
              <a:t>      Montre comment afficher un écran de menus au début du </a:t>
            </a:r>
          </a:p>
          <a:p>
            <a:pPr algn="l" rtl="0"/>
            <a:r>
              <a:rPr lang="fr-FR" sz="1100" b="0" i="0" u="none" dirty="0">
                <a:latin typeface="Futura Std Condensed" pitchFamily="34" charset="0"/>
                <a:cs typeface="Futura Condensed"/>
              </a:rPr>
              <a:t>      jeu. Clique sur le bouton « START » qui </a:t>
            </a:r>
            <a:r>
              <a:rPr lang="fr-FR" sz="1100" b="0" i="0" u="none" dirty="0" smtClean="0">
                <a:latin typeface="Futura Std Condensed" pitchFamily="34" charset="0"/>
                <a:cs typeface="Futura Condensed"/>
              </a:rPr>
              <a:t>s’affiche </a:t>
            </a:r>
            <a:r>
              <a:rPr lang="fr-FR" sz="1100" b="0" i="0" u="none" dirty="0">
                <a:latin typeface="Futura Std Condensed" pitchFamily="34" charset="0"/>
                <a:cs typeface="Futura Condensed"/>
              </a:rPr>
              <a:t>à </a:t>
            </a:r>
            <a:r>
              <a:rPr lang="fr-FR" sz="1100" b="0" i="0" u="none" dirty="0" smtClean="0">
                <a:latin typeface="Futura Std Condensed" pitchFamily="34" charset="0"/>
                <a:cs typeface="Futura Condensed"/>
              </a:rPr>
              <a:t>l’écran</a:t>
            </a:r>
            <a:r>
              <a:rPr lang="fr-FR" sz="1100" b="0" i="0" u="none" dirty="0">
                <a:latin typeface="Futura Std Condensed" pitchFamily="34" charset="0"/>
                <a:cs typeface="Futura Condensed"/>
              </a:rPr>
              <a:t>.</a:t>
            </a:r>
            <a:endParaRPr lang="fr-FR" sz="1100" dirty="0">
              <a:latin typeface="Futura Std Condensed" pitchFamily="34" charset="0"/>
              <a:cs typeface="Futura Condensed"/>
            </a:endParaRPr>
          </a:p>
        </p:txBody>
      </p:sp>
      <p:sp>
        <p:nvSpPr>
          <p:cNvPr id="83" name="Rectangle 82"/>
          <p:cNvSpPr/>
          <p:nvPr>
            <p:custDataLst>
              <p:tags r:id="rId12"/>
            </p:custDataLst>
          </p:nvPr>
        </p:nvSpPr>
        <p:spPr>
          <a:xfrm>
            <a:off x="3829984" y="1339462"/>
            <a:ext cx="3402084" cy="877163"/>
          </a:xfrm>
          <a:prstGeom prst="rect">
            <a:avLst/>
          </a:prstGeom>
          <a:ln w="12700" cmpd="sng">
            <a:noFill/>
            <a:prstDash val="dash"/>
          </a:ln>
        </p:spPr>
        <p:txBody>
          <a:bodyPr wrap="square" lIns="0" tIns="91440" rIns="0" bIns="91440">
            <a:spAutoFit/>
          </a:bodyPr>
          <a:lstStyle/>
          <a:p>
            <a:pPr algn="l" rtl="0"/>
            <a:r>
              <a:rPr lang="fr-FR" sz="1200" b="1" i="0" u="none" dirty="0">
                <a:latin typeface="Futura Std Condensed" pitchFamily="34" charset="0"/>
                <a:cs typeface="Futura Condensed"/>
              </a:rPr>
              <a:t>+  NIVEAUX </a:t>
            </a:r>
            <a:r>
              <a:rPr lang="fr-FR" sz="1000" b="0" i="0" u="none" dirty="0">
                <a:latin typeface="Futura Std Condensed" pitchFamily="34" charset="0"/>
                <a:cs typeface="Futura Condensed"/>
              </a:rPr>
              <a:t>http://scratch.mit.edu/projects/1940453</a:t>
            </a:r>
            <a:endParaRPr lang="fr-FR" sz="600" dirty="0">
              <a:latin typeface="Futura Std Condensed" pitchFamily="34" charset="0"/>
              <a:cs typeface="Futura Condensed"/>
            </a:endParaRPr>
          </a:p>
          <a:p>
            <a:pPr algn="l" defTabSz="180000" rtl="0"/>
            <a:r>
              <a:rPr lang="fr-FR" sz="1100" b="0" i="0" u="none" dirty="0">
                <a:latin typeface="Futura Std Condensed" pitchFamily="34" charset="0"/>
                <a:cs typeface="Futura Condensed"/>
              </a:rPr>
              <a:t>      Montre comment changer de niveaux. Le score augmente de 1 chaque fois </a:t>
            </a:r>
            <a:r>
              <a:rPr lang="fr-FR" sz="1100" b="0" i="0" u="none" dirty="0" smtClean="0">
                <a:latin typeface="Futura Std Condensed" pitchFamily="34" charset="0"/>
                <a:cs typeface="Futura Condensed"/>
              </a:rPr>
              <a:t>	que l’on </a:t>
            </a:r>
            <a:r>
              <a:rPr lang="fr-FR" sz="1100" b="0" i="0" u="none" dirty="0">
                <a:latin typeface="Futura Std Condensed" pitchFamily="34" charset="0"/>
                <a:cs typeface="Futura Condensed"/>
              </a:rPr>
              <a:t>appuie sur la barre Espace. Chaque fois que le joueur obtient 10 </a:t>
            </a:r>
            <a:r>
              <a:rPr lang="fr-FR" sz="1100" b="0" i="0" u="none" dirty="0" smtClean="0">
                <a:latin typeface="Futura Std Condensed" pitchFamily="34" charset="0"/>
                <a:cs typeface="Futura Condensed"/>
              </a:rPr>
              <a:t>	points</a:t>
            </a:r>
            <a:r>
              <a:rPr lang="fr-FR" sz="1100" b="0" i="0" u="none" dirty="0">
                <a:latin typeface="Futura Std Condensed" pitchFamily="34" charset="0"/>
                <a:cs typeface="Futura Condensed"/>
              </a:rPr>
              <a:t>, il passe au niveau supérieur (+1).</a:t>
            </a:r>
            <a:endParaRPr lang="fr-FR" sz="1100" dirty="0">
              <a:latin typeface="Futura Std Condensed" pitchFamily="34" charset="0"/>
              <a:cs typeface="Futura Condensed"/>
            </a:endParaRPr>
          </a:p>
        </p:txBody>
      </p:sp>
      <p:sp>
        <p:nvSpPr>
          <p:cNvPr id="84" name="Rectangle 83"/>
          <p:cNvSpPr/>
          <p:nvPr>
            <p:custDataLst>
              <p:tags r:id="rId13"/>
            </p:custDataLst>
          </p:nvPr>
        </p:nvSpPr>
        <p:spPr>
          <a:xfrm>
            <a:off x="3829984" y="2894272"/>
            <a:ext cx="3402084" cy="707886"/>
          </a:xfrm>
          <a:prstGeom prst="rect">
            <a:avLst/>
          </a:prstGeom>
          <a:ln w="12700" cmpd="sng">
            <a:noFill/>
            <a:prstDash val="dash"/>
          </a:ln>
        </p:spPr>
        <p:txBody>
          <a:bodyPr wrap="square" lIns="0" tIns="91440" rIns="0" bIns="91440">
            <a:spAutoFit/>
          </a:bodyPr>
          <a:lstStyle/>
          <a:p>
            <a:pPr algn="l" rtl="0"/>
            <a:r>
              <a:rPr lang="fr-FR" sz="1200" b="1" i="0" u="none" dirty="0">
                <a:latin typeface="Futura Std Condensed" pitchFamily="34" charset="0"/>
                <a:cs typeface="Futura Condensed"/>
              </a:rPr>
              <a:t>+  ENNEMIS </a:t>
            </a:r>
            <a:r>
              <a:rPr lang="fr-FR" sz="1000" b="0" i="0" u="none" dirty="0">
                <a:latin typeface="Futura Std Condensed" pitchFamily="34" charset="0"/>
                <a:cs typeface="Futura Condensed"/>
              </a:rPr>
              <a:t>http://scratch.mit.edu/projects/1940450</a:t>
            </a:r>
            <a:endParaRPr lang="fr-FR" sz="600" dirty="0" smtClean="0">
              <a:latin typeface="Futura Std Condensed" pitchFamily="34" charset="0"/>
              <a:cs typeface="Futura Condensed"/>
            </a:endParaRPr>
          </a:p>
          <a:p>
            <a:pPr algn="l" rtl="0"/>
            <a:r>
              <a:rPr lang="fr-FR" sz="1100" b="0" i="0" u="none" dirty="0">
                <a:latin typeface="Futura Std Condensed" pitchFamily="34" charset="0"/>
                <a:cs typeface="Futura Condensed"/>
              </a:rPr>
              <a:t>      Montre comment ajouter un ennemi. Évite la balle de tennis en utilisant les </a:t>
            </a:r>
          </a:p>
          <a:p>
            <a:pPr algn="l" rtl="0"/>
            <a:r>
              <a:rPr lang="fr-FR" sz="1100" b="0" i="0" u="none" dirty="0">
                <a:latin typeface="Futura Std Condensed" pitchFamily="34" charset="0"/>
                <a:cs typeface="Futura Condensed"/>
              </a:rPr>
              <a:t>      touches de déplacement vers le haut et vers le bas (flèches verticales).</a:t>
            </a:r>
            <a:endParaRPr lang="fr-FR" sz="1100" dirty="0">
              <a:latin typeface="Futura Std Condensed" pitchFamily="34" charset="0"/>
              <a:cs typeface="Futura Condensed"/>
            </a:endParaRPr>
          </a:p>
        </p:txBody>
      </p:sp>
      <p:grpSp>
        <p:nvGrpSpPr>
          <p:cNvPr id="2" name="Group 1"/>
          <p:cNvGrpSpPr/>
          <p:nvPr>
            <p:custDataLst>
              <p:tags r:id="rId14"/>
            </p:custDataLst>
          </p:nvPr>
        </p:nvGrpSpPr>
        <p:grpSpPr>
          <a:xfrm>
            <a:off x="427031" y="3857808"/>
            <a:ext cx="2970866" cy="1907316"/>
            <a:chOff x="427031" y="3857808"/>
            <a:chExt cx="2970866" cy="1907316"/>
          </a:xfrm>
        </p:grpSpPr>
        <p:grpSp>
          <p:nvGrpSpPr>
            <p:cNvPr id="8" name="Group 7"/>
            <p:cNvGrpSpPr/>
            <p:nvPr/>
          </p:nvGrpSpPr>
          <p:grpSpPr>
            <a:xfrm>
              <a:off x="427031" y="3857808"/>
              <a:ext cx="2970866" cy="1907316"/>
              <a:chOff x="427031" y="3857808"/>
              <a:chExt cx="2970866" cy="1907316"/>
            </a:xfrm>
          </p:grpSpPr>
          <p:sp>
            <p:nvSpPr>
              <p:cNvPr id="14" name="TextBox 13"/>
              <p:cNvSpPr txBox="1"/>
              <p:nvPr/>
            </p:nvSpPr>
            <p:spPr>
              <a:xfrm>
                <a:off x="427031" y="4232397"/>
                <a:ext cx="2885167" cy="1532727"/>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Rends-toi dans le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Extensions »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http://scratch.mit.edu/studios/475619</a:t>
                </a:r>
              </a:p>
              <a:p>
                <a:pPr marL="171450" indent="-171450" algn="l" rtl="0">
                  <a:lnSpc>
                    <a:spcPct val="130000"/>
                  </a:lnSpc>
                  <a:buFont typeface="Wingdings" charset="2"/>
                  <a:buChar char="q"/>
                </a:pPr>
                <a:r>
                  <a:rPr lang="fr-FR" sz="1200" b="0" i="0" u="none" dirty="0">
                    <a:latin typeface="Futura Std Condensed" pitchFamily="34" charset="0"/>
                    <a:cs typeface="Futura Condensed"/>
                  </a:rPr>
                  <a:t>Choisis (au moins) une extension sur laquelle te pencher.</a:t>
                </a:r>
              </a:p>
              <a:p>
                <a:pPr marL="171450" indent="-171450" algn="l" rtl="0">
                  <a:lnSpc>
                    <a:spcPct val="130000"/>
                  </a:lnSpc>
                  <a:buFont typeface="Wingdings" charset="2"/>
                  <a:buChar char="q"/>
                </a:pPr>
                <a:r>
                  <a:rPr lang="fr-FR" sz="1200" b="0" i="0" u="none" dirty="0">
                    <a:latin typeface="Futura Std Condensed" pitchFamily="34" charset="0"/>
                    <a:cs typeface="Futura Condensed"/>
                  </a:rPr>
                  <a:t>Incorpore </a:t>
                </a:r>
                <a:r>
                  <a:rPr lang="fr-FR" sz="1200" b="0" i="0" u="none" dirty="0" smtClean="0">
                    <a:latin typeface="Futura Std Condensed" pitchFamily="34" charset="0"/>
                    <a:cs typeface="Futura Condensed"/>
                  </a:rPr>
                  <a:t>l’extension </a:t>
                </a:r>
                <a:r>
                  <a:rPr lang="fr-FR" sz="1200" b="0" i="0" u="none" dirty="0">
                    <a:latin typeface="Futura Std Condensed" pitchFamily="34" charset="0"/>
                    <a:cs typeface="Futura Condensed"/>
                  </a:rPr>
                  <a:t>choisie aux jeux que tu as déjà commencé à développer !</a:t>
                </a:r>
              </a:p>
            </p:txBody>
          </p:sp>
          <p:sp>
            <p:nvSpPr>
              <p:cNvPr id="43" name="TextBox 42"/>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cxnSp>
          <p:nvCxnSpPr>
            <p:cNvPr id="40" name="Straight Connector 39"/>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2" name="TextBox 41"/>
          <p:cNvSpPr txBox="1"/>
          <p:nvPr>
            <p:custDataLst>
              <p:tags r:id="rId15"/>
            </p:custDataLst>
          </p:nvPr>
        </p:nvSpPr>
        <p:spPr>
          <a:xfrm>
            <a:off x="308272" y="8474325"/>
            <a:ext cx="3356511" cy="1384995"/>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smtClean="0">
                <a:latin typeface="Futura Std Condensed" pitchFamily="34" charset="0"/>
                <a:cs typeface="Futura Condensed"/>
              </a:rPr>
              <a:t>L’outil </a:t>
            </a:r>
            <a:r>
              <a:rPr lang="fr-FR" sz="1200" b="0" i="0" u="none" kern="1100" spc="-20" dirty="0">
                <a:latin typeface="Futura Std Condensed" pitchFamily="34" charset="0"/>
                <a:cs typeface="Futura Condensed"/>
              </a:rPr>
              <a:t>« Sac à dos » peut </a:t>
            </a:r>
            <a:r>
              <a:rPr lang="fr-FR" sz="1200" b="0" i="0" u="none" kern="1100" spc="-20" dirty="0" smtClean="0">
                <a:latin typeface="Futura Std Condensed" pitchFamily="34" charset="0"/>
                <a:cs typeface="Futura Condensed"/>
              </a:rPr>
              <a:t>s’avérer </a:t>
            </a:r>
            <a:r>
              <a:rPr lang="fr-FR" sz="1200" b="0" i="0" u="none" kern="1100" spc="-20" dirty="0">
                <a:latin typeface="Futura Std Condensed" pitchFamily="34" charset="0"/>
                <a:cs typeface="Futura Condensed"/>
              </a:rPr>
              <a:t>extrêmement utile lorsque </a:t>
            </a:r>
            <a:r>
              <a:rPr lang="fr-FR" sz="1200" b="0" i="0" u="none" kern="1100" spc="-20" dirty="0" smtClean="0">
                <a:latin typeface="Futura Std Condensed" pitchFamily="34" charset="0"/>
                <a:cs typeface="Futura Condensed"/>
              </a:rPr>
              <a:t>l’on </a:t>
            </a:r>
            <a:r>
              <a:rPr lang="fr-FR" sz="1200" b="0" i="0" u="none" kern="1100" spc="-20" dirty="0">
                <a:latin typeface="Futura Std Condensed" pitchFamily="34" charset="0"/>
                <a:cs typeface="Futura Condensed"/>
              </a:rPr>
              <a:t>programme avec Scratch. Il permet de stocker toute sorte de choses comme des lignes de code, des fichiers de musique, des lutins, etc. Essaie de </a:t>
            </a:r>
            <a:r>
              <a:rPr lang="fr-FR" sz="1200" b="0" i="0" u="none" kern="1100" spc="-20" dirty="0" smtClean="0">
                <a:latin typeface="Futura Std Condensed" pitchFamily="34" charset="0"/>
                <a:cs typeface="Futura Condensed"/>
              </a:rPr>
              <a:t>l’utiliser </a:t>
            </a:r>
            <a:r>
              <a:rPr lang="fr-FR" sz="1200" b="0" i="0" u="none" kern="1100" spc="-20" dirty="0">
                <a:latin typeface="Futura Std Condensed" pitchFamily="34" charset="0"/>
                <a:cs typeface="Futura Condensed"/>
              </a:rPr>
              <a:t>pour ajouter des extensions à tes jeux.</a:t>
            </a:r>
          </a:p>
          <a:p>
            <a:pPr marL="171450" indent="-171450" algn="l" rtl="0">
              <a:buFont typeface="Lucida Grande"/>
              <a:buChar char="+"/>
            </a:pPr>
            <a:r>
              <a:rPr lang="fr-FR" sz="1200" b="0" i="0" u="none" kern="1100" spc="-20" dirty="0">
                <a:latin typeface="Futura Std Condensed" pitchFamily="34" charset="0"/>
                <a:cs typeface="Futura Condensed"/>
              </a:rPr>
              <a:t>Autrement, esquisser tes idées ou des morceaux de code dans ton journal de conception est aussi une excellente façon de planifier </a:t>
            </a:r>
            <a:r>
              <a:rPr lang="fr-FR" sz="1200" b="0" i="0" u="none" kern="1100" spc="-20" dirty="0" smtClean="0">
                <a:latin typeface="Futura Std Condensed" pitchFamily="34" charset="0"/>
                <a:cs typeface="Futura Condensed"/>
              </a:rPr>
              <a:t>l’intégration </a:t>
            </a:r>
            <a:r>
              <a:rPr lang="fr-FR" sz="1200" b="0" i="0" u="none" kern="1100" spc="-20" dirty="0">
                <a:latin typeface="Futura Std Condensed" pitchFamily="34" charset="0"/>
                <a:cs typeface="Futura Condensed"/>
              </a:rPr>
              <a:t>de tes extensions.</a:t>
            </a:r>
            <a:endParaRPr lang="fr-FR" sz="1200" kern="1100" spc="-20" dirty="0">
              <a:latin typeface="Futura Std Condensed" pitchFamily="34" charset="0"/>
              <a:cs typeface="Futura Condensed"/>
            </a:endParaRPr>
          </a:p>
        </p:txBody>
      </p:sp>
      <p:sp>
        <p:nvSpPr>
          <p:cNvPr id="35" name="TextBox 34"/>
          <p:cNvSpPr txBox="1"/>
          <p:nvPr>
            <p:custDataLst>
              <p:tags r:id="rId16"/>
            </p:custDataLst>
          </p:nvPr>
        </p:nvSpPr>
        <p:spPr>
          <a:xfrm>
            <a:off x="457995" y="647673"/>
            <a:ext cx="2815942" cy="800219"/>
          </a:xfrm>
          <a:prstGeom prst="rect">
            <a:avLst/>
          </a:prstGeom>
          <a:noFill/>
        </p:spPr>
        <p:txBody>
          <a:bodyPr wrap="square" rtlCol="0">
            <a:spAutoFit/>
          </a:bodyPr>
          <a:lstStyle/>
          <a:p>
            <a:pPr algn="l" rtl="0"/>
            <a:r>
              <a:rPr lang="fr-FR" sz="4600" b="0" i="0" u="none">
                <a:latin typeface="Futura Std Condensed" pitchFamily="34" charset="0"/>
                <a:cs typeface="Futura Condensed"/>
              </a:rPr>
              <a:t>EXTENSIONS</a:t>
            </a:r>
          </a:p>
        </p:txBody>
      </p:sp>
      <p:grpSp>
        <p:nvGrpSpPr>
          <p:cNvPr id="36" name="Group 35"/>
          <p:cNvGrpSpPr/>
          <p:nvPr>
            <p:custDataLst>
              <p:tags r:id="rId17"/>
            </p:custDataLst>
          </p:nvPr>
        </p:nvGrpSpPr>
        <p:grpSpPr>
          <a:xfrm>
            <a:off x="2571138" y="443435"/>
            <a:ext cx="651202" cy="1336089"/>
            <a:chOff x="2571138" y="443435"/>
            <a:chExt cx="651202" cy="1336089"/>
          </a:xfrm>
        </p:grpSpPr>
        <p:grpSp>
          <p:nvGrpSpPr>
            <p:cNvPr id="37" name="Group 36"/>
            <p:cNvGrpSpPr/>
            <p:nvPr/>
          </p:nvGrpSpPr>
          <p:grpSpPr>
            <a:xfrm>
              <a:off x="2571138" y="443435"/>
              <a:ext cx="651202" cy="1336089"/>
              <a:chOff x="2169548" y="4643960"/>
              <a:chExt cx="393589" cy="656327"/>
            </a:xfrm>
          </p:grpSpPr>
          <p:cxnSp>
            <p:nvCxnSpPr>
              <p:cNvPr id="44" name="Straight Arrow Connector 43"/>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9" name="Straight Arrow Connector 38"/>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62255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5" y="2830659"/>
            <a:ext cx="3324338" cy="4468261"/>
            <a:chOff x="422410" y="2830659"/>
            <a:chExt cx="3324338" cy="4468261"/>
          </a:xfrm>
        </p:grpSpPr>
        <p:sp>
          <p:nvSpPr>
            <p:cNvPr id="14" name="TextBox 13"/>
            <p:cNvSpPr txBox="1"/>
            <p:nvPr/>
          </p:nvSpPr>
          <p:spPr>
            <a:xfrm>
              <a:off x="515544" y="3328602"/>
              <a:ext cx="3231204" cy="3970318"/>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Mettez les élèves au défi </a:t>
              </a:r>
              <a:r>
                <a:rPr lang="fr-FR" sz="1200" b="0" i="0" u="none" dirty="0" smtClean="0">
                  <a:latin typeface="Futura Std Condensed" pitchFamily="34" charset="0"/>
                  <a:cs typeface="Futura Condensed"/>
                </a:rPr>
                <a:t>d’explorer </a:t>
              </a:r>
              <a:r>
                <a:rPr lang="fr-FR" sz="1200" b="0" i="0" u="none" dirty="0">
                  <a:latin typeface="Futura Std Condensed" pitchFamily="34" charset="0"/>
                  <a:cs typeface="Futura Condensed"/>
                </a:rPr>
                <a:t>davantage Scratch, seuls ou en petits groupes de 2 à 3 personnes, en créant des programmes Scratch qui apportent une solution à chacun des neuf casse-tête de programmation liés à </a:t>
              </a:r>
              <a:r>
                <a:rPr lang="fr-FR" sz="1200" b="0" i="0" u="none" dirty="0" smtClean="0">
                  <a:latin typeface="Futura Std Condensed" pitchFamily="34" charset="0"/>
                  <a:cs typeface="Futura Condensed"/>
                </a:rPr>
                <a:t>l’interactivité</a:t>
              </a:r>
              <a:r>
                <a:rPr lang="fr-FR" sz="1200" b="0" i="0" u="none" dirty="0">
                  <a:latin typeface="Futura Std Condensed" pitchFamily="34" charset="0"/>
                  <a:cs typeface="Futura Condensed"/>
                </a:rPr>
                <a:t>. Ces casse-tête </a:t>
              </a:r>
              <a:r>
                <a:rPr lang="fr-FR" sz="1200" b="0" i="0" u="none" dirty="0" smtClean="0">
                  <a:latin typeface="Futura Std Condensed" pitchFamily="34" charset="0"/>
                  <a:cs typeface="Futura Condensed"/>
                </a:rPr>
                <a:t>d’interactions </a:t>
              </a:r>
              <a:r>
                <a:rPr lang="fr-FR" sz="1200" b="0" i="0" u="none" dirty="0">
                  <a:latin typeface="Futura Std Condensed" pitchFamily="34" charset="0"/>
                  <a:cs typeface="Futura Condensed"/>
                </a:rPr>
                <a:t>nécessitent </a:t>
              </a:r>
              <a:r>
                <a:rPr lang="fr-FR" sz="1200" b="0" i="0" u="none" dirty="0" smtClean="0">
                  <a:latin typeface="Futura Std Condensed" pitchFamily="34" charset="0"/>
                  <a:cs typeface="Futura Condensed"/>
                </a:rPr>
                <a:t>d’utiliser </a:t>
              </a:r>
              <a:r>
                <a:rPr lang="fr-FR" sz="1200" b="0" i="0" u="none" dirty="0">
                  <a:latin typeface="Futura Std Condensed" pitchFamily="34" charset="0"/>
                  <a:cs typeface="Futura Condensed"/>
                </a:rPr>
                <a:t>les blocs de la catégorie « Capteurs » et de faire appel à certains des concepts </a:t>
              </a:r>
              <a:r>
                <a:rPr lang="fr-FR" sz="1200" b="0" i="0" u="none" dirty="0" smtClean="0">
                  <a:latin typeface="Futura Std Condensed" pitchFamily="34" charset="0"/>
                  <a:cs typeface="Futura Condensed"/>
                </a:rPr>
                <a:t>d’interactivité </a:t>
              </a:r>
              <a:r>
                <a:rPr lang="fr-FR" sz="1200" b="0" i="0" u="none" dirty="0">
                  <a:latin typeface="Futura Std Condensed" pitchFamily="34" charset="0"/>
                  <a:cs typeface="Futura Condensed"/>
                </a:rPr>
                <a:t>les plus avancés de Scratch. Éventuellement, </a:t>
              </a:r>
              <a:r>
                <a:rPr lang="fr-FR" sz="1200" b="0" i="0" u="none" spc="-20" dirty="0">
                  <a:latin typeface="Futura Std Condensed" pitchFamily="34" charset="0"/>
                  <a:cs typeface="Futura Condensed"/>
                </a:rPr>
                <a:t>mettez </a:t>
              </a:r>
              <a:r>
                <a:rPr lang="fr-FR" sz="1200" b="0" i="0" u="none" spc="-20" dirty="0" smtClean="0">
                  <a:latin typeface="Futura Std Condensed" pitchFamily="34" charset="0"/>
                  <a:cs typeface="Futura Condensed"/>
                </a:rPr>
                <a:t>l’imprimé </a:t>
              </a:r>
              <a:r>
                <a:rPr lang="fr-FR" sz="1200" b="0" i="0" u="none" dirty="0">
                  <a:latin typeface="Futura Std Condensed" pitchFamily="34" charset="0"/>
                  <a:cs typeface="Futura Condensed"/>
                </a:rPr>
                <a:t>« Interactions »</a:t>
              </a:r>
              <a:r>
                <a:rPr lang="fr-FR" sz="1200" b="0" i="0" u="none" spc="-20" dirty="0">
                  <a:latin typeface="Futura Std Condensed" pitchFamily="34" charset="0"/>
                  <a:cs typeface="Futura Condensed"/>
                </a:rPr>
                <a:t> à disposition des élèves pour les guider dans cette activité.</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Pour chaque casse-tête, il peut y avoir plusieurs solutions. Invitez les élèves ou les groupes à partager leurs différentes solutions et stratégies. Nous suggérons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une activité de partage en binôme ou de démonstration pour permettre aux élèves de partager leur travail et de décrire la façon dont ils ont procédé. Éventuellement, invitez les élèves à ajouter leurs projets au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Interactions » ou à un studio créé pour la classe.</a:t>
              </a: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défi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exploré différentes approches permettant de rendre les projets interactifs en résolvant une série de neuf casse-tête de programmation</a:t>
            </a:r>
          </a:p>
          <a:p>
            <a:pPr marL="171450" indent="-171450" algn="l" rtl="0">
              <a:buFont typeface="Lucida Grande"/>
              <a:buChar char="+"/>
            </a:pPr>
            <a:r>
              <a:rPr lang="fr-FR" sz="1200" b="0" i="0" u="none" dirty="0">
                <a:latin typeface="Futura Std Condensed" pitchFamily="34" charset="0"/>
                <a:cs typeface="Futura Condensed"/>
              </a:rPr>
              <a:t>seront plus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avec les concepts de condition, </a:t>
            </a:r>
            <a:r>
              <a:rPr lang="fr-FR" sz="1200" b="0" i="0" u="none" dirty="0" smtClean="0">
                <a:latin typeface="Futura Std Condensed" pitchFamily="34" charset="0"/>
                <a:cs typeface="Futura Condensed"/>
              </a:rPr>
              <a:t>d’opérateur </a:t>
            </a:r>
            <a:r>
              <a:rPr lang="fr-FR" sz="1200" b="0" i="0" u="none" dirty="0">
                <a:latin typeface="Futura Std Condensed" pitchFamily="34" charset="0"/>
                <a:cs typeface="Futura Condensed"/>
              </a:rPr>
              <a:t>et de donnée, ainsi </a:t>
            </a:r>
            <a:r>
              <a:rPr lang="fr-FR" sz="1200" b="0" i="0" u="none" dirty="0" smtClean="0">
                <a:latin typeface="Futura Std Condensed" pitchFamily="34" charset="0"/>
                <a:cs typeface="Futura Condensed"/>
              </a:rPr>
              <a:t>qu’avec </a:t>
            </a:r>
            <a:r>
              <a:rPr lang="fr-FR" sz="1200" b="0" i="0" u="none" dirty="0">
                <a:latin typeface="Futura Std Condensed" pitchFamily="34" charset="0"/>
                <a:cs typeface="Futura Condensed"/>
              </a:rPr>
              <a:t>la réalisation de tests et le débogage</a:t>
            </a:r>
            <a:endParaRPr lang="fr-FR" sz="1200" dirty="0">
              <a:latin typeface="Futura Std Condensed" pitchFamily="34" charset="0"/>
              <a:cs typeface="Futura Condensed"/>
            </a:endParaRPr>
          </a:p>
        </p:txBody>
      </p:sp>
      <p:sp>
        <p:nvSpPr>
          <p:cNvPr id="42" name="TextBox 41"/>
          <p:cNvSpPr txBox="1"/>
          <p:nvPr>
            <p:custDataLst>
              <p:tags r:id="rId3"/>
            </p:custDataLst>
          </p:nvPr>
        </p:nvSpPr>
        <p:spPr>
          <a:xfrm>
            <a:off x="1300826" y="647673"/>
            <a:ext cx="2815942" cy="707886"/>
          </a:xfrm>
          <a:prstGeom prst="rect">
            <a:avLst/>
          </a:prstGeom>
          <a:noFill/>
        </p:spPr>
        <p:txBody>
          <a:bodyPr wrap="square" rtlCol="0">
            <a:spAutoFit/>
          </a:bodyPr>
          <a:lstStyle/>
          <a:p>
            <a:pPr algn="l" rtl="0"/>
            <a:r>
              <a:rPr lang="fr-FR" sz="4000" b="0" i="0" u="none">
                <a:latin typeface="Futura Std Condensed" pitchFamily="34" charset="0"/>
                <a:cs typeface="Futura Condensed"/>
              </a:rPr>
              <a:t>INTERACTIONS</a:t>
            </a:r>
          </a:p>
        </p:txBody>
      </p:sp>
      <p:grpSp>
        <p:nvGrpSpPr>
          <p:cNvPr id="2" name="Group 1"/>
          <p:cNvGrpSpPr/>
          <p:nvPr>
            <p:custDataLst>
              <p:tags r:id="rId4"/>
            </p:custDataLst>
          </p:nvPr>
        </p:nvGrpSpPr>
        <p:grpSpPr>
          <a:xfrm>
            <a:off x="4007796" y="2830659"/>
            <a:ext cx="3307404" cy="1144275"/>
            <a:chOff x="4007796" y="2830659"/>
            <a:chExt cx="3307404" cy="1144275"/>
          </a:xfrm>
        </p:grpSpPr>
        <p:sp>
          <p:nvSpPr>
            <p:cNvPr id="18" name="TextBox 17"/>
            <p:cNvSpPr txBox="1"/>
            <p:nvPr/>
          </p:nvSpPr>
          <p:spPr>
            <a:xfrm>
              <a:off x="4104914"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a:latin typeface="Futura Std Condensed" pitchFamily="34" charset="0"/>
                  <a:cs typeface="Futura Condensed"/>
                </a:rPr>
                <a:t>« Interactions »</a:t>
              </a: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Interactions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http://scratch.mit.edu/studios/487213</a:t>
              </a:r>
              <a:endParaRPr lang="fr-FR" sz="1200" dirty="0">
                <a:latin typeface="Futura Std Condensed" pitchFamily="34" charset="0"/>
                <a:cs typeface="Futura Condensed"/>
              </a:endParaRP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5"/>
            </p:custDataLst>
          </p:nvPr>
        </p:nvGrpSpPr>
        <p:grpSpPr>
          <a:xfrm>
            <a:off x="4007796" y="4094291"/>
            <a:ext cx="3307404" cy="1142158"/>
            <a:chOff x="3992282" y="2832776"/>
            <a:chExt cx="3307404" cy="1142158"/>
          </a:xfrm>
        </p:grpSpPr>
        <p:sp>
          <p:nvSpPr>
            <p:cNvPr id="84" name="TextBox 83"/>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Sur quels casse-tête as-tu travaillé ? </a:t>
              </a:r>
              <a:endParaRPr lang="fr-FR" sz="1200" dirty="0" smtClean="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Quelle stratégie as-tu utilisée pour résoudre les casse-tête ? </a:t>
              </a:r>
              <a:endParaRPr lang="fr-FR" sz="1200" dirty="0" smtClean="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Quels casse-tête </a:t>
              </a:r>
              <a:r>
                <a:rPr lang="fr-FR" sz="1200" b="0" i="0" u="none" dirty="0" smtClean="0">
                  <a:latin typeface="Futura Std Condensed" pitchFamily="34" charset="0"/>
                  <a:cs typeface="Futura Condensed"/>
                </a:rPr>
                <a:t>t’ont </a:t>
              </a:r>
              <a:r>
                <a:rPr lang="fr-FR" sz="1200" b="0" i="0" u="none" dirty="0">
                  <a:latin typeface="Futura Std Condensed" pitchFamily="34" charset="0"/>
                  <a:cs typeface="Futura Condensed"/>
                </a:rPr>
                <a:t>fait réfléchir à ton propre jeu ?</a:t>
              </a: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6"/>
            </p:custDataLst>
          </p:nvPr>
        </p:nvGrpSpPr>
        <p:grpSpPr>
          <a:xfrm>
            <a:off x="4007796" y="5539769"/>
            <a:ext cx="3307404" cy="1511490"/>
            <a:chOff x="3992282" y="2832776"/>
            <a:chExt cx="3307404" cy="1511490"/>
          </a:xfrm>
        </p:grpSpPr>
        <p:sp>
          <p:nvSpPr>
            <p:cNvPr id="88" name="TextBox 87"/>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casse-tête ont-ils été résolus ? </a:t>
              </a:r>
            </a:p>
            <a:p>
              <a:pPr marL="171450" indent="-171450" algn="l" rtl="0">
                <a:buFont typeface="Lucida Grande"/>
                <a:buChar char="+"/>
              </a:pPr>
              <a:r>
                <a:rPr lang="fr-FR" sz="1200" b="0" i="0" u="none" dirty="0">
                  <a:latin typeface="Futura Std Condensed" pitchFamily="34" charset="0"/>
                  <a:cs typeface="Futura Condensed"/>
                </a:rPr>
                <a:t>Les élèves ont-ils exploré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approches pour résoudre les casse-tête ?</a:t>
              </a:r>
            </a:p>
            <a:p>
              <a:pPr marL="171450" indent="-171450" algn="l" rtl="0">
                <a:buFont typeface="Lucida Grande"/>
                <a:buChar char="+"/>
              </a:pPr>
              <a:r>
                <a:rPr lang="fr-FR" sz="1200" b="0" i="0" u="none" dirty="0">
                  <a:latin typeface="Futura Std Condensed" pitchFamily="34" charset="0"/>
                  <a:cs typeface="Futura Condensed"/>
                </a:rPr>
                <a:t>Les élèves ont-ils encore des difficultés avec certains blocs ou concepts ? Comment pourriez-vous les aider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custDataLst>
              <p:tags r:id="rId7"/>
            </p:custDataLst>
          </p:nvPr>
        </p:nvGrpSpPr>
        <p:grpSpPr>
          <a:xfrm>
            <a:off x="457995" y="7630731"/>
            <a:ext cx="6857205" cy="352518"/>
            <a:chOff x="457995" y="7630731"/>
            <a:chExt cx="6857205" cy="352518"/>
          </a:xfrm>
        </p:grpSpPr>
        <p:sp>
          <p:nvSpPr>
            <p:cNvPr id="55" name="TextBox 54"/>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56" name="Straight Connector 55"/>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58" name="Straight Connector 57"/>
          <p:cNvCxnSpPr/>
          <p:nvPr>
            <p:custDataLst>
              <p:tags r:id="rId8"/>
            </p:custDataLst>
          </p:nvPr>
        </p:nvCxnSpPr>
        <p:spPr>
          <a:xfrm>
            <a:off x="407076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custDataLst>
              <p:tags r:id="rId9"/>
            </p:custDataLst>
          </p:nvPr>
        </p:nvGrpSpPr>
        <p:grpSpPr>
          <a:xfrm>
            <a:off x="4104914" y="8217641"/>
            <a:ext cx="3117152" cy="1158779"/>
            <a:chOff x="3746748" y="8217641"/>
            <a:chExt cx="3475318" cy="1158779"/>
          </a:xfrm>
        </p:grpSpPr>
        <p:sp>
          <p:nvSpPr>
            <p:cNvPr id="64" name="TextBox 63"/>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65" name="Group 64"/>
            <p:cNvGrpSpPr/>
            <p:nvPr/>
          </p:nvGrpSpPr>
          <p:grpSpPr>
            <a:xfrm>
              <a:off x="4076948" y="8385986"/>
              <a:ext cx="3145118" cy="883399"/>
              <a:chOff x="3891832" y="8385983"/>
              <a:chExt cx="3321768" cy="883398"/>
            </a:xfrm>
          </p:grpSpPr>
          <p:cxnSp>
            <p:nvCxnSpPr>
              <p:cNvPr id="69" name="Straight Connector 68"/>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78" name="TextBox 77"/>
          <p:cNvSpPr txBox="1"/>
          <p:nvPr>
            <p:custDataLst>
              <p:tags r:id="rId10"/>
            </p:custDataLst>
          </p:nvPr>
        </p:nvSpPr>
        <p:spPr>
          <a:xfrm>
            <a:off x="457994" y="8023989"/>
            <a:ext cx="3612769" cy="1938992"/>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Choisissez des défis spécifiques qui mettent </a:t>
            </a:r>
            <a:r>
              <a:rPr lang="fr-FR" sz="1200" b="0" i="0" u="none" dirty="0" smtClean="0">
                <a:latin typeface="Futura Std Condensed" pitchFamily="34" charset="0"/>
                <a:cs typeface="Futura Condensed"/>
              </a:rPr>
              <a:t>l’accent </a:t>
            </a:r>
            <a:r>
              <a:rPr lang="fr-FR" sz="1200" b="0" i="0" u="none" dirty="0">
                <a:latin typeface="Futura Std Condensed" pitchFamily="34" charset="0"/>
                <a:cs typeface="Futura Condensed"/>
              </a:rPr>
              <a:t>sur de nouveaux blocs ou concepts que vous aimeriez que les élèves découvrent. Vous pouvez aussi laisser les élèves inventer leurs propres casse-tête </a:t>
            </a:r>
            <a:r>
              <a:rPr lang="fr-FR" sz="1200" b="0" i="0" u="none" dirty="0" smtClean="0">
                <a:latin typeface="Futura Std Condensed" pitchFamily="34" charset="0"/>
                <a:cs typeface="Futura Condensed"/>
              </a:rPr>
              <a:t>d’interactivité</a:t>
            </a:r>
            <a:r>
              <a:rPr lang="fr-FR" sz="1200" b="0" i="0" u="none" dirty="0">
                <a:latin typeface="Futura Std Condensed" pitchFamily="34" charset="0"/>
                <a:cs typeface="Futura Condensed"/>
              </a:rPr>
              <a:t>.</a:t>
            </a:r>
            <a:endParaRPr lang="fr-FR" sz="1200"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Faites de la résolution de ces casse-tête un échauffement ou une activité non structurée pour les élèves qui finissent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activités en avance. Créez une boîte à casse-tête : imprimez, coupez, pliez et placez dans une boîte des copies des descriptions de chaque casse-tête. Invitez ensuite les élèves à piocher dans la boîte pour en retirer des casse-tête à résoudre.</a:t>
            </a:r>
            <a:endParaRPr lang="fr-FR" sz="1200" dirty="0">
              <a:latin typeface="Futura Std Condensed" pitchFamily="34" charset="0"/>
              <a:cs typeface="Futura Condensed"/>
            </a:endParaRPr>
          </a:p>
        </p:txBody>
      </p:sp>
      <p:sp>
        <p:nvSpPr>
          <p:cNvPr id="99" name="TextBox 98"/>
          <p:cNvSpPr txBox="1"/>
          <p:nvPr>
            <p:custDataLst>
              <p:tags r:id="rId11"/>
            </p:custDataLst>
          </p:nvPr>
        </p:nvSpPr>
        <p:spPr>
          <a:xfrm>
            <a:off x="2527923" y="169447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102" name="Picture 101" descr="30min.png"/>
          <p:cNvPicPr>
            <a:picLocks noChangeAspect="1"/>
          </p:cNvPicPr>
          <p:nvPr>
            <p:custDataLst>
              <p:tags r:id="rId12"/>
            </p:custDataLst>
          </p:nvPr>
        </p:nvPicPr>
        <p:blipFill>
          <a:blip r:embed="rId18">
            <a:extLst>
              <a:ext uri="{28A0092B-C50C-407E-A947-70E740481C1C}">
                <a14:useLocalDpi xmlns:a14="http://schemas.microsoft.com/office/drawing/2010/main" val="0"/>
              </a:ext>
            </a:extLst>
          </a:blip>
          <a:stretch>
            <a:fillRect/>
          </a:stretch>
        </p:blipFill>
        <p:spPr>
          <a:xfrm>
            <a:off x="2266475" y="1752620"/>
            <a:ext cx="329184" cy="329184"/>
          </a:xfrm>
          <a:prstGeom prst="rect">
            <a:avLst/>
          </a:prstGeom>
        </p:spPr>
      </p:pic>
      <p:grpSp>
        <p:nvGrpSpPr>
          <p:cNvPr id="103" name="Group 102"/>
          <p:cNvGrpSpPr/>
          <p:nvPr>
            <p:custDataLst>
              <p:tags r:id="rId13"/>
            </p:custDataLst>
          </p:nvPr>
        </p:nvGrpSpPr>
        <p:grpSpPr>
          <a:xfrm>
            <a:off x="3661944" y="794340"/>
            <a:ext cx="442062" cy="1123360"/>
            <a:chOff x="2853673" y="794340"/>
            <a:chExt cx="442062" cy="1123360"/>
          </a:xfrm>
        </p:grpSpPr>
        <p:cxnSp>
          <p:nvCxnSpPr>
            <p:cNvPr id="104" name="Straight Connector 103"/>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84</a:t>
            </a:r>
            <a:endParaRPr lang="fr-FR" dirty="0">
              <a:latin typeface="Futura Std Condensed" pitchFamily="34" charset="0"/>
            </a:endParaRPr>
          </a:p>
        </p:txBody>
      </p:sp>
      <p:grpSp>
        <p:nvGrpSpPr>
          <p:cNvPr id="45" name="Group 44"/>
          <p:cNvGrpSpPr/>
          <p:nvPr>
            <p:custDataLst>
              <p:tags r:id="rId15"/>
            </p:custDataLst>
          </p:nvPr>
        </p:nvGrpSpPr>
        <p:grpSpPr>
          <a:xfrm>
            <a:off x="551130" y="-1"/>
            <a:ext cx="493776" cy="2791969"/>
            <a:chOff x="551130" y="-1"/>
            <a:chExt cx="493776" cy="2791969"/>
          </a:xfrm>
        </p:grpSpPr>
        <p:pic>
          <p:nvPicPr>
            <p:cNvPr id="46" name="Picture 45" descr="Unit4activitie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47" name="TextBox 46"/>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4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0882268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custDataLst>
              <p:tags r:id="rId1"/>
            </p:custDataLst>
          </p:nvPr>
        </p:nvSpPr>
        <p:spPr>
          <a:xfrm>
            <a:off x="415665" y="8517982"/>
            <a:ext cx="3227327"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Avant même </a:t>
            </a:r>
            <a:r>
              <a:rPr lang="fr-FR" sz="1200" b="0" i="0" u="none" dirty="0" smtClean="0">
                <a:latin typeface="Futura Std Condensed" pitchFamily="34" charset="0"/>
                <a:cs typeface="Futura Condensed"/>
              </a:rPr>
              <a:t>d’ouvrir </a:t>
            </a:r>
            <a:r>
              <a:rPr lang="fr-FR" sz="1200" b="0" i="0" u="none" dirty="0">
                <a:latin typeface="Futura Std Condensed" pitchFamily="34" charset="0"/>
                <a:cs typeface="Futura Condensed"/>
              </a:rPr>
              <a:t>Scratch, écris dans ton journal de conception des idées quant à la façon dont tu pourrais programmer chaque casse-tête </a:t>
            </a:r>
            <a:r>
              <a:rPr lang="fr-FR" sz="1200" b="0" i="0" u="none" dirty="0" smtClean="0">
                <a:latin typeface="Futura Std Condensed" pitchFamily="34" charset="0"/>
                <a:cs typeface="Futura Condensed"/>
              </a:rPr>
              <a:t>d’interactivité</a:t>
            </a:r>
            <a:r>
              <a:rPr lang="fr-FR" sz="1200" b="0" i="0" u="none" dirty="0">
                <a:latin typeface="Futura Std Condensed" pitchFamily="34" charset="0"/>
                <a:cs typeface="Futura Condensed"/>
              </a:rPr>
              <a:t>. </a:t>
            </a:r>
          </a:p>
          <a:p>
            <a:pPr marL="171450" indent="-171450" algn="l" rtl="0">
              <a:buFont typeface="Wingdings" charset="2"/>
              <a:buChar char="q"/>
            </a:pPr>
            <a:r>
              <a:rPr lang="fr-FR" sz="1200" b="0" i="0" u="none" dirty="0">
                <a:latin typeface="Futura Std Condensed" pitchFamily="34" charset="0"/>
                <a:cs typeface="Futura Condensed"/>
              </a:rPr>
              <a:t>Fais équipe avec un voisin. Collaborer avec un partenaire peut être un excellent moyen de résoudre des problèmes et </a:t>
            </a:r>
            <a:r>
              <a:rPr lang="fr-FR" sz="1200" b="0" i="0" u="none" dirty="0" smtClean="0">
                <a:latin typeface="Futura Std Condensed" pitchFamily="34" charset="0"/>
                <a:cs typeface="Futura Condensed"/>
              </a:rPr>
              <a:t>d’envisager </a:t>
            </a:r>
            <a:r>
              <a:rPr lang="fr-FR" sz="1200" b="0" i="0" u="none" dirty="0">
                <a:latin typeface="Futura Std Condensed" pitchFamily="34" charset="0"/>
                <a:cs typeface="Futura Condensed"/>
              </a:rPr>
              <a:t>sous un nouveau jour différentes façons de programmer avec Scratch !</a:t>
            </a:r>
          </a:p>
        </p:txBody>
      </p:sp>
      <p:sp>
        <p:nvSpPr>
          <p:cNvPr id="38" name="TextBox 37"/>
          <p:cNvSpPr txBox="1"/>
          <p:nvPr>
            <p:custDataLst>
              <p:tags r:id="rId2"/>
            </p:custDataLst>
          </p:nvPr>
        </p:nvSpPr>
        <p:spPr>
          <a:xfrm>
            <a:off x="4076669" y="8517982"/>
            <a:ext cx="3314032" cy="1200329"/>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a:latin typeface="Futura Std Condensed" pitchFamily="34" charset="0"/>
                <a:cs typeface="Futura Condensed"/>
              </a:rPr>
              <a:t>Ajoute chaque projet que tu crées au studio dédié aux interactions : </a:t>
            </a:r>
            <a:r>
              <a:rPr lang="fr-FR" sz="1200" b="0" i="0" u="none">
                <a:latin typeface="Futura Std Condensed" pitchFamily="34" charset="0"/>
                <a:cs typeface="Futura Condensed"/>
              </a:rPr>
              <a:t>http://scratch.mit.edu/studios/487213</a:t>
            </a:r>
            <a:endParaRPr lang="fr-FR" sz="1200" kern="1100" spc="-20" dirty="0" smtClean="0">
              <a:latin typeface="Futura Std Condensed" pitchFamily="34" charset="0"/>
              <a:cs typeface="Futura Condensed"/>
            </a:endParaRPr>
          </a:p>
          <a:p>
            <a:pPr marL="171450" indent="-171450" algn="l" rtl="0">
              <a:buFont typeface="Lucida Grande"/>
              <a:buChar char="+"/>
            </a:pPr>
            <a:r>
              <a:rPr lang="fr-FR" sz="1200" b="0" i="0" u="none" kern="1100" spc="-20">
                <a:latin typeface="Futura Std Condensed" pitchFamily="34" charset="0"/>
                <a:cs typeface="Futura Condensed"/>
              </a:rPr>
              <a:t>Aide un voisin !</a:t>
            </a:r>
          </a:p>
          <a:p>
            <a:pPr marL="171450" indent="-171450" algn="l" rtl="0">
              <a:buFont typeface="Lucida Grande"/>
              <a:buChar char="+"/>
            </a:pPr>
            <a:r>
              <a:rPr lang="fr-FR" sz="1200" b="0" i="0" u="none" kern="1100" spc="-20">
                <a:latin typeface="Futura Std Condensed" pitchFamily="34" charset="0"/>
                <a:cs typeface="Futura Condensed"/>
              </a:rPr>
              <a:t>Avec un partenaire, discutez des stratégies que vous utilisez pour aborder chaque casse-tête. Note les similitudes et les différences entre vos méthodes.</a:t>
            </a:r>
            <a:endParaRPr lang="fr-FR" sz="1200" kern="1100" spc="-20" dirty="0">
              <a:latin typeface="Futura Std Condensed" pitchFamily="34" charset="0"/>
              <a:cs typeface="Futura Condensed"/>
            </a:endParaRPr>
          </a:p>
        </p:txBody>
      </p:sp>
      <p:cxnSp>
        <p:nvCxnSpPr>
          <p:cNvPr id="70" name="Straight Connector 69"/>
          <p:cNvCxnSpPr/>
          <p:nvPr>
            <p:custDataLst>
              <p:tags r:id="rId3"/>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custDataLst>
              <p:tags r:id="rId4"/>
            </p:custDataLst>
          </p:nvPr>
        </p:nvSpPr>
        <p:spPr>
          <a:xfrm>
            <a:off x="3643589" y="755849"/>
            <a:ext cx="3747111" cy="738664"/>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1</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Chaque fois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appuie sur la touche B, la taille du lutin augmente. Chaque fois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appuie sur la touche S, la taille du lutin diminue. </a:t>
            </a:r>
          </a:p>
        </p:txBody>
      </p:sp>
      <p:sp>
        <p:nvSpPr>
          <p:cNvPr id="66" name="Rectangle 65"/>
          <p:cNvSpPr/>
          <p:nvPr>
            <p:custDataLst>
              <p:tags r:id="rId5"/>
            </p:custDataLst>
          </p:nvPr>
        </p:nvSpPr>
        <p:spPr>
          <a:xfrm>
            <a:off x="3642991" y="1614178"/>
            <a:ext cx="3748255" cy="553998"/>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2</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Chaque fois que le lutin entend un grand bruit, il change de couleur.</a:t>
            </a:r>
          </a:p>
        </p:txBody>
      </p:sp>
      <p:sp>
        <p:nvSpPr>
          <p:cNvPr id="67" name="Rectangle 66"/>
          <p:cNvSpPr/>
          <p:nvPr>
            <p:custDataLst>
              <p:tags r:id="rId6"/>
            </p:custDataLst>
          </p:nvPr>
        </p:nvSpPr>
        <p:spPr>
          <a:xfrm>
            <a:off x="3643590" y="2282507"/>
            <a:ext cx="3747657" cy="553998"/>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3</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Chaque fois que le lutin se trouve dans le quart supérieur de </a:t>
            </a:r>
            <a:r>
              <a:rPr lang="fr-FR" sz="1200" b="0" i="0" u="none" dirty="0" smtClean="0">
                <a:latin typeface="Futura Std Condensed" pitchFamily="34" charset="0"/>
                <a:cs typeface="Futura Condensed"/>
              </a:rPr>
              <a:t>l’écran</a:t>
            </a:r>
            <a:r>
              <a:rPr lang="fr-FR" sz="1200" b="0" i="0" u="none" dirty="0">
                <a:latin typeface="Futura Std Condensed" pitchFamily="34" charset="0"/>
                <a:cs typeface="Futura Condensed"/>
              </a:rPr>
              <a:t>, il dit « Ici, </a:t>
            </a:r>
            <a:r>
              <a:rPr lang="fr-FR" sz="1200" b="0" i="0" u="none" dirty="0" smtClean="0">
                <a:latin typeface="Futura Std Condensed" pitchFamily="34" charset="0"/>
                <a:cs typeface="Futura Condensed"/>
              </a:rPr>
              <a:t>c’est </a:t>
            </a:r>
            <a:r>
              <a:rPr lang="fr-FR" sz="1200" b="0" i="0" u="none" dirty="0">
                <a:latin typeface="Futura Std Condensed" pitchFamily="34" charset="0"/>
                <a:cs typeface="Futura Condensed"/>
              </a:rPr>
              <a:t>top ! ». </a:t>
            </a:r>
          </a:p>
        </p:txBody>
      </p:sp>
      <p:sp>
        <p:nvSpPr>
          <p:cNvPr id="68" name="Rectangle 67"/>
          <p:cNvSpPr/>
          <p:nvPr>
            <p:custDataLst>
              <p:tags r:id="rId7"/>
            </p:custDataLst>
          </p:nvPr>
        </p:nvSpPr>
        <p:spPr>
          <a:xfrm>
            <a:off x="3643590" y="3045836"/>
            <a:ext cx="3747657" cy="738664"/>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4</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Lorsque le lutin touche quelque chose de bleu, il joue une note aiguë. Lorsque le lutin touche quelque chose de rouge, il jour une note grave.</a:t>
            </a:r>
            <a:endParaRPr lang="fr-FR" sz="1200" dirty="0">
              <a:latin typeface="Futura Std Condensed" pitchFamily="34" charset="0"/>
              <a:cs typeface="Futura Condensed"/>
            </a:endParaRPr>
          </a:p>
        </p:txBody>
      </p:sp>
      <p:sp>
        <p:nvSpPr>
          <p:cNvPr id="72" name="Rectangle 71"/>
          <p:cNvSpPr/>
          <p:nvPr>
            <p:custDataLst>
              <p:tags r:id="rId8"/>
            </p:custDataLst>
          </p:nvPr>
        </p:nvSpPr>
        <p:spPr>
          <a:xfrm>
            <a:off x="3655965" y="3892290"/>
            <a:ext cx="3735282" cy="553998"/>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5</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Chaque fois que deux lutins entrent en collision, </a:t>
            </a:r>
            <a:r>
              <a:rPr lang="fr-FR" sz="1200" b="0" i="0" u="none" dirty="0" smtClean="0">
                <a:latin typeface="Futura Std Condensed" pitchFamily="34" charset="0"/>
                <a:cs typeface="Futura Condensed"/>
              </a:rPr>
              <a:t>l’un d’eux </a:t>
            </a:r>
            <a:r>
              <a:rPr lang="fr-FR" sz="1200" b="0" i="0" u="none" dirty="0">
                <a:latin typeface="Futura Std Condensed" pitchFamily="34" charset="0"/>
                <a:cs typeface="Futura Condensed"/>
              </a:rPr>
              <a:t>dit : « Excuse-moi ».</a:t>
            </a:r>
            <a:endParaRPr lang="fr-FR" sz="1200" dirty="0">
              <a:latin typeface="Futura Std Condensed" pitchFamily="34" charset="0"/>
              <a:cs typeface="Futura Condensed"/>
            </a:endParaRPr>
          </a:p>
        </p:txBody>
      </p:sp>
      <p:sp>
        <p:nvSpPr>
          <p:cNvPr id="73" name="Rectangle 72"/>
          <p:cNvSpPr/>
          <p:nvPr>
            <p:custDataLst>
              <p:tags r:id="rId9"/>
            </p:custDataLst>
          </p:nvPr>
        </p:nvSpPr>
        <p:spPr>
          <a:xfrm>
            <a:off x="3655965" y="4572494"/>
            <a:ext cx="3735282" cy="553998"/>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6</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Chaque fois que le lutin-chat </a:t>
            </a:r>
            <a:r>
              <a:rPr lang="fr-FR" sz="1200" b="0" i="0" u="none" dirty="0" smtClean="0">
                <a:latin typeface="Futura Std Condensed" pitchFamily="34" charset="0"/>
                <a:cs typeface="Futura Condensed"/>
              </a:rPr>
              <a:t>s’approche </a:t>
            </a:r>
            <a:r>
              <a:rPr lang="fr-FR" sz="1200" b="0" i="0" u="none" dirty="0">
                <a:latin typeface="Futura Std Condensed" pitchFamily="34" charset="0"/>
                <a:cs typeface="Futura Condensed"/>
              </a:rPr>
              <a:t>du lutin-chien, ce dernier fait demi-tour et </a:t>
            </a:r>
            <a:r>
              <a:rPr lang="fr-FR" sz="1200" b="0" i="0" u="none" dirty="0" smtClean="0">
                <a:latin typeface="Futura Std Condensed" pitchFamily="34" charset="0"/>
                <a:cs typeface="Futura Condensed"/>
              </a:rPr>
              <a:t>s’enfuit</a:t>
            </a:r>
            <a:r>
              <a:rPr lang="fr-FR" sz="1200" b="0" i="0" u="none" dirty="0">
                <a:latin typeface="Futura Std Condensed" pitchFamily="34" charset="0"/>
                <a:cs typeface="Futura Condensed"/>
              </a:rPr>
              <a:t>. </a:t>
            </a:r>
          </a:p>
        </p:txBody>
      </p:sp>
      <p:sp>
        <p:nvSpPr>
          <p:cNvPr id="74" name="Rectangle 73"/>
          <p:cNvSpPr/>
          <p:nvPr>
            <p:custDataLst>
              <p:tags r:id="rId10"/>
            </p:custDataLst>
          </p:nvPr>
        </p:nvSpPr>
        <p:spPr>
          <a:xfrm>
            <a:off x="3655965" y="5335823"/>
            <a:ext cx="3735282" cy="553998"/>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7</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Chaque fois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clique sur </a:t>
            </a:r>
            <a:r>
              <a:rPr lang="fr-FR" sz="1200" b="0" i="0" u="none" dirty="0" smtClean="0">
                <a:latin typeface="Futura Std Condensed" pitchFamily="34" charset="0"/>
                <a:cs typeface="Futura Condensed"/>
              </a:rPr>
              <a:t>l’arrière-plan</a:t>
            </a:r>
            <a:r>
              <a:rPr lang="fr-FR" sz="1200" b="0" i="0" u="none" dirty="0">
                <a:latin typeface="Futura Std Condensed" pitchFamily="34" charset="0"/>
                <a:cs typeface="Futura Condensed"/>
              </a:rPr>
              <a:t>, une fleur apparaît à </a:t>
            </a:r>
            <a:r>
              <a:rPr lang="fr-FR" sz="1200" b="0" i="0" u="none" dirty="0" smtClean="0">
                <a:latin typeface="Futura Std Condensed" pitchFamily="34" charset="0"/>
                <a:cs typeface="Futura Condensed"/>
              </a:rPr>
              <a:t>l’endroit </a:t>
            </a:r>
            <a:r>
              <a:rPr lang="fr-FR" sz="1200" b="0" i="0" u="none" dirty="0">
                <a:latin typeface="Futura Std Condensed" pitchFamily="34" charset="0"/>
                <a:cs typeface="Futura Condensed"/>
              </a:rPr>
              <a:t>où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a cliqué. </a:t>
            </a:r>
          </a:p>
        </p:txBody>
      </p:sp>
      <p:sp>
        <p:nvSpPr>
          <p:cNvPr id="75" name="Rectangle 74"/>
          <p:cNvSpPr/>
          <p:nvPr>
            <p:custDataLst>
              <p:tags r:id="rId11"/>
            </p:custDataLst>
          </p:nvPr>
        </p:nvSpPr>
        <p:spPr>
          <a:xfrm>
            <a:off x="3655965" y="6099152"/>
            <a:ext cx="3735282" cy="553998"/>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8</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Chaque fois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clique sur un lutin, tous les autres lutins exécutent une danse.</a:t>
            </a:r>
            <a:endParaRPr lang="fr-FR" sz="1200" dirty="0">
              <a:latin typeface="Futura Std Condensed" pitchFamily="34" charset="0"/>
              <a:cs typeface="Futura Condensed"/>
            </a:endParaRPr>
          </a:p>
        </p:txBody>
      </p:sp>
      <p:sp>
        <p:nvSpPr>
          <p:cNvPr id="76" name="Rectangle 75"/>
          <p:cNvSpPr/>
          <p:nvPr>
            <p:custDataLst>
              <p:tags r:id="rId12"/>
            </p:custDataLst>
          </p:nvPr>
        </p:nvSpPr>
        <p:spPr>
          <a:xfrm>
            <a:off x="3655965" y="6862482"/>
            <a:ext cx="3735282" cy="553998"/>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a:latin typeface="Futura Std Condensed" pitchFamily="34" charset="0"/>
                <a:cs typeface="Futura Condensed"/>
              </a:rPr>
              <a:t>CASSE-TÊTE </a:t>
            </a:r>
            <a:r>
              <a:rPr lang="fr-FR" sz="1200" b="1" i="0" u="none" dirty="0" smtClean="0">
                <a:latin typeface="Futura Std Condensed" pitchFamily="34" charset="0"/>
                <a:cs typeface="Futura Condensed"/>
              </a:rPr>
              <a:t>N</a:t>
            </a:r>
            <a:r>
              <a:rPr lang="fr-FR" sz="1200" b="1" i="0" u="none" baseline="30000" dirty="0" smtClean="0">
                <a:latin typeface="Futura Std Condensed" pitchFamily="34" charset="0"/>
                <a:cs typeface="Futura Condensed"/>
              </a:rPr>
              <a:t>O</a:t>
            </a:r>
            <a:r>
              <a:rPr lang="fr-FR" sz="1200" b="1" i="0" u="none" dirty="0" smtClean="0">
                <a:latin typeface="Futura Std Condensed" pitchFamily="34" charset="0"/>
                <a:cs typeface="Futura Condensed"/>
              </a:rPr>
              <a:t> 9</a:t>
            </a:r>
            <a:r>
              <a:rPr lang="fr-FR" sz="1200" b="1" i="0" u="none" dirty="0">
                <a:latin typeface="Futura Std Condensed" pitchFamily="34" charset="0"/>
                <a:cs typeface="Futura Condensed"/>
              </a:rPr>
              <a:t> :</a:t>
            </a:r>
            <a:r>
              <a:rPr lang="fr-FR" sz="1200" b="0" i="0" u="none" dirty="0">
                <a:latin typeface="Futura Std Condensed" pitchFamily="34" charset="0"/>
                <a:cs typeface="Futura Condensed"/>
              </a:rPr>
              <a:t> Chaque fois que </a:t>
            </a:r>
            <a:r>
              <a:rPr lang="fr-FR" sz="1200" b="0" i="0" u="none" dirty="0" smtClean="0">
                <a:latin typeface="Futura Std Condensed" pitchFamily="34" charset="0"/>
                <a:cs typeface="Futura Condensed"/>
              </a:rPr>
              <a:t>l’on </a:t>
            </a:r>
            <a:r>
              <a:rPr lang="fr-FR" sz="1200" b="0" i="0" u="none" dirty="0">
                <a:latin typeface="Futura Std Condensed" pitchFamily="34" charset="0"/>
                <a:cs typeface="Futura Condensed"/>
              </a:rPr>
              <a:t>déplace le pointeur de la souris, le lutin suit le mouvement, mais ne touche pas le pointeur.</a:t>
            </a:r>
            <a:endParaRPr lang="fr-FR" sz="1200" dirty="0">
              <a:latin typeface="Futura Std Condensed" pitchFamily="34" charset="0"/>
              <a:cs typeface="Futura Condensed"/>
            </a:endParaRPr>
          </a:p>
        </p:txBody>
      </p:sp>
      <p:grpSp>
        <p:nvGrpSpPr>
          <p:cNvPr id="4" name="Group 3"/>
          <p:cNvGrpSpPr/>
          <p:nvPr>
            <p:custDataLst>
              <p:tags r:id="rId13"/>
            </p:custDataLst>
          </p:nvPr>
        </p:nvGrpSpPr>
        <p:grpSpPr>
          <a:xfrm>
            <a:off x="0" y="6364023"/>
            <a:ext cx="7772400" cy="2153959"/>
            <a:chOff x="0" y="6351394"/>
            <a:chExt cx="7772400" cy="2153959"/>
          </a:xfrm>
        </p:grpSpPr>
        <p:sp>
          <p:nvSpPr>
            <p:cNvPr id="80" name="Rectangle 79"/>
            <p:cNvSpPr/>
            <p:nvPr/>
          </p:nvSpPr>
          <p:spPr>
            <a:xfrm>
              <a:off x="0" y="7871074"/>
              <a:ext cx="7772400" cy="410457"/>
            </a:xfrm>
            <a:prstGeom prst="rect">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3" name="Group 2"/>
            <p:cNvGrpSpPr/>
            <p:nvPr/>
          </p:nvGrpSpPr>
          <p:grpSpPr>
            <a:xfrm>
              <a:off x="3962555" y="7884634"/>
              <a:ext cx="3809845" cy="507475"/>
              <a:chOff x="3962555" y="7884634"/>
              <a:chExt cx="3809845" cy="507475"/>
            </a:xfrm>
          </p:grpSpPr>
          <p:sp>
            <p:nvSpPr>
              <p:cNvPr id="82" name="Diamond 81"/>
              <p:cNvSpPr/>
              <p:nvPr/>
            </p:nvSpPr>
            <p:spPr>
              <a:xfrm>
                <a:off x="5676977" y="8066025"/>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84" name="TextBox 83"/>
              <p:cNvSpPr txBox="1"/>
              <p:nvPr/>
            </p:nvSpPr>
            <p:spPr>
              <a:xfrm>
                <a:off x="3962555" y="7884634"/>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100" name="Oval Callout 99"/>
            <p:cNvSpPr/>
            <p:nvPr/>
          </p:nvSpPr>
          <p:spPr>
            <a:xfrm rot="15462013" flipV="1">
              <a:off x="413018" y="6228851"/>
              <a:ext cx="2153959" cy="2399046"/>
            </a:xfrm>
            <a:prstGeom prst="wedgeEllipseCallout">
              <a:avLst>
                <a:gd name="adj1" fmla="val -36970"/>
                <a:gd name="adj2" fmla="val 48187"/>
              </a:avLst>
            </a:prstGeom>
            <a:solidFill>
              <a:schemeClr val="accent3">
                <a:lumMod val="20000"/>
                <a:lumOff val="8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a:solidFill>
                    <a:srgbClr val="50AB06"/>
                  </a:solidFill>
                  <a:latin typeface="Futura Std Condensed" pitchFamily="34" charset="0"/>
                  <a:cs typeface="Futura Condensed"/>
                </a:rPr>
                <a:t>TU BLOQUES ?</a:t>
              </a:r>
            </a:p>
            <a:p>
              <a:pPr algn="ctr" rtl="0"/>
              <a:r>
                <a:rPr lang="fr-FR" sz="1600" b="0" i="0" u="none" kern="1300" baseline="-25000">
                  <a:solidFill>
                    <a:srgbClr val="50AB06"/>
                  </a:solidFill>
                  <a:latin typeface="Futura Std Condensed" pitchFamily="34" charset="0"/>
                  <a:cs typeface="Futura Condensed"/>
                </a:rPr>
                <a:t>PAS DE PANIQUE ! ESSAIE ÇA...</a:t>
              </a:r>
            </a:p>
          </p:txBody>
        </p:sp>
      </p:grpSp>
      <p:grpSp>
        <p:nvGrpSpPr>
          <p:cNvPr id="105" name="Group 104"/>
          <p:cNvGrpSpPr/>
          <p:nvPr>
            <p:custDataLst>
              <p:tags r:id="rId14"/>
            </p:custDataLst>
          </p:nvPr>
        </p:nvGrpSpPr>
        <p:grpSpPr>
          <a:xfrm>
            <a:off x="445295" y="1523191"/>
            <a:ext cx="2357172" cy="1696617"/>
            <a:chOff x="409710" y="1458025"/>
            <a:chExt cx="2357172" cy="1696617"/>
          </a:xfrm>
        </p:grpSpPr>
        <p:sp>
          <p:nvSpPr>
            <p:cNvPr id="111" name="TextBox 110"/>
            <p:cNvSpPr txBox="1"/>
            <p:nvPr/>
          </p:nvSpPr>
          <p:spPr>
            <a:xfrm>
              <a:off x="502845" y="1458025"/>
              <a:ext cx="2159129" cy="738664"/>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EN QUOI UN PROJET SCRATCH EST-IL DIFFÉRENT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IMAGE FIXE OU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VIDÉO ?</a:t>
              </a:r>
              <a:endParaRPr lang="fr-FR" sz="1200" dirty="0">
                <a:latin typeface="Futura Std Condensed" pitchFamily="34" charset="0"/>
                <a:cs typeface="Futura Condensed"/>
              </a:endParaRPr>
            </a:p>
          </p:txBody>
        </p:sp>
        <p:sp>
          <p:nvSpPr>
            <p:cNvPr id="112" name="TextBox 111"/>
            <p:cNvSpPr txBox="1"/>
            <p:nvPr/>
          </p:nvSpPr>
          <p:spPr>
            <a:xfrm>
              <a:off x="409710" y="2323645"/>
              <a:ext cx="2357172" cy="830997"/>
            </a:xfrm>
            <a:prstGeom prst="rect">
              <a:avLst/>
            </a:prstGeom>
            <a:noFill/>
          </p:spPr>
          <p:txBody>
            <a:bodyPr wrap="square" rtlCol="0">
              <a:spAutoFit/>
            </a:bodyPr>
            <a:lstStyle/>
            <a:p>
              <a:pPr algn="just" rtl="0"/>
              <a:r>
                <a:rPr lang="fr-FR" sz="1200" b="0" i="0" u="none" dirty="0">
                  <a:latin typeface="Futura Std Condensed" pitchFamily="34" charset="0"/>
                  <a:cs typeface="Futura Condensed"/>
                </a:rPr>
                <a:t>Résous ces neuf casse-tête qui font appel à certains des concepts les plus avancés de Scratch en matière </a:t>
              </a:r>
              <a:r>
                <a:rPr lang="fr-FR" sz="1200" b="0" i="0" u="none" dirty="0" smtClean="0">
                  <a:latin typeface="Futura Std Condensed" pitchFamily="34" charset="0"/>
                  <a:cs typeface="Futura Condensed"/>
                </a:rPr>
                <a:t>d’interactivité</a:t>
              </a:r>
              <a:r>
                <a:rPr lang="fr-FR" sz="1200" b="0" i="0" u="none" dirty="0">
                  <a:latin typeface="Futura Std Condensed" pitchFamily="34" charset="0"/>
                  <a:cs typeface="Futura Condensed"/>
                </a:rPr>
                <a:t>. Pour chacun de ces défis, plusieurs solutions sont possibles.</a:t>
              </a:r>
              <a:endParaRPr lang="fr-FR" sz="1200" dirty="0">
                <a:solidFill>
                  <a:srgbClr val="000000"/>
                </a:solidFill>
                <a:latin typeface="Futura Std Condensed" pitchFamily="34" charset="0"/>
                <a:cs typeface="Futura Condensed"/>
              </a:endParaRPr>
            </a:p>
          </p:txBody>
        </p:sp>
      </p:grpSp>
      <p:grpSp>
        <p:nvGrpSpPr>
          <p:cNvPr id="2" name="Group 1"/>
          <p:cNvGrpSpPr/>
          <p:nvPr>
            <p:custDataLst>
              <p:tags r:id="rId15"/>
            </p:custDataLst>
          </p:nvPr>
        </p:nvGrpSpPr>
        <p:grpSpPr>
          <a:xfrm>
            <a:off x="427031" y="3858228"/>
            <a:ext cx="2970866" cy="947053"/>
            <a:chOff x="427031" y="3858228"/>
            <a:chExt cx="2970866" cy="947053"/>
          </a:xfrm>
        </p:grpSpPr>
        <p:grpSp>
          <p:nvGrpSpPr>
            <p:cNvPr id="8" name="Group 7"/>
            <p:cNvGrpSpPr/>
            <p:nvPr/>
          </p:nvGrpSpPr>
          <p:grpSpPr>
            <a:xfrm>
              <a:off x="427031" y="3858228"/>
              <a:ext cx="2970866" cy="947053"/>
              <a:chOff x="427031" y="3857808"/>
              <a:chExt cx="2970866" cy="947053"/>
            </a:xfrm>
          </p:grpSpPr>
          <p:sp>
            <p:nvSpPr>
              <p:cNvPr id="14" name="TextBox 13"/>
              <p:cNvSpPr txBox="1"/>
              <p:nvPr/>
            </p:nvSpPr>
            <p:spPr>
              <a:xfrm>
                <a:off x="427031" y="4232397"/>
                <a:ext cx="2885167" cy="572464"/>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Crée un programme Scratch pour chacun des neuf casse-tête </a:t>
                </a:r>
                <a:r>
                  <a:rPr lang="fr-FR" sz="1200" b="0" i="0" u="none" dirty="0" smtClean="0">
                    <a:latin typeface="Futura Std Condensed" pitchFamily="34" charset="0"/>
                    <a:cs typeface="Futura Condensed"/>
                  </a:rPr>
                  <a:t>d’interactivité</a:t>
                </a:r>
                <a:r>
                  <a:rPr lang="fr-FR" sz="1200" b="0" i="0" u="none" dirty="0">
                    <a:latin typeface="Futura Std Condensed" pitchFamily="34" charset="0"/>
                    <a:cs typeface="Futura Condensed"/>
                  </a:rPr>
                  <a:t>.</a:t>
                </a:r>
              </a:p>
            </p:txBody>
          </p:sp>
          <p:sp>
            <p:nvSpPr>
              <p:cNvPr id="43" name="TextBox 42"/>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cxnSp>
          <p:nvCxnSpPr>
            <p:cNvPr id="35" name="Straight Connector 34"/>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TextBox 35"/>
          <p:cNvSpPr txBox="1"/>
          <p:nvPr>
            <p:custDataLst>
              <p:tags r:id="rId16"/>
            </p:custDataLst>
          </p:nvPr>
        </p:nvSpPr>
        <p:spPr>
          <a:xfrm>
            <a:off x="457995" y="647673"/>
            <a:ext cx="2815942" cy="707886"/>
          </a:xfrm>
          <a:prstGeom prst="rect">
            <a:avLst/>
          </a:prstGeom>
          <a:noFill/>
        </p:spPr>
        <p:txBody>
          <a:bodyPr wrap="square" rtlCol="0">
            <a:spAutoFit/>
          </a:bodyPr>
          <a:lstStyle/>
          <a:p>
            <a:pPr algn="l" rtl="0"/>
            <a:r>
              <a:rPr lang="fr-FR" sz="4000" b="0" i="0" u="none">
                <a:latin typeface="Futura Std Condensed" pitchFamily="34" charset="0"/>
                <a:cs typeface="Futura Condensed"/>
              </a:rPr>
              <a:t>INTERACTIONS</a:t>
            </a:r>
          </a:p>
        </p:txBody>
      </p:sp>
      <p:grpSp>
        <p:nvGrpSpPr>
          <p:cNvPr id="37" name="Group 36"/>
          <p:cNvGrpSpPr/>
          <p:nvPr>
            <p:custDataLst>
              <p:tags r:id="rId17"/>
            </p:custDataLst>
          </p:nvPr>
        </p:nvGrpSpPr>
        <p:grpSpPr>
          <a:xfrm>
            <a:off x="2571138" y="443435"/>
            <a:ext cx="651202" cy="1336089"/>
            <a:chOff x="2571138" y="443435"/>
            <a:chExt cx="651202" cy="1336089"/>
          </a:xfrm>
        </p:grpSpPr>
        <p:grpSp>
          <p:nvGrpSpPr>
            <p:cNvPr id="39" name="Group 38"/>
            <p:cNvGrpSpPr/>
            <p:nvPr/>
          </p:nvGrpSpPr>
          <p:grpSpPr>
            <a:xfrm>
              <a:off x="2571138" y="443435"/>
              <a:ext cx="651202" cy="1336089"/>
              <a:chOff x="2169548" y="4643960"/>
              <a:chExt cx="393589" cy="656327"/>
            </a:xfrm>
          </p:grpSpPr>
          <p:cxnSp>
            <p:nvCxnSpPr>
              <p:cNvPr id="42" name="Straight Arrow Connector 41"/>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72531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custDataLst>
              <p:tags r:id="rId1"/>
            </p:custDataLst>
          </p:nvPr>
        </p:nvSpPr>
        <p:spPr>
          <a:xfrm>
            <a:off x="455561" y="5721364"/>
            <a:ext cx="6854771" cy="3416319"/>
          </a:xfrm>
          <a:prstGeom prst="rect">
            <a:avLst/>
          </a:prstGeom>
        </p:spPr>
        <p:txBody>
          <a:bodyPr wrap="square">
            <a:spAutoFit/>
          </a:bodyPr>
          <a:lstStyle/>
          <a:p>
            <a:pPr algn="just" rtl="0"/>
            <a:r>
              <a:rPr lang="fr-FR" sz="1200" b="0" i="0" u="none" dirty="0">
                <a:latin typeface="Futura Std Condensed" pitchFamily="34" charset="0"/>
                <a:cs typeface="Futura Condensed"/>
              </a:rPr>
              <a:t>Ce guide a été élaboré par Christan Balch, Michelle Chung et Karen Brennan, membres de </a:t>
            </a:r>
            <a:r>
              <a:rPr lang="fr-FR" sz="1200" b="0" i="0" u="none" dirty="0" smtClean="0">
                <a:latin typeface="Futura Std Condensed" pitchFamily="34" charset="0"/>
                <a:cs typeface="Futura Condensed"/>
              </a:rPr>
              <a:t>l’équipe </a:t>
            </a:r>
            <a:r>
              <a:rPr lang="fr-FR" sz="1200" b="0" i="0" u="none" dirty="0">
                <a:latin typeface="Futura Std Condensed" pitchFamily="34" charset="0"/>
                <a:cs typeface="Futura Condensed"/>
              </a:rPr>
              <a:t>du projet de recherche ScratchEd (Harvard Graduate School of Education). Jeff Hawson a contribué à la révision et fait preuve </a:t>
            </a:r>
            <a:r>
              <a:rPr lang="fr-FR" sz="1200" b="0" i="0" u="none" dirty="0" smtClean="0">
                <a:latin typeface="Futura Std Condensed" pitchFamily="34" charset="0"/>
                <a:cs typeface="Futura Condensed"/>
              </a:rPr>
              <a:t>d’un </a:t>
            </a:r>
            <a:r>
              <a:rPr lang="fr-FR" sz="1200" b="0" i="0" u="none" dirty="0">
                <a:latin typeface="Futura Std Condensed" pitchFamily="34" charset="0"/>
                <a:cs typeface="Futura Condensed"/>
              </a:rPr>
              <a:t>enthousiasme sans bornes. </a:t>
            </a:r>
          </a:p>
          <a:p>
            <a:pPr algn="just" rtl="0"/>
            <a:r>
              <a:rPr lang="fr-FR" sz="1200" b="0" i="0" u="none" dirty="0">
                <a:latin typeface="Futura Std Condensed" pitchFamily="34" charset="0"/>
                <a:cs typeface="Futura Condensed"/>
              </a:rPr>
              <a:t> </a:t>
            </a:r>
          </a:p>
          <a:p>
            <a:pPr algn="just" rtl="0"/>
            <a:r>
              <a:rPr lang="fr-FR" sz="1200" b="0" i="0" u="none" dirty="0">
                <a:latin typeface="Futura Std Condensed" pitchFamily="34" charset="0"/>
                <a:cs typeface="Futura Condensed"/>
              </a:rPr>
              <a:t>Le contenu de ce guide est inspiré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précédente version, publiée en 2011, et du Creative Computing Online Workshop, un atelier en ligne sur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qui a eu lieu en 2013. Tout ceci a été rendu possible grâce au soutien de la National Science Foundation (</a:t>
            </a:r>
            <a:r>
              <a:rPr lang="fr-FR" sz="1200" b="0" i="0" u="none" dirty="0" smtClean="0">
                <a:latin typeface="Futura Std Condensed" pitchFamily="34" charset="0"/>
                <a:cs typeface="Futura Condensed"/>
              </a:rPr>
              <a:t>subvention DRL-1019396</a:t>
            </a:r>
            <a:r>
              <a:rPr lang="fr-FR" sz="1200" b="0" i="0" u="none" dirty="0">
                <a:latin typeface="Futura Std Condensed" pitchFamily="34" charset="0"/>
                <a:cs typeface="Futura Condensed"/>
              </a:rPr>
              <a:t>), du </a:t>
            </a:r>
            <a:r>
              <a:rPr lang="fr-FR" sz="1200" b="0" i="0" u="none" dirty="0" smtClean="0">
                <a:latin typeface="Futura Std Condensed" pitchFamily="34" charset="0"/>
                <a:cs typeface="Futura Condensed"/>
              </a:rPr>
              <a:t>programme CS4HS </a:t>
            </a:r>
            <a:r>
              <a:rPr lang="fr-FR" sz="1200" b="0" i="0" u="none" dirty="0">
                <a:latin typeface="Futura Std Condensed" pitchFamily="34" charset="0"/>
                <a:cs typeface="Futura Condensed"/>
              </a:rPr>
              <a:t>de Google et de la fondation Code-to-</a:t>
            </a:r>
            <a:r>
              <a:rPr lang="fr-FR" sz="1200" b="0" i="0" u="none" dirty="0" err="1">
                <a:latin typeface="Futura Std Condensed" pitchFamily="34" charset="0"/>
                <a:cs typeface="Futura Condensed"/>
              </a:rPr>
              <a:t>Learn</a:t>
            </a:r>
            <a:r>
              <a:rPr lang="fr-FR" sz="1200" b="0" i="0" u="none" dirty="0">
                <a:latin typeface="Futura Std Condensed" pitchFamily="34" charset="0"/>
                <a:cs typeface="Futura Condensed"/>
              </a:rPr>
              <a:t>.</a:t>
            </a:r>
          </a:p>
          <a:p>
            <a:pPr algn="just" rtl="0"/>
            <a:r>
              <a:rPr lang="fr-FR" sz="1200" b="0" i="0" u="none" dirty="0">
                <a:latin typeface="Futura Std Condensed" pitchFamily="34" charset="0"/>
                <a:cs typeface="Futura Condensed"/>
              </a:rPr>
              <a:t> </a:t>
            </a:r>
          </a:p>
          <a:p>
            <a:pPr algn="just" rtl="0"/>
            <a:r>
              <a:rPr lang="fr-FR" sz="1200" b="0" i="0" u="none" dirty="0">
                <a:latin typeface="Futura Std Condensed" pitchFamily="34" charset="0"/>
                <a:cs typeface="Futura Condensed"/>
              </a:rPr>
              <a:t>Nous sommes très reconnaissants aux nombreux éducateurs qui ont utilisé la précédente version de ce guide et ont participé aux ateliers. Nous tenons à remercier tout spécialement les éducateurs qui ont soumis le premier guide à des tests approfondis (Russell </a:t>
            </a:r>
            <a:r>
              <a:rPr lang="fr-FR" sz="1200" b="0" i="0" u="none" dirty="0" err="1">
                <a:latin typeface="Futura Std Condensed" pitchFamily="34" charset="0"/>
                <a:cs typeface="Futura Condensed"/>
              </a:rPr>
              <a:t>Clough</a:t>
            </a:r>
            <a:r>
              <a:rPr lang="fr-FR" sz="1200" b="0" i="0" u="none" dirty="0">
                <a:latin typeface="Futura Std Condensed" pitchFamily="34" charset="0"/>
                <a:cs typeface="Futura Condensed"/>
              </a:rPr>
              <a:t>, Judy Hoffman, Kara </a:t>
            </a:r>
            <a:r>
              <a:rPr lang="fr-FR" sz="1200" b="0" i="0" u="none" dirty="0" err="1">
                <a:latin typeface="Futura Std Condensed" pitchFamily="34" charset="0"/>
                <a:cs typeface="Futura Condensed"/>
              </a:rPr>
              <a:t>Kestner</a:t>
            </a:r>
            <a:r>
              <a:rPr lang="fr-FR" sz="1200" b="0" i="0" u="none" dirty="0">
                <a:latin typeface="Futura Std Condensed" pitchFamily="34" charset="0"/>
                <a:cs typeface="Futura Condensed"/>
              </a:rPr>
              <a:t>, Alvin </a:t>
            </a:r>
            <a:r>
              <a:rPr lang="fr-FR" sz="1200" b="0" i="0" u="none" dirty="0" err="1">
                <a:latin typeface="Futura Std Condensed" pitchFamily="34" charset="0"/>
                <a:cs typeface="Futura Condensed"/>
              </a:rPr>
              <a:t>Kroon</a:t>
            </a:r>
            <a:r>
              <a:rPr lang="fr-FR" sz="1200" b="0" i="0" u="none" dirty="0">
                <a:latin typeface="Futura Std Condensed" pitchFamily="34" charset="0"/>
                <a:cs typeface="Futura Condensed"/>
              </a:rPr>
              <a:t>, Melissa </a:t>
            </a:r>
            <a:r>
              <a:rPr lang="fr-FR" sz="1200" b="0" i="0" u="none" dirty="0" err="1">
                <a:latin typeface="Futura Std Condensed" pitchFamily="34" charset="0"/>
                <a:cs typeface="Futura Condensed"/>
              </a:rPr>
              <a:t>Nordmann</a:t>
            </a:r>
            <a:r>
              <a:rPr lang="fr-FR" sz="1200" b="0" i="0" u="none" dirty="0">
                <a:latin typeface="Futura Std Condensed" pitchFamily="34" charset="0"/>
                <a:cs typeface="Futura Condensed"/>
              </a:rPr>
              <a:t> et </a:t>
            </a:r>
            <a:r>
              <a:rPr lang="fr-FR" sz="1200" b="0" i="0" u="none" dirty="0" err="1">
                <a:latin typeface="Futura Std Condensed" pitchFamily="34" charset="0"/>
                <a:cs typeface="Futura Condensed"/>
              </a:rPr>
              <a:t>Tyson</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Spraul</a:t>
            </a:r>
            <a:r>
              <a:rPr lang="fr-FR" sz="1200" b="0" i="0" u="none" dirty="0">
                <a:latin typeface="Futura Std Condensed" pitchFamily="34" charset="0"/>
                <a:cs typeface="Futura Condensed"/>
              </a:rPr>
              <a:t>) et ceux qui ont soumis le présent guide à un examen des plus complets (Ingrid </a:t>
            </a:r>
            <a:r>
              <a:rPr lang="fr-FR" sz="1200" b="0" i="0" u="none" dirty="0" err="1">
                <a:latin typeface="Futura Std Condensed" pitchFamily="34" charset="0"/>
                <a:cs typeface="Futura Condensed"/>
              </a:rPr>
              <a:t>Gustafson</a:t>
            </a:r>
            <a:r>
              <a:rPr lang="fr-FR" sz="1200" b="0" i="0" u="none" dirty="0">
                <a:latin typeface="Futura Std Condensed" pitchFamily="34" charset="0"/>
                <a:cs typeface="Futura Condensed"/>
              </a:rPr>
              <a:t>, Megan </a:t>
            </a:r>
            <a:r>
              <a:rPr lang="fr-FR" sz="1200" b="0" i="0" u="none" dirty="0" err="1">
                <a:latin typeface="Futura Std Condensed" pitchFamily="34" charset="0"/>
                <a:cs typeface="Futura Condensed"/>
              </a:rPr>
              <a:t>Haddadi</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Keledy</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Kenkel</a:t>
            </a:r>
            <a:r>
              <a:rPr lang="fr-FR" sz="1200" b="0" i="0" u="none" dirty="0">
                <a:latin typeface="Futura Std Condensed" pitchFamily="34" charset="0"/>
                <a:cs typeface="Futura Condensed"/>
              </a:rPr>
              <a:t>, Adam </a:t>
            </a:r>
            <a:r>
              <a:rPr lang="fr-FR" sz="1200" b="0" i="0" u="none" dirty="0" err="1">
                <a:latin typeface="Futura Std Condensed" pitchFamily="34" charset="0"/>
                <a:cs typeface="Futura Condensed"/>
              </a:rPr>
              <a:t>Scharfenberger</a:t>
            </a:r>
            <a:r>
              <a:rPr lang="fr-FR" sz="1200" b="0" i="0" u="none" dirty="0">
                <a:latin typeface="Futura Std Condensed" pitchFamily="34" charset="0"/>
                <a:cs typeface="Futura Condensed"/>
              </a:rPr>
              <a:t> et </a:t>
            </a:r>
            <a:r>
              <a:rPr lang="fr-FR" sz="1200" b="0" i="0" u="none" dirty="0" err="1">
                <a:latin typeface="Futura Std Condensed" pitchFamily="34" charset="0"/>
                <a:cs typeface="Futura Condensed"/>
              </a:rPr>
              <a:t>LeeAnn</a:t>
            </a:r>
            <a:r>
              <a:rPr lang="fr-FR" sz="1200" b="0" i="0" u="none" dirty="0">
                <a:latin typeface="Futura Std Condensed" pitchFamily="34" charset="0"/>
                <a:cs typeface="Futura Condensed"/>
              </a:rPr>
              <a:t> Wells).</a:t>
            </a:r>
          </a:p>
          <a:p>
            <a:pPr algn="just" rtl="0"/>
            <a:endParaRPr lang="fr-FR" sz="1200" dirty="0">
              <a:latin typeface="Futura Std Condensed" pitchFamily="34" charset="0"/>
              <a:cs typeface="Futura Condensed"/>
            </a:endParaRPr>
          </a:p>
          <a:p>
            <a:pPr algn="just" rtl="0"/>
            <a:r>
              <a:rPr lang="fr-FR" sz="1200" b="0" i="0" u="none" dirty="0">
                <a:latin typeface="Futura Std Condensed" pitchFamily="34" charset="0"/>
                <a:cs typeface="Futura Condensed"/>
              </a:rPr>
              <a:t>Nous sommes également très reconnaissants à nos collaborateurs. Nous aimerions remercier Wendy Martin, Francisco </a:t>
            </a:r>
            <a:r>
              <a:rPr lang="fr-FR" sz="1200" b="0" i="0" u="none" dirty="0" err="1">
                <a:latin typeface="Futura Std Condensed" pitchFamily="34" charset="0"/>
                <a:cs typeface="Futura Condensed"/>
              </a:rPr>
              <a:t>Cervantes</a:t>
            </a:r>
            <a:r>
              <a:rPr lang="fr-FR" sz="1200" b="0" i="0" u="none" dirty="0">
                <a:latin typeface="Futura Std Condensed" pitchFamily="34" charset="0"/>
                <a:cs typeface="Futura Condensed"/>
              </a:rPr>
              <a:t> et Bill </a:t>
            </a:r>
            <a:r>
              <a:rPr lang="fr-FR" sz="1200" b="0" i="0" u="none" dirty="0" err="1">
                <a:latin typeface="Futura Std Condensed" pitchFamily="34" charset="0"/>
                <a:cs typeface="Futura Condensed"/>
              </a:rPr>
              <a:t>Tally</a:t>
            </a:r>
            <a:r>
              <a:rPr lang="fr-FR" sz="1200" b="0" i="0" u="none" dirty="0">
                <a:latin typeface="Futura Std Condensed" pitchFamily="34" charset="0"/>
                <a:cs typeface="Futura Condensed"/>
              </a:rPr>
              <a:t> du Center for </a:t>
            </a:r>
            <a:r>
              <a:rPr lang="fr-FR" sz="1200" b="0" i="0" u="none" dirty="0" err="1">
                <a:latin typeface="Futura Std Condensed" pitchFamily="34" charset="0"/>
                <a:cs typeface="Futura Condensed"/>
              </a:rPr>
              <a:t>Children</a:t>
            </a:r>
            <a:r>
              <a:rPr lang="fr-FR" sz="1200" b="0" i="0" u="none" dirty="0">
                <a:latin typeface="Futura Std Condensed" pitchFamily="34" charset="0"/>
                <a:cs typeface="Futura Condensed"/>
              </a:rPr>
              <a:t> &amp; </a:t>
            </a:r>
            <a:r>
              <a:rPr lang="fr-FR" sz="1200" b="0" i="0" u="none" dirty="0" err="1">
                <a:latin typeface="Futura Std Condensed" pitchFamily="34" charset="0"/>
                <a:cs typeface="Futura Condensed"/>
              </a:rPr>
              <a:t>Technology</a:t>
            </a:r>
            <a:r>
              <a:rPr lang="fr-FR" sz="1200" b="0" i="0" u="none" dirty="0">
                <a:latin typeface="Futura Std Condensed" pitchFamily="34" charset="0"/>
                <a:cs typeface="Futura Condensed"/>
              </a:rPr>
              <a:t> du Education </a:t>
            </a:r>
            <a:r>
              <a:rPr lang="fr-FR" sz="1200" b="0" i="0" u="none" dirty="0" err="1">
                <a:latin typeface="Futura Std Condensed" pitchFamily="34" charset="0"/>
                <a:cs typeface="Futura Condensed"/>
              </a:rPr>
              <a:t>Development</a:t>
            </a:r>
            <a:r>
              <a:rPr lang="fr-FR" sz="1200" b="0" i="0" u="none" dirty="0">
                <a:latin typeface="Futura Std Condensed" pitchFamily="34" charset="0"/>
                <a:cs typeface="Futura Condensed"/>
              </a:rPr>
              <a:t> Center, ainsi que Mitch </a:t>
            </a:r>
            <a:r>
              <a:rPr lang="fr-FR" sz="1200" b="0" i="0" u="none" dirty="0" err="1">
                <a:latin typeface="Futura Std Condensed" pitchFamily="34" charset="0"/>
                <a:cs typeface="Futura Condensed"/>
              </a:rPr>
              <a:t>Resnick</a:t>
            </a:r>
            <a:r>
              <a:rPr lang="fr-FR" sz="1200" b="0" i="0" u="none" dirty="0">
                <a:latin typeface="Futura Std Condensed" pitchFamily="34" charset="0"/>
                <a:cs typeface="Futura Condensed"/>
              </a:rPr>
              <a:t> du Media Lab du MIT, pour leur importante contribution à </a:t>
            </a:r>
            <a:r>
              <a:rPr lang="fr-FR" sz="1200" b="0" i="0" u="none" dirty="0" smtClean="0">
                <a:latin typeface="Futura Std Condensed" pitchFamily="34" charset="0"/>
                <a:cs typeface="Futura Condensed"/>
              </a:rPr>
              <a:t>l’élaboration </a:t>
            </a:r>
            <a:r>
              <a:rPr lang="fr-FR" sz="1200" b="0" i="0" u="none" dirty="0">
                <a:latin typeface="Futura Std Condensed" pitchFamily="34" charset="0"/>
                <a:cs typeface="Futura Condensed"/>
              </a:rPr>
              <a:t>du cadre et des ressources axés sur la pensée informatique. Nous tenons aussi à remercier les nombreux et fantastiques stagiaires de la Harvard Graduate School of Education qui ont contribué à </a:t>
            </a:r>
            <a:r>
              <a:rPr lang="fr-FR" sz="1200" b="0" i="0" u="none" dirty="0" smtClean="0">
                <a:latin typeface="Futura Std Condensed" pitchFamily="34" charset="0"/>
                <a:cs typeface="Futura Condensed"/>
              </a:rPr>
              <a:t>l’élaboration </a:t>
            </a:r>
            <a:r>
              <a:rPr lang="fr-FR" sz="1200" b="0" i="0" u="none" dirty="0">
                <a:latin typeface="Futura Std Condensed" pitchFamily="34" charset="0"/>
                <a:cs typeface="Futura Condensed"/>
              </a:rPr>
              <a:t>de ce guide tout au long de ces dernières années depuis la publication de la première version en 2011, et notamment </a:t>
            </a:r>
            <a:r>
              <a:rPr lang="fr-FR" sz="1200" b="0" i="0" u="none" dirty="0" err="1">
                <a:latin typeface="Futura Std Condensed" pitchFamily="34" charset="0"/>
                <a:cs typeface="Futura Condensed"/>
              </a:rPr>
              <a:t>Vanity</a:t>
            </a:r>
            <a:r>
              <a:rPr lang="fr-FR" sz="1200" b="0" i="0" u="none" dirty="0">
                <a:latin typeface="Futura Std Condensed" pitchFamily="34" charset="0"/>
                <a:cs typeface="Futura Condensed"/>
              </a:rPr>
              <a:t> Gee, Vanessa </a:t>
            </a:r>
            <a:r>
              <a:rPr lang="fr-FR" sz="1200" b="0" i="0" u="none" dirty="0" err="1">
                <a:latin typeface="Futura Std Condensed" pitchFamily="34" charset="0"/>
                <a:cs typeface="Futura Condensed"/>
              </a:rPr>
              <a:t>Gennarelli</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Mylo</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Lam</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Tomoko</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Matsukawa</a:t>
            </a:r>
            <a:r>
              <a:rPr lang="fr-FR" sz="1200" b="0" i="0" u="none" dirty="0">
                <a:latin typeface="Futura Std Condensed" pitchFamily="34" charset="0"/>
                <a:cs typeface="Futura Condensed"/>
              </a:rPr>
              <a:t>, Aaron Morris, Matthew </a:t>
            </a:r>
            <a:r>
              <a:rPr lang="fr-FR" sz="1200" b="0" i="0" u="none" dirty="0" err="1">
                <a:latin typeface="Futura Std Condensed" pitchFamily="34" charset="0"/>
                <a:cs typeface="Futura Condensed"/>
              </a:rPr>
              <a:t>Ong</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Roshanak</a:t>
            </a:r>
            <a:r>
              <a:rPr lang="fr-FR" sz="1200" b="0" i="0" u="none" dirty="0">
                <a:latin typeface="Futura Std Condensed" pitchFamily="34" charset="0"/>
                <a:cs typeface="Futura Condensed"/>
              </a:rPr>
              <a:t> </a:t>
            </a:r>
            <a:r>
              <a:rPr lang="fr-FR" sz="1200" b="0" i="0" u="none" dirty="0" err="1">
                <a:latin typeface="Futura Std Condensed" pitchFamily="34" charset="0"/>
                <a:cs typeface="Futura Condensed"/>
              </a:rPr>
              <a:t>Razavi</a:t>
            </a:r>
            <a:r>
              <a:rPr lang="fr-FR" sz="1200" b="0" i="0" u="none" dirty="0">
                <a:latin typeface="Futura Std Condensed" pitchFamily="34" charset="0"/>
                <a:cs typeface="Futura Condensed"/>
              </a:rPr>
              <a:t>, Mary Jo </a:t>
            </a:r>
            <a:r>
              <a:rPr lang="fr-FR" sz="1200" b="0" i="0" u="none" dirty="0" err="1">
                <a:latin typeface="Futura Std Condensed" pitchFamily="34" charset="0"/>
                <a:cs typeface="Futura Condensed"/>
              </a:rPr>
              <a:t>Madda</a:t>
            </a:r>
            <a:r>
              <a:rPr lang="fr-FR" sz="1200" b="0" i="0" u="none" dirty="0">
                <a:latin typeface="Futura Std Condensed" pitchFamily="34" charset="0"/>
                <a:cs typeface="Futura Condensed"/>
              </a:rPr>
              <a:t>, Eric Schilling et Elizabeth Woodbury.</a:t>
            </a:r>
          </a:p>
        </p:txBody>
      </p:sp>
      <p:grpSp>
        <p:nvGrpSpPr>
          <p:cNvPr id="5" name="Group 4"/>
          <p:cNvGrpSpPr/>
          <p:nvPr>
            <p:custDataLst>
              <p:tags r:id="rId2"/>
            </p:custDataLst>
          </p:nvPr>
        </p:nvGrpSpPr>
        <p:grpSpPr>
          <a:xfrm>
            <a:off x="478207" y="1183818"/>
            <a:ext cx="6836992" cy="3870965"/>
            <a:chOff x="478207" y="1183818"/>
            <a:chExt cx="6836992" cy="3870965"/>
          </a:xfrm>
        </p:grpSpPr>
        <p:grpSp>
          <p:nvGrpSpPr>
            <p:cNvPr id="31" name="Group 30"/>
            <p:cNvGrpSpPr/>
            <p:nvPr/>
          </p:nvGrpSpPr>
          <p:grpSpPr>
            <a:xfrm>
              <a:off x="478207" y="1445312"/>
              <a:ext cx="3443249" cy="3262016"/>
              <a:chOff x="478207" y="1388577"/>
              <a:chExt cx="3443249" cy="3262016"/>
            </a:xfrm>
          </p:grpSpPr>
          <p:grpSp>
            <p:nvGrpSpPr>
              <p:cNvPr id="7" name="Group 6"/>
              <p:cNvGrpSpPr/>
              <p:nvPr/>
            </p:nvGrpSpPr>
            <p:grpSpPr>
              <a:xfrm>
                <a:off x="478207" y="1388580"/>
                <a:ext cx="1568240" cy="1470330"/>
                <a:chOff x="478207" y="6598025"/>
                <a:chExt cx="1568240" cy="1470330"/>
              </a:xfrm>
            </p:grpSpPr>
            <p:sp>
              <p:nvSpPr>
                <p:cNvPr id="18" name="Oval 17"/>
                <p:cNvSpPr/>
                <p:nvPr/>
              </p:nvSpPr>
              <p:spPr>
                <a:xfrm>
                  <a:off x="527161" y="6598025"/>
                  <a:ext cx="1470331" cy="1470330"/>
                </a:xfrm>
                <a:prstGeom prst="ellipse">
                  <a:avLst/>
                </a:prstGeom>
                <a:solidFill>
                  <a:schemeClr val="bg1">
                    <a:lumMod val="65000"/>
                  </a:schemeClr>
                </a:solidFill>
                <a:ln>
                  <a:no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19" name="TextBox 18"/>
                <p:cNvSpPr txBox="1"/>
                <p:nvPr/>
              </p:nvSpPr>
              <p:spPr>
                <a:xfrm>
                  <a:off x="478207" y="6733027"/>
                  <a:ext cx="1568240" cy="1200329"/>
                </a:xfrm>
                <a:prstGeom prst="rect">
                  <a:avLst/>
                </a:prstGeom>
                <a:noFill/>
                <a:ln w="6350" cmpd="sng">
                  <a:noFill/>
                  <a:prstDash val="dash"/>
                </a:ln>
              </p:spPr>
              <p:txBody>
                <a:bodyPr wrap="square" numCol="1" rtlCol="0" anchor="ctr">
                  <a:spAutoFit/>
                </a:bodyPr>
                <a:lstStyle/>
                <a:p>
                  <a:pPr algn="ctr" rtl="0"/>
                  <a:r>
                    <a:rPr lang="fr-FR" b="0" i="0" u="none">
                      <a:solidFill>
                        <a:schemeClr val="bg1"/>
                      </a:solidFill>
                      <a:latin typeface="Futura Std Condensed" pitchFamily="34" charset="0"/>
                      <a:cs typeface="Futura Condensed"/>
                    </a:rPr>
                    <a:t>FAITES VOTRE CHOIX</a:t>
                  </a:r>
                </a:p>
                <a:p>
                  <a:pPr algn="ctr" rtl="0"/>
                  <a:r>
                    <a:rPr lang="fr-FR" b="0" i="0" u="none">
                      <a:solidFill>
                        <a:schemeClr val="bg1"/>
                      </a:solidFill>
                      <a:latin typeface="Futura Std Condensed" pitchFamily="34" charset="0"/>
                      <a:cs typeface="Futura Condensed"/>
                    </a:rPr>
                    <a:t>COMME BON</a:t>
                  </a:r>
                </a:p>
                <a:p>
                  <a:pPr algn="ctr" rtl="0"/>
                  <a:r>
                    <a:rPr lang="fr-FR" b="0" i="0" u="none">
                      <a:solidFill>
                        <a:schemeClr val="bg1"/>
                      </a:solidFill>
                      <a:latin typeface="Futura Std Condensed" pitchFamily="34" charset="0"/>
                      <a:cs typeface="Futura Condensed"/>
                    </a:rPr>
                    <a:t>VOUS SEMBLE</a:t>
                  </a:r>
                </a:p>
              </p:txBody>
            </p:sp>
          </p:grpSp>
          <p:grpSp>
            <p:nvGrpSpPr>
              <p:cNvPr id="8" name="Group 7"/>
              <p:cNvGrpSpPr/>
              <p:nvPr/>
            </p:nvGrpSpPr>
            <p:grpSpPr>
              <a:xfrm>
                <a:off x="2353216" y="1388577"/>
                <a:ext cx="1568240" cy="1470330"/>
                <a:chOff x="2239986" y="6598022"/>
                <a:chExt cx="1568240" cy="1470330"/>
              </a:xfrm>
            </p:grpSpPr>
            <p:sp>
              <p:nvSpPr>
                <p:cNvPr id="20" name="Oval 19"/>
                <p:cNvSpPr/>
                <p:nvPr/>
              </p:nvSpPr>
              <p:spPr>
                <a:xfrm>
                  <a:off x="2288940" y="6598022"/>
                  <a:ext cx="1470331" cy="1470330"/>
                </a:xfrm>
                <a:prstGeom prst="ellipse">
                  <a:avLst/>
                </a:prstGeom>
                <a:solidFill>
                  <a:schemeClr val="bg1">
                    <a:lumMod val="65000"/>
                  </a:schemeClr>
                </a:solidFill>
                <a:ln>
                  <a:no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21" name="TextBox 20"/>
                <p:cNvSpPr txBox="1"/>
                <p:nvPr/>
              </p:nvSpPr>
              <p:spPr>
                <a:xfrm>
                  <a:off x="2239986" y="6871526"/>
                  <a:ext cx="1568240" cy="923330"/>
                </a:xfrm>
                <a:prstGeom prst="rect">
                  <a:avLst/>
                </a:prstGeom>
                <a:noFill/>
                <a:ln w="6350" cmpd="sng">
                  <a:noFill/>
                  <a:prstDash val="dash"/>
                </a:ln>
              </p:spPr>
              <p:txBody>
                <a:bodyPr wrap="square" numCol="1" rtlCol="0" anchor="ctr">
                  <a:spAutoFit/>
                </a:bodyPr>
                <a:lstStyle/>
                <a:p>
                  <a:pPr algn="ctr" rtl="0"/>
                  <a:r>
                    <a:rPr lang="fr-FR" b="0" i="0" u="none">
                      <a:solidFill>
                        <a:schemeClr val="bg1"/>
                      </a:solidFill>
                      <a:latin typeface="Futura Std Condensed" pitchFamily="34" charset="0"/>
                      <a:cs typeface="Futura Condensed"/>
                    </a:rPr>
                    <a:t>CONCEVEZ</a:t>
                  </a:r>
                </a:p>
                <a:p>
                  <a:pPr algn="ctr" rtl="0"/>
                  <a:r>
                    <a:rPr lang="fr-FR" b="0" i="0" u="none">
                      <a:solidFill>
                        <a:schemeClr val="bg1"/>
                      </a:solidFill>
                      <a:latin typeface="Futura Std Condensed" pitchFamily="34" charset="0"/>
                      <a:cs typeface="Futura Condensed"/>
                    </a:rPr>
                    <a:t>DE NOUVELLES </a:t>
                  </a:r>
                </a:p>
                <a:p>
                  <a:pPr algn="ctr" rtl="0"/>
                  <a:r>
                    <a:rPr lang="fr-FR" b="0" i="0" u="none">
                      <a:solidFill>
                        <a:schemeClr val="bg1"/>
                      </a:solidFill>
                      <a:latin typeface="Futura Std Condensed" pitchFamily="34" charset="0"/>
                      <a:cs typeface="Futura Condensed"/>
                    </a:rPr>
                    <a:t>ACTIVITÉS</a:t>
                  </a:r>
                </a:p>
              </p:txBody>
            </p:sp>
          </p:grpSp>
          <p:grpSp>
            <p:nvGrpSpPr>
              <p:cNvPr id="9" name="Group 8"/>
              <p:cNvGrpSpPr/>
              <p:nvPr/>
            </p:nvGrpSpPr>
            <p:grpSpPr>
              <a:xfrm>
                <a:off x="478207" y="3180262"/>
                <a:ext cx="1568240" cy="1470331"/>
                <a:chOff x="4001765" y="6598024"/>
                <a:chExt cx="1568240" cy="1470331"/>
              </a:xfrm>
            </p:grpSpPr>
            <p:sp>
              <p:nvSpPr>
                <p:cNvPr id="22" name="Oval 21"/>
                <p:cNvSpPr/>
                <p:nvPr/>
              </p:nvSpPr>
              <p:spPr>
                <a:xfrm>
                  <a:off x="4050719" y="6598024"/>
                  <a:ext cx="1470331" cy="1470331"/>
                </a:xfrm>
                <a:prstGeom prst="ellipse">
                  <a:avLst/>
                </a:prstGeom>
                <a:solidFill>
                  <a:schemeClr val="bg1">
                    <a:lumMod val="65000"/>
                  </a:schemeClr>
                </a:solidFill>
                <a:ln>
                  <a:no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latin typeface="Futura Std Condensed" pitchFamily="34" charset="0"/>
                  </a:endParaRPr>
                </a:p>
              </p:txBody>
            </p:sp>
            <p:sp>
              <p:nvSpPr>
                <p:cNvPr id="23" name="TextBox 22"/>
                <p:cNvSpPr txBox="1"/>
                <p:nvPr/>
              </p:nvSpPr>
              <p:spPr>
                <a:xfrm>
                  <a:off x="4001765" y="6871525"/>
                  <a:ext cx="1568240" cy="923330"/>
                </a:xfrm>
                <a:prstGeom prst="rect">
                  <a:avLst/>
                </a:prstGeom>
                <a:noFill/>
                <a:ln w="6350" cmpd="sng">
                  <a:noFill/>
                  <a:prstDash val="dash"/>
                </a:ln>
              </p:spPr>
              <p:txBody>
                <a:bodyPr wrap="square" numCol="1" rtlCol="0" anchor="ctr">
                  <a:spAutoFit/>
                </a:bodyPr>
                <a:lstStyle/>
                <a:p>
                  <a:pPr algn="ctr" rtl="0"/>
                  <a:r>
                    <a:rPr lang="fr-FR" b="0" i="0" u="none">
                      <a:solidFill>
                        <a:schemeClr val="bg1"/>
                      </a:solidFill>
                      <a:latin typeface="Futura Std Condensed" pitchFamily="34" charset="0"/>
                      <a:cs typeface="Futura Condensed"/>
                    </a:rPr>
                    <a:t>REMANIEZ</a:t>
                  </a:r>
                </a:p>
                <a:p>
                  <a:pPr algn="ctr" rtl="0"/>
                  <a:r>
                    <a:rPr lang="fr-FR" b="0" i="0" u="none">
                      <a:solidFill>
                        <a:schemeClr val="bg1"/>
                      </a:solidFill>
                      <a:latin typeface="Futura Std Condensed" pitchFamily="34" charset="0"/>
                      <a:cs typeface="Futura Condensed"/>
                    </a:rPr>
                    <a:t>LES ACTIVITÉS PROPOSÉES</a:t>
                  </a:r>
                </a:p>
              </p:txBody>
            </p:sp>
          </p:grpSp>
          <p:grpSp>
            <p:nvGrpSpPr>
              <p:cNvPr id="26" name="Group 25"/>
              <p:cNvGrpSpPr/>
              <p:nvPr/>
            </p:nvGrpSpPr>
            <p:grpSpPr>
              <a:xfrm>
                <a:off x="2353215" y="3179699"/>
                <a:ext cx="1568240" cy="1470330"/>
                <a:chOff x="5763543" y="6597461"/>
                <a:chExt cx="1568240" cy="1470330"/>
              </a:xfrm>
            </p:grpSpPr>
            <p:sp>
              <p:nvSpPr>
                <p:cNvPr id="24" name="Oval 23"/>
                <p:cNvSpPr/>
                <p:nvPr/>
              </p:nvSpPr>
              <p:spPr>
                <a:xfrm>
                  <a:off x="5812497" y="6597461"/>
                  <a:ext cx="1470331" cy="1470330"/>
                </a:xfrm>
                <a:prstGeom prst="ellipse">
                  <a:avLst/>
                </a:prstGeom>
                <a:noFill/>
                <a:ln>
                  <a:solidFill>
                    <a:schemeClr val="tx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rtl="0"/>
                  <a:endParaRPr lang="fr-FR">
                    <a:solidFill>
                      <a:schemeClr val="tx1"/>
                    </a:solidFill>
                    <a:latin typeface="Futura Std Condensed" pitchFamily="34" charset="0"/>
                  </a:endParaRPr>
                </a:p>
              </p:txBody>
            </p:sp>
            <p:sp>
              <p:nvSpPr>
                <p:cNvPr id="25" name="TextBox 24"/>
                <p:cNvSpPr txBox="1"/>
                <p:nvPr/>
              </p:nvSpPr>
              <p:spPr>
                <a:xfrm>
                  <a:off x="5763543" y="6870961"/>
                  <a:ext cx="1568240" cy="923330"/>
                </a:xfrm>
                <a:prstGeom prst="rect">
                  <a:avLst/>
                </a:prstGeom>
                <a:noFill/>
                <a:ln w="6350" cmpd="sng">
                  <a:noFill/>
                  <a:prstDash val="dash"/>
                </a:ln>
              </p:spPr>
              <p:txBody>
                <a:bodyPr wrap="square" numCol="1" rtlCol="0" anchor="ctr">
                  <a:spAutoFit/>
                </a:bodyPr>
                <a:lstStyle/>
                <a:p>
                  <a:pPr algn="ctr" rtl="0"/>
                  <a:r>
                    <a:rPr lang="fr-FR" b="0" i="0" u="none">
                      <a:latin typeface="Futura Std Condensed" pitchFamily="34" charset="0"/>
                      <a:cs typeface="Futura Condensed"/>
                    </a:rPr>
                    <a:t>CHOISISSEZ </a:t>
                  </a:r>
                </a:p>
                <a:p>
                  <a:pPr algn="ctr" rtl="0"/>
                  <a:r>
                    <a:rPr lang="fr-FR" b="0" i="0" u="none">
                      <a:latin typeface="Futura Std Condensed" pitchFamily="34" charset="0"/>
                      <a:cs typeface="Futura Condensed"/>
                    </a:rPr>
                    <a:t>VOTRE PROPRE AVENTURE !</a:t>
                  </a:r>
                </a:p>
              </p:txBody>
            </p:sp>
          </p:grpSp>
        </p:grpSp>
        <p:grpSp>
          <p:nvGrpSpPr>
            <p:cNvPr id="29" name="Group 28"/>
            <p:cNvGrpSpPr/>
            <p:nvPr/>
          </p:nvGrpSpPr>
          <p:grpSpPr>
            <a:xfrm>
              <a:off x="4139008" y="1183818"/>
              <a:ext cx="3176191" cy="3870965"/>
              <a:chOff x="4139008" y="1127083"/>
              <a:chExt cx="3176191" cy="3870965"/>
            </a:xfrm>
          </p:grpSpPr>
          <p:sp>
            <p:nvSpPr>
              <p:cNvPr id="2" name="Rectangle 1"/>
              <p:cNvSpPr/>
              <p:nvPr/>
            </p:nvSpPr>
            <p:spPr>
              <a:xfrm>
                <a:off x="4139008" y="1127083"/>
                <a:ext cx="3176191" cy="2677656"/>
              </a:xfrm>
              <a:prstGeom prst="rect">
                <a:avLst/>
              </a:prstGeom>
            </p:spPr>
            <p:txBody>
              <a:bodyPr wrap="square">
                <a:spAutoFit/>
              </a:bodyPr>
              <a:lstStyle/>
              <a:p>
                <a:pPr algn="just" rtl="0"/>
                <a:r>
                  <a:rPr lang="fr-FR" sz="1400" b="0" i="0" u="none" dirty="0">
                    <a:latin typeface="Futura Std Condensed" pitchFamily="34" charset="0"/>
                    <a:cs typeface="Futura Condensed"/>
                  </a:rPr>
                  <a:t>Nous vous encourageons à faire votre choix, comme bon vous semble, parmi les activités de ce guide, à concevoir de nouvelles activités et à remanier celles proposées. Quelles que soient vos expériences antérieures ou vos connaissances, tout éducateur est pour nous un cocréateur de </a:t>
                </a:r>
                <a:r>
                  <a:rPr lang="fr-FR" sz="1400" b="0" i="0" u="none" dirty="0" smtClean="0">
                    <a:latin typeface="Futura Std Condensed" pitchFamily="34" charset="0"/>
                    <a:cs typeface="Futura Condensed"/>
                  </a:rPr>
                  <a:t>l’aventure </a:t>
                </a:r>
                <a:r>
                  <a:rPr lang="fr-FR" sz="1400" b="0" i="0" u="none" dirty="0">
                    <a:latin typeface="Futura Std Condensed" pitchFamily="34" charset="0"/>
                    <a:cs typeface="Futura Condensed"/>
                  </a:rPr>
                  <a:t>de </a:t>
                </a:r>
                <a:r>
                  <a:rPr lang="fr-FR" sz="1400" b="0" i="0" u="none" dirty="0" smtClean="0">
                    <a:latin typeface="Futura Std Condensed" pitchFamily="34" charset="0"/>
                    <a:cs typeface="Futura Condensed"/>
                  </a:rPr>
                  <a:t>l’informatique </a:t>
                </a:r>
                <a:r>
                  <a:rPr lang="fr-FR" sz="1400" b="0" i="0" u="none" dirty="0">
                    <a:latin typeface="Futura Std Condensed" pitchFamily="34" charset="0"/>
                    <a:cs typeface="Futura Condensed"/>
                  </a:rPr>
                  <a:t>créative. Nous serions ravis </a:t>
                </a:r>
                <a:r>
                  <a:rPr lang="fr-FR" sz="1400" b="0" i="0" u="none" dirty="0" smtClean="0">
                    <a:latin typeface="Futura Std Condensed" pitchFamily="34" charset="0"/>
                    <a:cs typeface="Futura Condensed"/>
                  </a:rPr>
                  <a:t>d’apprendre </a:t>
                </a:r>
                <a:r>
                  <a:rPr lang="fr-FR" sz="1400" b="0" i="0" u="none" dirty="0">
                    <a:latin typeface="Futura Std Condensed" pitchFamily="34" charset="0"/>
                    <a:cs typeface="Futura Condensed"/>
                  </a:rPr>
                  <a:t>ce que vous faites, et </a:t>
                </a:r>
                <a:r>
                  <a:rPr lang="fr-FR" sz="1400" b="0" i="0" u="none" dirty="0" smtClean="0">
                    <a:latin typeface="Futura Std Condensed" pitchFamily="34" charset="0"/>
                    <a:cs typeface="Futura Condensed"/>
                  </a:rPr>
                  <a:t>c’est </a:t>
                </a:r>
                <a:r>
                  <a:rPr lang="fr-FR" sz="1400" b="0" i="0" u="none" dirty="0">
                    <a:latin typeface="Futura Std Condensed" pitchFamily="34" charset="0"/>
                    <a:cs typeface="Futura Condensed"/>
                  </a:rPr>
                  <a:t>pourquoi nous vous encourageons à décrire et à partager vos expériences, avec nous et avec </a:t>
                </a:r>
                <a:r>
                  <a:rPr lang="fr-FR" sz="1400" b="0" i="0" u="none" dirty="0" smtClean="0">
                    <a:latin typeface="Futura Std Condensed" pitchFamily="34" charset="0"/>
                    <a:cs typeface="Futura Condensed"/>
                  </a:rPr>
                  <a:t>d’autres </a:t>
                </a:r>
                <a:r>
                  <a:rPr lang="fr-FR" sz="1400" b="0" i="0" u="none" dirty="0">
                    <a:latin typeface="Futura Std Condensed" pitchFamily="34" charset="0"/>
                    <a:cs typeface="Futura Condensed"/>
                  </a:rPr>
                  <a:t>éducateurs, via la communauté ScratchEd, à </a:t>
                </a:r>
                <a:r>
                  <a:rPr lang="fr-FR" sz="1400" b="0" i="0" u="none" dirty="0" smtClean="0">
                    <a:latin typeface="Futura Std Condensed" pitchFamily="34" charset="0"/>
                    <a:cs typeface="Futura Condensed"/>
                  </a:rPr>
                  <a:t>l’adresse </a:t>
                </a:r>
                <a:r>
                  <a:rPr lang="fr-FR" sz="1400" b="0" i="0" u="none" dirty="0">
                    <a:latin typeface="Futura Std Condensed" pitchFamily="34" charset="0"/>
                    <a:cs typeface="Futura Condensed"/>
                  </a:rPr>
                  <a:t>suivante : </a:t>
                </a:r>
                <a:r>
                  <a:rPr lang="fr-FR" sz="1400" dirty="0">
                    <a:latin typeface="Futura Std Condensed" pitchFamily="34" charset="0"/>
                    <a:cs typeface="Futura Condensed"/>
                  </a:rPr>
                  <a:t/>
                </a:r>
                <a:br>
                  <a:rPr lang="fr-FR" sz="1400" dirty="0">
                    <a:latin typeface="Futura Std Condensed" pitchFamily="34" charset="0"/>
                    <a:cs typeface="Futura Condensed"/>
                  </a:rPr>
                </a:br>
                <a:r>
                  <a:rPr lang="fr-FR" sz="1400" b="0" i="0" u="none" dirty="0">
                    <a:latin typeface="Futura Std Condensed" pitchFamily="34" charset="0"/>
                    <a:cs typeface="Futura Condensed"/>
                  </a:rPr>
                  <a:t>http://scratched.gse.harvard.edu</a:t>
                </a:r>
                <a:endParaRPr lang="fr-FR" sz="1400" dirty="0">
                  <a:latin typeface="Futura Std Condensed" pitchFamily="34" charset="0"/>
                  <a:cs typeface="Futura Condensed"/>
                </a:endParaRPr>
              </a:p>
            </p:txBody>
          </p:sp>
          <p:sp>
            <p:nvSpPr>
              <p:cNvPr id="33" name="Rectangle 32"/>
              <p:cNvSpPr/>
              <p:nvPr/>
            </p:nvSpPr>
            <p:spPr>
              <a:xfrm>
                <a:off x="4203181" y="3797719"/>
                <a:ext cx="3031532" cy="1200329"/>
              </a:xfrm>
              <a:prstGeom prst="rect">
                <a:avLst/>
              </a:prstGeom>
              <a:ln>
                <a:solidFill>
                  <a:schemeClr val="tx1"/>
                </a:solidFill>
                <a:prstDash val="dash"/>
              </a:ln>
            </p:spPr>
            <p:txBody>
              <a:bodyPr wrap="square">
                <a:spAutoFit/>
              </a:bodyPr>
              <a:lstStyle/>
              <a:p>
                <a:pPr algn="just"/>
                <a:r>
                  <a:rPr lang="fr-FR" sz="1200" b="0" i="0" u="none" dirty="0">
                    <a:latin typeface="Futura Std Condensed" pitchFamily="34" charset="0"/>
                    <a:cs typeface="Futura Condensed"/>
                  </a:rPr>
                  <a:t>Nous publions ce guide sous licence Creative Commons Attribution </a:t>
                </a:r>
                <a:r>
                  <a:rPr lang="fr-FR" sz="1200" dirty="0">
                    <a:latin typeface="Futura Std Condensed" pitchFamily="34" charset="0"/>
                    <a:cs typeface="Futura Condensed"/>
                  </a:rPr>
                  <a:t>– </a:t>
                </a:r>
                <a:r>
                  <a:rPr lang="fr-FR" sz="1200" b="0" i="0" u="none" dirty="0">
                    <a:latin typeface="Futura Std Condensed" pitchFamily="34" charset="0"/>
                    <a:cs typeface="Futura Condensed"/>
                  </a:rPr>
                  <a:t>Partage dans les Mêmes Conditions. Ceci signifie que vous êtes totalement libre </a:t>
                </a:r>
                <a:r>
                  <a:rPr lang="fr-FR" sz="1200" b="0" i="0" u="none" dirty="0" smtClean="0">
                    <a:latin typeface="Futura Std Condensed" pitchFamily="34" charset="0"/>
                    <a:cs typeface="Futura Condensed"/>
                  </a:rPr>
                  <a:t>d’utiliser</a:t>
                </a:r>
                <a:r>
                  <a:rPr lang="fr-FR" sz="1200" b="0" i="0" u="none" dirty="0">
                    <a:latin typeface="Futura Std Condensed" pitchFamily="34" charset="0"/>
                    <a:cs typeface="Futura Condensed"/>
                  </a:rPr>
                  <a:t>, de modifier et de partager ce document, à condition que vous mentionniez la source de façon appropriée et que vous autorisiez autrui à accéder à tout produit dérivé. </a:t>
                </a:r>
              </a:p>
            </p:txBody>
          </p:sp>
        </p:grpSp>
      </p:grpSp>
      <p:sp>
        <p:nvSpPr>
          <p:cNvPr id="27" name="Slide Number Placeholder 2"/>
          <p:cNvSpPr txBox="1">
            <a:spLocks/>
          </p:cNvSpPr>
          <p:nvPr>
            <p:custDataLst>
              <p:tags r:id="rId3"/>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5</a:t>
            </a:r>
            <a:endParaRPr lang="fr-FR" dirty="0">
              <a:latin typeface="Futura Std Condensed" pitchFamily="34" charset="0"/>
            </a:endParaRPr>
          </a:p>
        </p:txBody>
      </p:sp>
      <p:grpSp>
        <p:nvGrpSpPr>
          <p:cNvPr id="3" name="Group 2"/>
          <p:cNvGrpSpPr/>
          <p:nvPr>
            <p:custDataLst>
              <p:tags r:id="rId4"/>
            </p:custDataLst>
          </p:nvPr>
        </p:nvGrpSpPr>
        <p:grpSpPr>
          <a:xfrm>
            <a:off x="-1" y="665650"/>
            <a:ext cx="7582143" cy="479582"/>
            <a:chOff x="-1" y="665650"/>
            <a:chExt cx="7582143" cy="479582"/>
          </a:xfrm>
        </p:grpSpPr>
        <p:sp>
          <p:nvSpPr>
            <p:cNvPr id="30" name="Rectangle 13"/>
            <p:cNvSpPr/>
            <p:nvPr/>
          </p:nvSpPr>
          <p:spPr>
            <a:xfrm>
              <a:off x="-1" y="665650"/>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8" name="TextBox 37"/>
            <p:cNvSpPr txBox="1"/>
            <p:nvPr/>
          </p:nvSpPr>
          <p:spPr>
            <a:xfrm>
              <a:off x="2719970" y="683567"/>
              <a:ext cx="4595229" cy="461665"/>
            </a:xfrm>
            <a:prstGeom prst="rect">
              <a:avLst/>
            </a:prstGeom>
            <a:noFill/>
          </p:spPr>
          <p:txBody>
            <a:bodyPr wrap="square" rtlCol="0" anchor="ctr" anchorCtr="0">
              <a:spAutoFit/>
            </a:bodyPr>
            <a:lstStyle/>
            <a:p>
              <a:pPr algn="r" rtl="0"/>
              <a:r>
                <a:rPr lang="fr-FR" sz="2400" b="0" i="0" u="none">
                  <a:solidFill>
                    <a:schemeClr val="bg1"/>
                  </a:solidFill>
                  <a:latin typeface="Futura Std Condensed" pitchFamily="34" charset="0"/>
                  <a:cs typeface="Futura Condensed"/>
                </a:rPr>
                <a:t>COMMENT UTILISER CE GUIDE ?</a:t>
              </a:r>
              <a:endParaRPr lang="fr-FR" sz="2400" dirty="0">
                <a:solidFill>
                  <a:schemeClr val="bg1"/>
                </a:solidFill>
                <a:latin typeface="Futura Std Condensed" pitchFamily="34" charset="0"/>
                <a:cs typeface="Futura Condensed"/>
              </a:endParaRPr>
            </a:p>
          </p:txBody>
        </p:sp>
      </p:grpSp>
      <p:grpSp>
        <p:nvGrpSpPr>
          <p:cNvPr id="4" name="Group 3"/>
          <p:cNvGrpSpPr/>
          <p:nvPr>
            <p:custDataLst>
              <p:tags r:id="rId5"/>
            </p:custDataLst>
          </p:nvPr>
        </p:nvGrpSpPr>
        <p:grpSpPr>
          <a:xfrm>
            <a:off x="-1" y="5079931"/>
            <a:ext cx="7582144" cy="479582"/>
            <a:chOff x="-1" y="5079931"/>
            <a:chExt cx="7582144" cy="479582"/>
          </a:xfrm>
        </p:grpSpPr>
        <p:sp>
          <p:nvSpPr>
            <p:cNvPr id="42" name="Rectangle 13"/>
            <p:cNvSpPr/>
            <p:nvPr/>
          </p:nvSpPr>
          <p:spPr>
            <a:xfrm>
              <a:off x="-1" y="5079931"/>
              <a:ext cx="7582144"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3" name="TextBox 42"/>
            <p:cNvSpPr txBox="1"/>
            <p:nvPr/>
          </p:nvSpPr>
          <p:spPr>
            <a:xfrm>
              <a:off x="2719970" y="5097848"/>
              <a:ext cx="4595229" cy="461665"/>
            </a:xfrm>
            <a:prstGeom prst="rect">
              <a:avLst/>
            </a:prstGeom>
            <a:noFill/>
          </p:spPr>
          <p:txBody>
            <a:bodyPr wrap="square" rtlCol="0" anchor="ctr" anchorCtr="0">
              <a:spAutoFit/>
            </a:bodyPr>
            <a:lstStyle/>
            <a:p>
              <a:pPr algn="r" rtl="0"/>
              <a:r>
                <a:rPr lang="fr-FR" sz="2400" b="0" i="0" u="none" dirty="0" smtClean="0">
                  <a:solidFill>
                    <a:schemeClr val="bg1"/>
                  </a:solidFill>
                  <a:latin typeface="Futura Std Condensed" pitchFamily="34" charset="0"/>
                  <a:cs typeface="Futura Condensed"/>
                </a:rPr>
                <a:t>D’OÙ </a:t>
              </a:r>
              <a:r>
                <a:rPr lang="fr-FR" sz="2400" b="0" i="0" u="none" dirty="0">
                  <a:solidFill>
                    <a:schemeClr val="bg1"/>
                  </a:solidFill>
                  <a:latin typeface="Futura Std Condensed" pitchFamily="34" charset="0"/>
                  <a:cs typeface="Futura Condensed"/>
                </a:rPr>
                <a:t>PROVIENT CE GUIDE ?</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7955598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1"/>
            </p:custDataLst>
          </p:nvPr>
        </p:nvSpPr>
        <p:spPr>
          <a:xfrm>
            <a:off x="4214625" y="795405"/>
            <a:ext cx="2999848" cy="1415772"/>
          </a:xfrm>
          <a:prstGeom prst="rect">
            <a:avLst/>
          </a:prstGeom>
          <a:noFill/>
          <a:ln w="6350" cmpd="sng">
            <a:solidFill>
              <a:schemeClr val="tx1"/>
            </a:solidFill>
            <a:prstDash val="dash"/>
          </a:ln>
        </p:spPr>
        <p:txBody>
          <a:bodyPr wrap="square" rtlCol="0">
            <a:spAutoFit/>
          </a:bodyPr>
          <a:lstStyle/>
          <a:p>
            <a:pPr algn="l" rtl="0"/>
            <a:r>
              <a:rPr lang="fr-FR" sz="1400" b="0" i="0" u="none">
                <a:latin typeface="Futura Std Condensed" pitchFamily="34" charset="0"/>
                <a:cs typeface="Futura Condensed"/>
              </a:rPr>
              <a:t>OBJECTIFS</a:t>
            </a:r>
          </a:p>
          <a:p>
            <a:pPr algn="l" rtl="0"/>
            <a:r>
              <a:rPr lang="fr-FR" sz="1200" b="0" i="0" u="none">
                <a:latin typeface="Futura Std Condensed" pitchFamily="34" charset="0"/>
                <a:cs typeface="Futura Condensed"/>
              </a:rPr>
              <a:t>À la fin de cette activité, les élèves :</a:t>
            </a:r>
          </a:p>
          <a:p>
            <a:pPr marL="171450" indent="-171450" algn="l" rtl="0">
              <a:buFont typeface="Lucida Grande"/>
              <a:buChar char="+"/>
            </a:pPr>
            <a:r>
              <a:rPr lang="fr-FR" sz="1200" b="0" i="0" u="none">
                <a:latin typeface="Futura Std Condensed" pitchFamily="34" charset="0"/>
                <a:cs typeface="Futura Condensed"/>
              </a:rPr>
              <a:t>auront étudié cinq erreurs de programmation et trouvé une solution à chacun de ces défis</a:t>
            </a:r>
          </a:p>
          <a:p>
            <a:pPr marL="171450" indent="-171450" algn="l" rtl="0">
              <a:buFont typeface="Lucida Grande"/>
              <a:buChar char="+"/>
            </a:pPr>
            <a:r>
              <a:rPr lang="fr-FR" sz="1200" b="0" i="0" u="none">
                <a:latin typeface="Futura Std Condensed" pitchFamily="34" charset="0"/>
                <a:cs typeface="Futura Condensed"/>
              </a:rPr>
              <a:t>se seront penchés sur toute une gamme de concepts (conditions, opérateurs et données) à travers la réalisation de tests et le débogage de programmes</a:t>
            </a:r>
          </a:p>
        </p:txBody>
      </p:sp>
      <p:sp>
        <p:nvSpPr>
          <p:cNvPr id="42" name="TextBox 41"/>
          <p:cNvSpPr txBox="1"/>
          <p:nvPr>
            <p:custDataLst>
              <p:tags r:id="rId2"/>
            </p:custDataLst>
          </p:nvPr>
        </p:nvSpPr>
        <p:spPr>
          <a:xfrm>
            <a:off x="1300826" y="595839"/>
            <a:ext cx="2815942" cy="954107"/>
          </a:xfrm>
          <a:prstGeom prst="rect">
            <a:avLst/>
          </a:prstGeom>
          <a:noFill/>
        </p:spPr>
        <p:txBody>
          <a:bodyPr wrap="square" rtlCol="0">
            <a:spAutoFit/>
          </a:bodyPr>
          <a:lstStyle/>
          <a:p>
            <a:pPr algn="l" rtl="0"/>
            <a:r>
              <a:rPr lang="fr-FR" sz="5600" b="0" i="0" u="none">
                <a:latin typeface="Futura Std Condensed" pitchFamily="34" charset="0"/>
                <a:cs typeface="Futura Condensed"/>
              </a:rPr>
              <a:t>DÉBOGAGE</a:t>
            </a:r>
          </a:p>
        </p:txBody>
      </p:sp>
      <p:grpSp>
        <p:nvGrpSpPr>
          <p:cNvPr id="5" name="Group 4"/>
          <p:cNvGrpSpPr/>
          <p:nvPr>
            <p:custDataLst>
              <p:tags r:id="rId3"/>
            </p:custDataLst>
          </p:nvPr>
        </p:nvGrpSpPr>
        <p:grpSpPr>
          <a:xfrm>
            <a:off x="4007796" y="2830659"/>
            <a:ext cx="3307404" cy="1144275"/>
            <a:chOff x="3992282" y="2830659"/>
            <a:chExt cx="3307404" cy="1144275"/>
          </a:xfrm>
        </p:grpSpPr>
        <p:sp>
          <p:nvSpPr>
            <p:cNvPr id="18" name="TextBox 17"/>
            <p:cNvSpPr txBox="1"/>
            <p:nvPr/>
          </p:nvSpPr>
          <p:spPr>
            <a:xfrm>
              <a:off x="4089400" y="3328603"/>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smtClean="0">
                  <a:latin typeface="Futura Std Condensed" pitchFamily="34" charset="0"/>
                  <a:cs typeface="Futura Condensed"/>
                </a:rPr>
                <a:t>«</a:t>
              </a:r>
              <a:r>
                <a:rPr lang="fr-FR" sz="1200" b="0" i="0" u="none" spc="-20" dirty="0">
                  <a:latin typeface="Futura Std Condensed" pitchFamily="34" charset="0"/>
                  <a:cs typeface="Futura Condensed"/>
                </a:rPr>
                <a:t> Débogage » du </a:t>
              </a:r>
              <a:r>
                <a:rPr lang="fr-FR" sz="1200" b="0" i="0" u="none" spc="-20" dirty="0" smtClean="0">
                  <a:latin typeface="Futura Std Condensed" pitchFamily="34" charset="0"/>
                  <a:cs typeface="Futura Condensed"/>
                </a:rPr>
                <a:t>chapitre 4</a:t>
              </a:r>
              <a:endParaRPr lang="fr-FR" sz="1200" b="0" i="0" u="none" spc="-2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Studio de </a:t>
              </a:r>
              <a:r>
                <a:rPr lang="fr-FR" sz="1200" b="0" i="0" u="none" spc="-20" dirty="0" smtClean="0">
                  <a:latin typeface="Futura Std Condensed" pitchFamily="34" charset="0"/>
                  <a:cs typeface="Futura Condensed"/>
                </a:rPr>
                <a:t>l’activité </a:t>
              </a:r>
              <a:r>
                <a:rPr lang="fr-FR" sz="1200" b="0" i="0" u="none" spc="-20" dirty="0">
                  <a:latin typeface="Futura Std Condensed" pitchFamily="34" charset="0"/>
                  <a:cs typeface="Futura Condensed"/>
                </a:rPr>
                <a:t>« Débogage » du </a:t>
              </a:r>
              <a:r>
                <a:rPr lang="fr-FR" sz="1200" b="0" i="0" u="none" spc="-20" dirty="0" smtClean="0">
                  <a:latin typeface="Futura Std Condensed" pitchFamily="34" charset="0"/>
                  <a:cs typeface="Futura Condensed"/>
                </a:rPr>
                <a:t>chapitre 4</a:t>
              </a:r>
              <a:endParaRPr lang="fr-FR" sz="1200" b="0" i="0" u="none" spc="-20" dirty="0">
                <a:latin typeface="Futura Std Condensed" pitchFamily="34" charset="0"/>
                <a:cs typeface="Futura Condensed"/>
              </a:endParaRPr>
            </a:p>
            <a:p>
              <a:pPr algn="l" rtl="0"/>
              <a:r>
                <a:rPr lang="fr-FR" sz="1200" b="0" i="0" u="none" dirty="0">
                  <a:latin typeface="Futura Std Condensed" pitchFamily="34" charset="0"/>
                  <a:cs typeface="Futura Condensed"/>
                </a:rPr>
                <a:t>      http://scratch.mit.edu/studios/475634</a:t>
              </a:r>
              <a:endParaRPr lang="fr-FR" sz="1100" dirty="0">
                <a:latin typeface="Futura Std Condensed" pitchFamily="34" charset="0"/>
                <a:cs typeface="Futura Condensed"/>
              </a:endParaRPr>
            </a:p>
          </p:txBody>
        </p:sp>
        <p:sp>
          <p:nvSpPr>
            <p:cNvPr id="19" name="TextBox 18"/>
            <p:cNvSpPr txBox="1"/>
            <p:nvPr/>
          </p:nvSpPr>
          <p:spPr>
            <a:xfrm>
              <a:off x="3992282"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custDataLst>
              <p:tags r:id="rId4"/>
            </p:custDataLst>
          </p:nvPr>
        </p:nvGrpSpPr>
        <p:grpSpPr>
          <a:xfrm>
            <a:off x="457995" y="2830659"/>
            <a:ext cx="3324338" cy="4837594"/>
            <a:chOff x="422410" y="2830659"/>
            <a:chExt cx="3324338" cy="4837594"/>
          </a:xfrm>
        </p:grpSpPr>
        <p:sp>
          <p:nvSpPr>
            <p:cNvPr id="14" name="TextBox 13"/>
            <p:cNvSpPr txBox="1"/>
            <p:nvPr/>
          </p:nvSpPr>
          <p:spPr>
            <a:xfrm>
              <a:off x="515544" y="3328603"/>
              <a:ext cx="3231204" cy="433965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Débogage » (</a:t>
              </a:r>
              <a:r>
                <a:rPr lang="fr-FR" sz="1200" b="0" i="0" u="none" spc="-20" dirty="0" smtClean="0">
                  <a:latin typeface="Futura Std Condensed" pitchFamily="34" charset="0"/>
                  <a:cs typeface="Futura Condensed"/>
                </a:rPr>
                <a:t>Chapitre 4</a:t>
              </a:r>
              <a:r>
                <a:rPr lang="fr-FR" sz="1200" b="0" i="0" u="none" spc="-20" dirty="0">
                  <a:latin typeface="Futura Std Condensed" pitchFamily="34" charset="0"/>
                  <a:cs typeface="Futura Condensed"/>
                </a:rPr>
                <a:t>) à disposition des élèves pour les guider dans cette activité.</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Aidez les élèves à ouvrir les programmes à corriger, soit en se connectant au studio dédié aux défis de débogage du </a:t>
              </a:r>
              <a:r>
                <a:rPr lang="fr-FR" sz="1200" b="0" i="0" u="none" dirty="0" smtClean="0">
                  <a:latin typeface="Futura Std Condensed" pitchFamily="34" charset="0"/>
                  <a:cs typeface="Futura Condensed"/>
                </a:rPr>
                <a:t>chapitre 4</a:t>
              </a:r>
              <a:r>
                <a:rPr lang="fr-FR" sz="1200" b="0" i="0" u="none" dirty="0">
                  <a:latin typeface="Futura Std Condensed" pitchFamily="34" charset="0"/>
                  <a:cs typeface="Futura Condensed"/>
                </a:rPr>
                <a:t>, soit en suivant les liens donnés dans </a:t>
              </a:r>
              <a:r>
                <a:rPr lang="fr-FR" sz="1200" b="0" i="0" u="none" dirty="0" smtClean="0">
                  <a:latin typeface="Futura Std Condensed" pitchFamily="34" charset="0"/>
                  <a:cs typeface="Futura Condensed"/>
                </a:rPr>
                <a:t>l’imprimé </a:t>
              </a:r>
              <a:r>
                <a:rPr lang="fr-FR" sz="1200" b="0" i="0" u="none" dirty="0">
                  <a:latin typeface="Futura Std Condensed" pitchFamily="34" charset="0"/>
                  <a:cs typeface="Futura Condensed"/>
                </a:rPr>
                <a:t>correspondant. Encouragez les élèves à cliquer sur le bouton « Voir à </a:t>
              </a:r>
              <a:r>
                <a:rPr lang="fr-FR" sz="1200" b="0" i="0" u="none" dirty="0" smtClean="0">
                  <a:latin typeface="Futura Std Condensed" pitchFamily="34" charset="0"/>
                  <a:cs typeface="Futura Condensed"/>
                </a:rPr>
                <a:t>l’intérieur</a:t>
              </a:r>
              <a:r>
                <a:rPr lang="fr-FR" sz="1200" b="0" i="0" u="none" dirty="0">
                  <a:latin typeface="Futura Std Condensed" pitchFamily="34" charset="0"/>
                  <a:cs typeface="Futura Condensed"/>
                </a:rPr>
                <a:t> » pour étudier le programme défaillant, modifier le code problématique et tester de possibles solutions.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solidFill>
                    <a:srgbClr val="000000"/>
                  </a:solidFill>
                  <a:latin typeface="Futura Std Condensed" pitchFamily="34" charset="0"/>
                  <a:cs typeface="Futura Condensed"/>
                </a:rPr>
                <a:t>Donnez le temps aux élèves de faire des tests et de trouver une solution à tous les défis de débogage. Éventuellement, invitez les élèves à utiliser la fonction « Remix » de Scratch pour corriger les erreurs et sauvegarder les programmes corrigés.</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se repencher sur les </a:t>
              </a:r>
              <a:r>
                <a:rPr lang="fr-FR" sz="1200" b="0" i="0" u="none" spc="-10" dirty="0">
                  <a:latin typeface="Futura Std Condensed" pitchFamily="34" charset="0"/>
                  <a:cs typeface="Futura Condensed"/>
                </a:rPr>
                <a:t>tests et les débogages</a:t>
              </a:r>
              <a:r>
                <a:rPr lang="fr-FR" sz="1200" b="0" i="0" u="none" dirty="0">
                  <a:latin typeface="Futura Std Condensed" pitchFamily="34" charset="0"/>
                  <a:cs typeface="Futura Condensed"/>
                </a:rPr>
                <a:t>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ont réalisés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r>
                <a:rPr lang="fr-FR" sz="1200" b="0" i="0" u="none" spc="-10" dirty="0">
                  <a:latin typeface="Futura Std Condensed" pitchFamily="34" charset="0"/>
                  <a:cs typeface="Futura Condensed"/>
                </a:rPr>
                <a:t>.</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spc="-10" dirty="0">
                  <a:latin typeface="Futura Std Condensed" pitchFamily="34" charset="0"/>
                  <a:cs typeface="Futura Condensed"/>
                </a:rPr>
                <a:t>Créez pour la classe une liste de stratégies de débogage qui rassemble </a:t>
              </a:r>
              <a:r>
                <a:rPr lang="fr-FR" sz="1200" b="0" i="0" u="none" dirty="0">
                  <a:latin typeface="Futura Std Condensed" pitchFamily="34" charset="0"/>
                  <a:cs typeface="Futura Condensed"/>
                </a:rPr>
                <a:t>les approches </a:t>
              </a:r>
              <a:r>
                <a:rPr lang="fr-FR" sz="1200" b="0" i="0" u="none" dirty="0" smtClean="0">
                  <a:latin typeface="Futura Std Condensed" pitchFamily="34" charset="0"/>
                  <a:cs typeface="Futura Condensed"/>
                </a:rPr>
                <a:t>d’identification </a:t>
              </a:r>
              <a:r>
                <a:rPr lang="fr-FR" sz="1200" b="0" i="0" u="none" dirty="0">
                  <a:latin typeface="Futura Std Condensed" pitchFamily="34" charset="0"/>
                  <a:cs typeface="Futura Condensed"/>
                </a:rPr>
                <a:t>et de résolution de problèmes des élèves.</a:t>
              </a:r>
              <a:endParaRPr lang="fr-FR" sz="1200" spc="-10" dirty="0">
                <a:latin typeface="Futura Std Condensed" pitchFamily="34" charset="0"/>
                <a:cs typeface="Futura Condensed"/>
              </a:endParaRPr>
            </a:p>
          </p:txBody>
        </p:sp>
        <p:sp>
          <p:nvSpPr>
            <p:cNvPr id="78" name="TextBox 77"/>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79" name="Straight Connector 78"/>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5"/>
            </p:custDataLst>
          </p:nvPr>
        </p:nvGrpSpPr>
        <p:grpSpPr>
          <a:xfrm>
            <a:off x="4007796" y="4090130"/>
            <a:ext cx="3307404" cy="1513483"/>
            <a:chOff x="3992282" y="4098597"/>
            <a:chExt cx="3307404" cy="1513483"/>
          </a:xfrm>
        </p:grpSpPr>
        <p:sp>
          <p:nvSpPr>
            <p:cNvPr id="82" name="TextBox 81"/>
            <p:cNvSpPr txBox="1"/>
            <p:nvPr/>
          </p:nvSpPr>
          <p:spPr>
            <a:xfrm>
              <a:off x="4089400" y="4596417"/>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Quel était le problème ?</a:t>
              </a:r>
            </a:p>
            <a:p>
              <a:pPr marL="171450" indent="-171450" algn="l" rtl="0">
                <a:buFont typeface="Lucida Grande"/>
                <a:buChar char="+"/>
              </a:pPr>
              <a:r>
                <a:rPr lang="fr-FR" sz="1200" b="0" i="0" u="none" dirty="0">
                  <a:latin typeface="Futura Std Condensed" pitchFamily="34" charset="0"/>
                  <a:cs typeface="Futura Condensed"/>
                </a:rPr>
                <a:t>Comment as-tu identifié le problème ?</a:t>
              </a:r>
            </a:p>
            <a:p>
              <a:pPr marL="171450" indent="-171450" algn="l" rtl="0">
                <a:buFont typeface="Lucida Grande"/>
                <a:buChar char="+"/>
              </a:pPr>
              <a:r>
                <a:rPr lang="fr-FR" sz="1200" b="0" i="0" u="none" dirty="0">
                  <a:latin typeface="Futura Std Condensed" pitchFamily="34" charset="0"/>
                  <a:cs typeface="Futura Condensed"/>
                </a:rPr>
                <a:t>Comment as-tu résolu le problème ?</a:t>
              </a:r>
            </a:p>
            <a:p>
              <a:pPr marL="171450" indent="-171450" algn="l" rtl="0">
                <a:buFont typeface="Lucida Grande"/>
                <a:buChar char="+"/>
              </a:pP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ont-ils utilisé des approches différentes pour résoudre le problème ?</a:t>
              </a:r>
            </a:p>
          </p:txBody>
        </p:sp>
        <p:sp>
          <p:nvSpPr>
            <p:cNvPr id="83" name="TextBox 82"/>
            <p:cNvSpPr txBox="1"/>
            <p:nvPr/>
          </p:nvSpPr>
          <p:spPr>
            <a:xfrm>
              <a:off x="3992282" y="4098597"/>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4" name="Straight Connector 83"/>
            <p:cNvCxnSpPr/>
            <p:nvPr/>
          </p:nvCxnSpPr>
          <p:spPr>
            <a:xfrm flipV="1">
              <a:off x="4089400" y="4437151"/>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custDataLst>
              <p:tags r:id="rId6"/>
            </p:custDataLst>
          </p:nvPr>
        </p:nvSpPr>
        <p:spPr>
          <a:xfrm>
            <a:off x="457995" y="2047400"/>
            <a:ext cx="2913799" cy="954107"/>
          </a:xfrm>
          <a:prstGeom prst="rect">
            <a:avLst/>
          </a:prstGeom>
          <a:noFill/>
        </p:spPr>
        <p:txBody>
          <a:bodyPr wrap="square" rtlCol="0" anchor="ctr" anchorCtr="0">
            <a:spAutoFit/>
          </a:bodyPr>
          <a:lstStyle/>
          <a:p>
            <a:pPr algn="l" rtl="0"/>
            <a:r>
              <a:rPr lang="fr-FR" sz="2800" b="0" i="0" u="none" dirty="0">
                <a:solidFill>
                  <a:schemeClr val="bg1"/>
                </a:solidFill>
                <a:latin typeface="Futura Std Condensed" pitchFamily="34" charset="0"/>
                <a:cs typeface="Futura Condensed"/>
              </a:rPr>
              <a:t>DESCRIPTION DE </a:t>
            </a:r>
            <a:r>
              <a:rPr lang="fr-FR" sz="2800" b="0" i="0" u="none" dirty="0" smtClean="0">
                <a:solidFill>
                  <a:schemeClr val="bg1"/>
                </a:solidFill>
                <a:latin typeface="Futura Std Condensed" pitchFamily="34" charset="0"/>
                <a:cs typeface="Futura Condensed"/>
              </a:rPr>
              <a:t>L’ACTIVITÉ</a:t>
            </a:r>
            <a:endParaRPr lang="fr-FR" sz="2800" dirty="0">
              <a:solidFill>
                <a:schemeClr val="bg1"/>
              </a:solidFill>
              <a:latin typeface="Futura Std Condensed" pitchFamily="34" charset="0"/>
              <a:cs typeface="Futura Condensed"/>
            </a:endParaRPr>
          </a:p>
        </p:txBody>
      </p:sp>
      <p:sp>
        <p:nvSpPr>
          <p:cNvPr id="65" name="Isosceles Triangle 64"/>
          <p:cNvSpPr/>
          <p:nvPr>
            <p:custDataLst>
              <p:tags r:id="rId7"/>
            </p:custDataLst>
          </p:nvPr>
        </p:nvSpPr>
        <p:spPr>
          <a:xfrm rot="16200000">
            <a:off x="6953456" y="240354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97" name="Group 96"/>
          <p:cNvGrpSpPr/>
          <p:nvPr>
            <p:custDataLst>
              <p:tags r:id="rId8"/>
            </p:custDataLst>
          </p:nvPr>
        </p:nvGrpSpPr>
        <p:grpSpPr>
          <a:xfrm>
            <a:off x="4007796" y="5709109"/>
            <a:ext cx="3307404" cy="1511490"/>
            <a:chOff x="3992282" y="2832776"/>
            <a:chExt cx="3307404" cy="1511490"/>
          </a:xfrm>
        </p:grpSpPr>
        <p:sp>
          <p:nvSpPr>
            <p:cNvPr id="98" name="TextBox 97"/>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réussi à corriger les cinq erreurs ? Si ce </a:t>
              </a:r>
              <a:r>
                <a:rPr lang="fr-FR" sz="1200" b="0" i="0" u="none" dirty="0" smtClean="0">
                  <a:latin typeface="Futura Std Condensed" pitchFamily="34" charset="0"/>
                  <a:cs typeface="Futura Condensed"/>
                </a:rPr>
                <a:t>n’est </a:t>
              </a:r>
              <a:r>
                <a:rPr lang="fr-FR" sz="1200" b="0" i="0" u="none" dirty="0">
                  <a:latin typeface="Futura Std Condensed" pitchFamily="34" charset="0"/>
                  <a:cs typeface="Futura Condensed"/>
                </a:rPr>
                <a:t>pas le cas, comment pourriez-vous clarifier les concepts abordés dans les programmes non résolus ?</a:t>
              </a:r>
            </a:p>
            <a:p>
              <a:pPr marL="171450" indent="-171450" algn="l" rtl="0">
                <a:buFont typeface="Lucida Grande"/>
                <a:buChar char="+"/>
              </a:pPr>
              <a:r>
                <a:rPr lang="fr-FR" sz="1200" b="0" i="0" u="none" dirty="0">
                  <a:latin typeface="Futura Std Condensed" pitchFamily="34" charset="0"/>
                  <a:cs typeface="Futura Condensed"/>
                </a:rPr>
                <a:t>Quelles différentes stratégies les élèves ont-ils employées pour tester et corriger les programmes ?</a:t>
              </a:r>
            </a:p>
          </p:txBody>
        </p:sp>
        <p:sp>
          <p:nvSpPr>
            <p:cNvPr id="99" name="TextBox 9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100" name="Straight Connector 9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custDataLst>
              <p:tags r:id="rId9"/>
            </p:custDataLst>
          </p:nvPr>
        </p:nvGrpSpPr>
        <p:grpSpPr>
          <a:xfrm>
            <a:off x="457995" y="7630731"/>
            <a:ext cx="6857205" cy="352518"/>
            <a:chOff x="457995" y="7630731"/>
            <a:chExt cx="6857205" cy="352518"/>
          </a:xfrm>
        </p:grpSpPr>
        <p:sp>
          <p:nvSpPr>
            <p:cNvPr id="63" name="TextBox 62"/>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64" name="Straight Connector 63"/>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69" name="Straight Connector 68"/>
          <p:cNvCxnSpPr/>
          <p:nvPr>
            <p:custDataLst>
              <p:tags r:id="rId10"/>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custDataLst>
              <p:tags r:id="rId11"/>
            </p:custDataLst>
          </p:nvPr>
        </p:nvGrpSpPr>
        <p:grpSpPr>
          <a:xfrm>
            <a:off x="4104914" y="8217641"/>
            <a:ext cx="3117152" cy="1158779"/>
            <a:chOff x="3746748" y="8217641"/>
            <a:chExt cx="3475318" cy="1158779"/>
          </a:xfrm>
        </p:grpSpPr>
        <p:sp>
          <p:nvSpPr>
            <p:cNvPr id="71" name="TextBox 70"/>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89" name="Group 88"/>
            <p:cNvGrpSpPr/>
            <p:nvPr/>
          </p:nvGrpSpPr>
          <p:grpSpPr>
            <a:xfrm>
              <a:off x="4076948" y="8385986"/>
              <a:ext cx="3145118" cy="883399"/>
              <a:chOff x="3891832" y="8385983"/>
              <a:chExt cx="3321768" cy="883398"/>
            </a:xfrm>
          </p:grpSpPr>
          <p:cxnSp>
            <p:nvCxnSpPr>
              <p:cNvPr id="94" name="Straight Connector 93"/>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02" name="TextBox 101"/>
          <p:cNvSpPr txBox="1"/>
          <p:nvPr>
            <p:custDataLst>
              <p:tags r:id="rId12"/>
            </p:custDataLst>
          </p:nvPr>
        </p:nvSpPr>
        <p:spPr>
          <a:xfrm>
            <a:off x="551129" y="8142739"/>
            <a:ext cx="3231204" cy="1200329"/>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solidFill>
                  <a:srgbClr val="000000"/>
                </a:solidFill>
                <a:latin typeface="Futura Std Condensed" pitchFamily="34" charset="0"/>
                <a:cs typeface="Futura Condensed"/>
              </a:rPr>
              <a:t>Cette activité offre une occasion de faire le point avec les élèves qui pourraient avoir besoin de plus </a:t>
            </a:r>
            <a:r>
              <a:rPr lang="fr-FR" sz="1200" b="0" i="0" u="none" dirty="0" smtClean="0">
                <a:solidFill>
                  <a:srgbClr val="000000"/>
                </a:solidFill>
                <a:latin typeface="Futura Std Condensed" pitchFamily="34" charset="0"/>
                <a:cs typeface="Futura Condensed"/>
              </a:rPr>
              <a:t>d’attention </a:t>
            </a:r>
            <a:r>
              <a:rPr lang="fr-FR" sz="1200" b="0" i="0" u="none" dirty="0">
                <a:solidFill>
                  <a:srgbClr val="000000"/>
                </a:solidFill>
                <a:latin typeface="Futura Std Condensed" pitchFamily="34" charset="0"/>
                <a:cs typeface="Futura Condensed"/>
              </a:rPr>
              <a:t>ou de soutien, en particulier concernant les concepts suivants : les conditions (ex. « si »), les opérateurs (ex. opérateurs arithmétiques et logiques) et les données (ex. les variables et les listes).</a:t>
            </a:r>
            <a:endParaRPr lang="fr-FR" sz="1200" dirty="0">
              <a:solidFill>
                <a:srgbClr val="000000"/>
              </a:solidFill>
              <a:latin typeface="Futura Std Condensed" pitchFamily="34" charset="0"/>
              <a:cs typeface="Futura Condensed"/>
            </a:endParaRPr>
          </a:p>
        </p:txBody>
      </p:sp>
      <p:grpSp>
        <p:nvGrpSpPr>
          <p:cNvPr id="103" name="Group 102"/>
          <p:cNvGrpSpPr/>
          <p:nvPr>
            <p:custDataLst>
              <p:tags r:id="rId13"/>
            </p:custDataLst>
          </p:nvPr>
        </p:nvGrpSpPr>
        <p:grpSpPr>
          <a:xfrm>
            <a:off x="3661944" y="794340"/>
            <a:ext cx="442062" cy="1123360"/>
            <a:chOff x="2853673" y="794340"/>
            <a:chExt cx="442062" cy="1123360"/>
          </a:xfrm>
        </p:grpSpPr>
        <p:cxnSp>
          <p:nvCxnSpPr>
            <p:cNvPr id="104" name="Straight Connector 103"/>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10" name="TextBox 109"/>
          <p:cNvSpPr txBox="1"/>
          <p:nvPr>
            <p:custDataLst>
              <p:tags r:id="rId14"/>
            </p:custDataLst>
          </p:nvPr>
        </p:nvSpPr>
        <p:spPr>
          <a:xfrm>
            <a:off x="2527923" y="169420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15–30 MINUTES</a:t>
            </a:r>
          </a:p>
        </p:txBody>
      </p:sp>
      <p:pic>
        <p:nvPicPr>
          <p:cNvPr id="111" name="Picture 110" descr="15min.png"/>
          <p:cNvPicPr>
            <a:picLocks noChangeAspect="1"/>
          </p:cNvPicPr>
          <p:nvPr>
            <p:custDataLst>
              <p:tags r:id="rId15"/>
            </p:custDataLst>
          </p:nvPr>
        </p:nvPicPr>
        <p:blipFill>
          <a:blip r:embed="rId20">
            <a:extLst>
              <a:ext uri="{28A0092B-C50C-407E-A947-70E740481C1C}">
                <a14:useLocalDpi xmlns:a14="http://schemas.microsoft.com/office/drawing/2010/main" val="0"/>
              </a:ext>
            </a:extLst>
          </a:blip>
          <a:stretch>
            <a:fillRect/>
          </a:stretch>
        </p:blipFill>
        <p:spPr>
          <a:xfrm>
            <a:off x="2271408" y="1754376"/>
            <a:ext cx="324022" cy="324022"/>
          </a:xfrm>
          <a:prstGeom prst="rect">
            <a:avLst/>
          </a:prstGeom>
        </p:spPr>
      </p:pic>
      <p:sp>
        <p:nvSpPr>
          <p:cNvPr id="3" name="Slide Number Placeholder 2"/>
          <p:cNvSpPr>
            <a:spLocks noGrp="1"/>
          </p:cNvSpPr>
          <p:nvPr>
            <p:ph type="sldNum" sz="quarter" idx="12"/>
            <p:custDataLst>
              <p:tags r:id="rId16"/>
            </p:custDataLst>
          </p:nvPr>
        </p:nvSpPr>
        <p:spPr>
          <a:xfrm>
            <a:off x="142398" y="9519711"/>
            <a:ext cx="1813560" cy="535517"/>
          </a:xfrm>
        </p:spPr>
        <p:txBody>
          <a:bodyPr/>
          <a:lstStyle/>
          <a:p>
            <a:pPr algn="l" rtl="0"/>
            <a:r>
              <a:rPr lang="fr-FR" b="0" i="0" u="none">
                <a:latin typeface="Futura Std Condensed" pitchFamily="34" charset="0"/>
              </a:rPr>
              <a:t>86</a:t>
            </a:r>
            <a:endParaRPr lang="fr-FR" dirty="0">
              <a:latin typeface="Futura Std Condensed" pitchFamily="34" charset="0"/>
            </a:endParaRPr>
          </a:p>
        </p:txBody>
      </p:sp>
      <p:grpSp>
        <p:nvGrpSpPr>
          <p:cNvPr id="47" name="Group 46"/>
          <p:cNvGrpSpPr/>
          <p:nvPr>
            <p:custDataLst>
              <p:tags r:id="rId17"/>
            </p:custDataLst>
          </p:nvPr>
        </p:nvGrpSpPr>
        <p:grpSpPr>
          <a:xfrm>
            <a:off x="551130" y="-1"/>
            <a:ext cx="493776" cy="2791969"/>
            <a:chOff x="551130" y="-1"/>
            <a:chExt cx="493776" cy="2791969"/>
          </a:xfrm>
        </p:grpSpPr>
        <p:pic>
          <p:nvPicPr>
            <p:cNvPr id="48" name="Picture 47" descr="Unit4activitie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49" name="TextBox 48"/>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4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34507775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custDataLst>
              <p:tags r:id="rId1"/>
            </p:custDataLst>
          </p:nvPr>
        </p:nvGrpSpPr>
        <p:grpSpPr>
          <a:xfrm>
            <a:off x="445295" y="1522398"/>
            <a:ext cx="2357172" cy="1334958"/>
            <a:chOff x="409710" y="1457232"/>
            <a:chExt cx="2357172" cy="1334958"/>
          </a:xfrm>
        </p:grpSpPr>
        <p:sp>
          <p:nvSpPr>
            <p:cNvPr id="10" name="TextBox 9"/>
            <p:cNvSpPr txBox="1"/>
            <p:nvPr/>
          </p:nvSpPr>
          <p:spPr>
            <a:xfrm>
              <a:off x="502845" y="1457232"/>
              <a:ext cx="2159129" cy="553998"/>
            </a:xfrm>
            <a:prstGeom prst="rect">
              <a:avLst/>
            </a:prstGeom>
            <a:noFill/>
            <a:ln w="6350" cmpd="sng">
              <a:solidFill>
                <a:schemeClr val="tx1"/>
              </a:solidFill>
              <a:prstDash val="dash"/>
            </a:ln>
          </p:spPr>
          <p:txBody>
            <a:bodyPr wrap="square" tIns="91440" bIns="91440" rtlCol="0" anchor="ctr" anchorCtr="0">
              <a:spAutoFit/>
            </a:bodyPr>
            <a:lstStyle/>
            <a:p>
              <a:pPr algn="just" rtl="0"/>
              <a:r>
                <a:rPr lang="fr-FR" sz="1200" b="0" i="0" u="none" dirty="0">
                  <a:latin typeface="Futura Std Condensed" pitchFamily="34" charset="0"/>
                  <a:cs typeface="Futura Condensed"/>
                </a:rPr>
                <a:t>À </a:t>
              </a:r>
              <a:r>
                <a:rPr lang="fr-FR" sz="1200" b="0" i="0" u="none" dirty="0" smtClean="0">
                  <a:latin typeface="Futura Std Condensed" pitchFamily="34" charset="0"/>
                  <a:cs typeface="Futura Condensed"/>
                </a:rPr>
                <a:t>L’AIDE</a:t>
              </a:r>
              <a:r>
                <a:rPr lang="fr-FR" sz="1200" b="0" i="0" u="none" dirty="0">
                  <a:latin typeface="Futura Std Condensed" pitchFamily="34" charset="0"/>
                  <a:cs typeface="Futura Condensed"/>
                </a:rPr>
                <a:t> ! PEUX-TU CORRIGER CES CINQ PROGRAMMES EN SCRATCH ?</a:t>
              </a:r>
              <a:endParaRPr lang="fr-FR" sz="1200" dirty="0">
                <a:latin typeface="Futura Std Condensed" pitchFamily="34" charset="0"/>
                <a:cs typeface="Futura Condensed"/>
              </a:endParaRPr>
            </a:p>
          </p:txBody>
        </p:sp>
        <p:sp>
          <p:nvSpPr>
            <p:cNvPr id="13" name="TextBox 12"/>
            <p:cNvSpPr txBox="1"/>
            <p:nvPr/>
          </p:nvSpPr>
          <p:spPr>
            <a:xfrm>
              <a:off x="409710" y="2145859"/>
              <a:ext cx="2357172" cy="646331"/>
            </a:xfrm>
            <a:prstGeom prst="rect">
              <a:avLst/>
            </a:prstGeom>
            <a:noFill/>
          </p:spPr>
          <p:txBody>
            <a:bodyPr wrap="square" rtlCol="0">
              <a:spAutoFit/>
            </a:bodyPr>
            <a:lstStyle/>
            <a:p>
              <a:pPr algn="just" rtl="0"/>
              <a:r>
                <a:rPr lang="fr-FR" sz="1200" b="0" i="0" u="none">
                  <a:latin typeface="Futura Std Condensed" pitchFamily="34" charset="0"/>
                  <a:cs typeface="Futura Condensed"/>
                </a:rPr>
                <a:t>Dans cette activité, tu étudieras ce qui est allé de travers et tu trouveras une solution à chacun des cinq défis de débogage proposés. </a:t>
              </a:r>
              <a:endParaRPr lang="fr-FR" sz="1200" dirty="0">
                <a:solidFill>
                  <a:srgbClr val="000000"/>
                </a:solidFill>
                <a:latin typeface="Futura Std Condensed" pitchFamily="34" charset="0"/>
                <a:cs typeface="Futura Condensed"/>
              </a:endParaRPr>
            </a:p>
          </p:txBody>
        </p:sp>
      </p:grpSp>
      <p:sp>
        <p:nvSpPr>
          <p:cNvPr id="26" name="TextBox 25"/>
          <p:cNvSpPr txBox="1"/>
          <p:nvPr>
            <p:custDataLst>
              <p:tags r:id="rId2"/>
            </p:custDataLst>
          </p:nvPr>
        </p:nvSpPr>
        <p:spPr>
          <a:xfrm>
            <a:off x="415665" y="8517982"/>
            <a:ext cx="3414313" cy="1384995"/>
          </a:xfrm>
          <a:prstGeom prst="rect">
            <a:avLst/>
          </a:prstGeom>
          <a:noFill/>
          <a:ln w="6350" cmpd="sng">
            <a:no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Fais une liste des erreurs que pourrait contenir le programme.</a:t>
            </a:r>
          </a:p>
          <a:p>
            <a:pPr marL="171450" indent="-171450" algn="l" rtl="0">
              <a:buFont typeface="Wingdings" charset="2"/>
              <a:buChar char="q"/>
            </a:pPr>
            <a:r>
              <a:rPr lang="fr-FR" sz="1200" b="0" i="0" u="none" dirty="0">
                <a:latin typeface="Futura Std Condensed" pitchFamily="34" charset="0"/>
                <a:cs typeface="Futura Condensed"/>
              </a:rPr>
              <a:t>Conserve une trace de ton travail ! Cela pourra </a:t>
            </a:r>
            <a:r>
              <a:rPr lang="fr-FR" sz="1200" b="0" i="0" u="none" dirty="0" smtClean="0">
                <a:latin typeface="Futura Std Condensed" pitchFamily="34" charset="0"/>
                <a:cs typeface="Futura Condensed"/>
              </a:rPr>
              <a:t>t’aider </a:t>
            </a:r>
            <a:r>
              <a:rPr lang="fr-FR" sz="1200" b="0" i="0" u="none" dirty="0">
                <a:latin typeface="Futura Std Condensed" pitchFamily="34" charset="0"/>
                <a:cs typeface="Futura Condensed"/>
              </a:rPr>
              <a:t>à te </a:t>
            </a:r>
            <a:r>
              <a:rPr lang="fr-FR" sz="1200" b="0" i="0" u="none" dirty="0" smtClean="0">
                <a:latin typeface="Futura Std Condensed" pitchFamily="34" charset="0"/>
                <a:cs typeface="Futura Condensed"/>
              </a:rPr>
              <a:t>souvenir </a:t>
            </a:r>
            <a:r>
              <a:rPr lang="fr-FR" sz="1200" b="0" i="0" u="none" dirty="0">
                <a:latin typeface="Futura Std Condensed" pitchFamily="34" charset="0"/>
                <a:cs typeface="Futura Condensed"/>
              </a:rPr>
              <a:t>de ce que tu as déjà essayé et à </a:t>
            </a:r>
            <a:r>
              <a:rPr lang="fr-FR" sz="1200" b="0" i="0" u="none" dirty="0" smtClean="0">
                <a:latin typeface="Futura Std Condensed" pitchFamily="34" charset="0"/>
                <a:cs typeface="Futura Condensed"/>
              </a:rPr>
              <a:t>t’orienter </a:t>
            </a:r>
            <a:r>
              <a:rPr lang="fr-FR" sz="1200" b="0" i="0" u="none" dirty="0">
                <a:latin typeface="Futura Std Condensed" pitchFamily="34" charset="0"/>
                <a:cs typeface="Futura Condensed"/>
              </a:rPr>
              <a:t>vers la prochaine chose à tenter.</a:t>
            </a:r>
          </a:p>
          <a:p>
            <a:pPr marL="171450" indent="-171450" algn="l" rtl="0">
              <a:buFont typeface="Wingdings" charset="2"/>
              <a:buChar char="q"/>
            </a:pPr>
            <a:r>
              <a:rPr lang="fr-FR" sz="1200" b="0" i="0" u="none" dirty="0">
                <a:latin typeface="Futura Std Condensed" pitchFamily="34" charset="0"/>
                <a:cs typeface="Futura Condensed"/>
              </a:rPr>
              <a:t>Avec un voisin, partagez et comparez vos approches </a:t>
            </a:r>
            <a:r>
              <a:rPr lang="fr-FR" sz="1200" b="0" i="0" u="none" dirty="0" smtClean="0">
                <a:latin typeface="Futura Std Condensed" pitchFamily="34" charset="0"/>
                <a:cs typeface="Futura Condensed"/>
              </a:rPr>
              <a:t>d’identification </a:t>
            </a:r>
            <a:r>
              <a:rPr lang="fr-FR" sz="1200" b="0" i="0" u="none" dirty="0">
                <a:latin typeface="Futura Std Condensed" pitchFamily="34" charset="0"/>
                <a:cs typeface="Futura Condensed"/>
              </a:rPr>
              <a:t>et de résolution de problèmes </a:t>
            </a:r>
            <a:r>
              <a:rPr lang="fr-FR" sz="1200" b="0" i="0" u="none" dirty="0" smtClean="0">
                <a:latin typeface="Futura Std Condensed" pitchFamily="34" charset="0"/>
                <a:cs typeface="Futura Condensed"/>
              </a:rPr>
              <a:t>jusqu’à </a:t>
            </a:r>
            <a:r>
              <a:rPr lang="fr-FR" sz="1200" b="0" i="0" u="none" dirty="0">
                <a:latin typeface="Futura Std Condensed" pitchFamily="34" charset="0"/>
                <a:cs typeface="Futura Condensed"/>
              </a:rPr>
              <a:t>ce que tu trouves une approche qui te convienne !</a:t>
            </a:r>
          </a:p>
        </p:txBody>
      </p:sp>
      <p:sp>
        <p:nvSpPr>
          <p:cNvPr id="38" name="TextBox 37"/>
          <p:cNvSpPr txBox="1"/>
          <p:nvPr>
            <p:custDataLst>
              <p:tags r:id="rId3"/>
            </p:custDataLst>
          </p:nvPr>
        </p:nvSpPr>
        <p:spPr>
          <a:xfrm>
            <a:off x="4076668" y="8517982"/>
            <a:ext cx="3452287" cy="1200329"/>
          </a:xfrm>
          <a:prstGeom prst="rect">
            <a:avLst/>
          </a:prstGeom>
          <a:noFill/>
          <a:ln w="6350" cmpd="sng">
            <a:noFill/>
            <a:prstDash val="dash"/>
          </a:ln>
        </p:spPr>
        <p:txBody>
          <a:bodyPr wrap="square" lIns="91440" rIns="91440" rtlCol="0">
            <a:spAutoFit/>
          </a:bodyPr>
          <a:lstStyle/>
          <a:p>
            <a:pPr marL="171450" indent="-171450" algn="l" rtl="0">
              <a:buFont typeface="Lucida Grande"/>
              <a:buChar char="+"/>
            </a:pPr>
            <a:r>
              <a:rPr lang="fr-FR" sz="1200" b="0" i="0" u="none" kern="1100" spc="-20" dirty="0">
                <a:latin typeface="Futura Std Condensed" pitchFamily="34" charset="0"/>
                <a:cs typeface="Futura Condensed"/>
              </a:rPr>
              <a:t>Ajoute des commentaires à ton code en faisant un clic droit sur les blocs de tes scripts. Ceci peut aider les autres à comprendre les différentes parties de ton programme !</a:t>
            </a:r>
          </a:p>
          <a:p>
            <a:pPr marL="171450" indent="-171450" algn="l" rtl="0">
              <a:buFont typeface="Lucida Grande"/>
              <a:buChar char="+"/>
            </a:pPr>
            <a:r>
              <a:rPr lang="fr-FR" sz="1200" b="0" i="0" u="none" kern="1100" spc="-20" dirty="0">
                <a:latin typeface="Futura Std Condensed" pitchFamily="34" charset="0"/>
                <a:cs typeface="Futura Condensed"/>
              </a:rPr>
              <a:t>Avec un partenaire, discutez de vos méthodes de test et de débogage. Note les similitudes et les différences entre vos stratégies.</a:t>
            </a:r>
          </a:p>
          <a:p>
            <a:pPr marL="171450" indent="-171450" algn="l" rtl="0">
              <a:buFont typeface="Lucida Grande"/>
              <a:buChar char="+"/>
            </a:pPr>
            <a:r>
              <a:rPr lang="fr-FR" sz="1200" b="0" i="0" u="none" kern="1100" spc="-20" dirty="0">
                <a:latin typeface="Futura Std Condensed" pitchFamily="34" charset="0"/>
                <a:cs typeface="Futura Condensed"/>
              </a:rPr>
              <a:t>Aide un voisin !</a:t>
            </a:r>
          </a:p>
        </p:txBody>
      </p:sp>
      <p:cxnSp>
        <p:nvCxnSpPr>
          <p:cNvPr id="70" name="Straight Connector 69"/>
          <p:cNvCxnSpPr/>
          <p:nvPr>
            <p:custDataLst>
              <p:tags r:id="rId4"/>
            </p:custDataLst>
          </p:nvPr>
        </p:nvCxnSpPr>
        <p:spPr>
          <a:xfrm>
            <a:off x="3962555" y="8403678"/>
            <a:ext cx="0" cy="1527722"/>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custDataLst>
              <p:tags r:id="rId5"/>
            </p:custDataLst>
          </p:nvPr>
        </p:nvGrpSpPr>
        <p:grpSpPr>
          <a:xfrm>
            <a:off x="3829978" y="845730"/>
            <a:ext cx="3402084" cy="6740504"/>
            <a:chOff x="4430800" y="773826"/>
            <a:chExt cx="3377972" cy="6343002"/>
          </a:xfrm>
        </p:grpSpPr>
        <p:sp>
          <p:nvSpPr>
            <p:cNvPr id="34" name="Rectangle 33"/>
            <p:cNvSpPr/>
            <p:nvPr/>
          </p:nvSpPr>
          <p:spPr>
            <a:xfrm>
              <a:off x="4430802" y="773826"/>
              <a:ext cx="3377970" cy="1071617"/>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4.1 </a:t>
              </a:r>
              <a:r>
                <a:rPr lang="fr-FR" sz="1000" b="0" i="0" u="none" dirty="0">
                  <a:latin typeface="Futura Std Condensed" pitchFamily="34" charset="0"/>
                  <a:cs typeface="Futura Condensed"/>
                </a:rPr>
                <a:t>http://scratch.mit.edu/projects/24271192</a:t>
              </a:r>
            </a:p>
            <a:p>
              <a:endParaRPr lang="fr-FR" sz="600" dirty="0" smtClean="0">
                <a:latin typeface="Futura Std Condensed" pitchFamily="34" charset="0"/>
                <a:cs typeface="Futura Condensed"/>
              </a:endParaRPr>
            </a:p>
            <a:p>
              <a:pPr algn="l" rtl="0"/>
              <a:r>
                <a:rPr lang="fr-FR" sz="1100" b="0" i="0" u="none" dirty="0">
                  <a:latin typeface="Futura Std Condensed" pitchFamily="34" charset="0"/>
                  <a:cs typeface="Futura Condensed"/>
                </a:rPr>
                <a:t>      Dans ce projet, la liste </a:t>
              </a:r>
              <a:r>
                <a:rPr lang="fr-FR" sz="1100" b="0" i="0" u="none" dirty="0" smtClean="0">
                  <a:latin typeface="Futura Std Condensed" pitchFamily="34" charset="0"/>
                  <a:cs typeface="Futura Condensed"/>
                </a:rPr>
                <a:t>d’inventaire </a:t>
              </a:r>
              <a:r>
                <a:rPr lang="fr-FR" sz="1100" b="0" i="0" u="none" dirty="0">
                  <a:latin typeface="Futura Std Condensed" pitchFamily="34" charset="0"/>
                  <a:cs typeface="Futura Condensed"/>
                </a:rPr>
                <a:t>devrait être mise à jour chaque fois </a:t>
              </a:r>
              <a:endParaRPr lang="fr-FR" sz="1100" dirty="0" smtClean="0">
                <a:latin typeface="Futura Std Condensed" pitchFamily="34" charset="0"/>
                <a:cs typeface="Futura Condensed"/>
              </a:endParaRPr>
            </a:p>
            <a:p>
              <a:pPr algn="l" defTabSz="180000" rtl="0"/>
              <a:r>
                <a:rPr lang="fr-FR" sz="1100" b="0" i="0" u="none" dirty="0">
                  <a:latin typeface="Futura Std Condensed" pitchFamily="34" charset="0"/>
                  <a:cs typeface="Futura Condensed"/>
                </a:rPr>
                <a:t>      que le chat de Scratch ramasse un nouvel objet. Mais le chat de Scratch </a:t>
              </a:r>
              <a:r>
                <a:rPr lang="fr-FR" sz="1100" b="0" i="0" u="none" dirty="0" smtClean="0">
                  <a:latin typeface="Futura Std Condensed" pitchFamily="34" charset="0"/>
                  <a:cs typeface="Futura Condensed"/>
                </a:rPr>
                <a:t>	n’arrive </a:t>
              </a:r>
              <a:r>
                <a:rPr lang="fr-FR" sz="1100" b="0" i="0" u="none" dirty="0">
                  <a:latin typeface="Futura Std Condensed" pitchFamily="34" charset="0"/>
                  <a:cs typeface="Futura Condensed"/>
                </a:rPr>
                <a:t>à ramasser que </a:t>
              </a:r>
              <a:r>
                <a:rPr lang="fr-FR" sz="1100" b="0" i="0" u="none" dirty="0" smtClean="0">
                  <a:latin typeface="Futura Std Condensed" pitchFamily="34" charset="0"/>
                  <a:cs typeface="Futura Condensed"/>
                </a:rPr>
                <a:t>l’ordinateur </a:t>
              </a:r>
              <a:r>
                <a:rPr lang="fr-FR" sz="1100" b="0" i="0" u="none" dirty="0">
                  <a:latin typeface="Futura Std Condensed" pitchFamily="34" charset="0"/>
                  <a:cs typeface="Futura Condensed"/>
                </a:rPr>
                <a:t>portable. Comment corriger le </a:t>
              </a:r>
              <a:r>
                <a:rPr lang="fr-FR" sz="1100" b="0" i="0" u="none" dirty="0" smtClean="0">
                  <a:latin typeface="Futura Std Condensed" pitchFamily="34" charset="0"/>
                  <a:cs typeface="Futura Condensed"/>
                </a:rPr>
                <a:t>	programme</a:t>
              </a:r>
              <a:r>
                <a:rPr lang="fr-FR" sz="1100" b="0" i="0" u="none" dirty="0">
                  <a:latin typeface="Futura Std Condensed" pitchFamily="34" charset="0"/>
                  <a:cs typeface="Futura Condensed"/>
                </a:rPr>
                <a:t> ?</a:t>
              </a:r>
            </a:p>
          </p:txBody>
        </p:sp>
        <p:sp>
          <p:nvSpPr>
            <p:cNvPr id="35" name="Rectangle 34"/>
            <p:cNvSpPr/>
            <p:nvPr/>
          </p:nvSpPr>
          <p:spPr>
            <a:xfrm>
              <a:off x="4430802" y="2091672"/>
              <a:ext cx="3377970" cy="1071617"/>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4.2 </a:t>
              </a:r>
              <a:r>
                <a:rPr lang="fr-FR" sz="1000" b="0" i="0" u="none" dirty="0">
                  <a:latin typeface="Futura Std Condensed" pitchFamily="34" charset="0"/>
                  <a:cs typeface="Futura Condensed"/>
                </a:rPr>
                <a:t>http://scratch.mit.edu/projects/24271303</a:t>
              </a:r>
            </a:p>
            <a:p>
              <a:endParaRPr lang="fr-FR" sz="600" dirty="0" smtClean="0">
                <a:latin typeface="Futura Std Condensed" pitchFamily="34" charset="0"/>
                <a:cs typeface="Futura Condensed"/>
              </a:endParaRPr>
            </a:p>
            <a:p>
              <a:pPr algn="l" defTabSz="180000" rtl="0"/>
              <a:r>
                <a:rPr lang="fr-FR" sz="1100" b="0" i="0" u="none" dirty="0">
                  <a:latin typeface="Futura Std Condensed" pitchFamily="34" charset="0"/>
                  <a:cs typeface="Futura Condensed"/>
                </a:rPr>
                <a:t>      Dans ce projet, le chat de Scratch gagne 10 points chaque fois </a:t>
              </a:r>
              <a:r>
                <a:rPr lang="fr-FR" sz="1100" b="0" i="0" u="none" dirty="0" smtClean="0">
                  <a:latin typeface="Futura Std Condensed" pitchFamily="34" charset="0"/>
                  <a:cs typeface="Futura Condensed"/>
                </a:rPr>
                <a:t>qu’il 	ramasse </a:t>
              </a:r>
              <a:r>
                <a:rPr lang="fr-FR" sz="1100" b="0" i="0" u="none" dirty="0">
                  <a:latin typeface="Futura Std Condensed" pitchFamily="34" charset="0"/>
                  <a:cs typeface="Futura Condensed"/>
                </a:rPr>
                <a:t>un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 </a:t>
              </a:r>
              <a:r>
                <a:rPr lang="fr-FR" sz="1100" b="0" i="0" u="none" dirty="0" smtClean="0">
                  <a:latin typeface="Futura Std Condensed" pitchFamily="34" charset="0"/>
                  <a:cs typeface="Futura Condensed"/>
                </a:rPr>
                <a:t>jaune </a:t>
              </a:r>
              <a:r>
                <a:rPr lang="fr-FR" sz="1100" b="0" i="0" u="none" dirty="0">
                  <a:latin typeface="Futura Std Condensed" pitchFamily="34" charset="0"/>
                  <a:cs typeface="Futura Condensed"/>
                </a:rPr>
                <a:t>et perd 10 points chaque fois </a:t>
              </a:r>
              <a:r>
                <a:rPr lang="fr-FR" sz="1100" b="0" i="0" u="none" dirty="0" smtClean="0">
                  <a:latin typeface="Futura Std Condensed" pitchFamily="34" charset="0"/>
                  <a:cs typeface="Futura Condensed"/>
                </a:rPr>
                <a:t>qu’il </a:t>
              </a:r>
              <a:r>
                <a:rPr lang="fr-FR" sz="1100" b="0" i="0" u="none" dirty="0">
                  <a:latin typeface="Futura Std Condensed" pitchFamily="34" charset="0"/>
                  <a:cs typeface="Futura Condensed"/>
                </a:rPr>
                <a:t>se heurte à </a:t>
              </a:r>
              <a:r>
                <a:rPr lang="fr-FR" sz="1100" b="0" i="0" u="none" dirty="0" smtClean="0">
                  <a:latin typeface="Futura Std Condensed" pitchFamily="34" charset="0"/>
                  <a:cs typeface="Futura Condensed"/>
                </a:rPr>
                <a:t>	un </a:t>
              </a:r>
              <a:r>
                <a:rPr lang="fr-FR" sz="1100" b="0" i="0" u="none" dirty="0" err="1">
                  <a:latin typeface="Futura Std Condensed" pitchFamily="34" charset="0"/>
                  <a:cs typeface="Futura Condensed"/>
                </a:rPr>
                <a:t>Gobo</a:t>
              </a:r>
              <a:r>
                <a:rPr lang="fr-FR" sz="1100" b="0" i="0" u="none" dirty="0">
                  <a:latin typeface="Futura Std Condensed" pitchFamily="34" charset="0"/>
                  <a:cs typeface="Futura Condensed"/>
                </a:rPr>
                <a:t> rose. Mais il y a quelque chose qui </a:t>
              </a:r>
              <a:r>
                <a:rPr lang="fr-FR" sz="1100" b="0" i="0" u="none" dirty="0" smtClean="0">
                  <a:latin typeface="Futura Std Condensed" pitchFamily="34" charset="0"/>
                  <a:cs typeface="Futura Condensed"/>
                </a:rPr>
                <a:t>cloche</a:t>
              </a:r>
              <a:r>
                <a:rPr lang="fr-FR" sz="1100" b="0" i="0" u="none" dirty="0">
                  <a:latin typeface="Futura Std Condensed" pitchFamily="34" charset="0"/>
                  <a:cs typeface="Futura Condensed"/>
                </a:rPr>
                <a:t>. Comment corriger </a:t>
              </a:r>
              <a:r>
                <a:rPr lang="fr-FR" sz="1100" b="0" i="0" u="none" dirty="0" smtClean="0">
                  <a:latin typeface="Futura Std Condensed" pitchFamily="34" charset="0"/>
                  <a:cs typeface="Futura Condensed"/>
                </a:rPr>
                <a:t>	le </a:t>
              </a:r>
              <a:r>
                <a:rPr lang="fr-FR" sz="1100" b="0" i="0" u="none" dirty="0">
                  <a:latin typeface="Futura Std Condensed" pitchFamily="34" charset="0"/>
                  <a:cs typeface="Futura Condensed"/>
                </a:rPr>
                <a:t>programme ?</a:t>
              </a:r>
            </a:p>
          </p:txBody>
        </p:sp>
        <p:sp>
          <p:nvSpPr>
            <p:cNvPr id="56" name="Rectangle 55"/>
            <p:cNvSpPr/>
            <p:nvPr/>
          </p:nvSpPr>
          <p:spPr>
            <a:xfrm>
              <a:off x="4430800" y="3409519"/>
              <a:ext cx="3377972" cy="912323"/>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4.3 </a:t>
              </a:r>
              <a:r>
                <a:rPr lang="fr-FR" sz="1000" b="0" i="0" u="none" dirty="0">
                  <a:latin typeface="Futura Std Condensed" pitchFamily="34" charset="0"/>
                  <a:cs typeface="Futura Condensed"/>
                </a:rPr>
                <a:t>http://scratch.mit.edu/projects/24271446</a:t>
              </a:r>
              <a:endParaRPr lang="fr-FR" sz="1000" dirty="0">
                <a:latin typeface="Futura Std Condensed" pitchFamily="34" charset="0"/>
                <a:cs typeface="Futura Condensed"/>
              </a:endParaRPr>
            </a:p>
            <a:p>
              <a:endParaRPr lang="fr-FR" sz="600" dirty="0" smtClean="0">
                <a:latin typeface="Futura Std Condensed" pitchFamily="34" charset="0"/>
                <a:cs typeface="Futura Condensed"/>
              </a:endParaRPr>
            </a:p>
            <a:p>
              <a:pPr algn="l" defTabSz="180000" rtl="0"/>
              <a:r>
                <a:rPr lang="fr-FR" sz="1100" b="0" i="0" u="none" dirty="0">
                  <a:latin typeface="Futura Std Condensed" pitchFamily="34" charset="0"/>
                  <a:cs typeface="Futura Condensed"/>
                </a:rPr>
                <a:t>      Dans ce projet, le chat de Scratch pense à un nombre compris entre 1 </a:t>
              </a:r>
              <a:r>
                <a:rPr lang="fr-FR" sz="1100" b="0" i="0" u="none" dirty="0" smtClean="0">
                  <a:latin typeface="Futura Std Condensed" pitchFamily="34" charset="0"/>
                  <a:cs typeface="Futura Condensed"/>
                </a:rPr>
                <a:t>	et </a:t>
              </a:r>
              <a:r>
                <a:rPr lang="fr-FR" sz="1100" b="0" i="0" u="none" dirty="0">
                  <a:latin typeface="Futura Std Condensed" pitchFamily="34" charset="0"/>
                  <a:cs typeface="Futura Condensed"/>
                </a:rPr>
                <a:t>10. </a:t>
              </a:r>
              <a:r>
                <a:rPr lang="fr-FR" sz="1100" b="0" i="0" u="none" dirty="0" smtClean="0">
                  <a:latin typeface="Futura Std Condensed" pitchFamily="34" charset="0"/>
                  <a:cs typeface="Futura Condensed"/>
                </a:rPr>
                <a:t>Mais </a:t>
              </a:r>
              <a:r>
                <a:rPr lang="fr-FR" sz="1100" b="0" i="0" u="none" dirty="0">
                  <a:latin typeface="Futura Std Condensed" pitchFamily="34" charset="0"/>
                  <a:cs typeface="Futura Condensed"/>
                </a:rPr>
                <a:t>quelque chose ne marche dans la vérification du nombre à </a:t>
              </a:r>
              <a:r>
                <a:rPr lang="fr-FR" sz="1100" b="0" i="0" u="none" dirty="0" smtClean="0">
                  <a:latin typeface="Futura Std Condensed" pitchFamily="34" charset="0"/>
                  <a:cs typeface="Futura Condensed"/>
                </a:rPr>
                <a:t>	deviner </a:t>
              </a:r>
              <a:r>
                <a:rPr lang="fr-FR" sz="1100" b="0" i="0" u="none" dirty="0">
                  <a:latin typeface="Futura Std Condensed" pitchFamily="34" charset="0"/>
                  <a:cs typeface="Futura Condensed"/>
                </a:rPr>
                <a:t>– le fonctionnement </a:t>
              </a:r>
              <a:r>
                <a:rPr lang="fr-FR" sz="1100" b="0" i="0" u="none" dirty="0" smtClean="0">
                  <a:latin typeface="Futura Std Condensed" pitchFamily="34" charset="0"/>
                  <a:cs typeface="Futura Condensed"/>
                </a:rPr>
                <a:t>varie</a:t>
              </a:r>
              <a:r>
                <a:rPr lang="fr-FR" sz="1100" b="0" i="0" u="none" dirty="0">
                  <a:latin typeface="Futura Std Condensed" pitchFamily="34" charset="0"/>
                  <a:cs typeface="Futura Condensed"/>
                </a:rPr>
                <a:t>. Comment corriger le programme ?</a:t>
              </a:r>
            </a:p>
          </p:txBody>
        </p:sp>
        <p:sp>
          <p:nvSpPr>
            <p:cNvPr id="58" name="Rectangle 57"/>
            <p:cNvSpPr/>
            <p:nvPr/>
          </p:nvSpPr>
          <p:spPr>
            <a:xfrm>
              <a:off x="4430800" y="4727365"/>
              <a:ext cx="3377972" cy="1071617"/>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4.4 </a:t>
              </a:r>
              <a:r>
                <a:rPr lang="fr-FR" sz="1000" b="0" i="0" u="none" dirty="0">
                  <a:latin typeface="Futura Std Condensed" pitchFamily="34" charset="0"/>
                  <a:cs typeface="Futura Condensed"/>
                </a:rPr>
                <a:t>http://scratch.mit.edu/projects/24271475</a:t>
              </a:r>
              <a:r>
                <a:rPr lang="fr-FR" sz="1000" dirty="0">
                  <a:latin typeface="Futura Std Condensed" pitchFamily="34" charset="0"/>
                  <a:cs typeface="Futura Condensed"/>
                </a:rPr>
                <a:t/>
              </a:r>
              <a:br>
                <a:rPr lang="fr-FR" sz="1000" dirty="0">
                  <a:latin typeface="Futura Std Condensed" pitchFamily="34" charset="0"/>
                  <a:cs typeface="Futura Condensed"/>
                </a:rPr>
              </a:br>
              <a:endParaRPr lang="fr-FR" sz="600" dirty="0" smtClean="0">
                <a:latin typeface="Futura Std Condensed" pitchFamily="34" charset="0"/>
                <a:cs typeface="Futura Condensed"/>
              </a:endParaRPr>
            </a:p>
            <a:p>
              <a:pPr algn="l" rtl="0"/>
              <a:r>
                <a:rPr lang="fr-FR" sz="1100" b="0" i="0" u="none" dirty="0">
                  <a:latin typeface="Futura Std Condensed" pitchFamily="34" charset="0"/>
                  <a:cs typeface="Futura Condensed"/>
                </a:rPr>
                <a:t>      Dans ce projet, le nombre de coups devrait augmenter de 1 chaque </a:t>
              </a:r>
              <a:endParaRPr lang="fr-FR" sz="1100" dirty="0" smtClean="0">
                <a:latin typeface="Futura Std Condensed" pitchFamily="34" charset="0"/>
                <a:cs typeface="Futura Condensed"/>
              </a:endParaRPr>
            </a:p>
            <a:p>
              <a:pPr algn="l" defTabSz="180000" rtl="0"/>
              <a:r>
                <a:rPr lang="fr-FR" sz="1100" b="0" i="0" u="none" dirty="0">
                  <a:latin typeface="Futura Std Condensed" pitchFamily="34" charset="0"/>
                  <a:cs typeface="Futura Condensed"/>
                </a:rPr>
                <a:t>      fois </a:t>
              </a:r>
              <a:r>
                <a:rPr lang="fr-FR" sz="1100" b="0" i="0" u="none" dirty="0" smtClean="0">
                  <a:latin typeface="Futura Std Condensed" pitchFamily="34" charset="0"/>
                  <a:cs typeface="Futura Condensed"/>
                </a:rPr>
                <a:t>qu’une </a:t>
              </a:r>
              <a:r>
                <a:rPr lang="fr-FR" sz="1100" b="0" i="0" u="none" dirty="0">
                  <a:latin typeface="Futura Std Condensed" pitchFamily="34" charset="0"/>
                  <a:cs typeface="Futura Condensed"/>
                </a:rPr>
                <a:t>balle de tennis touche le chat de Scratch. Mais le nombre de </a:t>
              </a:r>
              <a:r>
                <a:rPr lang="fr-FR" sz="1100" b="0" i="0" u="none" dirty="0" smtClean="0">
                  <a:latin typeface="Futura Std Condensed" pitchFamily="34" charset="0"/>
                  <a:cs typeface="Futura Condensed"/>
                </a:rPr>
                <a:t>	coups </a:t>
              </a:r>
              <a:r>
                <a:rPr lang="fr-FR" sz="1100" b="0" i="0" u="none" dirty="0">
                  <a:latin typeface="Futura Std Condensed" pitchFamily="34" charset="0"/>
                  <a:cs typeface="Futura Condensed"/>
                </a:rPr>
                <a:t>augmente de plus de 1 point </a:t>
              </a:r>
              <a:r>
                <a:rPr lang="fr-FR" sz="1100" b="0" i="0" u="none" dirty="0" smtClean="0">
                  <a:latin typeface="Futura Std Condensed" pitchFamily="34" charset="0"/>
                  <a:cs typeface="Futura Condensed"/>
                </a:rPr>
                <a:t>lorsqu’une </a:t>
              </a:r>
              <a:r>
                <a:rPr lang="fr-FR" sz="1100" b="0" i="0" u="none" dirty="0">
                  <a:latin typeface="Futura Std Condensed" pitchFamily="34" charset="0"/>
                  <a:cs typeface="Futura Condensed"/>
                </a:rPr>
                <a:t>balle touche le chat de </a:t>
              </a:r>
              <a:r>
                <a:rPr lang="fr-FR" sz="1100" b="0" i="0" u="none" dirty="0" smtClean="0">
                  <a:latin typeface="Futura Std Condensed" pitchFamily="34" charset="0"/>
                  <a:cs typeface="Futura Condensed"/>
                </a:rPr>
                <a:t>	Scratch</a:t>
              </a:r>
              <a:r>
                <a:rPr lang="fr-FR" sz="1100" b="0" i="0" u="none" dirty="0">
                  <a:latin typeface="Futura Std Condensed" pitchFamily="34" charset="0"/>
                  <a:cs typeface="Futura Condensed"/>
                </a:rPr>
                <a:t>. Comment corriger </a:t>
              </a:r>
              <a:r>
                <a:rPr lang="fr-FR" sz="1100" b="0" i="0" u="none" dirty="0" smtClean="0">
                  <a:latin typeface="Futura Std Condensed" pitchFamily="34" charset="0"/>
                  <a:cs typeface="Futura Condensed"/>
                </a:rPr>
                <a:t>le </a:t>
              </a:r>
              <a:r>
                <a:rPr lang="fr-FR" sz="1100" b="0" i="0" u="none" dirty="0">
                  <a:latin typeface="Futura Std Condensed" pitchFamily="34" charset="0"/>
                  <a:cs typeface="Futura Condensed"/>
                </a:rPr>
                <a:t>programme ?</a:t>
              </a:r>
            </a:p>
          </p:txBody>
        </p:sp>
        <p:sp>
          <p:nvSpPr>
            <p:cNvPr id="59" name="Rectangle 58"/>
            <p:cNvSpPr/>
            <p:nvPr/>
          </p:nvSpPr>
          <p:spPr>
            <a:xfrm>
              <a:off x="4430800" y="6204505"/>
              <a:ext cx="3377972" cy="912323"/>
            </a:xfrm>
            <a:prstGeom prst="rect">
              <a:avLst/>
            </a:prstGeom>
            <a:ln w="12700" cmpd="sng">
              <a:solidFill>
                <a:schemeClr val="tx1"/>
              </a:solidFill>
              <a:prstDash val="dash"/>
            </a:ln>
          </p:spPr>
          <p:txBody>
            <a:bodyPr wrap="square" lIns="91440" tIns="91440" bIns="91440">
              <a:spAutoFit/>
            </a:bodyPr>
            <a:lstStyle/>
            <a:p>
              <a:pPr marL="171450" indent="-171450" algn="l" rtl="0">
                <a:buFont typeface="Wingdings" charset="2"/>
                <a:buChar char="q"/>
              </a:pPr>
              <a:r>
                <a:rPr lang="fr-FR" sz="1200" b="1" i="0" u="none" dirty="0" smtClean="0">
                  <a:latin typeface="Futura Std Condensed" pitchFamily="34" charset="0"/>
                  <a:cs typeface="Futura Condensed"/>
                </a:rPr>
                <a:t>DÉBOGAGE</a:t>
              </a:r>
              <a:r>
                <a:rPr lang="fr-FR" sz="1200" b="0" i="0" u="none" dirty="0" smtClean="0">
                  <a:latin typeface="Futura Std Condensed" pitchFamily="34" charset="0"/>
                  <a:cs typeface="Futura Condensed"/>
                </a:rPr>
                <a:t> </a:t>
              </a:r>
              <a:r>
                <a:rPr lang="fr-FR" sz="1200" b="1" i="0" u="none" dirty="0" smtClean="0">
                  <a:latin typeface="Futura Std Condensed" pitchFamily="34" charset="0"/>
                  <a:cs typeface="Futura Condensed"/>
                </a:rPr>
                <a:t>4.5 </a:t>
              </a:r>
              <a:r>
                <a:rPr lang="fr-FR" sz="1000" b="0" i="0" u="none" dirty="0">
                  <a:latin typeface="Futura Std Condensed" pitchFamily="34" charset="0"/>
                  <a:cs typeface="Futura Condensed"/>
                </a:rPr>
                <a:t>http://scratch.mit.edu/projects/24271560</a:t>
              </a:r>
            </a:p>
            <a:p>
              <a:endParaRPr lang="fr-FR" sz="600" dirty="0" smtClean="0">
                <a:latin typeface="Futura Std Condensed" pitchFamily="34" charset="0"/>
                <a:cs typeface="Futura Condensed"/>
              </a:endParaRPr>
            </a:p>
            <a:p>
              <a:pPr algn="l" defTabSz="180000" rtl="0"/>
              <a:r>
                <a:rPr lang="fr-FR" sz="1100" b="0" i="0" u="none" dirty="0">
                  <a:latin typeface="Futura Std Condensed" pitchFamily="34" charset="0"/>
                  <a:cs typeface="Futura Condensed"/>
                </a:rPr>
                <a:t>      Dans ce projet, le chat de Scratch se déplace dans un labyrinthe pour </a:t>
              </a:r>
              <a:r>
                <a:rPr lang="fr-FR" sz="1100" b="0" i="0" u="none" dirty="0" smtClean="0">
                  <a:latin typeface="Futura Std Condensed" pitchFamily="34" charset="0"/>
                  <a:cs typeface="Futura Condensed"/>
                </a:rPr>
                <a:t>	atteindre </a:t>
              </a:r>
              <a:r>
                <a:rPr lang="fr-FR" sz="1100" b="0" i="0" u="none" dirty="0">
                  <a:latin typeface="Futura Std Condensed" pitchFamily="34" charset="0"/>
                  <a:cs typeface="Futura Condensed"/>
                </a:rPr>
                <a:t>le rectangle </a:t>
              </a:r>
              <a:r>
                <a:rPr lang="fr-FR" sz="1100" b="0" i="0" u="none" dirty="0" smtClean="0">
                  <a:latin typeface="Futura Std Condensed" pitchFamily="34" charset="0"/>
                  <a:cs typeface="Futura Condensed"/>
                </a:rPr>
                <a:t>jaune</a:t>
              </a:r>
              <a:r>
                <a:rPr lang="fr-FR" sz="1100" b="0" i="0" u="none" dirty="0">
                  <a:latin typeface="Futura Std Condensed" pitchFamily="34" charset="0"/>
                  <a:cs typeface="Futura Condensed"/>
                </a:rPr>
                <a:t>. Mais le chat de Scratch peut traverser les </a:t>
              </a:r>
              <a:r>
                <a:rPr lang="fr-FR" sz="1100" b="0" i="0" u="none" dirty="0" smtClean="0">
                  <a:latin typeface="Futura Std Condensed" pitchFamily="34" charset="0"/>
                  <a:cs typeface="Futura Condensed"/>
                </a:rPr>
                <a:t>	murs</a:t>
              </a:r>
              <a:r>
                <a:rPr lang="fr-FR" sz="1100" b="0" i="0" u="none" dirty="0">
                  <a:latin typeface="Futura Std Condensed" pitchFamily="34" charset="0"/>
                  <a:cs typeface="Futura Condensed"/>
                </a:rPr>
                <a:t>. Comment corriger </a:t>
              </a:r>
              <a:r>
                <a:rPr lang="fr-FR" sz="1100" b="0" i="0" u="none" dirty="0" smtClean="0">
                  <a:latin typeface="Futura Std Condensed" pitchFamily="34" charset="0"/>
                  <a:cs typeface="Futura Condensed"/>
                </a:rPr>
                <a:t>le </a:t>
              </a:r>
              <a:r>
                <a:rPr lang="fr-FR" sz="1100" b="0" i="0" u="none" dirty="0">
                  <a:latin typeface="Futura Std Condensed" pitchFamily="34" charset="0"/>
                  <a:cs typeface="Futura Condensed"/>
                </a:rPr>
                <a:t>programme ?</a:t>
              </a:r>
            </a:p>
          </p:txBody>
        </p:sp>
      </p:grpSp>
      <p:grpSp>
        <p:nvGrpSpPr>
          <p:cNvPr id="3" name="Group 2"/>
          <p:cNvGrpSpPr/>
          <p:nvPr>
            <p:custDataLst>
              <p:tags r:id="rId6"/>
            </p:custDataLst>
          </p:nvPr>
        </p:nvGrpSpPr>
        <p:grpSpPr>
          <a:xfrm>
            <a:off x="427031" y="3857808"/>
            <a:ext cx="2970866" cy="2147382"/>
            <a:chOff x="427031" y="3857808"/>
            <a:chExt cx="2970866" cy="2147382"/>
          </a:xfrm>
        </p:grpSpPr>
        <p:grpSp>
          <p:nvGrpSpPr>
            <p:cNvPr id="8" name="Group 7"/>
            <p:cNvGrpSpPr/>
            <p:nvPr/>
          </p:nvGrpSpPr>
          <p:grpSpPr>
            <a:xfrm>
              <a:off x="427031" y="3857808"/>
              <a:ext cx="2970866" cy="2147382"/>
              <a:chOff x="427031" y="3857808"/>
              <a:chExt cx="2970866" cy="2147382"/>
            </a:xfrm>
          </p:grpSpPr>
          <p:sp>
            <p:nvSpPr>
              <p:cNvPr id="14" name="TextBox 13"/>
              <p:cNvSpPr txBox="1"/>
              <p:nvPr/>
            </p:nvSpPr>
            <p:spPr>
              <a:xfrm>
                <a:off x="427031" y="4232397"/>
                <a:ext cx="2885167" cy="1772793"/>
              </a:xfrm>
              <a:prstGeom prst="rect">
                <a:avLst/>
              </a:prstGeom>
              <a:noFill/>
              <a:ln w="6350" cmpd="sng">
                <a:noFill/>
                <a:prstDash val="dash"/>
              </a:ln>
            </p:spPr>
            <p:txBody>
              <a:bodyPr wrap="square" rtlCol="0">
                <a:spAutoFit/>
              </a:bodyPr>
              <a:lstStyle/>
              <a:p>
                <a:pPr marL="171450" indent="-171450" algn="l" rtl="0">
                  <a:lnSpc>
                    <a:spcPct val="130000"/>
                  </a:lnSpc>
                  <a:buFont typeface="Wingdings" charset="2"/>
                  <a:buChar char="q"/>
                </a:pPr>
                <a:r>
                  <a:rPr lang="fr-FR" sz="1200" b="0" i="0" u="none" dirty="0">
                    <a:latin typeface="Futura Std Condensed" pitchFamily="34" charset="0"/>
                    <a:cs typeface="Futura Condensed"/>
                  </a:rPr>
                  <a:t>Rends-toi dans le studio de </a:t>
                </a:r>
                <a:r>
                  <a:rPr lang="fr-FR" sz="1200" b="0" i="0" u="none" dirty="0" smtClean="0">
                    <a:latin typeface="Futura Std Condensed" pitchFamily="34" charset="0"/>
                    <a:cs typeface="Futura Condensed"/>
                  </a:rPr>
                  <a:t>l’activité </a:t>
                </a:r>
                <a:r>
                  <a:rPr lang="fr-FR" sz="1200" b="0" i="0" u="none" dirty="0">
                    <a:latin typeface="Futura Std Condensed" pitchFamily="34" charset="0"/>
                    <a:cs typeface="Futura Condensed"/>
                  </a:rPr>
                  <a:t>« Débogage » du </a:t>
                </a:r>
                <a:r>
                  <a:rPr lang="fr-FR" sz="1200" b="0" i="0" u="none" dirty="0" smtClean="0">
                    <a:latin typeface="Futura Std Condensed" pitchFamily="34" charset="0"/>
                    <a:cs typeface="Futura Condensed"/>
                  </a:rPr>
                  <a:t>chapitre 4</a:t>
                </a:r>
                <a:r>
                  <a:rPr lang="fr-FR" sz="1200" b="0" i="0" u="none" dirty="0">
                    <a:latin typeface="Futura Std Condensed" pitchFamily="34" charset="0"/>
                    <a:cs typeface="Futura Condensed"/>
                  </a:rPr>
                  <a:t> : </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http://scratch.mit.edu/studios/475634/</a:t>
                </a:r>
              </a:p>
              <a:p>
                <a:pPr marL="171450" indent="-171450" algn="l" rtl="0">
                  <a:lnSpc>
                    <a:spcPct val="130000"/>
                  </a:lnSpc>
                  <a:buFont typeface="Wingdings" charset="2"/>
                  <a:buChar char="q"/>
                </a:pPr>
                <a:r>
                  <a:rPr lang="fr-FR" sz="1200" b="0" i="0" u="none" dirty="0">
                    <a:latin typeface="Futura Std Condensed" pitchFamily="34" charset="0"/>
                    <a:cs typeface="Futura Condensed"/>
                  </a:rPr>
                  <a:t>Teste et trouve une solution à chacun des cinq défis de débogage du studio.</a:t>
                </a:r>
              </a:p>
              <a:p>
                <a:pPr marL="171450" indent="-171450" algn="l" rtl="0">
                  <a:lnSpc>
                    <a:spcPct val="130000"/>
                  </a:lnSpc>
                  <a:buFont typeface="Wingdings" charset="2"/>
                  <a:buChar char="q"/>
                </a:pPr>
                <a:r>
                  <a:rPr lang="fr-FR" sz="1200" b="0" i="0" u="none" dirty="0">
                    <a:latin typeface="Futura Std Condensed" pitchFamily="34" charset="0"/>
                    <a:cs typeface="Futura Condensed"/>
                  </a:rPr>
                  <a:t>Écris ta solution ou remixe le programme défaillant en utilisant ta solution.</a:t>
                </a:r>
              </a:p>
            </p:txBody>
          </p:sp>
          <p:sp>
            <p:nvSpPr>
              <p:cNvPr id="43" name="TextBox 42"/>
              <p:cNvSpPr txBox="1"/>
              <p:nvPr/>
            </p:nvSpPr>
            <p:spPr>
              <a:xfrm>
                <a:off x="444691" y="3857808"/>
                <a:ext cx="2953206"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COMMENCE PAR CECI</a:t>
                </a:r>
                <a:endParaRPr lang="fr-FR" sz="1600" dirty="0">
                  <a:latin typeface="Futura Std Condensed" pitchFamily="34" charset="0"/>
                  <a:cs typeface="Futura Condensed"/>
                </a:endParaRPr>
              </a:p>
            </p:txBody>
          </p:sp>
        </p:grpSp>
        <p:cxnSp>
          <p:nvCxnSpPr>
            <p:cNvPr id="52" name="Straight Connector 51"/>
            <p:cNvCxnSpPr/>
            <p:nvPr/>
          </p:nvCxnSpPr>
          <p:spPr>
            <a:xfrm flipV="1">
              <a:off x="535219" y="4194252"/>
              <a:ext cx="2717679" cy="2"/>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4" name="TextBox 43"/>
          <p:cNvSpPr txBox="1"/>
          <p:nvPr>
            <p:custDataLst>
              <p:tags r:id="rId7"/>
            </p:custDataLst>
          </p:nvPr>
        </p:nvSpPr>
        <p:spPr>
          <a:xfrm>
            <a:off x="457995" y="595839"/>
            <a:ext cx="2815942" cy="954107"/>
          </a:xfrm>
          <a:prstGeom prst="rect">
            <a:avLst/>
          </a:prstGeom>
          <a:noFill/>
        </p:spPr>
        <p:txBody>
          <a:bodyPr wrap="square" rtlCol="0">
            <a:spAutoFit/>
          </a:bodyPr>
          <a:lstStyle/>
          <a:p>
            <a:pPr algn="l" rtl="0"/>
            <a:r>
              <a:rPr lang="fr-FR" sz="5600" b="0" i="0" u="none">
                <a:latin typeface="Futura Std Condensed" pitchFamily="34" charset="0"/>
                <a:cs typeface="Futura Condensed"/>
              </a:rPr>
              <a:t>DÉBOGAGE</a:t>
            </a:r>
          </a:p>
        </p:txBody>
      </p:sp>
      <p:grpSp>
        <p:nvGrpSpPr>
          <p:cNvPr id="48" name="Group 47"/>
          <p:cNvGrpSpPr/>
          <p:nvPr>
            <p:custDataLst>
              <p:tags r:id="rId8"/>
            </p:custDataLst>
          </p:nvPr>
        </p:nvGrpSpPr>
        <p:grpSpPr>
          <a:xfrm>
            <a:off x="2571138" y="443435"/>
            <a:ext cx="651202" cy="1336089"/>
            <a:chOff x="2571138" y="443435"/>
            <a:chExt cx="651202" cy="1336089"/>
          </a:xfrm>
        </p:grpSpPr>
        <p:grpSp>
          <p:nvGrpSpPr>
            <p:cNvPr id="50" name="Group 49"/>
            <p:cNvGrpSpPr/>
            <p:nvPr/>
          </p:nvGrpSpPr>
          <p:grpSpPr>
            <a:xfrm>
              <a:off x="2571138" y="443435"/>
              <a:ext cx="651202" cy="1336089"/>
              <a:chOff x="2169548" y="4643960"/>
              <a:chExt cx="393589" cy="656327"/>
            </a:xfrm>
          </p:grpSpPr>
          <p:cxnSp>
            <p:nvCxnSpPr>
              <p:cNvPr id="61" name="Straight Arrow Connector 60"/>
              <p:cNvCxnSpPr/>
              <p:nvPr/>
            </p:nvCxnSpPr>
            <p:spPr>
              <a:xfrm>
                <a:off x="2169548" y="4646880"/>
                <a:ext cx="393588" cy="0"/>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2563136" y="4643960"/>
                <a:ext cx="1" cy="656327"/>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51" name="Straight Arrow Connector 50"/>
            <p:cNvCxnSpPr/>
            <p:nvPr/>
          </p:nvCxnSpPr>
          <p:spPr>
            <a:xfrm>
              <a:off x="2576323" y="444075"/>
              <a:ext cx="0" cy="311774"/>
            </a:xfrm>
            <a:prstGeom prst="straightConnector1">
              <a:avLst/>
            </a:prstGeom>
            <a:ln w="12700" cmpd="sng">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782512" y="1766295"/>
              <a:ext cx="439828" cy="0"/>
            </a:xfrm>
            <a:prstGeom prst="straightConnector1">
              <a:avLst/>
            </a:prstGeom>
            <a:ln w="12700" cmpd="sng">
              <a:solidFill>
                <a:schemeClr val="tx1"/>
              </a:solidFill>
              <a:prstDash val="dash"/>
              <a:headEnd type="triangle"/>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custDataLst>
              <p:tags r:id="rId9"/>
            </p:custDataLst>
          </p:nvPr>
        </p:nvGrpSpPr>
        <p:grpSpPr>
          <a:xfrm>
            <a:off x="0" y="6364023"/>
            <a:ext cx="7772400" cy="2153959"/>
            <a:chOff x="0" y="6351394"/>
            <a:chExt cx="7772400" cy="2153959"/>
          </a:xfrm>
        </p:grpSpPr>
        <p:sp>
          <p:nvSpPr>
            <p:cNvPr id="45" name="Rectangle 44"/>
            <p:cNvSpPr/>
            <p:nvPr/>
          </p:nvSpPr>
          <p:spPr>
            <a:xfrm>
              <a:off x="0" y="7871074"/>
              <a:ext cx="7772400" cy="410457"/>
            </a:xfrm>
            <a:prstGeom prst="rect">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nvGrpSpPr>
            <p:cNvPr id="46" name="Group 45"/>
            <p:cNvGrpSpPr/>
            <p:nvPr/>
          </p:nvGrpSpPr>
          <p:grpSpPr>
            <a:xfrm>
              <a:off x="3962555" y="7884634"/>
              <a:ext cx="3809845" cy="507475"/>
              <a:chOff x="3962555" y="7884634"/>
              <a:chExt cx="3809845" cy="507475"/>
            </a:xfrm>
          </p:grpSpPr>
          <p:sp>
            <p:nvSpPr>
              <p:cNvPr id="49" name="Diamond 48"/>
              <p:cNvSpPr/>
              <p:nvPr/>
            </p:nvSpPr>
            <p:spPr>
              <a:xfrm>
                <a:off x="5676977" y="8066025"/>
                <a:ext cx="381000" cy="326084"/>
              </a:xfrm>
              <a:prstGeom prst="diamond">
                <a:avLst/>
              </a:prstGeom>
              <a:solidFill>
                <a:srgbClr val="50AB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3" name="TextBox 52"/>
              <p:cNvSpPr txBox="1"/>
              <p:nvPr/>
            </p:nvSpPr>
            <p:spPr>
              <a:xfrm>
                <a:off x="3962555" y="7884634"/>
                <a:ext cx="3809845" cy="369332"/>
              </a:xfrm>
              <a:prstGeom prst="rect">
                <a:avLst/>
              </a:prstGeom>
              <a:noFill/>
            </p:spPr>
            <p:txBody>
              <a:bodyPr wrap="square" rtlCol="0">
                <a:spAutoFit/>
              </a:bodyPr>
              <a:lstStyle/>
              <a:p>
                <a:pPr algn="ctr" rtl="0"/>
                <a:r>
                  <a:rPr lang="fr-FR" b="0" i="0" u="none">
                    <a:solidFill>
                      <a:schemeClr val="bg1"/>
                    </a:solidFill>
                    <a:latin typeface="Futura Std Condensed" pitchFamily="34" charset="0"/>
                    <a:cs typeface="Futura Condensed"/>
                  </a:rPr>
                  <a:t>TU AS FINI ?</a:t>
                </a:r>
                <a:endParaRPr lang="fr-FR" dirty="0">
                  <a:solidFill>
                    <a:schemeClr val="bg1"/>
                  </a:solidFill>
                  <a:latin typeface="Futura Std Condensed" pitchFamily="34" charset="0"/>
                  <a:cs typeface="Futura Condensed"/>
                </a:endParaRPr>
              </a:p>
            </p:txBody>
          </p:sp>
        </p:grpSp>
        <p:sp>
          <p:nvSpPr>
            <p:cNvPr id="47" name="Oval Callout 46"/>
            <p:cNvSpPr/>
            <p:nvPr/>
          </p:nvSpPr>
          <p:spPr>
            <a:xfrm rot="15462013" flipV="1">
              <a:off x="413018" y="6228851"/>
              <a:ext cx="2153959" cy="2399046"/>
            </a:xfrm>
            <a:prstGeom prst="wedgeEllipseCallout">
              <a:avLst>
                <a:gd name="adj1" fmla="val -36970"/>
                <a:gd name="adj2" fmla="val 48187"/>
              </a:avLst>
            </a:prstGeom>
            <a:solidFill>
              <a:schemeClr val="accent3">
                <a:lumMod val="20000"/>
                <a:lumOff val="80000"/>
              </a:schemeClr>
            </a:solidFill>
            <a:ln w="76200" cap="rnd" cmpd="sng">
              <a:solidFill>
                <a:schemeClr val="bg1"/>
              </a:solidFill>
              <a:prstDash val="solid"/>
              <a:bevel/>
            </a:ln>
            <a:effectLst/>
          </p:spPr>
          <p:style>
            <a:lnRef idx="1">
              <a:schemeClr val="accent1"/>
            </a:lnRef>
            <a:fillRef idx="3">
              <a:schemeClr val="accent1"/>
            </a:fillRef>
            <a:effectRef idx="2">
              <a:schemeClr val="accent1"/>
            </a:effectRef>
            <a:fontRef idx="minor">
              <a:schemeClr val="lt1"/>
            </a:fontRef>
          </p:style>
          <p:txBody>
            <a:bodyPr vert="vert270" rtlCol="0" anchor="ctr">
              <a:normAutofit/>
            </a:bodyPr>
            <a:lstStyle/>
            <a:p>
              <a:pPr algn="ctr" rtl="0"/>
              <a:r>
                <a:rPr lang="fr-FR" sz="3200" b="0" i="0" u="none" kern="1300">
                  <a:solidFill>
                    <a:srgbClr val="50AB06"/>
                  </a:solidFill>
                  <a:latin typeface="Futura Std Condensed" pitchFamily="34" charset="0"/>
                  <a:cs typeface="Futura Condensed"/>
                </a:rPr>
                <a:t>TU BLOQUES ?</a:t>
              </a:r>
            </a:p>
            <a:p>
              <a:pPr algn="ctr" rtl="0"/>
              <a:r>
                <a:rPr lang="fr-FR" sz="1600" b="0" i="0" u="none" kern="1300" baseline="-25000">
                  <a:solidFill>
                    <a:srgbClr val="50AB06"/>
                  </a:solidFill>
                  <a:latin typeface="Futura Std Condensed" pitchFamily="34" charset="0"/>
                  <a:cs typeface="Futura Condensed"/>
                </a:rPr>
                <a:t>PAS DE PANIQUE ! ESSAIE ÇA...</a:t>
              </a:r>
            </a:p>
          </p:txBody>
        </p:sp>
      </p:grpSp>
    </p:spTree>
    <p:extLst>
      <p:ext uri="{BB962C8B-B14F-4D97-AF65-F5344CB8AC3E}">
        <p14:creationId xmlns:p14="http://schemas.microsoft.com/office/powerpoint/2010/main" val="6654639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2"/>
            <p:custDataLst>
              <p:tags r:id="rId1"/>
            </p:custDataLst>
          </p:nvPr>
        </p:nvSpPr>
        <p:spPr>
          <a:xfrm>
            <a:off x="142398" y="9519711"/>
            <a:ext cx="1813560" cy="535517"/>
          </a:xfrm>
        </p:spPr>
        <p:txBody>
          <a:bodyPr/>
          <a:lstStyle/>
          <a:p>
            <a:pPr algn="l" rtl="0"/>
            <a:r>
              <a:rPr lang="fr-FR" b="0" i="0" u="none">
                <a:latin typeface="Futura Std Condensed" pitchFamily="34" charset="0"/>
              </a:rPr>
              <a:t>88</a:t>
            </a:r>
            <a:endParaRPr lang="fr-FR" dirty="0">
              <a:latin typeface="Futura Std Condensed" pitchFamily="34" charset="0"/>
            </a:endParaRPr>
          </a:p>
        </p:txBody>
      </p:sp>
    </p:spTree>
    <p:extLst>
      <p:ext uri="{BB962C8B-B14F-4D97-AF65-F5344CB8AC3E}">
        <p14:creationId xmlns:p14="http://schemas.microsoft.com/office/powerpoint/2010/main" val="16936479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5.png"/>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41" name="TextBox 40"/>
          <p:cNvSpPr txBox="1"/>
          <p:nvPr>
            <p:custDataLst>
              <p:tags r:id="rId2"/>
            </p:custDataLst>
          </p:nvPr>
        </p:nvSpPr>
        <p:spPr>
          <a:xfrm>
            <a:off x="4732867" y="8192253"/>
            <a:ext cx="2514173" cy="1200329"/>
          </a:xfrm>
          <a:prstGeom prst="rect">
            <a:avLst/>
          </a:prstGeom>
          <a:noFill/>
          <a:ln>
            <a:noFill/>
            <a:prstDash val="dash"/>
          </a:ln>
        </p:spPr>
        <p:txBody>
          <a:bodyPr wrap="square" rtlCol="0">
            <a:spAutoFit/>
          </a:bodyPr>
          <a:lstStyle/>
          <a:p>
            <a:pPr algn="l" rtl="0"/>
            <a:r>
              <a:rPr lang="fr-FR" sz="1200" b="0" i="0" u="none" dirty="0">
                <a:latin typeface="Futura Std Condensed" pitchFamily="34" charset="0"/>
                <a:cs typeface="Futura Condensed"/>
              </a:rPr>
              <a:t>SAVOIR, VOULOIR, </a:t>
            </a:r>
            <a:r>
              <a:rPr lang="fr-FR" sz="1200" b="0" i="0" u="none" dirty="0" smtClean="0">
                <a:latin typeface="Futura Std Condensed" pitchFamily="34" charset="0"/>
                <a:cs typeface="Futura Condensed"/>
              </a:rPr>
              <a:t>APPRENDRE  </a:t>
            </a:r>
            <a:r>
              <a:rPr lang="fr-FR" sz="1200" b="0" i="0" u="none" dirty="0">
                <a:latin typeface="Futura Std Condensed" pitchFamily="34" charset="0"/>
                <a:cs typeface="Futura Condensed"/>
              </a:rPr>
              <a:t>	  92</a:t>
            </a:r>
          </a:p>
          <a:p>
            <a:pPr algn="l" rtl="0"/>
            <a:r>
              <a:rPr lang="fr-FR" sz="1200" b="0" i="0" u="none" dirty="0">
                <a:latin typeface="Futura Std Condensed" pitchFamily="34" charset="0"/>
                <a:cs typeface="Futura Condensed"/>
              </a:rPr>
              <a:t>SECOND TOUR			  94</a:t>
            </a:r>
          </a:p>
          <a:p>
            <a:pPr algn="l" rtl="0"/>
            <a:r>
              <a:rPr lang="fr-FR" sz="1200" b="0" i="0" u="none" dirty="0">
                <a:latin typeface="Futura Std Condensed" pitchFamily="34" charset="0"/>
                <a:cs typeface="Futura Condensed"/>
              </a:rPr>
              <a:t>CONCEPTS AVANCÉS		  </a:t>
            </a:r>
            <a:r>
              <a:rPr lang="fr-FR" sz="1200" b="0" i="0" u="none" dirty="0" smtClean="0">
                <a:latin typeface="Futura Std Condensed" pitchFamily="34" charset="0"/>
                <a:cs typeface="Futura Condensed"/>
              </a:rPr>
              <a:t>	  96</a:t>
            </a:r>
            <a:endParaRPr lang="fr-FR" sz="1200" b="0" i="0" u="none" dirty="0">
              <a:latin typeface="Futura Std Condensed" pitchFamily="34" charset="0"/>
              <a:cs typeface="Futura Condensed"/>
            </a:endParaRPr>
          </a:p>
          <a:p>
            <a:pPr algn="l" rtl="0"/>
            <a:r>
              <a:rPr lang="fr-FR" sz="1200" b="0" i="0" u="none" dirty="0">
                <a:latin typeface="Futura Std Condensed" pitchFamily="34" charset="0"/>
                <a:cs typeface="Futura Condensed"/>
              </a:rPr>
              <a:t>MATÉRIEL ET EXTENSIONS		100</a:t>
            </a:r>
          </a:p>
          <a:p>
            <a:pPr algn="l" rtl="0"/>
            <a:r>
              <a:rPr lang="fr-FR" sz="1200" b="0" i="0" u="none" dirty="0">
                <a:latin typeface="Futura Std Condensed" pitchFamily="34" charset="0"/>
                <a:cs typeface="Futura Condensed"/>
              </a:rPr>
              <a:t>CONÇOIS UNE </a:t>
            </a:r>
            <a:r>
              <a:rPr lang="fr-FR" sz="1200" b="0" i="0" u="none" dirty="0" smtClean="0">
                <a:latin typeface="Futura Std Condensed" pitchFamily="34" charset="0"/>
                <a:cs typeface="Futura Condensed"/>
              </a:rPr>
              <a:t>ACTIVITÉ</a:t>
            </a:r>
            <a:r>
              <a:rPr lang="fr-FR" sz="1200" b="0" i="0" u="none" dirty="0">
                <a:latin typeface="Futura Std Condensed" pitchFamily="34" charset="0"/>
                <a:cs typeface="Futura Condensed"/>
              </a:rPr>
              <a:t>		102</a:t>
            </a:r>
          </a:p>
          <a:p>
            <a:pPr algn="l" rtl="0"/>
            <a:r>
              <a:rPr lang="fr-FR" sz="1200" b="0" i="0" u="none" dirty="0">
                <a:latin typeface="Futura Std Condensed" pitchFamily="34" charset="0"/>
                <a:cs typeface="Futura Condensed"/>
              </a:rPr>
              <a:t>MON DÉFI DE DÉBOGAGE	</a:t>
            </a:r>
            <a:r>
              <a:rPr lang="fr-FR" sz="1200" b="0" i="0" u="none" dirty="0" smtClean="0">
                <a:latin typeface="Futura Std Condensed" pitchFamily="34" charset="0"/>
                <a:cs typeface="Futura Condensed"/>
              </a:rPr>
              <a:t>      </a:t>
            </a:r>
            <a:r>
              <a:rPr lang="fr-FR" sz="1200" b="0" i="0" u="none" dirty="0">
                <a:latin typeface="Futura Std Condensed" pitchFamily="34" charset="0"/>
                <a:cs typeface="Futura Condensed"/>
              </a:rPr>
              <a:t>	106</a:t>
            </a:r>
          </a:p>
        </p:txBody>
      </p:sp>
      <p:grpSp>
        <p:nvGrpSpPr>
          <p:cNvPr id="42" name="Group 41"/>
          <p:cNvGrpSpPr/>
          <p:nvPr>
            <p:custDataLst>
              <p:tags r:id="rId3"/>
            </p:custDataLst>
          </p:nvPr>
        </p:nvGrpSpPr>
        <p:grpSpPr>
          <a:xfrm>
            <a:off x="605328" y="8605169"/>
            <a:ext cx="3674608" cy="604226"/>
            <a:chOff x="634075" y="8600752"/>
            <a:chExt cx="3674608" cy="604226"/>
          </a:xfrm>
        </p:grpSpPr>
        <p:grpSp>
          <p:nvGrpSpPr>
            <p:cNvPr id="43" name="Group 42"/>
            <p:cNvGrpSpPr/>
            <p:nvPr/>
          </p:nvGrpSpPr>
          <p:grpSpPr>
            <a:xfrm>
              <a:off x="853841" y="8748598"/>
              <a:ext cx="3218710" cy="456380"/>
              <a:chOff x="1699218" y="4842934"/>
              <a:chExt cx="3218710" cy="456380"/>
            </a:xfrm>
            <a:effectLst/>
          </p:grpSpPr>
          <p:cxnSp>
            <p:nvCxnSpPr>
              <p:cNvPr id="51" name="Straight Connector 50"/>
              <p:cNvCxnSpPr/>
              <p:nvPr/>
            </p:nvCxnSpPr>
            <p:spPr>
              <a:xfrm>
                <a:off x="1699218" y="4849283"/>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699218" y="5292964"/>
                <a:ext cx="3218710" cy="0"/>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248625"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777846"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328397"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850843" y="4842934"/>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94979" y="4845458"/>
                <a:ext cx="0" cy="450031"/>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7928" y="4846108"/>
                <a:ext cx="0" cy="452556"/>
              </a:xfrm>
              <a:prstGeom prst="line">
                <a:avLst/>
              </a:prstGeom>
              <a:ln w="12700" cmpd="sng">
                <a:solidFill>
                  <a:schemeClr val="bg1">
                    <a:lumMod val="65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34075" y="8600752"/>
              <a:ext cx="3674608" cy="470400"/>
              <a:chOff x="1998752" y="6567822"/>
              <a:chExt cx="3674608" cy="470400"/>
            </a:xfrm>
          </p:grpSpPr>
          <p:sp>
            <p:nvSpPr>
              <p:cNvPr id="45" name="Oval 44"/>
              <p:cNvSpPr/>
              <p:nvPr/>
            </p:nvSpPr>
            <p:spPr>
              <a:xfrm>
                <a:off x="1998752"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rtl="0"/>
                <a:r>
                  <a:rPr lang="fr-FR" sz="1100" b="0" i="0" u="none">
                    <a:solidFill>
                      <a:schemeClr val="bg1">
                        <a:lumMod val="95000"/>
                      </a:schemeClr>
                    </a:solidFill>
                    <a:latin typeface="Futura Std Condensed" pitchFamily="34" charset="0"/>
                    <a:cs typeface="Futura Condensed"/>
                  </a:rPr>
                  <a:t>0</a:t>
                </a:r>
              </a:p>
            </p:txBody>
          </p:sp>
          <p:sp>
            <p:nvSpPr>
              <p:cNvPr id="46" name="Oval 45"/>
              <p:cNvSpPr/>
              <p:nvPr/>
            </p:nvSpPr>
            <p:spPr>
              <a:xfrm>
                <a:off x="2532725"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1</a:t>
                </a:r>
              </a:p>
            </p:txBody>
          </p:sp>
          <p:sp>
            <p:nvSpPr>
              <p:cNvPr id="47" name="Oval 46"/>
              <p:cNvSpPr/>
              <p:nvPr/>
            </p:nvSpPr>
            <p:spPr>
              <a:xfrm>
                <a:off x="3061946" y="6567822"/>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2</a:t>
                </a:r>
              </a:p>
            </p:txBody>
          </p:sp>
          <p:sp>
            <p:nvSpPr>
              <p:cNvPr id="48" name="Oval 47"/>
              <p:cNvSpPr/>
              <p:nvPr/>
            </p:nvSpPr>
            <p:spPr>
              <a:xfrm>
                <a:off x="3612497" y="6567822"/>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3</a:t>
                </a:r>
              </a:p>
            </p:txBody>
          </p:sp>
          <p:sp>
            <p:nvSpPr>
              <p:cNvPr id="49" name="Oval 48"/>
              <p:cNvSpPr/>
              <p:nvPr/>
            </p:nvSpPr>
            <p:spPr>
              <a:xfrm>
                <a:off x="4134943" y="6567822"/>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4</a:t>
                </a:r>
              </a:p>
            </p:txBody>
          </p:sp>
          <p:sp>
            <p:nvSpPr>
              <p:cNvPr id="50" name="Oval 49"/>
              <p:cNvSpPr/>
              <p:nvPr/>
            </p:nvSpPr>
            <p:spPr>
              <a:xfrm>
                <a:off x="5202961" y="6567823"/>
                <a:ext cx="470399" cy="470399"/>
              </a:xfrm>
              <a:prstGeom prst="ellipse">
                <a:avLst/>
              </a:prstGeom>
              <a:solidFill>
                <a:schemeClr val="bg1">
                  <a:lumMod val="65000"/>
                </a:schemeClr>
              </a:solid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FR" sz="1100" b="0" i="0" u="none">
                    <a:solidFill>
                      <a:schemeClr val="bg1">
                        <a:lumMod val="95000"/>
                      </a:schemeClr>
                    </a:solidFill>
                    <a:latin typeface="Futura Std Condensed" pitchFamily="34" charset="0"/>
                    <a:cs typeface="Futura Condensed"/>
                  </a:rPr>
                  <a:t>6</a:t>
                </a:r>
                <a:endParaRPr lang="fr-FR" sz="1100" dirty="0">
                  <a:solidFill>
                    <a:schemeClr val="bg1">
                      <a:lumMod val="95000"/>
                    </a:schemeClr>
                  </a:solidFill>
                  <a:latin typeface="Futura Std Condensed" pitchFamily="34" charset="0"/>
                  <a:cs typeface="Futura Condensed"/>
                </a:endParaRPr>
              </a:p>
            </p:txBody>
          </p:sp>
        </p:grpSp>
      </p:grpSp>
      <p:grpSp>
        <p:nvGrpSpPr>
          <p:cNvPr id="59" name="Group 58"/>
          <p:cNvGrpSpPr/>
          <p:nvPr>
            <p:custDataLst>
              <p:tags r:id="rId4"/>
            </p:custDataLst>
          </p:nvPr>
        </p:nvGrpSpPr>
        <p:grpSpPr>
          <a:xfrm>
            <a:off x="3262743" y="8464915"/>
            <a:ext cx="516223" cy="516223"/>
            <a:chOff x="1267298" y="8604842"/>
            <a:chExt cx="516223" cy="516223"/>
          </a:xfrm>
        </p:grpSpPr>
        <p:sp>
          <p:nvSpPr>
            <p:cNvPr id="60" name="Teardrop 59"/>
            <p:cNvSpPr/>
            <p:nvPr/>
          </p:nvSpPr>
          <p:spPr>
            <a:xfrm rot="8075815">
              <a:off x="1267298" y="8604842"/>
              <a:ext cx="516223" cy="516223"/>
            </a:xfrm>
            <a:prstGeom prst="teardrop">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61" name="Rectangle 60"/>
            <p:cNvSpPr/>
            <p:nvPr/>
          </p:nvSpPr>
          <p:spPr>
            <a:xfrm>
              <a:off x="1336401" y="8662999"/>
              <a:ext cx="381002" cy="400110"/>
            </a:xfrm>
            <a:prstGeom prst="rect">
              <a:avLst/>
            </a:prstGeom>
          </p:spPr>
          <p:txBody>
            <a:bodyPr wrap="square">
              <a:spAutoFit/>
            </a:bodyPr>
            <a:lstStyle/>
            <a:p>
              <a:pPr algn="ctr" rtl="0"/>
              <a:r>
                <a:rPr lang="fr-FR" sz="2000" b="0" i="0" u="none">
                  <a:solidFill>
                    <a:schemeClr val="bg1"/>
                  </a:solidFill>
                  <a:latin typeface="Futura Std Condensed" pitchFamily="34" charset="0"/>
                  <a:cs typeface="Futura Condensed"/>
                </a:rPr>
                <a:t>5</a:t>
              </a:r>
              <a:endParaRPr lang="fr-FR" sz="4400" dirty="0">
                <a:solidFill>
                  <a:schemeClr val="bg1"/>
                </a:solidFill>
                <a:latin typeface="Futura Std Condensed" pitchFamily="34" charset="0"/>
                <a:cs typeface="Futura Condensed"/>
              </a:endParaRPr>
            </a:p>
          </p:txBody>
        </p:sp>
      </p:grpSp>
      <p:sp>
        <p:nvSpPr>
          <p:cNvPr id="62" name="TextBox 61"/>
          <p:cNvSpPr txBox="1"/>
          <p:nvPr>
            <p:custDataLst>
              <p:tags r:id="rId5"/>
            </p:custDataLst>
          </p:nvPr>
        </p:nvSpPr>
        <p:spPr>
          <a:xfrm>
            <a:off x="457198" y="464006"/>
            <a:ext cx="5769541"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5</a:t>
            </a:r>
            <a:endParaRPr lang="fr-FR" sz="5300" b="0" i="0" u="none" dirty="0">
              <a:latin typeface="Futura Std Condensed" pitchFamily="34" charset="0"/>
              <a:cs typeface="Futura Condensed"/>
            </a:endParaRPr>
          </a:p>
          <a:p>
            <a:pPr algn="l" rtl="0"/>
            <a:r>
              <a:rPr lang="fr-FR" sz="5300" b="0" i="0" u="none" dirty="0">
                <a:latin typeface="Futura Std Condensed" pitchFamily="34" charset="0"/>
                <a:cs typeface="Futura Condensed"/>
              </a:rPr>
              <a:t>AU FOND DES CHOSES</a:t>
            </a:r>
            <a:endParaRPr lang="fr-FR" sz="5300" dirty="0">
              <a:latin typeface="Futura Std Condensed" pitchFamily="34" charset="0"/>
              <a:cs typeface="Futura Condensed"/>
            </a:endParaRPr>
          </a:p>
        </p:txBody>
      </p:sp>
      <p:sp>
        <p:nvSpPr>
          <p:cNvPr id="63" name="Slide Number Placeholder 2"/>
          <p:cNvSpPr txBox="1">
            <a:spLocks/>
          </p:cNvSpPr>
          <p:nvPr>
            <p:custDataLst>
              <p:tags r:id="rId6"/>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solidFill>
                  <a:schemeClr val="bg1">
                    <a:lumMod val="50000"/>
                  </a:schemeClr>
                </a:solidFill>
                <a:latin typeface="Futura Std Condensed" pitchFamily="34" charset="0"/>
              </a:rPr>
              <a:t>89</a:t>
            </a:r>
            <a:endParaRPr lang="fr-FR" dirty="0">
              <a:solidFill>
                <a:schemeClr val="bg1">
                  <a:lumMod val="50000"/>
                </a:schemeClr>
              </a:solidFill>
              <a:latin typeface="Futura Std Condensed" pitchFamily="34" charset="0"/>
            </a:endParaRPr>
          </a:p>
        </p:txBody>
      </p:sp>
      <p:grpSp>
        <p:nvGrpSpPr>
          <p:cNvPr id="64" name="Group 63"/>
          <p:cNvGrpSpPr/>
          <p:nvPr>
            <p:custDataLst>
              <p:tags r:id="rId7"/>
            </p:custDataLst>
          </p:nvPr>
        </p:nvGrpSpPr>
        <p:grpSpPr>
          <a:xfrm>
            <a:off x="-1" y="7559351"/>
            <a:ext cx="7772401" cy="666231"/>
            <a:chOff x="-1" y="7378700"/>
            <a:chExt cx="7772401" cy="666231"/>
          </a:xfrm>
        </p:grpSpPr>
        <p:sp>
          <p:nvSpPr>
            <p:cNvPr id="65" name="Rectangle 64"/>
            <p:cNvSpPr/>
            <p:nvPr/>
          </p:nvSpPr>
          <p:spPr>
            <a:xfrm>
              <a:off x="-1" y="7406951"/>
              <a:ext cx="7772401" cy="479582"/>
            </a:xfrm>
            <a:prstGeom prst="rect">
              <a:avLst/>
            </a:prstGeom>
            <a:solidFill>
              <a:srgbClr val="F7A654"/>
            </a:solidFill>
            <a:ln>
              <a:solidFill>
                <a:srgbClr val="F7A6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6" name="Diamond 65"/>
            <p:cNvSpPr/>
            <p:nvPr/>
          </p:nvSpPr>
          <p:spPr>
            <a:xfrm>
              <a:off x="2108219" y="7648251"/>
              <a:ext cx="381000" cy="381000"/>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7" name="Diamond 66"/>
            <p:cNvSpPr/>
            <p:nvPr/>
          </p:nvSpPr>
          <p:spPr>
            <a:xfrm>
              <a:off x="5681688" y="7663931"/>
              <a:ext cx="384162" cy="381000"/>
            </a:xfrm>
            <a:prstGeom prst="diamond">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8" name="TextBox 67"/>
            <p:cNvSpPr txBox="1"/>
            <p:nvPr/>
          </p:nvSpPr>
          <p:spPr>
            <a:xfrm>
              <a:off x="4279937" y="7378700"/>
              <a:ext cx="3187664"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SOMMAIRE</a:t>
              </a:r>
              <a:endParaRPr lang="fr-FR" sz="2800" dirty="0">
                <a:solidFill>
                  <a:schemeClr val="bg1"/>
                </a:solidFill>
                <a:latin typeface="Futura Std Condensed" pitchFamily="34" charset="0"/>
                <a:cs typeface="Futura Condensed"/>
              </a:endParaRPr>
            </a:p>
          </p:txBody>
        </p:sp>
        <p:sp>
          <p:nvSpPr>
            <p:cNvPr id="69" name="TextBox 68"/>
            <p:cNvSpPr txBox="1"/>
            <p:nvPr/>
          </p:nvSpPr>
          <p:spPr>
            <a:xfrm>
              <a:off x="317500" y="7378700"/>
              <a:ext cx="3962438" cy="523220"/>
            </a:xfrm>
            <a:prstGeom prst="rect">
              <a:avLst/>
            </a:prstGeom>
            <a:noFill/>
          </p:spPr>
          <p:txBody>
            <a:bodyPr wrap="square" rtlCol="0" anchor="ctr" anchorCtr="0">
              <a:spAutoFit/>
            </a:bodyPr>
            <a:lstStyle/>
            <a:p>
              <a:pPr algn="ctr" rtl="0"/>
              <a:r>
                <a:rPr lang="fr-FR" sz="2800" b="0" i="0" u="none">
                  <a:solidFill>
                    <a:schemeClr val="bg1"/>
                  </a:solidFill>
                  <a:latin typeface="Futura Std Condensed" pitchFamily="34" charset="0"/>
                  <a:cs typeface="Futura Condensed"/>
                </a:rPr>
                <a:t>VOUS ÊTES ICI</a:t>
              </a:r>
              <a:endParaRPr lang="fr-FR" sz="28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7911507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custDataLst>
              <p:tags r:id="rId1"/>
            </p:custDataLst>
          </p:nvPr>
        </p:nvSpPr>
        <p:spPr>
          <a:xfrm>
            <a:off x="474134" y="2354968"/>
            <a:ext cx="2874286" cy="523220"/>
          </a:xfrm>
          <a:prstGeom prst="rect">
            <a:avLst/>
          </a:prstGeom>
          <a:noFill/>
        </p:spPr>
        <p:txBody>
          <a:bodyPr wrap="square" rtlCol="0" anchor="ctr" anchorCtr="0">
            <a:spAutoFit/>
          </a:bodyPr>
          <a:lstStyle/>
          <a:p>
            <a:pPr algn="l" rtl="0"/>
            <a:r>
              <a:rPr lang="fr-FR" sz="2800" b="0" i="0" u="none">
                <a:solidFill>
                  <a:schemeClr val="bg1"/>
                </a:solidFill>
                <a:latin typeface="Futura Std Condensed" pitchFamily="34" charset="0"/>
                <a:cs typeface="Futura Condensed"/>
              </a:rPr>
              <a:t>LA « GRANDE IDÉE »</a:t>
            </a:r>
            <a:endParaRPr lang="fr-FR" sz="2800" dirty="0">
              <a:solidFill>
                <a:schemeClr val="bg1"/>
              </a:solidFill>
              <a:latin typeface="Futura Std Condensed" pitchFamily="34" charset="0"/>
              <a:cs typeface="Futura Condensed"/>
            </a:endParaRPr>
          </a:p>
        </p:txBody>
      </p:sp>
      <p:sp>
        <p:nvSpPr>
          <p:cNvPr id="46" name="TextBox 45"/>
          <p:cNvSpPr txBox="1"/>
          <p:nvPr>
            <p:custDataLst>
              <p:tags r:id="rId2"/>
            </p:custDataLst>
          </p:nvPr>
        </p:nvSpPr>
        <p:spPr>
          <a:xfrm>
            <a:off x="457200" y="464006"/>
            <a:ext cx="3304898" cy="1723549"/>
          </a:xfrm>
          <a:prstGeom prst="rect">
            <a:avLst/>
          </a:prstGeom>
          <a:noFill/>
        </p:spPr>
        <p:txBody>
          <a:bodyPr wrap="square" rtlCol="0">
            <a:spAutoFit/>
          </a:bodyPr>
          <a:lstStyle/>
          <a:p>
            <a:pPr algn="l" rtl="0"/>
            <a:r>
              <a:rPr lang="fr-FR" sz="5300" b="0" i="0" u="none" dirty="0" smtClean="0">
                <a:latin typeface="Futura Std Condensed" pitchFamily="34" charset="0"/>
                <a:cs typeface="Futura Condensed"/>
              </a:rPr>
              <a:t>CHAPITRE 5</a:t>
            </a:r>
            <a:endParaRPr lang="fr-FR" sz="5300" b="0" i="0" u="none" dirty="0">
              <a:latin typeface="Futura Std Condensed" pitchFamily="34" charset="0"/>
              <a:cs typeface="Futura Condensed"/>
            </a:endParaRPr>
          </a:p>
          <a:p>
            <a:pPr algn="l" rtl="0"/>
            <a:r>
              <a:rPr lang="fr-FR" sz="5300" b="0" i="0" u="none" dirty="0">
                <a:latin typeface="Futura Std Condensed" pitchFamily="34" charset="0"/>
                <a:cs typeface="Futura Condensed"/>
              </a:rPr>
              <a:t>PRÉSENTATION</a:t>
            </a:r>
            <a:endParaRPr lang="fr-FR" sz="5300" dirty="0">
              <a:latin typeface="Futura Std Condensed" pitchFamily="34" charset="0"/>
              <a:cs typeface="Futura Condensed"/>
            </a:endParaRPr>
          </a:p>
        </p:txBody>
      </p:sp>
      <p:grpSp>
        <p:nvGrpSpPr>
          <p:cNvPr id="48" name="Group 47"/>
          <p:cNvGrpSpPr/>
          <p:nvPr>
            <p:custDataLst>
              <p:tags r:id="rId3"/>
            </p:custDataLst>
          </p:nvPr>
        </p:nvGrpSpPr>
        <p:grpSpPr>
          <a:xfrm>
            <a:off x="454694" y="7487017"/>
            <a:ext cx="3307404" cy="2254121"/>
            <a:chOff x="375350" y="7667820"/>
            <a:chExt cx="3307404" cy="2254121"/>
          </a:xfrm>
        </p:grpSpPr>
        <p:sp>
          <p:nvSpPr>
            <p:cNvPr id="49" name="TextBox 48"/>
            <p:cNvSpPr txBox="1"/>
            <p:nvPr/>
          </p:nvSpPr>
          <p:spPr>
            <a:xfrm>
              <a:off x="375350" y="7667820"/>
              <a:ext cx="3307404" cy="307777"/>
            </a:xfrm>
            <a:prstGeom prst="rect">
              <a:avLst/>
            </a:prstGeom>
            <a:noFill/>
          </p:spPr>
          <p:txBody>
            <a:bodyPr wrap="square" rtlCol="0">
              <a:spAutoFit/>
            </a:bodyPr>
            <a:lstStyle/>
            <a:p>
              <a:pPr algn="l" rtl="0"/>
              <a:r>
                <a:rPr lang="fr-FR" sz="1400" b="0" i="0" u="none">
                  <a:latin typeface="Futura Std Condensed" pitchFamily="34" charset="0"/>
                  <a:cs typeface="Futura Condensed"/>
                </a:rPr>
                <a:t>OBJECTIFS PÉDAGOGIQUES</a:t>
              </a:r>
              <a:endParaRPr lang="fr-FR" sz="1400" dirty="0">
                <a:latin typeface="Futura Std Condensed" pitchFamily="34" charset="0"/>
                <a:cs typeface="Futura Condensed"/>
              </a:endParaRPr>
            </a:p>
          </p:txBody>
        </p:sp>
        <p:sp>
          <p:nvSpPr>
            <p:cNvPr id="50" name="TextBox 49"/>
            <p:cNvSpPr txBox="1"/>
            <p:nvPr/>
          </p:nvSpPr>
          <p:spPr>
            <a:xfrm>
              <a:off x="375350" y="7967560"/>
              <a:ext cx="3307404" cy="1954381"/>
            </a:xfrm>
            <a:prstGeom prst="rect">
              <a:avLst/>
            </a:prstGeom>
            <a:noFill/>
            <a:ln w="6350" cmpd="sng">
              <a:noFill/>
              <a:prstDash val="dash"/>
            </a:ln>
          </p:spPr>
          <p:txBody>
            <a:bodyPr wrap="square" rtlCol="0" anchor="t">
              <a:spAutoFit/>
            </a:bodyPr>
            <a:lstStyle/>
            <a:p>
              <a:pPr algn="l" rtl="0"/>
              <a:r>
                <a:rPr lang="fr-FR" sz="1100" b="0" i="0" u="none" dirty="0">
                  <a:latin typeface="Futura Std Condensed" pitchFamily="34" charset="0"/>
                  <a:cs typeface="Futura Condensed"/>
                </a:rPr>
                <a:t>Les élèves :</a:t>
              </a:r>
            </a:p>
            <a:p>
              <a:pPr marL="171450" indent="-171450" algn="l" rtl="0">
                <a:buFont typeface="Lucida Grande"/>
                <a:buChar char="+"/>
              </a:pPr>
              <a:r>
                <a:rPr lang="fr-FR" sz="1100" b="0" i="0" u="none" dirty="0">
                  <a:latin typeface="Futura Std Condensed" pitchFamily="34" charset="0"/>
                  <a:cs typeface="Futura Condensed"/>
                </a:rPr>
                <a:t>se repencheront sur leurs expériences passées pour analyser leurs objectifs et besoins </a:t>
              </a:r>
              <a:r>
                <a:rPr lang="fr-FR" sz="1100" b="0" i="0" u="none" dirty="0" smtClean="0">
                  <a:latin typeface="Futura Std Condensed" pitchFamily="34" charset="0"/>
                  <a:cs typeface="Futura Condensed"/>
                </a:rPr>
                <a:t>d’apprentissage </a:t>
              </a:r>
              <a:r>
                <a:rPr lang="fr-FR" sz="1100" b="0" i="0" u="none" dirty="0">
                  <a:latin typeface="Futura Std Condensed" pitchFamily="34" charset="0"/>
                  <a:cs typeface="Futura Condensed"/>
                </a:rPr>
                <a:t>du moment</a:t>
              </a:r>
            </a:p>
            <a:p>
              <a:pPr marL="171450" indent="-171450" algn="l" rtl="0">
                <a:buFont typeface="Lucida Grande"/>
                <a:buChar char="+"/>
              </a:pPr>
              <a:r>
                <a:rPr lang="fr-FR" sz="1100" b="0" i="0" u="none" dirty="0">
                  <a:latin typeface="Futura Std Condensed" pitchFamily="34" charset="0"/>
                  <a:cs typeface="Futura Condensed"/>
                </a:rPr>
                <a:t>remixeront un de leurs propres projets commencés antérieurement en y ajoutant quelque chose</a:t>
              </a:r>
            </a:p>
            <a:p>
              <a:pPr marL="171450" indent="-171450" algn="l" rtl="0">
                <a:buFont typeface="Lucida Grande"/>
                <a:buChar char="+"/>
              </a:pPr>
              <a:r>
                <a:rPr lang="fr-FR" sz="1100" b="0" i="0" u="none" dirty="0">
                  <a:latin typeface="Futura Std Condensed" pitchFamily="34" charset="0"/>
                  <a:cs typeface="Futura Condensed"/>
                </a:rPr>
                <a:t>découvriront divers périphériques permettant de relier Scratch au monde physique</a:t>
              </a:r>
            </a:p>
            <a:p>
              <a:pPr marL="171450" indent="-171450" algn="l" rtl="0">
                <a:buFont typeface="Lucida Grande"/>
                <a:buChar char="+"/>
              </a:pPr>
              <a:r>
                <a:rPr lang="fr-FR" sz="1100" b="0" i="0" u="none" dirty="0">
                  <a:latin typeface="Futura Std Condensed" pitchFamily="34" charset="0"/>
                  <a:cs typeface="Futura Condensed"/>
                </a:rPr>
                <a:t>acquerront une meilleure maîtrise de certains concepts et pratiques informatiques en se penchant sur les fonctionnalités les plus récentes que propose Scratch (capture vidéo et clonage)</a:t>
              </a:r>
            </a:p>
            <a:p>
              <a:pPr marL="171450" indent="-171450" algn="l" rtl="0">
                <a:buFont typeface="Lucida Grande"/>
                <a:buChar char="+"/>
              </a:pPr>
              <a:r>
                <a:rPr lang="fr-FR" sz="1100" b="0" i="0" u="none" dirty="0" smtClean="0">
                  <a:latin typeface="Futura Std Condensed" pitchFamily="34" charset="0"/>
                  <a:cs typeface="Futura Condensed"/>
                </a:rPr>
                <a:t>s’essaieront </a:t>
              </a:r>
              <a:r>
                <a:rPr lang="fr-FR" sz="1100" b="0" i="0" u="none" dirty="0">
                  <a:latin typeface="Futura Std Condensed" pitchFamily="34" charset="0"/>
                  <a:cs typeface="Futura Condensed"/>
                </a:rPr>
                <a:t>à la conception </a:t>
              </a:r>
              <a:r>
                <a:rPr lang="fr-FR" sz="1100" b="0" i="0" u="none" dirty="0" smtClean="0">
                  <a:latin typeface="Futura Std Condensed" pitchFamily="34" charset="0"/>
                  <a:cs typeface="Futura Condensed"/>
                </a:rPr>
                <a:t>d’activités </a:t>
              </a:r>
              <a:r>
                <a:rPr lang="fr-FR" sz="1100" b="0" i="0" u="none" dirty="0">
                  <a:latin typeface="Futura Std Condensed" pitchFamily="34" charset="0"/>
                  <a:cs typeface="Futura Condensed"/>
                </a:rPr>
                <a:t>pédagogiques pour les autres</a:t>
              </a:r>
            </a:p>
          </p:txBody>
        </p:sp>
        <p:cxnSp>
          <p:nvCxnSpPr>
            <p:cNvPr id="51" name="Straight Connector 50"/>
            <p:cNvCxnSpPr/>
            <p:nvPr/>
          </p:nvCxnSpPr>
          <p:spPr>
            <a:xfrm>
              <a:off x="474134" y="7969285"/>
              <a:ext cx="311037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custDataLst>
              <p:tags r:id="rId4"/>
            </p:custDataLst>
          </p:nvPr>
        </p:nvGrpSpPr>
        <p:grpSpPr>
          <a:xfrm>
            <a:off x="4125440" y="8377081"/>
            <a:ext cx="3403515" cy="1412384"/>
            <a:chOff x="4023934" y="8555725"/>
            <a:chExt cx="3403515" cy="1412384"/>
          </a:xfrm>
        </p:grpSpPr>
        <p:grpSp>
          <p:nvGrpSpPr>
            <p:cNvPr id="53" name="Group 52"/>
            <p:cNvGrpSpPr/>
            <p:nvPr/>
          </p:nvGrpSpPr>
          <p:grpSpPr>
            <a:xfrm>
              <a:off x="4023934" y="8555725"/>
              <a:ext cx="3403515" cy="1412384"/>
              <a:chOff x="11663737" y="7649002"/>
              <a:chExt cx="3403515" cy="1412384"/>
            </a:xfrm>
          </p:grpSpPr>
          <p:sp>
            <p:nvSpPr>
              <p:cNvPr id="55" name="TextBox 54"/>
              <p:cNvSpPr txBox="1"/>
              <p:nvPr/>
            </p:nvSpPr>
            <p:spPr>
              <a:xfrm>
                <a:off x="11663737" y="7953390"/>
                <a:ext cx="3403515" cy="1107996"/>
              </a:xfrm>
              <a:prstGeom prst="rect">
                <a:avLst/>
              </a:prstGeom>
              <a:noFill/>
              <a:ln w="6350" cmpd="sng">
                <a:noFill/>
                <a:prstDash val="dash"/>
              </a:ln>
            </p:spPr>
            <p:txBody>
              <a:bodyPr wrap="square" numCol="1" rtlCol="0" anchor="t">
                <a:spAutoFit/>
              </a:bodyPr>
              <a:lstStyle/>
              <a:p>
                <a:pPr marL="171450" indent="-171450" algn="l" rtl="0">
                  <a:buFont typeface="Lucida Grande"/>
                  <a:buChar char="+"/>
                </a:pPr>
                <a:r>
                  <a:rPr lang="fr-FR" sz="1100" b="0" i="0" u="none" dirty="0">
                    <a:latin typeface="Futura Std Condensed" pitchFamily="34" charset="0"/>
                    <a:cs typeface="Futura Condensed"/>
                  </a:rPr>
                  <a:t>Vous ne trouvez pas ce </a:t>
                </a:r>
                <a:r>
                  <a:rPr lang="fr-FR" sz="1100" b="0" i="0" u="none" dirty="0" smtClean="0">
                    <a:latin typeface="Futura Std Condensed" pitchFamily="34" charset="0"/>
                    <a:cs typeface="Futura Condensed"/>
                  </a:rPr>
                  <a:t>qu’il </a:t>
                </a:r>
                <a:r>
                  <a:rPr lang="fr-FR" sz="1100" b="0" i="0" u="none" dirty="0">
                    <a:latin typeface="Futura Std Condensed" pitchFamily="34" charset="0"/>
                    <a:cs typeface="Futura Condensed"/>
                  </a:rPr>
                  <a:t>vous faut ? </a:t>
                </a:r>
                <a:r>
                  <a:rPr lang="fr-FR" sz="1100" b="0" i="0" u="none" dirty="0" smtClean="0">
                    <a:latin typeface="Futura Std Condensed" pitchFamily="34" charset="0"/>
                    <a:cs typeface="Futura Condensed"/>
                  </a:rPr>
                  <a:t>N’hésitez </a:t>
                </a:r>
                <a:r>
                  <a:rPr lang="fr-FR" sz="1100" b="0" i="0" u="none" dirty="0">
                    <a:latin typeface="Futura Std Condensed" pitchFamily="34" charset="0"/>
                    <a:cs typeface="Futura Condensed"/>
                  </a:rPr>
                  <a:t>pas à remanier, à réutiliser et à réinventer </a:t>
                </a:r>
                <a:r>
                  <a:rPr lang="fr-FR" sz="1100" b="0" i="0" u="none" dirty="0" smtClean="0">
                    <a:latin typeface="Futura Std Condensed" pitchFamily="34" charset="0"/>
                    <a:cs typeface="Futura Condensed"/>
                  </a:rPr>
                  <a:t>n’importe </a:t>
                </a:r>
                <a:r>
                  <a:rPr lang="fr-FR" sz="1100" b="0" i="0" u="none" dirty="0">
                    <a:latin typeface="Futura Std Condensed" pitchFamily="34" charset="0"/>
                    <a:cs typeface="Futura Condensed"/>
                  </a:rPr>
                  <a:t>laquelle des activités de ce guide pour </a:t>
                </a:r>
                <a:r>
                  <a:rPr lang="fr-FR" sz="1100" b="0" i="0" u="none" dirty="0" smtClean="0">
                    <a:latin typeface="Futura Std Condensed" pitchFamily="34" charset="0"/>
                    <a:cs typeface="Futura Condensed"/>
                  </a:rPr>
                  <a:t>qu’elle </a:t>
                </a:r>
                <a:r>
                  <a:rPr lang="fr-FR" sz="1100" b="0" i="0" u="none" dirty="0">
                    <a:latin typeface="Futura Std Condensed" pitchFamily="34" charset="0"/>
                    <a:cs typeface="Futura Condensed"/>
                  </a:rPr>
                  <a:t>corresponde au mieux à vous et à vos élèves.</a:t>
                </a:r>
              </a:p>
              <a:p>
                <a:pPr marL="171450" indent="-171450" algn="l" rtl="0">
                  <a:buFont typeface="Lucida Grande"/>
                  <a:buChar char="+"/>
                </a:pPr>
                <a:r>
                  <a:rPr lang="fr-FR" sz="1100" b="0" i="0" u="none" dirty="0">
                    <a:latin typeface="Futura Std Condensed" pitchFamily="34" charset="0"/>
                    <a:cs typeface="Futura Condensed"/>
                  </a:rPr>
                  <a:t>Si vous recherchez des plans de cours, des activités et des ressources conçus pour une discipline spécifique, </a:t>
                </a:r>
                <a:r>
                  <a:rPr lang="fr-FR" sz="1100" b="0" i="0" u="none" dirty="0" smtClean="0">
                    <a:latin typeface="Futura Std Condensed" pitchFamily="34" charset="0"/>
                    <a:cs typeface="Futura Condensed"/>
                  </a:rPr>
                  <a:t>n’hésitez </a:t>
                </a:r>
                <a:r>
                  <a:rPr lang="fr-FR" sz="1100" b="0" i="0" u="none" dirty="0">
                    <a:latin typeface="Futura Std Condensed" pitchFamily="34" charset="0"/>
                    <a:cs typeface="Futura Condensed"/>
                  </a:rPr>
                  <a:t>pas à consulter le site Web de la communauté ScratchEd : </a:t>
                </a:r>
                <a:r>
                  <a:rPr lang="fr-FR" sz="1100" b="0" i="0" u="none" dirty="0" smtClean="0">
                    <a:latin typeface="Futura Std Condensed" pitchFamily="34" charset="0"/>
                    <a:cs typeface="Futura Condensed"/>
                  </a:rPr>
                  <a:t>http</a:t>
                </a:r>
                <a:r>
                  <a:rPr lang="fr-FR" sz="1100" b="0" i="0" u="none" dirty="0">
                    <a:latin typeface="Futura Std Condensed" pitchFamily="34" charset="0"/>
                    <a:cs typeface="Futura Condensed"/>
                  </a:rPr>
                  <a:t>://scratched.gse.harvard.edu</a:t>
                </a:r>
                <a:endParaRPr lang="fr-FR" sz="1100" dirty="0">
                  <a:latin typeface="Futura Std Condensed" pitchFamily="34" charset="0"/>
                  <a:cs typeface="Futura Condensed"/>
                </a:endParaRPr>
              </a:p>
            </p:txBody>
          </p:sp>
          <p:sp>
            <p:nvSpPr>
              <p:cNvPr id="56" name="TextBox 55"/>
              <p:cNvSpPr txBox="1"/>
              <p:nvPr/>
            </p:nvSpPr>
            <p:spPr>
              <a:xfrm>
                <a:off x="11663738" y="7649002"/>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REMARQUES</a:t>
                </a:r>
                <a:endParaRPr lang="fr-FR" sz="1400" dirty="0">
                  <a:latin typeface="Futura Std Condensed" pitchFamily="34" charset="0"/>
                  <a:cs typeface="Futura Condensed"/>
                </a:endParaRPr>
              </a:p>
            </p:txBody>
          </p:sp>
        </p:grpSp>
        <p:cxnSp>
          <p:nvCxnSpPr>
            <p:cNvPr id="54" name="Straight Connector 53"/>
            <p:cNvCxnSpPr/>
            <p:nvPr/>
          </p:nvCxnSpPr>
          <p:spPr>
            <a:xfrm>
              <a:off x="4100135" y="8858151"/>
              <a:ext cx="311037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56"/>
          <p:cNvGrpSpPr/>
          <p:nvPr>
            <p:custDataLst>
              <p:tags r:id="rId5"/>
            </p:custDataLst>
          </p:nvPr>
        </p:nvGrpSpPr>
        <p:grpSpPr>
          <a:xfrm>
            <a:off x="4125441" y="7487017"/>
            <a:ext cx="3307404" cy="805159"/>
            <a:chOff x="4127947" y="7437357"/>
            <a:chExt cx="3307404" cy="805159"/>
          </a:xfrm>
        </p:grpSpPr>
        <p:grpSp>
          <p:nvGrpSpPr>
            <p:cNvPr id="58" name="Group 57"/>
            <p:cNvGrpSpPr/>
            <p:nvPr/>
          </p:nvGrpSpPr>
          <p:grpSpPr>
            <a:xfrm>
              <a:off x="4127947" y="7437357"/>
              <a:ext cx="3307404" cy="805159"/>
              <a:chOff x="4127947" y="7666859"/>
              <a:chExt cx="3307404" cy="805159"/>
            </a:xfrm>
          </p:grpSpPr>
          <p:sp>
            <p:nvSpPr>
              <p:cNvPr id="60" name="TextBox 59"/>
              <p:cNvSpPr txBox="1"/>
              <p:nvPr/>
            </p:nvSpPr>
            <p:spPr>
              <a:xfrm>
                <a:off x="4127947" y="7971248"/>
                <a:ext cx="3117153" cy="500770"/>
              </a:xfrm>
              <a:prstGeom prst="rect">
                <a:avLst/>
              </a:prstGeom>
              <a:noFill/>
              <a:ln w="6350" cmpd="sng">
                <a:noFill/>
                <a:prstDash val="dash"/>
              </a:ln>
            </p:spPr>
            <p:txBody>
              <a:bodyPr wrap="square" numCol="3" rtlCol="0" anchor="t">
                <a:noAutofit/>
              </a:bodyPr>
              <a:lstStyle/>
              <a:p>
                <a:pPr marL="171450" indent="-171450" algn="l" rtl="0">
                  <a:buFont typeface="Lucida Grande"/>
                  <a:buChar char="+"/>
                </a:pPr>
                <a:r>
                  <a:rPr lang="fr-FR" sz="1100" b="0" i="0" u="none" dirty="0">
                    <a:latin typeface="Futura Std Condensed" pitchFamily="34" charset="0"/>
                    <a:cs typeface="Futura Condensed"/>
                  </a:rPr>
                  <a:t>capture vidéo</a:t>
                </a:r>
                <a:endParaRPr lang="fr-FR" sz="1100" dirty="0">
                  <a:latin typeface="Futura Std Condensed" pitchFamily="34" charset="0"/>
                  <a:cs typeface="Futura Condensed"/>
                </a:endParaRPr>
              </a:p>
              <a:p>
                <a:pPr marL="171450" indent="-171450" algn="l" rtl="0">
                  <a:buFont typeface="Lucida Grande"/>
                  <a:buChar char="+"/>
                </a:pPr>
                <a:r>
                  <a:rPr lang="fr-FR" sz="1100" b="0" i="0" u="none" dirty="0" smtClean="0">
                    <a:latin typeface="Futura Std Condensed" pitchFamily="34" charset="0"/>
                    <a:cs typeface="Futura Condensed"/>
                  </a:rPr>
                  <a:t>Clonage</a:t>
                </a:r>
                <a:r>
                  <a:rPr lang="fr-FR" sz="1100" b="0" i="0" u="none" dirty="0">
                    <a:latin typeface="Futura Std Condensed" pitchFamily="34" charset="0"/>
                    <a:cs typeface="Futura Condensed"/>
                  </a:rPr>
                  <a:t>	</a:t>
                </a:r>
              </a:p>
              <a:p>
                <a:pPr marL="171450" indent="-171450" algn="l" rtl="0">
                  <a:buFont typeface="Lucida Grande"/>
                  <a:buChar char="+"/>
                </a:pPr>
                <a:r>
                  <a:rPr lang="fr-FR" sz="1100" b="0" i="0" u="none" dirty="0">
                    <a:latin typeface="Futura Std Condensed" pitchFamily="34" charset="0"/>
                    <a:cs typeface="Futura Condensed"/>
                  </a:rPr>
                  <a:t>interviews entre élèves</a:t>
                </a:r>
                <a:endParaRPr lang="fr-FR" sz="1100"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matériel </a:t>
                </a:r>
                <a:r>
                  <a:rPr lang="fr-FR" sz="1100" b="0" i="0" u="none" dirty="0" smtClean="0">
                    <a:latin typeface="Futura Std Condensed" pitchFamily="34" charset="0"/>
                    <a:cs typeface="Futura Condensed"/>
                  </a:rPr>
                  <a:t/>
                </a:r>
                <a:br>
                  <a:rPr lang="fr-FR" sz="1100" b="0" i="0" u="none" dirty="0" smtClean="0">
                    <a:latin typeface="Futura Std Condensed" pitchFamily="34" charset="0"/>
                    <a:cs typeface="Futura Condensed"/>
                  </a:rPr>
                </a:br>
                <a:r>
                  <a:rPr lang="fr-FR" sz="1100" b="0" i="0" u="none" dirty="0" smtClean="0">
                    <a:latin typeface="Futura Std Condensed" pitchFamily="34" charset="0"/>
                    <a:cs typeface="Futura Condensed"/>
                  </a:rPr>
                  <a:t>informatique </a:t>
                </a:r>
                <a:endParaRPr lang="fr-FR" sz="1100" b="0" i="0" u="none" dirty="0">
                  <a:latin typeface="Futura Std Condensed" pitchFamily="34" charset="0"/>
                  <a:cs typeface="Futura Condensed"/>
                </a:endParaRPr>
              </a:p>
              <a:p>
                <a:pPr marL="171450" indent="-171450" algn="l" rtl="0">
                  <a:buFont typeface="Lucida Grande"/>
                  <a:buChar char="+"/>
                </a:pPr>
                <a:r>
                  <a:rPr lang="fr-FR" sz="1100" b="0" i="0" u="none" dirty="0">
                    <a:latin typeface="Futura Std Condensed" pitchFamily="34" charset="0"/>
                    <a:cs typeface="Futura Condensed"/>
                  </a:rPr>
                  <a:t>extensions</a:t>
                </a:r>
                <a:endParaRPr lang="fr-FR" sz="1100" dirty="0">
                  <a:latin typeface="Futura Std Condensed" pitchFamily="34" charset="0"/>
                  <a:cs typeface="Futura Condensed"/>
                </a:endParaRPr>
              </a:p>
            </p:txBody>
          </p:sp>
          <p:sp>
            <p:nvSpPr>
              <p:cNvPr id="61" name="TextBox 60"/>
              <p:cNvSpPr txBox="1"/>
              <p:nvPr/>
            </p:nvSpPr>
            <p:spPr>
              <a:xfrm>
                <a:off x="4127947" y="7666859"/>
                <a:ext cx="3307404" cy="307777"/>
              </a:xfrm>
              <a:prstGeom prst="rect">
                <a:avLst/>
              </a:prstGeom>
              <a:noFill/>
              <a:ln>
                <a:noFill/>
              </a:ln>
            </p:spPr>
            <p:txBody>
              <a:bodyPr wrap="square" rtlCol="0">
                <a:spAutoFit/>
              </a:bodyPr>
              <a:lstStyle/>
              <a:p>
                <a:pPr algn="l" rtl="0"/>
                <a:r>
                  <a:rPr lang="fr-FR" sz="1400" b="0" i="0" u="none">
                    <a:latin typeface="Futura Std Condensed" pitchFamily="34" charset="0"/>
                    <a:cs typeface="Futura Condensed"/>
                  </a:rPr>
                  <a:t>MOTS-CLÉS, CONCEPTS ET PRATIQUES</a:t>
                </a:r>
                <a:endParaRPr lang="fr-FR" sz="1400" dirty="0">
                  <a:latin typeface="Futura Std Condensed" pitchFamily="34" charset="0"/>
                  <a:cs typeface="Futura Condensed"/>
                </a:endParaRPr>
              </a:p>
            </p:txBody>
          </p:sp>
        </p:grpSp>
        <p:cxnSp>
          <p:nvCxnSpPr>
            <p:cNvPr id="59" name="Straight Connector 58"/>
            <p:cNvCxnSpPr/>
            <p:nvPr/>
          </p:nvCxnSpPr>
          <p:spPr>
            <a:xfrm>
              <a:off x="4204147" y="7738841"/>
              <a:ext cx="310861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custDataLst>
              <p:tags r:id="rId6"/>
            </p:custDataLst>
          </p:nvPr>
        </p:nvGrpSpPr>
        <p:grpSpPr>
          <a:xfrm>
            <a:off x="176378" y="2282383"/>
            <a:ext cx="7596022" cy="479582"/>
            <a:chOff x="176378" y="2282383"/>
            <a:chExt cx="7596022" cy="479582"/>
          </a:xfrm>
        </p:grpSpPr>
        <p:sp>
          <p:nvSpPr>
            <p:cNvPr id="26" name="Rectangle 13"/>
            <p:cNvSpPr/>
            <p:nvPr/>
          </p:nvSpPr>
          <p:spPr>
            <a:xfrm flipH="1">
              <a:off x="176378" y="2282383"/>
              <a:ext cx="7596022"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a:latin typeface="Futura Std Condensed" pitchFamily="34" charset="0"/>
              </a:endParaRPr>
            </a:p>
          </p:txBody>
        </p:sp>
        <p:sp>
          <p:nvSpPr>
            <p:cNvPr id="27" name="TextBox 26"/>
            <p:cNvSpPr txBox="1"/>
            <p:nvPr/>
          </p:nvSpPr>
          <p:spPr>
            <a:xfrm flipH="1">
              <a:off x="452118" y="2282383"/>
              <a:ext cx="2110950" cy="461665"/>
            </a:xfrm>
            <a:prstGeom prst="rect">
              <a:avLst/>
            </a:prstGeom>
            <a:noFill/>
          </p:spPr>
          <p:txBody>
            <a:bodyPr wrap="square" rtlCol="0" anchor="ctr" anchorCtr="0">
              <a:spAutoFit/>
            </a:bodyPr>
            <a:lstStyle/>
            <a:p>
              <a:pPr algn="l" rtl="0"/>
              <a:r>
                <a:rPr lang="fr-FR" sz="2400" b="0" i="0" u="none">
                  <a:solidFill>
                    <a:schemeClr val="bg1"/>
                  </a:solidFill>
                  <a:latin typeface="Futura Std Condensed" pitchFamily="34" charset="0"/>
                  <a:cs typeface="Futura Condensed"/>
                </a:rPr>
                <a:t>LA « GRANDE IDÉE »</a:t>
              </a:r>
              <a:endParaRPr lang="fr-FR" sz="2400" dirty="0">
                <a:solidFill>
                  <a:schemeClr val="bg1"/>
                </a:solidFill>
                <a:latin typeface="Futura Std Condensed" pitchFamily="34" charset="0"/>
                <a:cs typeface="Futura Condensed"/>
              </a:endParaRPr>
            </a:p>
          </p:txBody>
        </p:sp>
      </p:grpSp>
      <p:sp>
        <p:nvSpPr>
          <p:cNvPr id="5" name="Slide Number Placeholder 4"/>
          <p:cNvSpPr>
            <a:spLocks noGrp="1"/>
          </p:cNvSpPr>
          <p:nvPr>
            <p:ph type="sldNum" sz="quarter" idx="12"/>
            <p:custDataLst>
              <p:tags r:id="rId7"/>
            </p:custDataLst>
          </p:nvPr>
        </p:nvSpPr>
        <p:spPr>
          <a:xfrm>
            <a:off x="142398" y="9519711"/>
            <a:ext cx="1813560" cy="535517"/>
          </a:xfrm>
        </p:spPr>
        <p:txBody>
          <a:bodyPr/>
          <a:lstStyle/>
          <a:p>
            <a:pPr algn="l" rtl="0"/>
            <a:r>
              <a:rPr lang="fr-FR" b="0" i="0" u="none">
                <a:latin typeface="Futura Std Condensed" pitchFamily="34" charset="0"/>
              </a:rPr>
              <a:t>90</a:t>
            </a:r>
            <a:endParaRPr lang="fr-FR" dirty="0">
              <a:latin typeface="Futura Std Condensed" pitchFamily="34" charset="0"/>
            </a:endParaRPr>
          </a:p>
        </p:txBody>
      </p:sp>
      <p:grpSp>
        <p:nvGrpSpPr>
          <p:cNvPr id="6" name="Group 5"/>
          <p:cNvGrpSpPr/>
          <p:nvPr>
            <p:custDataLst>
              <p:tags r:id="rId8"/>
            </p:custDataLst>
          </p:nvPr>
        </p:nvGrpSpPr>
        <p:grpSpPr>
          <a:xfrm>
            <a:off x="454694" y="2952178"/>
            <a:ext cx="7317706" cy="4493538"/>
            <a:chOff x="454694" y="2952178"/>
            <a:chExt cx="7317706" cy="4493538"/>
          </a:xfrm>
        </p:grpSpPr>
        <p:sp>
          <p:nvSpPr>
            <p:cNvPr id="45" name="TextBox 44"/>
            <p:cNvSpPr txBox="1"/>
            <p:nvPr/>
          </p:nvSpPr>
          <p:spPr>
            <a:xfrm>
              <a:off x="454694" y="2952178"/>
              <a:ext cx="3130069" cy="4493538"/>
            </a:xfrm>
            <a:prstGeom prst="rect">
              <a:avLst/>
            </a:prstGeom>
            <a:noFill/>
            <a:ln w="6350" cmpd="sng">
              <a:noFill/>
              <a:prstDash val="dash"/>
            </a:ln>
          </p:spPr>
          <p:txBody>
            <a:bodyPr wrap="square" rtlCol="0">
              <a:spAutoFit/>
            </a:bodyPr>
            <a:lstStyle/>
            <a:p>
              <a:pPr algn="just" rtl="0"/>
              <a:r>
                <a:rPr lang="fr-FR" sz="1300" b="0" i="0" u="none" spc="-20" dirty="0">
                  <a:latin typeface="Futura Std Condensed" pitchFamily="34" charset="0"/>
                  <a:cs typeface="Futura Condensed"/>
                </a:rPr>
                <a:t>Après la sortie de la précédente version de ce guide, beaucoup </a:t>
              </a:r>
              <a:r>
                <a:rPr lang="fr-FR" sz="1300" b="0" i="0" u="none" spc="-20" dirty="0" smtClean="0">
                  <a:latin typeface="Futura Std Condensed" pitchFamily="34" charset="0"/>
                  <a:cs typeface="Futura Condensed"/>
                </a:rPr>
                <a:t>d’enseignants </a:t>
              </a:r>
              <a:r>
                <a:rPr lang="fr-FR" sz="1300" b="0" i="0" u="none" spc="-20" dirty="0">
                  <a:latin typeface="Futura Std Condensed" pitchFamily="34" charset="0"/>
                  <a:cs typeface="Futura Condensed"/>
                </a:rPr>
                <a:t>nous ont fait part de leur souhait (qui était aussi celui de leurs élèves) </a:t>
              </a:r>
              <a:r>
                <a:rPr lang="fr-FR" sz="1300" b="0" i="0" u="none" spc="-20" dirty="0" smtClean="0">
                  <a:latin typeface="Futura Std Condensed" pitchFamily="34" charset="0"/>
                  <a:cs typeface="Futura Condensed"/>
                </a:rPr>
                <a:t>d’avoir </a:t>
              </a:r>
              <a:r>
                <a:rPr lang="fr-FR" sz="1300" b="0" i="0" u="none" spc="-20" dirty="0">
                  <a:latin typeface="Futura Std Condensed" pitchFamily="34" charset="0"/>
                  <a:cs typeface="Futura Condensed"/>
                </a:rPr>
                <a:t>plus de temps de « suivi » ; du temps pour </a:t>
              </a:r>
              <a:r>
                <a:rPr lang="fr-FR" sz="1300" b="0" i="0" u="none" spc="-20" dirty="0" smtClean="0">
                  <a:latin typeface="Futura Std Condensed" pitchFamily="34" charset="0"/>
                  <a:cs typeface="Futura Condensed"/>
                </a:rPr>
                <a:t>s’attarder </a:t>
              </a:r>
              <a:r>
                <a:rPr lang="fr-FR" sz="1300" b="0" i="0" u="none" spc="-20" dirty="0">
                  <a:latin typeface="Futura Std Condensed" pitchFamily="34" charset="0"/>
                  <a:cs typeface="Futura Condensed"/>
                </a:rPr>
                <a:t>sur certaines choses, du temps pour revenir sur et enrichir les idées ou projets créés dans le cadre de précédents chapitres. </a:t>
              </a:r>
              <a:r>
                <a:rPr lang="fr-FR" sz="1300" b="0" i="0" u="none" spc="-20" dirty="0" smtClean="0">
                  <a:latin typeface="Futura Std Condensed" pitchFamily="34" charset="0"/>
                  <a:cs typeface="Futura Condensed"/>
                </a:rPr>
                <a:t>C’est </a:t>
              </a:r>
              <a:r>
                <a:rPr lang="fr-FR" sz="1300" b="0" i="0" u="none" spc="-20" dirty="0">
                  <a:latin typeface="Futura Std Condensed" pitchFamily="34" charset="0"/>
                  <a:cs typeface="Futura Condensed"/>
                </a:rPr>
                <a:t>pour répondre à cette demande que nous avons ajouté le chapitre « Au fond des choses ». </a:t>
              </a:r>
            </a:p>
            <a:p>
              <a:pPr algn="just" rtl="0"/>
              <a:endParaRPr lang="fr-FR" sz="1300" spc="-20" dirty="0">
                <a:latin typeface="Futura Std Condensed" pitchFamily="34" charset="0"/>
                <a:cs typeface="Futura Condensed"/>
              </a:endParaRPr>
            </a:p>
            <a:p>
              <a:pPr algn="just" rtl="0"/>
              <a:r>
                <a:rPr lang="fr-FR" sz="1300" b="0" i="0" u="none" spc="-20" dirty="0">
                  <a:latin typeface="Futura Std Condensed" pitchFamily="34" charset="0"/>
                  <a:cs typeface="Futura Condensed"/>
                </a:rPr>
                <a:t>Que ce soit pour approfondir des pratiques et des concepts avancés ou pour revenir sur de précédentes activités, il </a:t>
              </a:r>
              <a:r>
                <a:rPr lang="fr-FR" sz="1300" b="0" i="0" u="none" spc="-20" dirty="0" smtClean="0">
                  <a:latin typeface="Futura Std Condensed" pitchFamily="34" charset="0"/>
                  <a:cs typeface="Futura Condensed"/>
                </a:rPr>
                <a:t>s’agit </a:t>
              </a:r>
              <a:r>
                <a:rPr lang="fr-FR" sz="1300" b="0" i="0" u="none" spc="-20" dirty="0">
                  <a:latin typeface="Futura Std Condensed" pitchFamily="34" charset="0"/>
                  <a:cs typeface="Futura Condensed"/>
                </a:rPr>
                <a:t>là </a:t>
              </a:r>
              <a:r>
                <a:rPr lang="fr-FR" sz="1300" b="0" i="0" u="none" spc="-20" dirty="0" smtClean="0">
                  <a:latin typeface="Futura Std Condensed" pitchFamily="34" charset="0"/>
                  <a:cs typeface="Futura Condensed"/>
                </a:rPr>
                <a:t>d’une </a:t>
              </a:r>
              <a:r>
                <a:rPr lang="fr-FR" sz="1300" b="0" i="0" u="none" spc="-20" dirty="0">
                  <a:latin typeface="Futura Std Condensed" pitchFamily="34" charset="0"/>
                  <a:cs typeface="Futura Condensed"/>
                </a:rPr>
                <a:t>occasion pour les élèves de profiter </a:t>
              </a:r>
              <a:r>
                <a:rPr lang="fr-FR" sz="1300" b="0" i="0" u="none" spc="-20" dirty="0" smtClean="0">
                  <a:latin typeface="Futura Std Condensed" pitchFamily="34" charset="0"/>
                  <a:cs typeface="Futura Condensed"/>
                </a:rPr>
                <a:t>d’un </a:t>
              </a:r>
              <a:r>
                <a:rPr lang="fr-FR" sz="1300" b="0" i="0" u="none" spc="-20" dirty="0">
                  <a:latin typeface="Futura Std Condensed" pitchFamily="34" charset="0"/>
                  <a:cs typeface="Futura Condensed"/>
                </a:rPr>
                <a:t>temps de contemplation et de réflexion. Que pourrait-on clarifier davantage ? Que veulent-ils savoir de plus à propos de Scratch ? Comment pourraient-ils se faire aider – et comment pourraient-ils aider </a:t>
              </a:r>
              <a:r>
                <a:rPr lang="fr-FR" sz="1300" b="0" i="0" u="none" spc="-20" dirty="0" smtClean="0">
                  <a:latin typeface="Futura Std Condensed" pitchFamily="34" charset="0"/>
                  <a:cs typeface="Futura Condensed"/>
                </a:rPr>
                <a:t>d’autres </a:t>
              </a:r>
              <a:r>
                <a:rPr lang="fr-FR" sz="1300" b="0" i="0" u="none" spc="-20" dirty="0">
                  <a:latin typeface="Futura Std Condensed" pitchFamily="34" charset="0"/>
                  <a:cs typeface="Futura Condensed"/>
                </a:rPr>
                <a:t>personnes ?</a:t>
              </a:r>
            </a:p>
            <a:p>
              <a:pPr algn="just" rtl="0"/>
              <a:endParaRPr lang="fr-FR" sz="1300" spc="-20" dirty="0">
                <a:latin typeface="Futura Std Condensed" pitchFamily="34" charset="0"/>
                <a:cs typeface="Futura Condensed"/>
              </a:endParaRPr>
            </a:p>
            <a:p>
              <a:pPr algn="just" rtl="0"/>
              <a:r>
                <a:rPr lang="fr-FR" sz="1300" b="0" i="0" u="none" spc="-20" dirty="0" smtClean="0">
                  <a:latin typeface="Futura Std Condensed" pitchFamily="34" charset="0"/>
                  <a:cs typeface="Futura Condensed"/>
                </a:rPr>
                <a:t>C’est </a:t>
              </a:r>
              <a:r>
                <a:rPr lang="fr-FR" sz="1300" b="0" i="0" u="none" spc="-20" dirty="0">
                  <a:latin typeface="Futura Std Condensed" pitchFamily="34" charset="0"/>
                  <a:cs typeface="Futura Condensed"/>
                </a:rPr>
                <a:t>aussi une occasion pour vous, éducateur, </a:t>
              </a:r>
              <a:r>
                <a:rPr lang="fr-FR" sz="1300" b="0" i="0" u="none" spc="-20" dirty="0" smtClean="0">
                  <a:latin typeface="Futura Std Condensed" pitchFamily="34" charset="0"/>
                  <a:cs typeface="Futura Condensed"/>
                </a:rPr>
                <a:t>d’entreprendre </a:t>
              </a:r>
              <a:r>
                <a:rPr lang="fr-FR" sz="1300" b="0" i="0" u="none" spc="-20" dirty="0">
                  <a:latin typeface="Futura Std Condensed" pitchFamily="34" charset="0"/>
                  <a:cs typeface="Futura Condensed"/>
                </a:rPr>
                <a:t>un travail similaire de contemplation et de réflexion. </a:t>
              </a:r>
              <a:r>
                <a:rPr lang="fr-FR" sz="1300" b="0" i="0" u="none" spc="-20" dirty="0" smtClean="0">
                  <a:latin typeface="Futura Std Condensed" pitchFamily="34" charset="0"/>
                  <a:cs typeface="Futura Condensed"/>
                </a:rPr>
                <a:t>Qu’est-ce </a:t>
              </a:r>
              <a:r>
                <a:rPr lang="fr-FR" sz="1300" b="0" i="0" u="none" spc="-20" dirty="0">
                  <a:latin typeface="Futura Std Condensed" pitchFamily="34" charset="0"/>
                  <a:cs typeface="Futura Condensed"/>
                </a:rPr>
                <a:t>qui vous a surpris(e) ? </a:t>
              </a:r>
              <a:r>
                <a:rPr lang="fr-FR" sz="1300" b="0" i="0" u="none" spc="-20" dirty="0" smtClean="0">
                  <a:latin typeface="Futura Std Condensed" pitchFamily="34" charset="0"/>
                  <a:cs typeface="Futura Condensed"/>
                </a:rPr>
                <a:t>Qu’est-ce </a:t>
              </a:r>
              <a:r>
                <a:rPr lang="fr-FR" sz="1300" b="0" i="0" u="none" spc="-20" dirty="0">
                  <a:latin typeface="Futura Std Condensed" pitchFamily="34" charset="0"/>
                  <a:cs typeface="Futura Condensed"/>
                </a:rPr>
                <a:t>qui vous a dérangé(e) ? </a:t>
              </a:r>
              <a:r>
                <a:rPr lang="fr-FR" sz="1300" b="0" i="0" u="none" spc="-20" dirty="0" smtClean="0">
                  <a:latin typeface="Futura Std Condensed" pitchFamily="34" charset="0"/>
                  <a:cs typeface="Futura Condensed"/>
                </a:rPr>
                <a:t>Qu’aimeriez-vous </a:t>
              </a:r>
              <a:r>
                <a:rPr lang="fr-FR" sz="1300" b="0" i="0" u="none" spc="-20" dirty="0">
                  <a:latin typeface="Futura Std Condensed" pitchFamily="34" charset="0"/>
                  <a:cs typeface="Futura Condensed"/>
                </a:rPr>
                <a:t>faire différemment la prochaine fois ? Pourquoi ?</a:t>
              </a:r>
            </a:p>
          </p:txBody>
        </p:sp>
        <p:pic>
          <p:nvPicPr>
            <p:cNvPr id="4" name="Picture 3" descr="Unit5overview.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2880" y="3259670"/>
              <a:ext cx="3779520" cy="3529584"/>
            </a:xfrm>
            <a:prstGeom prst="rect">
              <a:avLst/>
            </a:prstGeom>
          </p:spPr>
        </p:pic>
      </p:grpSp>
    </p:spTree>
    <p:extLst>
      <p:ext uri="{BB962C8B-B14F-4D97-AF65-F5344CB8AC3E}">
        <p14:creationId xmlns:p14="http://schemas.microsoft.com/office/powerpoint/2010/main" val="22528445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4060679" y="1621971"/>
            <a:ext cx="3273767" cy="2677656"/>
          </a:xfrm>
          <a:prstGeom prst="rect">
            <a:avLst/>
          </a:prstGeom>
          <a:noFill/>
          <a:ln w="6350" cmpd="sng">
            <a:noFill/>
            <a:prstDash val="dash"/>
          </a:ln>
        </p:spPr>
        <p:txBody>
          <a:bodyPr wrap="square" rtlCol="0">
            <a:spAutoFit/>
          </a:bodyPr>
          <a:lstStyle/>
          <a:p>
            <a:pPr algn="just" rtl="0"/>
            <a:r>
              <a:rPr lang="fr-FR" sz="1200" b="0" i="0" u="none" spc="-20" dirty="0">
                <a:latin typeface="Futura Std Condensed" pitchFamily="34" charset="0"/>
                <a:cs typeface="Futura Condensed"/>
              </a:rPr>
              <a:t>Plutôt que </a:t>
            </a:r>
            <a:r>
              <a:rPr lang="fr-FR" sz="1200" b="0" i="0" u="none" spc="-20" dirty="0" smtClean="0">
                <a:latin typeface="Futura Std Condensed" pitchFamily="34" charset="0"/>
                <a:cs typeface="Futura Condensed"/>
              </a:rPr>
              <a:t>d’être </a:t>
            </a:r>
            <a:r>
              <a:rPr lang="fr-FR" sz="1200" b="0" i="0" u="none" spc="-20" dirty="0">
                <a:latin typeface="Futura Std Condensed" pitchFamily="34" charset="0"/>
                <a:cs typeface="Futura Condensed"/>
              </a:rPr>
              <a:t>axé sur un thème ou un genre particulier, comme dans le cas des trois chapitres précédents, le présent chapitre a pour but de créer un espace favorisant </a:t>
            </a:r>
            <a:r>
              <a:rPr lang="fr-FR" sz="1200" b="0" i="0" u="none" spc="-20" dirty="0" smtClean="0">
                <a:latin typeface="Futura Std Condensed" pitchFamily="34" charset="0"/>
                <a:cs typeface="Futura Condensed"/>
              </a:rPr>
              <a:t>l’analyse </a:t>
            </a:r>
            <a:r>
              <a:rPr lang="fr-FR" sz="1200" b="0" i="0" u="none" spc="-20" dirty="0">
                <a:latin typeface="Futura Std Condensed" pitchFamily="34" charset="0"/>
                <a:cs typeface="Futura Condensed"/>
              </a:rPr>
              <a:t>des travaux déjà réalisés et la réflexion sur ces derniers. Les activités de ce chapitre sont particulièrement flexibles et permettent de plonger au cœur de </a:t>
            </a:r>
            <a:r>
              <a:rPr lang="fr-FR" sz="1200" b="0" i="0" u="none" spc="-20" dirty="0" smtClean="0">
                <a:latin typeface="Futura Std Condensed" pitchFamily="34" charset="0"/>
                <a:cs typeface="Futura Condensed"/>
              </a:rPr>
              <a:t>l’informatique </a:t>
            </a:r>
            <a:r>
              <a:rPr lang="fr-FR" sz="1200" b="0" i="0" u="none" spc="-20" dirty="0">
                <a:latin typeface="Futura Std Condensed" pitchFamily="34" charset="0"/>
                <a:cs typeface="Futura Condensed"/>
              </a:rPr>
              <a:t>créative en revenant sur des défis, en développant des compétences ou en perfectionnant des pratiques.</a:t>
            </a:r>
          </a:p>
          <a:p>
            <a:pPr algn="just" rtl="0"/>
            <a:endParaRPr lang="fr-FR" sz="1200" spc="-20" dirty="0">
              <a:latin typeface="Futura Std Condensed" pitchFamily="34" charset="0"/>
              <a:cs typeface="Futura Condensed"/>
            </a:endParaRPr>
          </a:p>
          <a:p>
            <a:pPr algn="just" rtl="0"/>
            <a:r>
              <a:rPr lang="fr-FR" sz="1200" b="0" i="0" u="none" spc="-20" dirty="0">
                <a:latin typeface="Futura Std Condensed" pitchFamily="34" charset="0"/>
                <a:cs typeface="Futura Condensed"/>
              </a:rPr>
              <a:t>Commencez pas inviter les élèves à se repencher sur leurs précédents travaux et à analyser leurs objectifs </a:t>
            </a:r>
            <a:r>
              <a:rPr lang="fr-FR" sz="1200" b="0" i="0" u="none" spc="-20" dirty="0" smtClean="0">
                <a:latin typeface="Futura Std Condensed" pitchFamily="34" charset="0"/>
                <a:cs typeface="Futura Condensed"/>
              </a:rPr>
              <a:t>d’apprentissage</a:t>
            </a:r>
            <a:r>
              <a:rPr lang="fr-FR" sz="1200" b="0" i="0" u="none" spc="-20" dirty="0">
                <a:latin typeface="Futura Std Condensed" pitchFamily="34" charset="0"/>
                <a:cs typeface="Futura Condensed"/>
              </a:rPr>
              <a:t>, à travers </a:t>
            </a:r>
            <a:r>
              <a:rPr lang="fr-FR" sz="1200" b="0" i="0" u="none" spc="-20" dirty="0" smtClean="0">
                <a:latin typeface="Futura Std Condensed" pitchFamily="34" charset="0"/>
                <a:cs typeface="Futura Condensed"/>
              </a:rPr>
              <a:t>l’activité </a:t>
            </a:r>
            <a:r>
              <a:rPr lang="fr-FR" sz="1200" b="0" i="0" u="none" spc="-20" dirty="0">
                <a:latin typeface="Futura Std Condensed" pitchFamily="34" charset="0"/>
                <a:cs typeface="Futura Condensed"/>
              </a:rPr>
              <a:t>« Savoir, Vouloir, Apprendre ».</a:t>
            </a:r>
          </a:p>
          <a:p>
            <a:pPr algn="just" rtl="0"/>
            <a:endParaRPr lang="fr-FR" sz="1200" spc="-20" dirty="0">
              <a:latin typeface="Futura Std Condensed" pitchFamily="34" charset="0"/>
              <a:cs typeface="Futura Condensed"/>
            </a:endParaRPr>
          </a:p>
          <a:p>
            <a:pPr algn="just" rtl="0"/>
            <a:r>
              <a:rPr lang="fr-FR" sz="1200" b="0" i="0" u="none" spc="-20" dirty="0">
                <a:latin typeface="Futura Std Condensed" pitchFamily="34" charset="0"/>
                <a:cs typeface="Futura Condensed"/>
              </a:rPr>
              <a:t>Puis, encourager les élèves à plonger au cœur de Scratch en entreprenant des activités de suivi de leur choix.</a:t>
            </a:r>
            <a:endParaRPr lang="fr-FR" sz="1200" spc="-20" dirty="0">
              <a:latin typeface="Futura Std Condensed" pitchFamily="34" charset="0"/>
              <a:cs typeface="Futura Condensed"/>
            </a:endParaRPr>
          </a:p>
        </p:txBody>
      </p:sp>
      <p:grpSp>
        <p:nvGrpSpPr>
          <p:cNvPr id="12" name="Group 11"/>
          <p:cNvGrpSpPr/>
          <p:nvPr>
            <p:custDataLst>
              <p:tags r:id="rId2"/>
            </p:custDataLst>
          </p:nvPr>
        </p:nvGrpSpPr>
        <p:grpSpPr>
          <a:xfrm>
            <a:off x="535217" y="6771302"/>
            <a:ext cx="6806429" cy="2303840"/>
            <a:chOff x="535217" y="7306475"/>
            <a:chExt cx="6806429" cy="2303840"/>
          </a:xfrm>
        </p:grpSpPr>
        <p:grpSp>
          <p:nvGrpSpPr>
            <p:cNvPr id="19" name="Group 18"/>
            <p:cNvGrpSpPr/>
            <p:nvPr/>
          </p:nvGrpSpPr>
          <p:grpSpPr>
            <a:xfrm>
              <a:off x="535217" y="7309273"/>
              <a:ext cx="5628892" cy="2301042"/>
              <a:chOff x="535217" y="6847707"/>
              <a:chExt cx="5628892" cy="2301042"/>
            </a:xfrm>
          </p:grpSpPr>
          <p:grpSp>
            <p:nvGrpSpPr>
              <p:cNvPr id="20" name="Group 19"/>
              <p:cNvGrpSpPr/>
              <p:nvPr/>
            </p:nvGrpSpPr>
            <p:grpSpPr>
              <a:xfrm>
                <a:off x="535217" y="6847729"/>
                <a:ext cx="927787" cy="1839380"/>
                <a:chOff x="535217" y="6847713"/>
                <a:chExt cx="1030874" cy="2043750"/>
              </a:xfrm>
            </p:grpSpPr>
            <p:sp>
              <p:nvSpPr>
                <p:cNvPr id="45" name="Rectangle 44"/>
                <p:cNvSpPr/>
                <p:nvPr/>
              </p:nvSpPr>
              <p:spPr>
                <a:xfrm>
                  <a:off x="535217" y="8104925"/>
                  <a:ext cx="1030874" cy="786538"/>
                </a:xfrm>
                <a:prstGeom prst="rect">
                  <a:avLst/>
                </a:prstGeom>
              </p:spPr>
              <p:txBody>
                <a:bodyPr wrap="square">
                  <a:spAutoFit/>
                </a:bodyPr>
                <a:lstStyle/>
                <a:p>
                  <a:pPr algn="ctr" rtl="0"/>
                  <a:r>
                    <a:rPr lang="fr-FR" sz="1000" b="0" i="0" u="none" dirty="0">
                      <a:latin typeface="Futura Std Condensed" pitchFamily="34" charset="0"/>
                      <a:cs typeface="Futura Condensed"/>
                    </a:rPr>
                    <a:t>Que sais-tu ?</a:t>
                  </a:r>
                </a:p>
                <a:p>
                  <a:pPr algn="ctr" rtl="0"/>
                  <a:r>
                    <a:rPr lang="fr-FR" sz="1000" b="0" i="0" u="none" dirty="0">
                      <a:latin typeface="Futura Std Condensed" pitchFamily="34" charset="0"/>
                      <a:cs typeface="Futura Condensed"/>
                    </a:rPr>
                    <a:t> Que veux-tu </a:t>
                  </a:r>
                  <a:endParaRPr lang="fr-FR" sz="1000" dirty="0" smtClean="0">
                    <a:latin typeface="Futura Std Condensed" pitchFamily="34" charset="0"/>
                    <a:cs typeface="Futura Condensed"/>
                  </a:endParaRPr>
                </a:p>
                <a:p>
                  <a:pPr algn="ctr" rtl="0"/>
                  <a:r>
                    <a:rPr lang="fr-FR" sz="1000" b="0" i="0" u="none" dirty="0">
                      <a:latin typeface="Futura Std Condensed" pitchFamily="34" charset="0"/>
                      <a:cs typeface="Futura Condensed"/>
                    </a:rPr>
                    <a:t>savoir ? </a:t>
                  </a:r>
                  <a:r>
                    <a:rPr lang="fr-FR" sz="1000" b="0" i="0" u="none" dirty="0" smtClean="0">
                      <a:latin typeface="Futura Std Condensed" pitchFamily="34" charset="0"/>
                      <a:cs typeface="Futura Condensed"/>
                    </a:rPr>
                    <a:t>Qu’as-tu </a:t>
                  </a:r>
                  <a:r>
                    <a:rPr lang="fr-FR" sz="1000" b="0" i="0" u="none" dirty="0">
                      <a:latin typeface="Futura Std Condensed" pitchFamily="34" charset="0"/>
                      <a:cs typeface="Futura Condensed"/>
                    </a:rPr>
                    <a:t>appris ?</a:t>
                  </a:r>
                </a:p>
              </p:txBody>
            </p:sp>
            <p:grpSp>
              <p:nvGrpSpPr>
                <p:cNvPr id="42" name="Group 41"/>
                <p:cNvGrpSpPr/>
                <p:nvPr/>
              </p:nvGrpSpPr>
              <p:grpSpPr>
                <a:xfrm>
                  <a:off x="535218" y="6847713"/>
                  <a:ext cx="1030873" cy="975086"/>
                  <a:chOff x="535218" y="6847713"/>
                  <a:chExt cx="1030873" cy="975086"/>
                </a:xfrm>
              </p:grpSpPr>
              <p:sp>
                <p:nvSpPr>
                  <p:cNvPr id="43" name="Teardrop 42"/>
                  <p:cNvSpPr/>
                  <p:nvPr/>
                </p:nvSpPr>
                <p:spPr>
                  <a:xfrm rot="8075815">
                    <a:off x="563111" y="6847712"/>
                    <a:ext cx="975086" cy="975087"/>
                  </a:xfrm>
                  <a:prstGeom prst="teardrop">
                    <a:avLst/>
                  </a:prstGeom>
                  <a:solidFill>
                    <a:srgbClr val="F7A654"/>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solidFill>
                        <a:srgbClr val="F7A654"/>
                      </a:solidFill>
                      <a:latin typeface="Futura Std Condensed" pitchFamily="34" charset="0"/>
                    </a:endParaRPr>
                  </a:p>
                </p:txBody>
              </p:sp>
              <p:sp>
                <p:nvSpPr>
                  <p:cNvPr id="44" name="TextBox 43"/>
                  <p:cNvSpPr txBox="1"/>
                  <p:nvPr/>
                </p:nvSpPr>
                <p:spPr>
                  <a:xfrm>
                    <a:off x="535218" y="7006866"/>
                    <a:ext cx="1030873" cy="718143"/>
                  </a:xfrm>
                  <a:prstGeom prst="rect">
                    <a:avLst/>
                  </a:prstGeom>
                  <a:noFill/>
                  <a:ln w="6350" cmpd="sng">
                    <a:noFill/>
                    <a:prstDash val="dash"/>
                  </a:ln>
                </p:spPr>
                <p:txBody>
                  <a:bodyPr wrap="square" numCol="1" rtlCol="0">
                    <a:spAutoFit/>
                  </a:bodyPr>
                  <a:lstStyle/>
                  <a:p>
                    <a:pPr algn="ctr" rtl="0"/>
                    <a:r>
                      <a:rPr lang="fr-FR" sz="1200" b="0" i="0" u="none" dirty="0">
                        <a:solidFill>
                          <a:srgbClr val="FFFFFF"/>
                        </a:solidFill>
                        <a:latin typeface="Futura Std Condensed" pitchFamily="34" charset="0"/>
                        <a:cs typeface="Futura Condensed"/>
                      </a:rPr>
                      <a:t>SAVOIR </a:t>
                    </a:r>
                  </a:p>
                  <a:p>
                    <a:pPr algn="ctr" rtl="0"/>
                    <a:r>
                      <a:rPr lang="fr-FR" sz="1200" b="0" i="0" u="none" dirty="0">
                        <a:solidFill>
                          <a:srgbClr val="FFFFFF"/>
                        </a:solidFill>
                        <a:latin typeface="Futura Std Condensed" pitchFamily="34" charset="0"/>
                        <a:cs typeface="Futura Condensed"/>
                      </a:rPr>
                      <a:t>VOULOIR APPRENDRE</a:t>
                    </a:r>
                  </a:p>
                </p:txBody>
              </p:sp>
            </p:grpSp>
          </p:grpSp>
          <p:grpSp>
            <p:nvGrpSpPr>
              <p:cNvPr id="21" name="Group 20"/>
              <p:cNvGrpSpPr/>
              <p:nvPr/>
            </p:nvGrpSpPr>
            <p:grpSpPr>
              <a:xfrm>
                <a:off x="1711987" y="6847707"/>
                <a:ext cx="927786" cy="2301042"/>
                <a:chOff x="1777121" y="6847712"/>
                <a:chExt cx="1030873" cy="2556715"/>
              </a:xfrm>
            </p:grpSpPr>
            <p:sp>
              <p:nvSpPr>
                <p:cNvPr id="37" name="Rectangle 36"/>
                <p:cNvSpPr/>
                <p:nvPr/>
              </p:nvSpPr>
              <p:spPr>
                <a:xfrm>
                  <a:off x="1777121" y="8104925"/>
                  <a:ext cx="1030873" cy="1299502"/>
                </a:xfrm>
                <a:prstGeom prst="rect">
                  <a:avLst/>
                </a:prstGeom>
                <a:noFill/>
              </p:spPr>
              <p:txBody>
                <a:bodyPr wrap="square">
                  <a:spAutoFit/>
                </a:bodyPr>
                <a:lstStyle/>
                <a:p>
                  <a:pPr algn="ctr" rtl="0"/>
                  <a:r>
                    <a:rPr lang="fr-FR" sz="1000" b="0" i="0" u="none">
                      <a:latin typeface="Futura Std Condensed" pitchFamily="34" charset="0"/>
                      <a:cs typeface="Futura Condensed"/>
                    </a:rPr>
                    <a:t>Remixe un de tes précédents projets, reviens sur une activité manquée ou apprends quelque chose de nouveau.</a:t>
                  </a:r>
                  <a:endParaRPr lang="fr-FR" sz="1000" dirty="0">
                    <a:latin typeface="Futura Std Condensed" pitchFamily="34" charset="0"/>
                    <a:cs typeface="Futura Condensed"/>
                  </a:endParaRPr>
                </a:p>
              </p:txBody>
            </p:sp>
            <p:grpSp>
              <p:nvGrpSpPr>
                <p:cNvPr id="38" name="Group 37"/>
                <p:cNvGrpSpPr/>
                <p:nvPr/>
              </p:nvGrpSpPr>
              <p:grpSpPr>
                <a:xfrm>
                  <a:off x="1777121" y="6847712"/>
                  <a:ext cx="1030873" cy="975086"/>
                  <a:chOff x="1777121" y="6847712"/>
                  <a:chExt cx="1030873" cy="975086"/>
                </a:xfrm>
              </p:grpSpPr>
              <p:sp>
                <p:nvSpPr>
                  <p:cNvPr id="39" name="Teardrop 38"/>
                  <p:cNvSpPr/>
                  <p:nvPr/>
                </p:nvSpPr>
                <p:spPr>
                  <a:xfrm rot="8075815">
                    <a:off x="1805013" y="6847711"/>
                    <a:ext cx="975086" cy="975087"/>
                  </a:xfrm>
                  <a:prstGeom prst="teardrop">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40" name="TextBox 39"/>
                  <p:cNvSpPr txBox="1"/>
                  <p:nvPr/>
                </p:nvSpPr>
                <p:spPr>
                  <a:xfrm>
                    <a:off x="1777121" y="7172213"/>
                    <a:ext cx="1030873" cy="307777"/>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SECOND TOUR</a:t>
                    </a:r>
                  </a:p>
                </p:txBody>
              </p:sp>
            </p:grpSp>
          </p:grpSp>
          <p:grpSp>
            <p:nvGrpSpPr>
              <p:cNvPr id="22" name="Group 21"/>
              <p:cNvGrpSpPr/>
              <p:nvPr/>
            </p:nvGrpSpPr>
            <p:grpSpPr>
              <a:xfrm>
                <a:off x="2884866" y="6847714"/>
                <a:ext cx="927786" cy="1839377"/>
                <a:chOff x="3026723" y="6847714"/>
                <a:chExt cx="1030873" cy="2043752"/>
              </a:xfrm>
            </p:grpSpPr>
            <p:sp>
              <p:nvSpPr>
                <p:cNvPr id="33" name="Rectangle 32"/>
                <p:cNvSpPr/>
                <p:nvPr/>
              </p:nvSpPr>
              <p:spPr>
                <a:xfrm>
                  <a:off x="3026723" y="8104926"/>
                  <a:ext cx="1030873" cy="786540"/>
                </a:xfrm>
                <a:prstGeom prst="rect">
                  <a:avLst/>
                </a:prstGeom>
              </p:spPr>
              <p:txBody>
                <a:bodyPr wrap="square">
                  <a:spAutoFit/>
                </a:bodyPr>
                <a:lstStyle/>
                <a:p>
                  <a:pPr algn="ctr" rtl="0"/>
                  <a:r>
                    <a:rPr lang="fr-FR" sz="1000" b="0" i="0" u="none" dirty="0">
                      <a:latin typeface="Futura Std Condensed" pitchFamily="34" charset="0"/>
                      <a:cs typeface="Futura Condensed"/>
                    </a:rPr>
                    <a:t>La création avec Scratch peut dépasser les limites de </a:t>
                  </a:r>
                  <a:r>
                    <a:rPr lang="fr-FR" sz="1000" b="0" i="0" u="none" dirty="0" smtClean="0">
                      <a:latin typeface="Futura Std Condensed" pitchFamily="34" charset="0"/>
                      <a:cs typeface="Futura Condensed"/>
                    </a:rPr>
                    <a:t>l’écran</a:t>
                  </a:r>
                  <a:r>
                    <a:rPr lang="fr-FR" sz="1000" b="0" i="0" u="none" dirty="0">
                      <a:latin typeface="Futura Std Condensed" pitchFamily="34" charset="0"/>
                      <a:cs typeface="Futura Condensed"/>
                    </a:rPr>
                    <a:t>.</a:t>
                  </a:r>
                </a:p>
              </p:txBody>
            </p:sp>
            <p:grpSp>
              <p:nvGrpSpPr>
                <p:cNvPr id="34" name="Group 33"/>
                <p:cNvGrpSpPr/>
                <p:nvPr/>
              </p:nvGrpSpPr>
              <p:grpSpPr>
                <a:xfrm>
                  <a:off x="3026723" y="6847714"/>
                  <a:ext cx="1030873" cy="975086"/>
                  <a:chOff x="3026723" y="6847714"/>
                  <a:chExt cx="1030873" cy="975086"/>
                </a:xfrm>
              </p:grpSpPr>
              <p:sp>
                <p:nvSpPr>
                  <p:cNvPr id="35" name="Teardrop 34"/>
                  <p:cNvSpPr/>
                  <p:nvPr/>
                </p:nvSpPr>
                <p:spPr>
                  <a:xfrm rot="8075815">
                    <a:off x="3054616" y="6847713"/>
                    <a:ext cx="975086" cy="975087"/>
                  </a:xfrm>
                  <a:prstGeom prst="teardrop">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6" name="TextBox 35"/>
                  <p:cNvSpPr txBox="1"/>
                  <p:nvPr/>
                </p:nvSpPr>
                <p:spPr>
                  <a:xfrm>
                    <a:off x="3026723" y="7112437"/>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MATÉRIEL ET EXTENSIONS</a:t>
                    </a:r>
                  </a:p>
                </p:txBody>
              </p:sp>
            </p:grpSp>
          </p:grpSp>
          <p:grpSp>
            <p:nvGrpSpPr>
              <p:cNvPr id="23" name="Group 22"/>
              <p:cNvGrpSpPr/>
              <p:nvPr/>
            </p:nvGrpSpPr>
            <p:grpSpPr>
              <a:xfrm>
                <a:off x="5236322" y="6847715"/>
                <a:ext cx="927787" cy="1993265"/>
                <a:chOff x="5465106" y="6847713"/>
                <a:chExt cx="1030874" cy="2214738"/>
              </a:xfrm>
            </p:grpSpPr>
            <p:sp>
              <p:nvSpPr>
                <p:cNvPr id="29" name="Rectangle 28"/>
                <p:cNvSpPr/>
                <p:nvPr/>
              </p:nvSpPr>
              <p:spPr>
                <a:xfrm>
                  <a:off x="5465106" y="8104925"/>
                  <a:ext cx="1030873" cy="957526"/>
                </a:xfrm>
                <a:prstGeom prst="rect">
                  <a:avLst/>
                </a:prstGeom>
              </p:spPr>
              <p:txBody>
                <a:bodyPr wrap="square">
                  <a:spAutoFit/>
                </a:bodyPr>
                <a:lstStyle/>
                <a:p>
                  <a:pPr algn="ctr" rtl="0"/>
                  <a:r>
                    <a:rPr lang="fr-FR" sz="1000" b="0" i="0" u="none" dirty="0">
                      <a:latin typeface="Futura Std Condensed" pitchFamily="34" charset="0"/>
                      <a:cs typeface="Futura Condensed"/>
                    </a:rPr>
                    <a:t>Conçois une activité pédagogique que </a:t>
                  </a:r>
                  <a:r>
                    <a:rPr lang="fr-FR" sz="1000" b="0" i="0" u="none" dirty="0" smtClean="0">
                      <a:latin typeface="Futura Std Condensed" pitchFamily="34" charset="0"/>
                      <a:cs typeface="Futura Condensed"/>
                    </a:rPr>
                    <a:t>d’autres </a:t>
                  </a:r>
                  <a:r>
                    <a:rPr lang="fr-FR" sz="1000" b="0" i="0" u="none" dirty="0">
                      <a:latin typeface="Futura Std Condensed" pitchFamily="34" charset="0"/>
                      <a:cs typeface="Futura Condensed"/>
                    </a:rPr>
                    <a:t>pourront essayer.</a:t>
                  </a:r>
                </a:p>
              </p:txBody>
            </p:sp>
            <p:grpSp>
              <p:nvGrpSpPr>
                <p:cNvPr id="30" name="Group 29"/>
                <p:cNvGrpSpPr/>
                <p:nvPr/>
              </p:nvGrpSpPr>
              <p:grpSpPr>
                <a:xfrm>
                  <a:off x="5465107" y="6847713"/>
                  <a:ext cx="1030873" cy="975086"/>
                  <a:chOff x="5465107" y="6847713"/>
                  <a:chExt cx="1030873" cy="975086"/>
                </a:xfrm>
              </p:grpSpPr>
              <p:sp>
                <p:nvSpPr>
                  <p:cNvPr id="31" name="Teardrop 30"/>
                  <p:cNvSpPr/>
                  <p:nvPr/>
                </p:nvSpPr>
                <p:spPr>
                  <a:xfrm rot="8075815">
                    <a:off x="5493000" y="6847712"/>
                    <a:ext cx="975086" cy="975087"/>
                  </a:xfrm>
                  <a:prstGeom prst="teardrop">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2" name="TextBox 31"/>
                  <p:cNvSpPr txBox="1"/>
                  <p:nvPr/>
                </p:nvSpPr>
                <p:spPr>
                  <a:xfrm>
                    <a:off x="5465107" y="7113936"/>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CONÇOIS UNE ACTIVITÉ</a:t>
                    </a:r>
                  </a:p>
                </p:txBody>
              </p:sp>
            </p:grpSp>
          </p:grpSp>
          <p:grpSp>
            <p:nvGrpSpPr>
              <p:cNvPr id="24" name="Group 23"/>
              <p:cNvGrpSpPr/>
              <p:nvPr/>
            </p:nvGrpSpPr>
            <p:grpSpPr>
              <a:xfrm>
                <a:off x="4060679" y="6847716"/>
                <a:ext cx="927787" cy="1839378"/>
                <a:chOff x="4253209" y="6847713"/>
                <a:chExt cx="1030874" cy="2043752"/>
              </a:xfrm>
            </p:grpSpPr>
            <p:grpSp>
              <p:nvGrpSpPr>
                <p:cNvPr id="25" name="Group 24"/>
                <p:cNvGrpSpPr/>
                <p:nvPr/>
              </p:nvGrpSpPr>
              <p:grpSpPr>
                <a:xfrm>
                  <a:off x="4253210" y="6847713"/>
                  <a:ext cx="1030873" cy="975087"/>
                  <a:chOff x="4253210" y="6847713"/>
                  <a:chExt cx="1030873" cy="975087"/>
                </a:xfrm>
              </p:grpSpPr>
              <p:sp>
                <p:nvSpPr>
                  <p:cNvPr id="27" name="Teardrop 26"/>
                  <p:cNvSpPr/>
                  <p:nvPr/>
                </p:nvSpPr>
                <p:spPr>
                  <a:xfrm rot="8075815">
                    <a:off x="4281103" y="6847713"/>
                    <a:ext cx="975087" cy="975088"/>
                  </a:xfrm>
                  <a:prstGeom prst="teardrop">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28" name="TextBox 27"/>
                  <p:cNvSpPr txBox="1"/>
                  <p:nvPr/>
                </p:nvSpPr>
                <p:spPr>
                  <a:xfrm>
                    <a:off x="4253210" y="7112436"/>
                    <a:ext cx="1030873" cy="512961"/>
                  </a:xfrm>
                  <a:prstGeom prst="rect">
                    <a:avLst/>
                  </a:prstGeom>
                  <a:noFill/>
                  <a:ln w="6350" cmpd="sng">
                    <a:noFill/>
                    <a:prstDash val="dash"/>
                  </a:ln>
                </p:spPr>
                <p:txBody>
                  <a:bodyPr wrap="square" numCol="1" rtlCol="0">
                    <a:spAutoFit/>
                  </a:bodyPr>
                  <a:lstStyle/>
                  <a:p>
                    <a:pPr algn="ctr" rtl="0"/>
                    <a:r>
                      <a:rPr lang="fr-FR" sz="1200" b="0" i="0" u="none">
                        <a:solidFill>
                          <a:srgbClr val="FFFFFF"/>
                        </a:solidFill>
                        <a:latin typeface="Futura Std Condensed" pitchFamily="34" charset="0"/>
                        <a:cs typeface="Futura Condensed"/>
                      </a:rPr>
                      <a:t>CONCEPTS AVANCÉS</a:t>
                    </a:r>
                  </a:p>
                </p:txBody>
              </p:sp>
            </p:grpSp>
            <p:sp>
              <p:nvSpPr>
                <p:cNvPr id="26" name="Rectangle 25"/>
                <p:cNvSpPr/>
                <p:nvPr/>
              </p:nvSpPr>
              <p:spPr>
                <a:xfrm>
                  <a:off x="4253209" y="8104925"/>
                  <a:ext cx="1030873" cy="786540"/>
                </a:xfrm>
                <a:prstGeom prst="rect">
                  <a:avLst/>
                </a:prstGeom>
              </p:spPr>
              <p:txBody>
                <a:bodyPr wrap="square">
                  <a:spAutoFit/>
                </a:bodyPr>
                <a:lstStyle/>
                <a:p>
                  <a:pPr algn="ctr" rtl="0"/>
                  <a:r>
                    <a:rPr lang="fr-FR" sz="1000" b="0" i="0" u="none">
                      <a:latin typeface="Futura Std Condensed" pitchFamily="34" charset="0"/>
                      <a:cs typeface="Futura Condensed"/>
                    </a:rPr>
                    <a:t>Crée un projet axé sur la capture vidéo</a:t>
                  </a:r>
                </a:p>
                <a:p>
                  <a:pPr algn="ctr" rtl="0"/>
                  <a:r>
                    <a:rPr lang="fr-FR" sz="1000" b="0" i="0" u="none">
                      <a:latin typeface="Futura Std Condensed" pitchFamily="34" charset="0"/>
                      <a:cs typeface="Futura Condensed"/>
                    </a:rPr>
                    <a:t>ou le clonage.</a:t>
                  </a:r>
                  <a:endParaRPr lang="fr-FR" sz="1000" dirty="0">
                    <a:latin typeface="Futura Std Condensed" pitchFamily="34" charset="0"/>
                    <a:cs typeface="Futura Condensed"/>
                  </a:endParaRPr>
                </a:p>
              </p:txBody>
            </p:sp>
          </p:grpSp>
        </p:grpSp>
        <p:grpSp>
          <p:nvGrpSpPr>
            <p:cNvPr id="14" name="Group 13"/>
            <p:cNvGrpSpPr/>
            <p:nvPr/>
          </p:nvGrpSpPr>
          <p:grpSpPr>
            <a:xfrm>
              <a:off x="6413859" y="7306475"/>
              <a:ext cx="927787" cy="2147154"/>
              <a:chOff x="6413859" y="7333121"/>
              <a:chExt cx="927787" cy="2147154"/>
            </a:xfrm>
          </p:grpSpPr>
          <p:sp>
            <p:nvSpPr>
              <p:cNvPr id="15" name="Rectangle 14"/>
              <p:cNvSpPr/>
              <p:nvPr/>
            </p:nvSpPr>
            <p:spPr>
              <a:xfrm>
                <a:off x="6413859" y="8464612"/>
                <a:ext cx="927786" cy="1015663"/>
              </a:xfrm>
              <a:prstGeom prst="rect">
                <a:avLst/>
              </a:prstGeom>
            </p:spPr>
            <p:txBody>
              <a:bodyPr wrap="square">
                <a:spAutoFit/>
              </a:bodyPr>
              <a:lstStyle/>
              <a:p>
                <a:pPr algn="ctr" rtl="0"/>
                <a:r>
                  <a:rPr lang="fr-FR" sz="1000" b="0" i="0" u="none" dirty="0">
                    <a:latin typeface="Futura Std Condensed" pitchFamily="34" charset="0"/>
                    <a:cs typeface="Futura Condensed"/>
                  </a:rPr>
                  <a:t>Crée ton propre défi de débogage et vois si </a:t>
                </a:r>
                <a:r>
                  <a:rPr lang="fr-FR" sz="1000" b="0" i="0" u="none" dirty="0" smtClean="0">
                    <a:latin typeface="Futura Std Condensed" pitchFamily="34" charset="0"/>
                    <a:cs typeface="Futura Condensed"/>
                  </a:rPr>
                  <a:t>d’autres </a:t>
                </a:r>
                <a:r>
                  <a:rPr lang="fr-FR" sz="1000" b="0" i="0" u="none" dirty="0">
                    <a:latin typeface="Futura Std Condensed" pitchFamily="34" charset="0"/>
                    <a:cs typeface="Futura Condensed"/>
                  </a:rPr>
                  <a:t>arrivent à résoudre le problème.</a:t>
                </a:r>
              </a:p>
            </p:txBody>
          </p:sp>
          <p:sp>
            <p:nvSpPr>
              <p:cNvPr id="16" name="Teardrop 15"/>
              <p:cNvSpPr/>
              <p:nvPr/>
            </p:nvSpPr>
            <p:spPr>
              <a:xfrm rot="8075815">
                <a:off x="6438964" y="7333120"/>
                <a:ext cx="877577" cy="877579"/>
              </a:xfrm>
              <a:prstGeom prst="teardrop">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17" name="TextBox 16"/>
              <p:cNvSpPr txBox="1"/>
              <p:nvPr/>
            </p:nvSpPr>
            <p:spPr>
              <a:xfrm>
                <a:off x="6413860" y="7556721"/>
                <a:ext cx="927786" cy="461665"/>
              </a:xfrm>
              <a:prstGeom prst="rect">
                <a:avLst/>
              </a:prstGeom>
              <a:noFill/>
              <a:ln w="6350" cmpd="sng">
                <a:noFill/>
                <a:prstDash val="dash"/>
              </a:ln>
            </p:spPr>
            <p:txBody>
              <a:bodyPr wrap="square" numCol="1" rtlCol="0">
                <a:spAutoFit/>
              </a:bodyPr>
              <a:lstStyle/>
              <a:p>
                <a:pPr algn="ctr" rtl="0"/>
                <a:r>
                  <a:rPr lang="fr-FR" sz="1200" b="0" i="0" u="none" dirty="0">
                    <a:solidFill>
                      <a:srgbClr val="FFFFFF"/>
                    </a:solidFill>
                    <a:latin typeface="Futura Std Condensed" pitchFamily="34" charset="0"/>
                    <a:cs typeface="Futura Condensed"/>
                  </a:rPr>
                  <a:t>MON DÉFI DE DÉBOGAGE</a:t>
                </a:r>
              </a:p>
            </p:txBody>
          </p:sp>
        </p:grpSp>
      </p:grpSp>
      <p:grpSp>
        <p:nvGrpSpPr>
          <p:cNvPr id="148" name="Group 147"/>
          <p:cNvGrpSpPr/>
          <p:nvPr>
            <p:custDataLst>
              <p:tags r:id="rId3"/>
            </p:custDataLst>
          </p:nvPr>
        </p:nvGrpSpPr>
        <p:grpSpPr>
          <a:xfrm>
            <a:off x="1811353" y="6314503"/>
            <a:ext cx="704040" cy="400386"/>
            <a:chOff x="1811353" y="6314503"/>
            <a:chExt cx="704040" cy="400386"/>
          </a:xfrm>
        </p:grpSpPr>
        <p:cxnSp>
          <p:nvCxnSpPr>
            <p:cNvPr id="136" name="Straight Connector 135"/>
            <p:cNvCxnSpPr/>
            <p:nvPr/>
          </p:nvCxnSpPr>
          <p:spPr>
            <a:xfrm flipH="1" flipV="1">
              <a:off x="2173558" y="6536857"/>
              <a:ext cx="1" cy="178032"/>
            </a:xfrm>
            <a:prstGeom prst="line">
              <a:avLst/>
            </a:prstGeom>
            <a:solidFill>
              <a:schemeClr val="accent3"/>
            </a:solid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37" name="Rectangle 136"/>
            <p:cNvSpPr/>
            <p:nvPr/>
          </p:nvSpPr>
          <p:spPr>
            <a:xfrm>
              <a:off x="1811353" y="6314503"/>
              <a:ext cx="704040" cy="253916"/>
            </a:xfrm>
            <a:prstGeom prst="rect">
              <a:avLst/>
            </a:prstGeom>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2</a:t>
              </a:r>
              <a:endParaRPr lang="fr-FR" sz="1050" dirty="0">
                <a:latin typeface="Futura Std Condensed" pitchFamily="34" charset="0"/>
              </a:endParaRPr>
            </a:p>
          </p:txBody>
        </p:sp>
      </p:grpSp>
      <p:grpSp>
        <p:nvGrpSpPr>
          <p:cNvPr id="149" name="Group 148"/>
          <p:cNvGrpSpPr/>
          <p:nvPr>
            <p:custDataLst>
              <p:tags r:id="rId4"/>
            </p:custDataLst>
          </p:nvPr>
        </p:nvGrpSpPr>
        <p:grpSpPr>
          <a:xfrm>
            <a:off x="643875" y="6313615"/>
            <a:ext cx="704040" cy="404990"/>
            <a:chOff x="643875" y="6313615"/>
            <a:chExt cx="704040" cy="404990"/>
          </a:xfrm>
        </p:grpSpPr>
        <p:cxnSp>
          <p:nvCxnSpPr>
            <p:cNvPr id="138" name="Straight Connector 137"/>
            <p:cNvCxnSpPr/>
            <p:nvPr/>
          </p:nvCxnSpPr>
          <p:spPr>
            <a:xfrm flipH="1" flipV="1">
              <a:off x="992120" y="6536857"/>
              <a:ext cx="3775" cy="181748"/>
            </a:xfrm>
            <a:prstGeom prst="line">
              <a:avLst/>
            </a:prstGeom>
            <a:solidFill>
              <a:schemeClr val="accent3"/>
            </a:solid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39" name="Rectangle 138"/>
            <p:cNvSpPr/>
            <p:nvPr/>
          </p:nvSpPr>
          <p:spPr>
            <a:xfrm>
              <a:off x="643875" y="6313615"/>
              <a:ext cx="704040" cy="253916"/>
            </a:xfrm>
            <a:prstGeom prst="rect">
              <a:avLst/>
            </a:prstGeom>
            <a:no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1</a:t>
              </a:r>
              <a:endParaRPr lang="fr-FR" sz="1050" dirty="0">
                <a:latin typeface="Futura Std Condensed" pitchFamily="34" charset="0"/>
              </a:endParaRPr>
            </a:p>
          </p:txBody>
        </p:sp>
      </p:grpSp>
      <p:grpSp>
        <p:nvGrpSpPr>
          <p:cNvPr id="3" name="Group 2"/>
          <p:cNvGrpSpPr/>
          <p:nvPr>
            <p:custDataLst>
              <p:tags r:id="rId5"/>
            </p:custDataLst>
          </p:nvPr>
        </p:nvGrpSpPr>
        <p:grpSpPr>
          <a:xfrm>
            <a:off x="3319022" y="6315572"/>
            <a:ext cx="1173823" cy="400902"/>
            <a:chOff x="3319022" y="6315572"/>
            <a:chExt cx="1173823" cy="400902"/>
          </a:xfrm>
        </p:grpSpPr>
        <p:cxnSp>
          <p:nvCxnSpPr>
            <p:cNvPr id="140" name="Straight Connector 139"/>
            <p:cNvCxnSpPr/>
            <p:nvPr/>
          </p:nvCxnSpPr>
          <p:spPr>
            <a:xfrm flipH="1" flipV="1">
              <a:off x="3322797" y="6441239"/>
              <a:ext cx="1" cy="275235"/>
            </a:xfrm>
            <a:prstGeom prst="line">
              <a:avLst/>
            </a:prstGeom>
            <a:solidFill>
              <a:srgbClr val="AA28BA"/>
            </a:solid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flipH="1" flipV="1">
              <a:off x="4489070" y="6433842"/>
              <a:ext cx="3775" cy="281047"/>
            </a:xfrm>
            <a:prstGeom prst="line">
              <a:avLst/>
            </a:prstGeom>
            <a:solidFill>
              <a:srgbClr val="AA28BA"/>
            </a:solid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a:off x="3319022" y="6441239"/>
              <a:ext cx="1170048" cy="0"/>
            </a:xfrm>
            <a:prstGeom prst="line">
              <a:avLst/>
            </a:prstGeom>
            <a:solidFill>
              <a:srgbClr val="AA28BA"/>
            </a:solidFill>
            <a:ln w="12700" cmpd="sng">
              <a:solidFill>
                <a:schemeClr val="tx1"/>
              </a:solidFill>
            </a:ln>
          </p:spPr>
          <p:style>
            <a:lnRef idx="1">
              <a:schemeClr val="dk1"/>
            </a:lnRef>
            <a:fillRef idx="0">
              <a:schemeClr val="dk1"/>
            </a:fillRef>
            <a:effectRef idx="0">
              <a:schemeClr val="dk1"/>
            </a:effectRef>
            <a:fontRef idx="minor">
              <a:schemeClr val="tx1"/>
            </a:fontRef>
          </p:style>
        </p:cxnSp>
        <p:sp>
          <p:nvSpPr>
            <p:cNvPr id="143" name="Rectangle 142"/>
            <p:cNvSpPr/>
            <p:nvPr/>
          </p:nvSpPr>
          <p:spPr>
            <a:xfrm>
              <a:off x="3545794" y="6315572"/>
              <a:ext cx="710452" cy="253916"/>
            </a:xfrm>
            <a:prstGeom prst="rect">
              <a:avLst/>
            </a:prstGeom>
            <a:solidFill>
              <a:srgbClr val="FFFFFF"/>
            </a:solidFill>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3</a:t>
              </a:r>
              <a:endParaRPr lang="fr-FR" sz="1050" dirty="0">
                <a:latin typeface="Futura Std Condensed" pitchFamily="34" charset="0"/>
              </a:endParaRPr>
            </a:p>
          </p:txBody>
        </p:sp>
      </p:grpSp>
      <p:grpSp>
        <p:nvGrpSpPr>
          <p:cNvPr id="2" name="Group 1"/>
          <p:cNvGrpSpPr/>
          <p:nvPr>
            <p:custDataLst>
              <p:tags r:id="rId6"/>
            </p:custDataLst>
          </p:nvPr>
        </p:nvGrpSpPr>
        <p:grpSpPr>
          <a:xfrm>
            <a:off x="5343314" y="6313615"/>
            <a:ext cx="1890233" cy="404990"/>
            <a:chOff x="5343314" y="6313615"/>
            <a:chExt cx="1890233" cy="404990"/>
          </a:xfrm>
        </p:grpSpPr>
        <p:cxnSp>
          <p:nvCxnSpPr>
            <p:cNvPr id="144" name="Straight Connector 143"/>
            <p:cNvCxnSpPr/>
            <p:nvPr/>
          </p:nvCxnSpPr>
          <p:spPr>
            <a:xfrm flipH="1" flipV="1">
              <a:off x="6877752" y="6536857"/>
              <a:ext cx="3775" cy="181748"/>
            </a:xfrm>
            <a:prstGeom prst="line">
              <a:avLst/>
            </a:prstGeom>
            <a:solidFill>
              <a:schemeClr val="accent3"/>
            </a:solid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45" name="Rectangle 144"/>
            <p:cNvSpPr/>
            <p:nvPr/>
          </p:nvSpPr>
          <p:spPr>
            <a:xfrm>
              <a:off x="6529507" y="6313615"/>
              <a:ext cx="704040" cy="253916"/>
            </a:xfrm>
            <a:prstGeom prst="rect">
              <a:avLst/>
            </a:prstGeom>
            <a:noFill/>
          </p:spPr>
          <p:txBody>
            <a:bodyPr wrap="none">
              <a:spAutoFit/>
            </a:bodyPr>
            <a:lstStyle/>
            <a:p>
              <a:pPr algn="ctr" rtl="0"/>
              <a:r>
                <a:rPr lang="fr-FR" sz="1050" b="0" i="0" u="none">
                  <a:latin typeface="Futura Std Condensed" pitchFamily="34" charset="0"/>
                  <a:cs typeface="Futura Condensed"/>
                </a:rPr>
                <a:t>SÉANCE N</a:t>
              </a:r>
              <a:r>
                <a:rPr lang="fr-FR" sz="1050" b="0" i="0" u="none" baseline="30000">
                  <a:latin typeface="Futura Std Condensed" pitchFamily="34" charset="0"/>
                  <a:cs typeface="Futura Condensed"/>
                </a:rPr>
                <a:t>O </a:t>
              </a:r>
              <a:r>
                <a:rPr lang="fr-FR" sz="1050" b="0" i="0" u="none">
                  <a:latin typeface="Futura Std Condensed" pitchFamily="34" charset="0"/>
                  <a:cs typeface="Futura Condensed"/>
                </a:rPr>
                <a:t>5</a:t>
              </a:r>
              <a:endParaRPr lang="fr-FR" sz="1050" dirty="0">
                <a:latin typeface="Futura Std Condensed" pitchFamily="34" charset="0"/>
              </a:endParaRPr>
            </a:p>
          </p:txBody>
        </p:sp>
        <p:cxnSp>
          <p:nvCxnSpPr>
            <p:cNvPr id="146" name="Straight Connector 145"/>
            <p:cNvCxnSpPr/>
            <p:nvPr/>
          </p:nvCxnSpPr>
          <p:spPr>
            <a:xfrm flipH="1" flipV="1">
              <a:off x="5704674" y="6540572"/>
              <a:ext cx="1" cy="178033"/>
            </a:xfrm>
            <a:prstGeom prst="line">
              <a:avLst/>
            </a:prstGeom>
            <a:solidFill>
              <a:schemeClr val="accent3"/>
            </a:solidFill>
            <a:ln w="1270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147" name="Rectangle 146"/>
            <p:cNvSpPr/>
            <p:nvPr/>
          </p:nvSpPr>
          <p:spPr>
            <a:xfrm>
              <a:off x="5343314" y="6313615"/>
              <a:ext cx="710451" cy="253916"/>
            </a:xfrm>
            <a:prstGeom prst="rect">
              <a:avLst/>
            </a:prstGeom>
            <a:noFill/>
          </p:spPr>
          <p:txBody>
            <a:bodyPr wrap="none">
              <a:spAutoFit/>
            </a:bodyPr>
            <a:lstStyle/>
            <a:p>
              <a:pPr algn="ctr" rtl="0"/>
              <a:r>
                <a:rPr lang="fr-FR" sz="1050" b="0" i="0" u="none" dirty="0">
                  <a:latin typeface="Futura Std Condensed" pitchFamily="34" charset="0"/>
                  <a:cs typeface="Futura Condensed"/>
                </a:rPr>
                <a:t>SÉANCE </a:t>
              </a:r>
              <a:r>
                <a:rPr lang="fr-FR" sz="1050" b="0" i="0" u="none" dirty="0" smtClean="0">
                  <a:latin typeface="Futura Std Condensed" pitchFamily="34" charset="0"/>
                  <a:cs typeface="Futura Condensed"/>
                </a:rPr>
                <a:t>N</a:t>
              </a:r>
              <a:r>
                <a:rPr lang="fr-FR" sz="1050" b="0" i="0" u="none" baseline="30000" dirty="0" smtClean="0">
                  <a:latin typeface="Futura Std Condensed" pitchFamily="34" charset="0"/>
                  <a:cs typeface="Futura Condensed"/>
                </a:rPr>
                <a:t>O</a:t>
              </a:r>
              <a:r>
                <a:rPr lang="fr-FR" sz="1050" b="0" i="0" u="none" dirty="0" smtClean="0">
                  <a:latin typeface="Futura Std Condensed" pitchFamily="34" charset="0"/>
                  <a:cs typeface="Futura Condensed"/>
                </a:rPr>
                <a:t> 4</a:t>
              </a:r>
              <a:endParaRPr lang="fr-FR" sz="1050" dirty="0">
                <a:latin typeface="Futura Std Condensed" pitchFamily="34" charset="0"/>
              </a:endParaRPr>
            </a:p>
          </p:txBody>
        </p:sp>
      </p:grpSp>
      <p:pic>
        <p:nvPicPr>
          <p:cNvPr id="60" name="Picture 59" descr="Screen Shot 2014-07-30 at 7.34.05 PM.png"/>
          <p:cNvPicPr>
            <a:picLocks noChangeAspect="1"/>
          </p:cNvPicPr>
          <p:nvPr>
            <p:custDataLst>
              <p:tags r:id="rId7"/>
            </p:custDataLst>
          </p:nvPr>
        </p:nvPicPr>
        <p:blipFill rotWithShape="1">
          <a:blip r:embed="rId12">
            <a:extLst>
              <a:ext uri="{28A0092B-C50C-407E-A947-70E740481C1C}">
                <a14:useLocalDpi xmlns:a14="http://schemas.microsoft.com/office/drawing/2010/main" val="0"/>
              </a:ext>
            </a:extLst>
          </a:blip>
          <a:srcRect t="15230"/>
          <a:stretch/>
        </p:blipFill>
        <p:spPr>
          <a:xfrm>
            <a:off x="467805" y="1704630"/>
            <a:ext cx="3314123" cy="2489087"/>
          </a:xfrm>
          <a:prstGeom prst="rect">
            <a:avLst/>
          </a:prstGeom>
        </p:spPr>
      </p:pic>
      <p:sp>
        <p:nvSpPr>
          <p:cNvPr id="58" name="Slide Number Placeholder 2"/>
          <p:cNvSpPr txBox="1">
            <a:spLocks/>
          </p:cNvSpPr>
          <p:nvPr>
            <p:custDataLst>
              <p:tags r:id="rId8"/>
            </p:custDataLst>
          </p:nvPr>
        </p:nvSpPr>
        <p:spPr>
          <a:xfrm>
            <a:off x="3887162" y="9517906"/>
            <a:ext cx="3744764" cy="535517"/>
          </a:xfrm>
          <a:prstGeom prst="rect">
            <a:avLst/>
          </a:prstGeom>
        </p:spPr>
        <p:txBody>
          <a:bodyPr vert="horz" lIns="91440" tIns="45720" rIns="91440" bIns="45720" rtlCol="0" anchor="ctr"/>
          <a:lstStyle>
            <a:defPPr>
              <a:defRPr lang="fr-FR"/>
            </a:defPPr>
            <a:lvl1pPr marL="0" algn="l" defTabSz="457200" rtl="0" eaLnBrk="1" latinLnBrk="0" hangingPunct="1">
              <a:defRPr sz="1200" b="0" i="0" kern="1200">
                <a:solidFill>
                  <a:schemeClr val="tx1">
                    <a:tint val="75000"/>
                  </a:schemeClr>
                </a:solidFill>
                <a:latin typeface="Futura Condensed"/>
                <a:ea typeface="+mn-ea"/>
                <a:cs typeface="Futura Condense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fr-FR" b="0" i="0" u="none">
                <a:latin typeface="Futura Std Condensed" pitchFamily="34" charset="0"/>
              </a:rPr>
              <a:t>91</a:t>
            </a:r>
            <a:endParaRPr lang="fr-FR" dirty="0">
              <a:latin typeface="Futura Std Condensed" pitchFamily="34" charset="0"/>
            </a:endParaRPr>
          </a:p>
        </p:txBody>
      </p:sp>
      <p:grpSp>
        <p:nvGrpSpPr>
          <p:cNvPr id="4" name="Group 3"/>
          <p:cNvGrpSpPr/>
          <p:nvPr>
            <p:custDataLst>
              <p:tags r:id="rId9"/>
            </p:custDataLst>
          </p:nvPr>
        </p:nvGrpSpPr>
        <p:grpSpPr>
          <a:xfrm>
            <a:off x="-1" y="668431"/>
            <a:ext cx="7582143" cy="479582"/>
            <a:chOff x="-1" y="668431"/>
            <a:chExt cx="7582143" cy="479582"/>
          </a:xfrm>
        </p:grpSpPr>
        <p:sp>
          <p:nvSpPr>
            <p:cNvPr id="64" name="Rectangle 13"/>
            <p:cNvSpPr/>
            <p:nvPr/>
          </p:nvSpPr>
          <p:spPr>
            <a:xfrm>
              <a:off x="-1" y="668431"/>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5" name="TextBox 64"/>
            <p:cNvSpPr txBox="1"/>
            <p:nvPr/>
          </p:nvSpPr>
          <p:spPr>
            <a:xfrm>
              <a:off x="3348759" y="668431"/>
              <a:ext cx="3985687"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CHOISISSEZ VOTRE PROPRE AVENTURE</a:t>
              </a:r>
              <a:endParaRPr lang="fr-FR" sz="2400" dirty="0">
                <a:solidFill>
                  <a:schemeClr val="bg1"/>
                </a:solidFill>
                <a:latin typeface="Futura Std Condensed" pitchFamily="34" charset="0"/>
                <a:cs typeface="Futura Condensed"/>
              </a:endParaRPr>
            </a:p>
          </p:txBody>
        </p:sp>
      </p:grpSp>
      <p:grpSp>
        <p:nvGrpSpPr>
          <p:cNvPr id="5" name="Group 4"/>
          <p:cNvGrpSpPr/>
          <p:nvPr>
            <p:custDataLst>
              <p:tags r:id="rId10"/>
            </p:custDataLst>
          </p:nvPr>
        </p:nvGrpSpPr>
        <p:grpSpPr>
          <a:xfrm>
            <a:off x="-1" y="5256957"/>
            <a:ext cx="7582143" cy="479582"/>
            <a:chOff x="-1" y="5256957"/>
            <a:chExt cx="7582143" cy="479582"/>
          </a:xfrm>
        </p:grpSpPr>
        <p:sp>
          <p:nvSpPr>
            <p:cNvPr id="67" name="Rectangle 13"/>
            <p:cNvSpPr/>
            <p:nvPr/>
          </p:nvSpPr>
          <p:spPr>
            <a:xfrm>
              <a:off x="-1" y="5256957"/>
              <a:ext cx="7582143" cy="479582"/>
            </a:xfrm>
            <a:custGeom>
              <a:avLst/>
              <a:gdLst>
                <a:gd name="connsiteX0" fmla="*/ 0 w 7517041"/>
                <a:gd name="connsiteY0" fmla="*/ 0 h 479582"/>
                <a:gd name="connsiteX1" fmla="*/ 7517041 w 7517041"/>
                <a:gd name="connsiteY1" fmla="*/ 0 h 479582"/>
                <a:gd name="connsiteX2" fmla="*/ 7517041 w 7517041"/>
                <a:gd name="connsiteY2" fmla="*/ 479582 h 479582"/>
                <a:gd name="connsiteX3" fmla="*/ 0 w 7517041"/>
                <a:gd name="connsiteY3" fmla="*/ 479582 h 479582"/>
                <a:gd name="connsiteX4" fmla="*/ 0 w 7517041"/>
                <a:gd name="connsiteY4"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41"/>
                <a:gd name="connsiteY0" fmla="*/ 0 h 479582"/>
                <a:gd name="connsiteX1" fmla="*/ 7517041 w 7517041"/>
                <a:gd name="connsiteY1" fmla="*/ 0 h 479582"/>
                <a:gd name="connsiteX2" fmla="*/ 7274999 w 7517041"/>
                <a:gd name="connsiteY2" fmla="*/ 239230 h 479582"/>
                <a:gd name="connsiteX3" fmla="*/ 7517041 w 7517041"/>
                <a:gd name="connsiteY3" fmla="*/ 479582 h 479582"/>
                <a:gd name="connsiteX4" fmla="*/ 0 w 7517041"/>
                <a:gd name="connsiteY4" fmla="*/ 479582 h 479582"/>
                <a:gd name="connsiteX5" fmla="*/ 0 w 7517041"/>
                <a:gd name="connsiteY5" fmla="*/ 0 h 479582"/>
                <a:gd name="connsiteX0" fmla="*/ 0 w 7517066"/>
                <a:gd name="connsiteY0" fmla="*/ 0 h 479582"/>
                <a:gd name="connsiteX1" fmla="*/ 7517041 w 7517066"/>
                <a:gd name="connsiteY1" fmla="*/ 0 h 479582"/>
                <a:gd name="connsiteX2" fmla="*/ 7274999 w 7517066"/>
                <a:gd name="connsiteY2" fmla="*/ 239230 h 479582"/>
                <a:gd name="connsiteX3" fmla="*/ 7517041 w 7517066"/>
                <a:gd name="connsiteY3" fmla="*/ 479582 h 479582"/>
                <a:gd name="connsiteX4" fmla="*/ 0 w 7517066"/>
                <a:gd name="connsiteY4" fmla="*/ 479582 h 479582"/>
                <a:gd name="connsiteX5" fmla="*/ 0 w 7517066"/>
                <a:gd name="connsiteY5" fmla="*/ 0 h 479582"/>
                <a:gd name="connsiteX0" fmla="*/ 0 w 7517114"/>
                <a:gd name="connsiteY0" fmla="*/ 0 h 479582"/>
                <a:gd name="connsiteX1" fmla="*/ 7517041 w 7517114"/>
                <a:gd name="connsiteY1" fmla="*/ 0 h 479582"/>
                <a:gd name="connsiteX2" fmla="*/ 7274999 w 7517114"/>
                <a:gd name="connsiteY2" fmla="*/ 239230 h 479582"/>
                <a:gd name="connsiteX3" fmla="*/ 7517041 w 7517114"/>
                <a:gd name="connsiteY3" fmla="*/ 479582 h 479582"/>
                <a:gd name="connsiteX4" fmla="*/ 0 w 7517114"/>
                <a:gd name="connsiteY4" fmla="*/ 479582 h 479582"/>
                <a:gd name="connsiteX5" fmla="*/ 0 w 7517114"/>
                <a:gd name="connsiteY5" fmla="*/ 0 h 4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114" h="479582">
                  <a:moveTo>
                    <a:pt x="0" y="0"/>
                  </a:moveTo>
                  <a:lnTo>
                    <a:pt x="7517041" y="0"/>
                  </a:lnTo>
                  <a:cubicBezTo>
                    <a:pt x="7519969" y="6718"/>
                    <a:pt x="7268896" y="232512"/>
                    <a:pt x="7274999" y="239230"/>
                  </a:cubicBezTo>
                  <a:cubicBezTo>
                    <a:pt x="7266780" y="236797"/>
                    <a:pt x="7522085" y="478840"/>
                    <a:pt x="7517041" y="479582"/>
                  </a:cubicBezTo>
                  <a:lnTo>
                    <a:pt x="0" y="479582"/>
                  </a:lnTo>
                  <a:lnTo>
                    <a:pt x="0" y="0"/>
                  </a:lnTo>
                  <a:close/>
                </a:path>
              </a:pathLst>
            </a:cu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68" name="TextBox 67"/>
            <p:cNvSpPr txBox="1"/>
            <p:nvPr/>
          </p:nvSpPr>
          <p:spPr>
            <a:xfrm>
              <a:off x="4690753" y="5256957"/>
              <a:ext cx="2643693"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DÉROULEMENT SUGGÉRÉ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511320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custDataLst>
              <p:tags r:id="rId1"/>
            </p:custDataLst>
          </p:nvPr>
        </p:nvGrpSpPr>
        <p:grpSpPr>
          <a:xfrm>
            <a:off x="457994" y="2830659"/>
            <a:ext cx="3428603" cy="4837594"/>
            <a:chOff x="422409" y="2830659"/>
            <a:chExt cx="3428603" cy="4837594"/>
          </a:xfrm>
        </p:grpSpPr>
        <p:sp>
          <p:nvSpPr>
            <p:cNvPr id="14" name="TextBox 13"/>
            <p:cNvSpPr txBox="1"/>
            <p:nvPr/>
          </p:nvSpPr>
          <p:spPr>
            <a:xfrm>
              <a:off x="422409" y="3328603"/>
              <a:ext cx="3428603" cy="433965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Dans cette activité pédagogique réalisée de façon autonome, les élèves réfléchiront à leurs connaissances actuelles et développeront de nouvelles compétences en fonction de leurs centres </a:t>
              </a:r>
              <a:r>
                <a:rPr lang="fr-FR" sz="1200" b="0" i="0" u="none" spc="-20" dirty="0" smtClean="0">
                  <a:latin typeface="Futura Std Condensed" pitchFamily="34" charset="0"/>
                  <a:cs typeface="Futura Condensed"/>
                </a:rPr>
                <a:t>d’intérêt</a:t>
              </a:r>
              <a:r>
                <a:rPr lang="fr-FR" sz="1200" b="0" i="0" u="none" spc="-20" dirty="0">
                  <a:latin typeface="Futura Std Condensed" pitchFamily="34" charset="0"/>
                  <a:cs typeface="Futura Condensed"/>
                </a:rPr>
                <a:t>. Éventuellement, mettez </a:t>
              </a:r>
              <a:r>
                <a:rPr lang="fr-FR" sz="1200" b="0" i="0" u="none" spc="-20" dirty="0" smtClean="0">
                  <a:latin typeface="Futura Std Condensed" pitchFamily="34" charset="0"/>
                  <a:cs typeface="Futura Condensed"/>
                </a:rPr>
                <a:t>l’imprimé </a:t>
              </a:r>
              <a:r>
                <a:rPr lang="fr-FR" sz="1200" b="0" i="0" u="none" spc="-20" dirty="0">
                  <a:latin typeface="Futura Std Condensed" pitchFamily="34" charset="0"/>
                  <a:cs typeface="Futura Condensed"/>
                </a:rPr>
                <a:t>« Savoir, Vouloir, Apprendre » à disposition des élèves pour les guider.</a:t>
              </a:r>
            </a:p>
            <a:p>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Demandez aux élèves de réfléchir à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connaissent déjà et à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veulent désormais apprendre à propos de Scratch et de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Aidez les élèves à répondre aux deux premières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sur la feuille </a:t>
              </a:r>
              <a:r>
                <a:rPr lang="fr-FR" sz="1200" b="0" i="0" u="none" dirty="0" smtClean="0">
                  <a:latin typeface="Futura Std Condensed" pitchFamily="34" charset="0"/>
                  <a:cs typeface="Futura Condensed"/>
                </a:rPr>
                <a:t>d’auto-évaluation </a:t>
              </a:r>
              <a:r>
                <a:rPr lang="fr-FR" sz="1200" b="0" i="0" u="none" dirty="0">
                  <a:latin typeface="Futura Std Condensed" pitchFamily="34" charset="0"/>
                  <a:cs typeface="Futura Condensed"/>
                </a:rPr>
                <a:t>« Savoir, Vouloir, Apprendre ». Puis, donnez aux élèves du temps pour se pencher sur ce qui les intéresse, sur la base de leurs réponses à la question « Que veux-tu savoir ? ». Enfin, invitez les élèves à répondre aux </a:t>
              </a:r>
              <a:r>
                <a:rPr lang="fr-FR" sz="1200" b="0" i="0" u="none" dirty="0" smtClean="0">
                  <a:latin typeface="Futura Std Condensed" pitchFamily="34" charset="0"/>
                  <a:cs typeface="Futura Condensed"/>
                </a:rPr>
                <a:t>questions 3 </a:t>
              </a:r>
              <a:r>
                <a:rPr lang="fr-FR" sz="1200" b="0" i="0" u="none" dirty="0">
                  <a:latin typeface="Futura Std Condensed" pitchFamily="34" charset="0"/>
                  <a:cs typeface="Futura Condensed"/>
                </a:rPr>
                <a:t>et 4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sur la feuille </a:t>
              </a:r>
              <a:r>
                <a:rPr lang="fr-FR" sz="1200" b="0" i="0" u="none" dirty="0" smtClean="0">
                  <a:latin typeface="Futura Std Condensed" pitchFamily="34" charset="0"/>
                  <a:cs typeface="Futura Condensed"/>
                </a:rPr>
                <a:t>d’auto-évaluation </a:t>
              </a:r>
              <a:r>
                <a:rPr lang="fr-FR" sz="1200" b="0" i="0" u="none" dirty="0">
                  <a:latin typeface="Futura Std Condensed" pitchFamily="34" charset="0"/>
                  <a:cs typeface="Futura Condensed"/>
                </a:rPr>
                <a:t>« Savoir, Vouloir, Apprendre ».</a:t>
              </a:r>
            </a:p>
            <a:p>
              <a:pPr marL="171450" indent="-171450" algn="l" rtl="0">
                <a:buFont typeface="Wingdings" charset="2"/>
                <a:buChar char="q"/>
              </a:pPr>
              <a:endParaRPr lang="fr-FR" sz="600" dirty="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Aidez les élèves à partager avec leurs camarades leurs réflexions et ce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souhaitent apprendre. Nous recommandons les interviews entre élèves : divisez la classe en équipes de deux et invitez chaque élève à interviewer son coéquipier au sujet de ses processus de réflexion, </a:t>
              </a:r>
              <a:r>
                <a:rPr lang="fr-FR" sz="1200" b="0" i="0" u="none" dirty="0" smtClean="0">
                  <a:latin typeface="Futura Std Condensed" pitchFamily="34" charset="0"/>
                  <a:cs typeface="Futura Condensed"/>
                </a:rPr>
                <a:t>d’auto-évaluation </a:t>
              </a:r>
              <a:r>
                <a:rPr lang="fr-FR" sz="1200" b="0" i="0" u="none" dirty="0">
                  <a:latin typeface="Futura Std Condensed" pitchFamily="34" charset="0"/>
                  <a:cs typeface="Futura Condensed"/>
                </a:rPr>
                <a:t>et de recherche.</a:t>
              </a:r>
              <a:endParaRPr lang="fr-FR" sz="1200" dirty="0">
                <a:latin typeface="Futura Std Condensed" pitchFamily="34" charset="0"/>
                <a:cs typeface="Futura Condensed"/>
              </a:endParaRPr>
            </a:p>
          </p:txBody>
        </p:sp>
        <p:sp>
          <p:nvSpPr>
            <p:cNvPr id="15" name="TextBox 14"/>
            <p:cNvSpPr txBox="1"/>
            <p:nvPr/>
          </p:nvSpPr>
          <p:spPr>
            <a:xfrm>
              <a:off x="422410"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custDataLst>
              <p:tags r:id="rId2"/>
            </p:custDataLst>
          </p:nvPr>
        </p:nvSpPr>
        <p:spPr>
          <a:xfrm>
            <a:off x="4214625" y="795405"/>
            <a:ext cx="2999848" cy="1600438"/>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réfléchi aux projets déjà réalisés et à leurs expériences passées</a:t>
            </a:r>
          </a:p>
          <a:p>
            <a:pPr marL="171450" indent="-171450" algn="l" rtl="0">
              <a:buFont typeface="Lucida Grande"/>
              <a:buChar char="+"/>
            </a:pPr>
            <a:r>
              <a:rPr lang="fr-FR" sz="1200" b="0" i="0" u="none" dirty="0">
                <a:latin typeface="Futura Std Condensed" pitchFamily="34" charset="0"/>
                <a:cs typeface="Futura Condensed"/>
              </a:rPr>
              <a:t>auront analysé eux-mêmes leurs connaissances actuelles et leurs objectifs </a:t>
            </a:r>
            <a:r>
              <a:rPr lang="fr-FR" sz="1200" b="0" i="0" u="none" dirty="0" smtClean="0">
                <a:latin typeface="Futura Std Condensed" pitchFamily="34" charset="0"/>
                <a:cs typeface="Futura Condensed"/>
              </a:rPr>
              <a:t>d’apprentissage</a:t>
            </a:r>
            <a:endParaRPr lang="fr-FR" sz="1200" b="0" i="0" u="none" dirty="0">
              <a:latin typeface="Futura Std Condensed" pitchFamily="34" charset="0"/>
              <a:cs typeface="Futura Condensed"/>
            </a:endParaRPr>
          </a:p>
          <a:p>
            <a:pPr marL="171450" indent="-171450" algn="l" rtl="0">
              <a:buFont typeface="Lucida Grande"/>
              <a:buChar char="+"/>
            </a:pPr>
            <a:r>
              <a:rPr lang="fr-FR" sz="1200" b="0" i="0" u="none" dirty="0">
                <a:latin typeface="Futura Std Condensed" pitchFamily="34" charset="0"/>
                <a:cs typeface="Futura Condensed"/>
              </a:rPr>
              <a:t>se seront penchés sur des sujets de leur choix au cours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activité de recherche réalisée de façon autonome</a:t>
            </a:r>
          </a:p>
        </p:txBody>
      </p:sp>
      <p:grpSp>
        <p:nvGrpSpPr>
          <p:cNvPr id="2" name="Group 1"/>
          <p:cNvGrpSpPr/>
          <p:nvPr>
            <p:custDataLst>
              <p:tags r:id="rId3"/>
            </p:custDataLst>
          </p:nvPr>
        </p:nvGrpSpPr>
        <p:grpSpPr>
          <a:xfrm>
            <a:off x="4007796" y="2830659"/>
            <a:ext cx="3307404" cy="1882939"/>
            <a:chOff x="4007796" y="2830659"/>
            <a:chExt cx="3307404" cy="1882939"/>
          </a:xfrm>
        </p:grpSpPr>
        <p:sp>
          <p:nvSpPr>
            <p:cNvPr id="18" name="TextBox 17"/>
            <p:cNvSpPr txBox="1"/>
            <p:nvPr/>
          </p:nvSpPr>
          <p:spPr>
            <a:xfrm>
              <a:off x="4104914" y="3328603"/>
              <a:ext cx="3117152" cy="1384995"/>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 </a:t>
              </a:r>
              <a:r>
                <a:rPr lang="fr-FR" sz="1200" b="0" i="0" u="none" spc="-20" dirty="0">
                  <a:latin typeface="Futura Std Condensed" pitchFamily="34" charset="0"/>
                  <a:cs typeface="Futura Condensed"/>
                </a:rPr>
                <a:t>« Savoir, Vouloir, Apprendre »</a:t>
              </a:r>
            </a:p>
            <a:p>
              <a:pPr marL="171450" indent="-171450" algn="l" rtl="0">
                <a:buFont typeface="Wingdings" charset="2"/>
                <a:buChar char="q"/>
              </a:pPr>
              <a:r>
                <a:rPr lang="fr-FR" sz="1200" b="0" i="0" u="none" dirty="0" err="1">
                  <a:latin typeface="Futura Std Condensed" pitchFamily="34" charset="0"/>
                  <a:cs typeface="Futura Condensed"/>
                </a:rPr>
                <a:t>Wki</a:t>
              </a:r>
              <a:r>
                <a:rPr lang="fr-FR" sz="1200" b="0" i="0" u="none" dirty="0">
                  <a:latin typeface="Futura Std Condensed" pitchFamily="34" charset="0"/>
                  <a:cs typeface="Futura Condensed"/>
                </a:rPr>
                <a:t> communautaire dédié à Scratch</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http://wiki.scratch.mit.edu</a:t>
              </a:r>
            </a:p>
            <a:p>
              <a:pPr marL="171450" indent="-171450" algn="l" rtl="0">
                <a:buFont typeface="Wingdings" charset="2"/>
                <a:buChar char="q"/>
              </a:pPr>
              <a:r>
                <a:rPr lang="fr-FR" sz="1200" b="0" i="0" u="none" dirty="0">
                  <a:latin typeface="Futura Std Condensed" pitchFamily="34" charset="0"/>
                  <a:cs typeface="Futura Condensed"/>
                </a:rPr>
                <a:t>Forums de discussion de Scratch</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http://scratch.mit.edu/discuss</a:t>
              </a:r>
            </a:p>
            <a:p>
              <a:pPr marL="171450" indent="-171450" algn="l" rtl="0">
                <a:buFont typeface="Wingdings" charset="2"/>
                <a:buChar char="q"/>
              </a:pPr>
              <a:r>
                <a:rPr lang="fr-FR" sz="1200" b="0" i="0" u="none" dirty="0">
                  <a:latin typeface="Futura Std Condensed" pitchFamily="34" charset="0"/>
                  <a:cs typeface="Futura Condensed"/>
                </a:rPr>
                <a:t>Foire Aux Questions de Scratch</a:t>
              </a:r>
              <a:r>
                <a:rPr lang="fr-FR" sz="1200" dirty="0">
                  <a:latin typeface="Futura Std Condensed" pitchFamily="34" charset="0"/>
                  <a:cs typeface="Futura Condensed"/>
                </a:rPr>
                <a:t/>
              </a:r>
              <a:br>
                <a:rPr lang="fr-FR" sz="1200" dirty="0">
                  <a:latin typeface="Futura Std Condensed" pitchFamily="34" charset="0"/>
                  <a:cs typeface="Futura Condensed"/>
                </a:rPr>
              </a:br>
              <a:r>
                <a:rPr lang="fr-FR" sz="1200" b="0" i="0" u="none" dirty="0">
                  <a:latin typeface="Futura Std Condensed" pitchFamily="34" charset="0"/>
                  <a:cs typeface="Futura Condensed"/>
                </a:rPr>
                <a:t>http://scratch.mit.edu/help/faq</a:t>
              </a:r>
              <a:endParaRPr lang="fr-FR" sz="1200" dirty="0" smtClean="0">
                <a:latin typeface="Futura Std Condensed" pitchFamily="34" charset="0"/>
                <a:cs typeface="Futura Condensed"/>
              </a:endParaRPr>
            </a:p>
          </p:txBody>
        </p:sp>
        <p:sp>
          <p:nvSpPr>
            <p:cNvPr id="19" name="TextBox 18"/>
            <p:cNvSpPr txBox="1"/>
            <p:nvPr/>
          </p:nvSpPr>
          <p:spPr>
            <a:xfrm>
              <a:off x="4007796" y="2830659"/>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104914"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custDataLst>
              <p:tags r:id="rId4"/>
            </p:custDataLst>
          </p:nvPr>
        </p:nvGrpSpPr>
        <p:grpSpPr>
          <a:xfrm>
            <a:off x="4007796" y="4830879"/>
            <a:ext cx="3307404" cy="1511490"/>
            <a:chOff x="3992282" y="2832776"/>
            <a:chExt cx="3307404" cy="1511490"/>
          </a:xfrm>
        </p:grpSpPr>
        <p:sp>
          <p:nvSpPr>
            <p:cNvPr id="84" name="TextBox 83"/>
            <p:cNvSpPr txBox="1"/>
            <p:nvPr/>
          </p:nvSpPr>
          <p:spPr>
            <a:xfrm>
              <a:off x="4089400" y="3328603"/>
              <a:ext cx="3117152" cy="1015663"/>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Que sais-tu ?</a:t>
              </a:r>
            </a:p>
            <a:p>
              <a:pPr marL="171450" indent="-171450" algn="l" rtl="0">
                <a:buFont typeface="Lucida Grande"/>
                <a:buChar char="+"/>
              </a:pPr>
              <a:r>
                <a:rPr lang="fr-FR" sz="1200" b="0" i="0" u="none" dirty="0">
                  <a:latin typeface="Futura Std Condensed" pitchFamily="34" charset="0"/>
                  <a:cs typeface="Futura Condensed"/>
                </a:rPr>
                <a:t>Que veux-tu savoir ?</a:t>
              </a:r>
            </a:p>
            <a:p>
              <a:pPr marL="171450" indent="-171450" algn="l" rtl="0">
                <a:buFont typeface="Lucida Grande"/>
                <a:buChar char="+"/>
              </a:pPr>
              <a:r>
                <a:rPr lang="fr-FR" sz="1200" b="0" i="0" u="none" dirty="0" smtClean="0">
                  <a:latin typeface="Futura Std Condensed" pitchFamily="34" charset="0"/>
                  <a:cs typeface="Futura Condensed"/>
                </a:rPr>
                <a:t>Qu’as-tu </a:t>
              </a:r>
              <a:r>
                <a:rPr lang="fr-FR" sz="1200" b="0" i="0" u="none" dirty="0">
                  <a:latin typeface="Futura Std Condensed" pitchFamily="34" charset="0"/>
                  <a:cs typeface="Futura Condensed"/>
                </a:rPr>
                <a:t>appris ?</a:t>
              </a:r>
            </a:p>
            <a:p>
              <a:pPr marL="171450" indent="-171450" algn="l" rtl="0">
                <a:buFont typeface="Lucida Grande"/>
                <a:buChar char="+"/>
              </a:pPr>
              <a:r>
                <a:rPr lang="fr-FR" sz="1200" b="0" i="0" u="none" dirty="0">
                  <a:latin typeface="Futura Std Condensed" pitchFamily="34" charset="0"/>
                  <a:cs typeface="Futura Condensed"/>
                </a:rPr>
                <a:t>Quelles stratégies as-tu appliquées pour trouver les réponses aux questions que tu te posais ?</a:t>
              </a:r>
              <a:endParaRPr lang="fr-FR" sz="1200" dirty="0">
                <a:latin typeface="Futura Std Condensed" pitchFamily="34" charset="0"/>
                <a:cs typeface="Futura Condensed"/>
              </a:endParaRPr>
            </a:p>
          </p:txBody>
        </p:sp>
        <p:sp>
          <p:nvSpPr>
            <p:cNvPr id="85" name="TextBox 84"/>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86" name="Straight Connector 8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custDataLst>
              <p:tags r:id="rId5"/>
            </p:custDataLst>
          </p:nvPr>
        </p:nvGrpSpPr>
        <p:grpSpPr>
          <a:xfrm>
            <a:off x="4007796" y="6467423"/>
            <a:ext cx="3307404" cy="1142157"/>
            <a:chOff x="3992282" y="2832776"/>
            <a:chExt cx="3307404" cy="1142157"/>
          </a:xfrm>
        </p:grpSpPr>
        <p:sp>
          <p:nvSpPr>
            <p:cNvPr id="88" name="TextBox 87"/>
            <p:cNvSpPr txBox="1"/>
            <p:nvPr/>
          </p:nvSpPr>
          <p:spPr>
            <a:xfrm>
              <a:off x="4089400" y="3328602"/>
              <a:ext cx="3117152" cy="646331"/>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trouvé des réponses aux questions </a:t>
              </a:r>
              <a:r>
                <a:rPr lang="fr-FR" sz="1200" b="0" i="0" u="none" dirty="0" smtClean="0">
                  <a:latin typeface="Futura Std Condensed" pitchFamily="34" charset="0"/>
                  <a:cs typeface="Futura Condensed"/>
                </a:rPr>
                <a:t>qu’ils </a:t>
              </a:r>
              <a:r>
                <a:rPr lang="fr-FR" sz="1200" b="0" i="0" u="none" dirty="0">
                  <a:latin typeface="Futura Std Condensed" pitchFamily="34" charset="0"/>
                  <a:cs typeface="Futura Condensed"/>
                </a:rPr>
                <a:t>se posaient ? </a:t>
              </a:r>
            </a:p>
            <a:p>
              <a:pPr marL="171450" indent="-171450" algn="l" rtl="0">
                <a:buFont typeface="Lucida Grande"/>
                <a:buChar char="+"/>
              </a:pPr>
              <a:r>
                <a:rPr lang="fr-FR" sz="1200" b="0" i="0" u="none" dirty="0">
                  <a:latin typeface="Futura Std Condensed" pitchFamily="34" charset="0"/>
                  <a:cs typeface="Futura Condensed"/>
                </a:rPr>
                <a:t>Quelles stratégies et ressources ont-ils employées ?</a:t>
              </a:r>
              <a:endParaRPr lang="fr-FR" sz="1200" dirty="0">
                <a:latin typeface="Futura Std Condensed" pitchFamily="34" charset="0"/>
                <a:cs typeface="Futura Condensed"/>
              </a:endParaRPr>
            </a:p>
          </p:txBody>
        </p:sp>
        <p:sp>
          <p:nvSpPr>
            <p:cNvPr id="89" name="TextBox 8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90" name="Straight Connector 8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0" name="TextBox 49"/>
          <p:cNvSpPr txBox="1"/>
          <p:nvPr>
            <p:custDataLst>
              <p:tags r:id="rId6"/>
            </p:custDataLst>
          </p:nvPr>
        </p:nvSpPr>
        <p:spPr>
          <a:xfrm>
            <a:off x="1300826" y="647673"/>
            <a:ext cx="2319297" cy="1800493"/>
          </a:xfrm>
          <a:prstGeom prst="rect">
            <a:avLst/>
          </a:prstGeom>
          <a:noFill/>
        </p:spPr>
        <p:txBody>
          <a:bodyPr wrap="square" rtlCol="0">
            <a:spAutoFit/>
          </a:bodyPr>
          <a:lstStyle/>
          <a:p>
            <a:pPr algn="l" rtl="0"/>
            <a:r>
              <a:rPr lang="fr-FR" sz="3700" b="0" i="0" u="none">
                <a:latin typeface="Futura Std Condensed" pitchFamily="34" charset="0"/>
                <a:cs typeface="Futura Condensed"/>
              </a:rPr>
              <a:t>SAVOIR, VOULOIR, </a:t>
            </a:r>
            <a:r>
              <a:rPr lang="fr-FR" sz="3700">
                <a:latin typeface="Futura Std Condensed" pitchFamily="34" charset="0"/>
                <a:cs typeface="Futura Condensed"/>
              </a:rPr>
              <a:t/>
            </a:r>
            <a:br>
              <a:rPr lang="fr-FR" sz="3700">
                <a:latin typeface="Futura Std Condensed" pitchFamily="34" charset="0"/>
                <a:cs typeface="Futura Condensed"/>
              </a:rPr>
            </a:br>
            <a:r>
              <a:rPr lang="fr-FR" sz="3700" b="0" i="0" u="none">
                <a:latin typeface="Futura Std Condensed" pitchFamily="34" charset="0"/>
                <a:cs typeface="Futura Condensed"/>
              </a:rPr>
              <a:t>APPRENDRE</a:t>
            </a:r>
          </a:p>
        </p:txBody>
      </p:sp>
      <p:sp>
        <p:nvSpPr>
          <p:cNvPr id="52" name="TextBox 51"/>
          <p:cNvSpPr txBox="1"/>
          <p:nvPr>
            <p:custDataLst>
              <p:tags r:id="rId7"/>
            </p:custDataLst>
          </p:nvPr>
        </p:nvSpPr>
        <p:spPr>
          <a:xfrm>
            <a:off x="2527923" y="23357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30–45 MINUTES</a:t>
            </a:r>
          </a:p>
        </p:txBody>
      </p:sp>
      <p:pic>
        <p:nvPicPr>
          <p:cNvPr id="54" name="Picture 53" descr="30min.png"/>
          <p:cNvPicPr>
            <a:picLocks noChangeAspect="1"/>
          </p:cNvPicPr>
          <p:nvPr>
            <p:custDataLst>
              <p:tags r:id="rId8"/>
            </p:custDataLst>
          </p:nvPr>
        </p:nvPicPr>
        <p:blipFill>
          <a:blip r:embed="rId19">
            <a:extLst>
              <a:ext uri="{28A0092B-C50C-407E-A947-70E740481C1C}">
                <a14:useLocalDpi xmlns:a14="http://schemas.microsoft.com/office/drawing/2010/main" val="0"/>
              </a:ext>
            </a:extLst>
          </a:blip>
          <a:stretch>
            <a:fillRect/>
          </a:stretch>
        </p:blipFill>
        <p:spPr>
          <a:xfrm>
            <a:off x="2266475" y="2393870"/>
            <a:ext cx="329184" cy="329184"/>
          </a:xfrm>
          <a:prstGeom prst="rect">
            <a:avLst/>
          </a:prstGeom>
        </p:spPr>
      </p:pic>
      <p:grpSp>
        <p:nvGrpSpPr>
          <p:cNvPr id="76" name="Group 75"/>
          <p:cNvGrpSpPr/>
          <p:nvPr>
            <p:custDataLst>
              <p:tags r:id="rId9"/>
            </p:custDataLst>
          </p:nvPr>
        </p:nvGrpSpPr>
        <p:grpSpPr>
          <a:xfrm>
            <a:off x="3661944" y="794340"/>
            <a:ext cx="442062" cy="1764122"/>
            <a:chOff x="2853673" y="794340"/>
            <a:chExt cx="442062" cy="1123360"/>
          </a:xfrm>
        </p:grpSpPr>
        <p:cxnSp>
          <p:nvCxnSpPr>
            <p:cNvPr id="77" name="Straight Connector 76"/>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custDataLst>
              <p:tags r:id="rId10"/>
            </p:custDataLst>
          </p:nvPr>
        </p:nvGrpSpPr>
        <p:grpSpPr>
          <a:xfrm>
            <a:off x="457995" y="7630731"/>
            <a:ext cx="6857205" cy="352518"/>
            <a:chOff x="457995" y="7630731"/>
            <a:chExt cx="6857205" cy="352518"/>
          </a:xfrm>
        </p:grpSpPr>
        <p:sp>
          <p:nvSpPr>
            <p:cNvPr id="82" name="TextBox 81"/>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91" name="Straight Connector 90"/>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93" name="Straight Connector 92"/>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custDataLst>
              <p:tags r:id="rId12"/>
            </p:custDataLst>
          </p:nvPr>
        </p:nvGrpSpPr>
        <p:grpSpPr>
          <a:xfrm>
            <a:off x="4104914" y="8217641"/>
            <a:ext cx="3117152" cy="1158779"/>
            <a:chOff x="3746748" y="8217641"/>
            <a:chExt cx="3475318" cy="1158779"/>
          </a:xfrm>
        </p:grpSpPr>
        <p:sp>
          <p:nvSpPr>
            <p:cNvPr id="95" name="TextBox 94"/>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96" name="Group 95"/>
            <p:cNvGrpSpPr/>
            <p:nvPr/>
          </p:nvGrpSpPr>
          <p:grpSpPr>
            <a:xfrm>
              <a:off x="4076948" y="8385986"/>
              <a:ext cx="3145118" cy="883399"/>
              <a:chOff x="3891832" y="8385983"/>
              <a:chExt cx="3321768" cy="883398"/>
            </a:xfrm>
          </p:grpSpPr>
          <p:cxnSp>
            <p:nvCxnSpPr>
              <p:cNvPr id="97" name="Straight Connector 96"/>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custDataLst>
              <p:tags r:id="rId13"/>
            </p:custDataLst>
          </p:nvPr>
        </p:nvSpPr>
        <p:spPr>
          <a:xfrm>
            <a:off x="551129" y="8142739"/>
            <a:ext cx="3231204" cy="1015663"/>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Aidez les élèves à trouver et à utiliser </a:t>
            </a:r>
            <a:r>
              <a:rPr lang="fr-FR" sz="1200" b="0" i="0" u="none" dirty="0" smtClean="0">
                <a:latin typeface="Futura Std Condensed" pitchFamily="34" charset="0"/>
                <a:cs typeface="Futura Condensed"/>
              </a:rPr>
              <a:t>d’autres </a:t>
            </a:r>
            <a:r>
              <a:rPr lang="fr-FR" sz="1200" b="0" i="0" u="none" dirty="0">
                <a:latin typeface="Futura Std Condensed" pitchFamily="34" charset="0"/>
                <a:cs typeface="Futura Condensed"/>
              </a:rPr>
              <a:t>ressources dans le cadre de leurs recherches, comme exploiter les connaissances de leurs camarades ou poser des questions aux membres de leurs familles, à leurs amis, ou dans les forums de discussion de Scratch.</a:t>
            </a:r>
          </a:p>
        </p:txBody>
      </p:sp>
      <p:grpSp>
        <p:nvGrpSpPr>
          <p:cNvPr id="6" name="Group 5"/>
          <p:cNvGrpSpPr/>
          <p:nvPr>
            <p:custDataLst>
              <p:tags r:id="rId14"/>
            </p:custDataLst>
          </p:nvPr>
        </p:nvGrpSpPr>
        <p:grpSpPr>
          <a:xfrm>
            <a:off x="551130" y="-1"/>
            <a:ext cx="493776" cy="2791969"/>
            <a:chOff x="551130" y="-1"/>
            <a:chExt cx="493776" cy="2791969"/>
          </a:xfrm>
        </p:grpSpPr>
        <p:pic>
          <p:nvPicPr>
            <p:cNvPr id="5" name="Picture 4" descr="Unit5activity.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46" name="TextBox 45"/>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5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
        <p:nvSpPr>
          <p:cNvPr id="47" name="Isosceles Triangle 46"/>
          <p:cNvSpPr/>
          <p:nvPr>
            <p:custDataLst>
              <p:tags r:id="rId15"/>
            </p:custDataLst>
          </p:nvPr>
        </p:nvSpPr>
        <p:spPr>
          <a:xfrm>
            <a:off x="551130" y="2542158"/>
            <a:ext cx="479582"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dirty="0">
              <a:latin typeface="Futura Std Condensed" pitchFamily="34" charset="0"/>
            </a:endParaRPr>
          </a:p>
        </p:txBody>
      </p:sp>
      <p:sp>
        <p:nvSpPr>
          <p:cNvPr id="4" name="Slide Number Placeholder 3"/>
          <p:cNvSpPr>
            <a:spLocks noGrp="1"/>
          </p:cNvSpPr>
          <p:nvPr>
            <p:ph type="sldNum" sz="quarter" idx="12"/>
            <p:custDataLst>
              <p:tags r:id="rId16"/>
            </p:custDataLst>
          </p:nvPr>
        </p:nvSpPr>
        <p:spPr>
          <a:xfrm>
            <a:off x="142398" y="9519711"/>
            <a:ext cx="1813560" cy="535517"/>
          </a:xfrm>
        </p:spPr>
        <p:txBody>
          <a:bodyPr/>
          <a:lstStyle/>
          <a:p>
            <a:pPr algn="l" rtl="0"/>
            <a:r>
              <a:rPr lang="fr-FR" b="0" i="0" u="none">
                <a:latin typeface="Futura Std Condensed" pitchFamily="34" charset="0"/>
              </a:rPr>
              <a:t>92</a:t>
            </a:r>
            <a:endParaRPr lang="fr-FR" dirty="0">
              <a:latin typeface="Futura Std Condensed" pitchFamily="34" charset="0"/>
            </a:endParaRPr>
          </a:p>
        </p:txBody>
      </p:sp>
    </p:spTree>
    <p:extLst>
      <p:ext uri="{BB962C8B-B14F-4D97-AF65-F5344CB8AC3E}">
        <p14:creationId xmlns:p14="http://schemas.microsoft.com/office/powerpoint/2010/main" val="72778109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1"/>
            </p:custDataLst>
          </p:nvPr>
        </p:nvSpPr>
        <p:spPr>
          <a:xfrm>
            <a:off x="2533271" y="904105"/>
            <a:ext cx="4526266" cy="346249"/>
          </a:xfrm>
          <a:prstGeom prst="rect">
            <a:avLst/>
          </a:prstGeom>
          <a:noFill/>
          <a:ln w="6350" cmpd="sng">
            <a:solidFill>
              <a:schemeClr val="tx1"/>
            </a:solidFill>
            <a:prstDash val="dash"/>
          </a:ln>
        </p:spPr>
        <p:txBody>
          <a:bodyPr wrap="square" tIns="91440" bIns="91440" rtlCol="0" anchor="ctr" anchorCtr="0">
            <a:spAutoFit/>
          </a:bodyPr>
          <a:lstStyle/>
          <a:p>
            <a:pPr algn="ctr" rtl="0"/>
            <a:r>
              <a:rPr lang="fr-FR" sz="1050" b="0" i="0" u="none" dirty="0">
                <a:latin typeface="Futura Std Condensed" pitchFamily="34" charset="0"/>
                <a:cs typeface="Futura Condensed"/>
              </a:rPr>
              <a:t>NOM </a:t>
            </a:r>
            <a:r>
              <a:rPr lang="fr-FR" sz="1050" b="0" i="0" u="none" dirty="0" smtClean="0">
                <a:latin typeface="Futura Std Condensed" pitchFamily="34" charset="0"/>
                <a:cs typeface="Futura Condensed"/>
              </a:rPr>
              <a:t>: </a:t>
            </a:r>
            <a:r>
              <a:rPr lang="fr-FR" sz="1050" b="0" i="0" u="none" dirty="0">
                <a:latin typeface="Futura Std Condensed" pitchFamily="34" charset="0"/>
                <a:cs typeface="Futura Condensed"/>
              </a:rPr>
              <a:t>____________________________________________________</a:t>
            </a:r>
          </a:p>
        </p:txBody>
      </p:sp>
      <p:sp>
        <p:nvSpPr>
          <p:cNvPr id="13" name="TextBox 12"/>
          <p:cNvSpPr txBox="1"/>
          <p:nvPr>
            <p:custDataLst>
              <p:tags r:id="rId2"/>
            </p:custDataLst>
          </p:nvPr>
        </p:nvSpPr>
        <p:spPr>
          <a:xfrm>
            <a:off x="2455556" y="1375495"/>
            <a:ext cx="4671407" cy="1015663"/>
          </a:xfrm>
          <a:prstGeom prst="rect">
            <a:avLst/>
          </a:prstGeom>
          <a:noFill/>
          <a:ln>
            <a:noFill/>
          </a:ln>
        </p:spPr>
        <p:txBody>
          <a:bodyPr wrap="square" rtlCol="0">
            <a:spAutoFit/>
          </a:bodyPr>
          <a:lstStyle/>
          <a:p>
            <a:pPr algn="just" rtl="0"/>
            <a:r>
              <a:rPr lang="fr-FR" sz="1200" b="0" i="0" u="none" dirty="0">
                <a:latin typeface="Futura Std Condensed" pitchFamily="34" charset="0"/>
                <a:cs typeface="Futura Condensed"/>
              </a:rPr>
              <a:t>Que sais-tu à propos de </a:t>
            </a:r>
            <a:r>
              <a:rPr lang="fr-FR" sz="1200" b="0" i="0" u="none" dirty="0" smtClean="0">
                <a:latin typeface="Futura Std Condensed" pitchFamily="34" charset="0"/>
                <a:cs typeface="Futura Condensed"/>
              </a:rPr>
              <a:t>l’informatique </a:t>
            </a:r>
            <a:r>
              <a:rPr lang="fr-FR" sz="1200" b="0" i="0" u="none" dirty="0">
                <a:latin typeface="Futura Std Condensed" pitchFamily="34" charset="0"/>
                <a:cs typeface="Futura Condensed"/>
              </a:rPr>
              <a:t>créative et de Scratch ? Que veux-tu savoir à présent ? Cette activité </a:t>
            </a:r>
            <a:r>
              <a:rPr lang="fr-FR" sz="1200" b="0" i="0" u="none" dirty="0" smtClean="0">
                <a:latin typeface="Futura Std Condensed" pitchFamily="34" charset="0"/>
                <a:cs typeface="Futura Condensed"/>
              </a:rPr>
              <a:t>t’offre l’occasion </a:t>
            </a:r>
            <a:r>
              <a:rPr lang="fr-FR" sz="1200" b="0" i="0" u="none" dirty="0">
                <a:latin typeface="Futura Std Condensed" pitchFamily="34" charset="0"/>
                <a:cs typeface="Futura Condensed"/>
              </a:rPr>
              <a:t>de réfléchir aux éléments de Scratch avec lesquels tu te sens à </a:t>
            </a:r>
            <a:r>
              <a:rPr lang="fr-FR" sz="1200" b="0" i="0" u="none" dirty="0" smtClean="0">
                <a:latin typeface="Futura Std Condensed" pitchFamily="34" charset="0"/>
                <a:cs typeface="Futura Condensed"/>
              </a:rPr>
              <a:t>l’aise </a:t>
            </a:r>
            <a:r>
              <a:rPr lang="fr-FR" sz="1200" b="0" i="0" u="none" dirty="0">
                <a:latin typeface="Futura Std Condensed" pitchFamily="34" charset="0"/>
                <a:cs typeface="Futura Condensed"/>
              </a:rPr>
              <a:t>(« </a:t>
            </a:r>
            <a:r>
              <a:rPr lang="fr-FR" sz="1200" b="0" i="0" u="none" dirty="0" smtClean="0">
                <a:latin typeface="Futura Std Condensed" pitchFamily="34" charset="0"/>
                <a:cs typeface="Futura Condensed"/>
              </a:rPr>
              <a:t>Qu’est-ce </a:t>
            </a:r>
            <a:r>
              <a:rPr lang="fr-FR" sz="1200" b="0" i="0" u="none" dirty="0">
                <a:latin typeface="Futura Std Condensed" pitchFamily="34" charset="0"/>
                <a:cs typeface="Futura Condensed"/>
              </a:rPr>
              <a:t>que je connais ? ») et aux éléments sur lesquels tu aimerais te pencher davantage (« Que voudrais-je savoir ? »). Utilise les diverses ressources à ta disposition pour étudier la problématique qui </a:t>
            </a:r>
            <a:r>
              <a:rPr lang="fr-FR" sz="1200" b="0" i="0" u="none" dirty="0" smtClean="0">
                <a:latin typeface="Futura Std Condensed" pitchFamily="34" charset="0"/>
                <a:cs typeface="Futura Condensed"/>
              </a:rPr>
              <a:t>t’intéresse</a:t>
            </a:r>
            <a:r>
              <a:rPr lang="fr-FR" sz="1200" b="0" i="0" u="none" dirty="0">
                <a:latin typeface="Futura Std Condensed" pitchFamily="34" charset="0"/>
                <a:cs typeface="Futura Condensed"/>
              </a:rPr>
              <a:t>, puis partage tes découvertes (« </a:t>
            </a:r>
            <a:r>
              <a:rPr lang="fr-FR" sz="1200" b="0" i="0" u="none" dirty="0" smtClean="0">
                <a:latin typeface="Futura Std Condensed" pitchFamily="34" charset="0"/>
                <a:cs typeface="Futura Condensed"/>
              </a:rPr>
              <a:t>Qu’ai-je </a:t>
            </a:r>
            <a:r>
              <a:rPr lang="fr-FR" sz="1200" b="0" i="0" u="none" dirty="0">
                <a:latin typeface="Futura Std Condensed" pitchFamily="34" charset="0"/>
                <a:cs typeface="Futura Condensed"/>
              </a:rPr>
              <a:t>appris ? »).</a:t>
            </a:r>
            <a:endParaRPr lang="fr-FR" sz="1200" dirty="0">
              <a:latin typeface="Futura Std Condensed" pitchFamily="34" charset="0"/>
              <a:cs typeface="Futura Condensed"/>
            </a:endParaRPr>
          </a:p>
        </p:txBody>
      </p:sp>
      <p:sp>
        <p:nvSpPr>
          <p:cNvPr id="11" name="TextBox 10"/>
          <p:cNvSpPr txBox="1"/>
          <p:nvPr>
            <p:custDataLst>
              <p:tags r:id="rId3"/>
            </p:custDataLst>
          </p:nvPr>
        </p:nvSpPr>
        <p:spPr>
          <a:xfrm>
            <a:off x="515544" y="7556500"/>
            <a:ext cx="2874286" cy="523220"/>
          </a:xfrm>
          <a:prstGeom prst="rect">
            <a:avLst/>
          </a:prstGeom>
          <a:noFill/>
        </p:spPr>
        <p:txBody>
          <a:bodyPr wrap="square" rtlCol="0">
            <a:spAutoFit/>
          </a:bodyPr>
          <a:lstStyle/>
          <a:p>
            <a:pPr algn="l" rtl="0"/>
            <a:r>
              <a:rPr lang="fr-FR" sz="2800" b="0" i="0" u="none">
                <a:solidFill>
                  <a:schemeClr val="bg1"/>
                </a:solidFill>
                <a:latin typeface="Futura Std Condensed" pitchFamily="34" charset="0"/>
                <a:cs typeface="Futura Condensed"/>
              </a:rPr>
              <a:t>CONSEILS &amp; ASTUCES</a:t>
            </a:r>
            <a:endParaRPr lang="fr-FR" sz="2800" dirty="0">
              <a:solidFill>
                <a:schemeClr val="bg1"/>
              </a:solidFill>
              <a:latin typeface="Futura Std Condensed" pitchFamily="34" charset="0"/>
              <a:cs typeface="Futura Condensed"/>
            </a:endParaRPr>
          </a:p>
        </p:txBody>
      </p:sp>
      <p:grpSp>
        <p:nvGrpSpPr>
          <p:cNvPr id="2" name="Group 1"/>
          <p:cNvGrpSpPr/>
          <p:nvPr>
            <p:custDataLst>
              <p:tags r:id="rId4"/>
            </p:custDataLst>
          </p:nvPr>
        </p:nvGrpSpPr>
        <p:grpSpPr>
          <a:xfrm>
            <a:off x="-1" y="2437344"/>
            <a:ext cx="7303443" cy="568386"/>
            <a:chOff x="-1" y="2437344"/>
            <a:chExt cx="7303443" cy="568386"/>
          </a:xfrm>
        </p:grpSpPr>
        <p:sp>
          <p:nvSpPr>
            <p:cNvPr id="74" name="Rectangle 73"/>
            <p:cNvSpPr/>
            <p:nvPr/>
          </p:nvSpPr>
          <p:spPr>
            <a:xfrm flipH="1">
              <a:off x="-1" y="2437344"/>
              <a:ext cx="7303443" cy="568386"/>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75" name="TextBox 74"/>
            <p:cNvSpPr txBox="1"/>
            <p:nvPr/>
          </p:nvSpPr>
          <p:spPr>
            <a:xfrm flipH="1">
              <a:off x="457201" y="2489463"/>
              <a:ext cx="3402082" cy="461665"/>
            </a:xfrm>
            <a:prstGeom prst="rect">
              <a:avLst/>
            </a:prstGeom>
            <a:noFill/>
          </p:spPr>
          <p:txBody>
            <a:bodyPr wrap="square" rtlCol="0" anchor="ctr" anchorCtr="0">
              <a:spAutoFit/>
            </a:bodyPr>
            <a:lstStyle/>
            <a:p>
              <a:pPr algn="l" rtl="0"/>
              <a:r>
                <a:rPr lang="fr-FR" sz="2400" b="0" i="0" u="none" dirty="0" smtClean="0">
                  <a:solidFill>
                    <a:schemeClr val="bg1"/>
                  </a:solidFill>
                  <a:latin typeface="Futura Std Condensed" pitchFamily="34" charset="0"/>
                  <a:cs typeface="Futura Condensed"/>
                </a:rPr>
                <a:t>QU’EST-CE </a:t>
              </a:r>
              <a:r>
                <a:rPr lang="fr-FR" sz="2400" b="0" i="0" u="none" dirty="0">
                  <a:solidFill>
                    <a:schemeClr val="bg1"/>
                  </a:solidFill>
                  <a:latin typeface="Futura Std Condensed" pitchFamily="34" charset="0"/>
                  <a:cs typeface="Futura Condensed"/>
                </a:rPr>
                <a:t>QUE JE CONNAIS ?</a:t>
              </a:r>
              <a:endParaRPr lang="fr-FR" sz="2400" dirty="0">
                <a:solidFill>
                  <a:schemeClr val="bg1"/>
                </a:solidFill>
                <a:latin typeface="Futura Std Condensed" pitchFamily="34" charset="0"/>
                <a:cs typeface="Futura Condensed"/>
              </a:endParaRPr>
            </a:p>
          </p:txBody>
        </p:sp>
      </p:grpSp>
      <p:sp>
        <p:nvSpPr>
          <p:cNvPr id="76" name="Isosceles Triangle 75"/>
          <p:cNvSpPr/>
          <p:nvPr>
            <p:custDataLst>
              <p:tags r:id="rId5"/>
            </p:custDataLst>
          </p:nvPr>
        </p:nvSpPr>
        <p:spPr>
          <a:xfrm rot="16200000">
            <a:off x="6897298" y="2599584"/>
            <a:ext cx="568386"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21" name="TextBox 20"/>
          <p:cNvSpPr txBox="1"/>
          <p:nvPr>
            <p:custDataLst>
              <p:tags r:id="rId6"/>
            </p:custDataLst>
          </p:nvPr>
        </p:nvSpPr>
        <p:spPr>
          <a:xfrm flipH="1">
            <a:off x="457200" y="3046260"/>
            <a:ext cx="6187099" cy="261610"/>
          </a:xfrm>
          <a:prstGeom prst="rect">
            <a:avLst/>
          </a:prstGeom>
          <a:noFill/>
        </p:spPr>
        <p:txBody>
          <a:bodyPr wrap="square" rtlCol="0">
            <a:spAutoFit/>
          </a:bodyPr>
          <a:lstStyle/>
          <a:p>
            <a:pPr algn="just" rtl="0"/>
            <a:r>
              <a:rPr lang="fr-FR" sz="1100" b="0" i="0" u="none" dirty="0">
                <a:latin typeface="Futura Std Condensed" pitchFamily="34" charset="0"/>
                <a:cs typeface="Futura Condensed"/>
              </a:rPr>
              <a:t>Réfléchis à ton expérience en conception et note ce que tu sais à propos de Scratch et de </a:t>
            </a:r>
            <a:r>
              <a:rPr lang="fr-FR" sz="1100" b="0" i="0" u="none" dirty="0" smtClean="0">
                <a:latin typeface="Futura Std Condensed" pitchFamily="34" charset="0"/>
                <a:cs typeface="Futura Condensed"/>
              </a:rPr>
              <a:t>l’informatique </a:t>
            </a:r>
            <a:r>
              <a:rPr lang="fr-FR" sz="1100" b="0" i="0" u="none" dirty="0">
                <a:latin typeface="Futura Std Condensed" pitchFamily="34" charset="0"/>
                <a:cs typeface="Futura Condensed"/>
              </a:rPr>
              <a:t>créative.</a:t>
            </a:r>
            <a:endParaRPr lang="fr-FR" sz="1100" dirty="0">
              <a:latin typeface="Futura Std Condensed" pitchFamily="34" charset="0"/>
              <a:cs typeface="Futura Condensed"/>
            </a:endParaRPr>
          </a:p>
        </p:txBody>
      </p:sp>
      <p:grpSp>
        <p:nvGrpSpPr>
          <p:cNvPr id="3" name="Group 2"/>
          <p:cNvGrpSpPr/>
          <p:nvPr>
            <p:custDataLst>
              <p:tags r:id="rId7"/>
            </p:custDataLst>
          </p:nvPr>
        </p:nvGrpSpPr>
        <p:grpSpPr>
          <a:xfrm>
            <a:off x="-2" y="4854825"/>
            <a:ext cx="7316435" cy="568386"/>
            <a:chOff x="-2" y="4854825"/>
            <a:chExt cx="7316435" cy="568386"/>
          </a:xfrm>
        </p:grpSpPr>
        <p:grpSp>
          <p:nvGrpSpPr>
            <p:cNvPr id="18" name="Group 17"/>
            <p:cNvGrpSpPr/>
            <p:nvPr/>
          </p:nvGrpSpPr>
          <p:grpSpPr>
            <a:xfrm flipH="1">
              <a:off x="-2" y="4854825"/>
              <a:ext cx="7316435" cy="568386"/>
              <a:chOff x="622590" y="4885566"/>
              <a:chExt cx="8156693" cy="568386"/>
            </a:xfrm>
          </p:grpSpPr>
          <p:sp>
            <p:nvSpPr>
              <p:cNvPr id="55" name="Rectangle 54"/>
              <p:cNvSpPr/>
              <p:nvPr/>
            </p:nvSpPr>
            <p:spPr>
              <a:xfrm>
                <a:off x="622591" y="4885566"/>
                <a:ext cx="8156692" cy="568386"/>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56" name="Isosceles Triangle 55"/>
              <p:cNvSpPr/>
              <p:nvPr/>
            </p:nvSpPr>
            <p:spPr>
              <a:xfrm rot="5400000" flipH="1">
                <a:off x="460350" y="5047806"/>
                <a:ext cx="568386"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sp>
          <p:nvSpPr>
            <p:cNvPr id="93" name="TextBox 92"/>
            <p:cNvSpPr txBox="1"/>
            <p:nvPr/>
          </p:nvSpPr>
          <p:spPr>
            <a:xfrm flipH="1">
              <a:off x="457201" y="4906943"/>
              <a:ext cx="3402082" cy="461665"/>
            </a:xfrm>
            <a:prstGeom prst="rect">
              <a:avLst/>
            </a:prstGeom>
            <a:noFill/>
          </p:spPr>
          <p:txBody>
            <a:bodyPr wrap="square" rtlCol="0" anchor="ctr" anchorCtr="0">
              <a:spAutoFit/>
            </a:bodyPr>
            <a:lstStyle/>
            <a:p>
              <a:pPr algn="l" rtl="0"/>
              <a:r>
                <a:rPr lang="fr-FR" sz="2400" b="0" i="0" u="none" dirty="0">
                  <a:solidFill>
                    <a:schemeClr val="bg1"/>
                  </a:solidFill>
                  <a:latin typeface="Futura Std Condensed" pitchFamily="34" charset="0"/>
                  <a:cs typeface="Futura Condensed"/>
                </a:rPr>
                <a:t>QUE VOUDRAIS-JE SAVOIR ?</a:t>
              </a:r>
              <a:endParaRPr lang="fr-FR" sz="2400" dirty="0">
                <a:solidFill>
                  <a:schemeClr val="bg1"/>
                </a:solidFill>
                <a:latin typeface="Futura Std Condensed" pitchFamily="34" charset="0"/>
                <a:cs typeface="Futura Condensed"/>
              </a:endParaRPr>
            </a:p>
          </p:txBody>
        </p:sp>
      </p:grpSp>
      <p:sp>
        <p:nvSpPr>
          <p:cNvPr id="64" name="TextBox 63"/>
          <p:cNvSpPr txBox="1"/>
          <p:nvPr>
            <p:custDataLst>
              <p:tags r:id="rId8"/>
            </p:custDataLst>
          </p:nvPr>
        </p:nvSpPr>
        <p:spPr>
          <a:xfrm flipH="1">
            <a:off x="457200" y="5465713"/>
            <a:ext cx="6187099" cy="261610"/>
          </a:xfrm>
          <a:prstGeom prst="rect">
            <a:avLst/>
          </a:prstGeom>
          <a:noFill/>
        </p:spPr>
        <p:txBody>
          <a:bodyPr wrap="square" rtlCol="0">
            <a:spAutoFit/>
          </a:bodyPr>
          <a:lstStyle/>
          <a:p>
            <a:pPr algn="just" rtl="0"/>
            <a:r>
              <a:rPr lang="fr-FR" sz="1100" b="0" i="0" u="none" dirty="0">
                <a:solidFill>
                  <a:srgbClr val="000000"/>
                </a:solidFill>
                <a:latin typeface="Futura Std Condensed" pitchFamily="34" charset="0"/>
                <a:cs typeface="Futura Condensed"/>
              </a:rPr>
              <a:t>En fonction de tes centres </a:t>
            </a:r>
            <a:r>
              <a:rPr lang="fr-FR" sz="1100" b="0" i="0" u="none" dirty="0" smtClean="0">
                <a:solidFill>
                  <a:srgbClr val="000000"/>
                </a:solidFill>
                <a:latin typeface="Futura Std Condensed" pitchFamily="34" charset="0"/>
                <a:cs typeface="Futura Condensed"/>
              </a:rPr>
              <a:t>d’intérêt</a:t>
            </a:r>
            <a:r>
              <a:rPr lang="fr-FR" sz="1100" b="0" i="0" u="none" dirty="0">
                <a:solidFill>
                  <a:srgbClr val="000000"/>
                </a:solidFill>
                <a:latin typeface="Futura Std Condensed" pitchFamily="34" charset="0"/>
                <a:cs typeface="Futura Condensed"/>
              </a:rPr>
              <a:t>, fais la liste des choses que tu aimerais à présent approfondir ou découvrir.</a:t>
            </a:r>
            <a:endParaRPr lang="fr-FR" sz="1100" dirty="0">
              <a:solidFill>
                <a:srgbClr val="000000"/>
              </a:solidFill>
              <a:latin typeface="Futura Std Condensed" pitchFamily="34" charset="0"/>
              <a:cs typeface="Futura Condensed"/>
            </a:endParaRPr>
          </a:p>
        </p:txBody>
      </p:sp>
      <p:sp>
        <p:nvSpPr>
          <p:cNvPr id="67" name="TextBox 66"/>
          <p:cNvSpPr txBox="1"/>
          <p:nvPr>
            <p:custDataLst>
              <p:tags r:id="rId9"/>
            </p:custDataLst>
          </p:nvPr>
        </p:nvSpPr>
        <p:spPr>
          <a:xfrm flipH="1">
            <a:off x="457200" y="7882549"/>
            <a:ext cx="6187099" cy="261610"/>
          </a:xfrm>
          <a:prstGeom prst="rect">
            <a:avLst/>
          </a:prstGeom>
          <a:noFill/>
        </p:spPr>
        <p:txBody>
          <a:bodyPr wrap="square" rtlCol="0">
            <a:spAutoFit/>
          </a:bodyPr>
          <a:lstStyle/>
          <a:p>
            <a:pPr algn="just" rtl="0"/>
            <a:r>
              <a:rPr lang="fr-FR" sz="1100" b="0" i="0" u="none">
                <a:solidFill>
                  <a:srgbClr val="000000"/>
                </a:solidFill>
                <a:latin typeface="Futura Std Condensed" pitchFamily="34" charset="0"/>
                <a:cs typeface="Futura Condensed"/>
              </a:rPr>
              <a:t>Rassemble des ressources pour explorer des points de la liste que tu viens de créer, puis partage ce que tu as appris grâce à tes recherches.</a:t>
            </a:r>
            <a:endParaRPr lang="fr-FR" sz="1100" dirty="0">
              <a:solidFill>
                <a:srgbClr val="000000"/>
              </a:solidFill>
              <a:latin typeface="Futura Std Condensed" pitchFamily="34" charset="0"/>
            </a:endParaRPr>
          </a:p>
        </p:txBody>
      </p:sp>
      <p:sp>
        <p:nvSpPr>
          <p:cNvPr id="27" name="TextBox 26"/>
          <p:cNvSpPr txBox="1"/>
          <p:nvPr>
            <p:custDataLst>
              <p:tags r:id="rId10"/>
            </p:custDataLst>
          </p:nvPr>
        </p:nvSpPr>
        <p:spPr>
          <a:xfrm>
            <a:off x="457995" y="647673"/>
            <a:ext cx="2319297" cy="1800493"/>
          </a:xfrm>
          <a:prstGeom prst="rect">
            <a:avLst/>
          </a:prstGeom>
          <a:noFill/>
        </p:spPr>
        <p:txBody>
          <a:bodyPr wrap="square" rtlCol="0">
            <a:spAutoFit/>
          </a:bodyPr>
          <a:lstStyle/>
          <a:p>
            <a:pPr algn="l" rtl="0"/>
            <a:r>
              <a:rPr lang="fr-FR" sz="3700" b="0" i="0" u="none">
                <a:latin typeface="Futura Std Condensed" pitchFamily="34" charset="0"/>
                <a:cs typeface="Futura Condensed"/>
              </a:rPr>
              <a:t>SAVOIR, VOULOIR, </a:t>
            </a:r>
            <a:r>
              <a:rPr lang="fr-FR" sz="3700">
                <a:latin typeface="Futura Std Condensed" pitchFamily="34" charset="0"/>
                <a:cs typeface="Futura Condensed"/>
              </a:rPr>
              <a:t/>
            </a:r>
            <a:br>
              <a:rPr lang="fr-FR" sz="3700">
                <a:latin typeface="Futura Std Condensed" pitchFamily="34" charset="0"/>
                <a:cs typeface="Futura Condensed"/>
              </a:rPr>
            </a:br>
            <a:r>
              <a:rPr lang="fr-FR" sz="3700" b="0" i="0" u="none">
                <a:latin typeface="Futura Std Condensed" pitchFamily="34" charset="0"/>
                <a:cs typeface="Futura Condensed"/>
              </a:rPr>
              <a:t>APPRENDRE</a:t>
            </a:r>
          </a:p>
        </p:txBody>
      </p:sp>
      <p:grpSp>
        <p:nvGrpSpPr>
          <p:cNvPr id="5" name="Group 4"/>
          <p:cNvGrpSpPr/>
          <p:nvPr>
            <p:custDataLst>
              <p:tags r:id="rId11"/>
            </p:custDataLst>
          </p:nvPr>
        </p:nvGrpSpPr>
        <p:grpSpPr>
          <a:xfrm>
            <a:off x="-1" y="7272307"/>
            <a:ext cx="7316435" cy="568386"/>
            <a:chOff x="201065" y="6598957"/>
            <a:chExt cx="7316435" cy="568386"/>
          </a:xfrm>
        </p:grpSpPr>
        <p:grpSp>
          <p:nvGrpSpPr>
            <p:cNvPr id="29" name="Group 28"/>
            <p:cNvGrpSpPr/>
            <p:nvPr/>
          </p:nvGrpSpPr>
          <p:grpSpPr>
            <a:xfrm flipH="1">
              <a:off x="201065" y="6598957"/>
              <a:ext cx="7316435" cy="568386"/>
              <a:chOff x="622590" y="4885566"/>
              <a:chExt cx="8156693" cy="568386"/>
            </a:xfrm>
          </p:grpSpPr>
          <p:sp>
            <p:nvSpPr>
              <p:cNvPr id="31" name="Rectangle 30"/>
              <p:cNvSpPr/>
              <p:nvPr/>
            </p:nvSpPr>
            <p:spPr>
              <a:xfrm>
                <a:off x="622591" y="4885566"/>
                <a:ext cx="8156692" cy="568386"/>
              </a:xfrm>
              <a:prstGeom prst="rect">
                <a:avLst/>
              </a:prstGeom>
              <a:solidFill>
                <a:srgbClr val="F7A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sp>
            <p:nvSpPr>
              <p:cNvPr id="32" name="Isosceles Triangle 31"/>
              <p:cNvSpPr/>
              <p:nvPr/>
            </p:nvSpPr>
            <p:spPr>
              <a:xfrm rot="5400000" flipH="1">
                <a:off x="460350" y="5047806"/>
                <a:ext cx="568386" cy="243905"/>
              </a:xfrm>
              <a:prstGeom prst="triangle">
                <a:avLst>
                  <a:gd name="adj" fmla="val 5114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latin typeface="Futura Std Condensed" pitchFamily="34" charset="0"/>
                </a:endParaRPr>
              </a:p>
            </p:txBody>
          </p:sp>
        </p:grpSp>
        <p:sp>
          <p:nvSpPr>
            <p:cNvPr id="30" name="TextBox 29"/>
            <p:cNvSpPr txBox="1"/>
            <p:nvPr/>
          </p:nvSpPr>
          <p:spPr>
            <a:xfrm flipH="1">
              <a:off x="658268" y="6651075"/>
              <a:ext cx="3402082" cy="461665"/>
            </a:xfrm>
            <a:prstGeom prst="rect">
              <a:avLst/>
            </a:prstGeom>
            <a:noFill/>
          </p:spPr>
          <p:txBody>
            <a:bodyPr wrap="square" rtlCol="0" anchor="ctr" anchorCtr="0">
              <a:spAutoFit/>
            </a:bodyPr>
            <a:lstStyle/>
            <a:p>
              <a:pPr algn="l" rtl="0"/>
              <a:r>
                <a:rPr lang="fr-FR" sz="2400" b="0" i="0" u="none" dirty="0" smtClean="0">
                  <a:solidFill>
                    <a:schemeClr val="bg1"/>
                  </a:solidFill>
                  <a:latin typeface="Futura Std Condensed" pitchFamily="34" charset="0"/>
                  <a:cs typeface="Futura Condensed"/>
                </a:rPr>
                <a:t>QU’AI-JE </a:t>
              </a:r>
              <a:r>
                <a:rPr lang="fr-FR" sz="2400" b="0" i="0" u="none" dirty="0">
                  <a:solidFill>
                    <a:schemeClr val="bg1"/>
                  </a:solidFill>
                  <a:latin typeface="Futura Std Condensed" pitchFamily="34" charset="0"/>
                  <a:cs typeface="Futura Condensed"/>
                </a:rPr>
                <a:t>APPRIS ?</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23190291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1307624" y="595840"/>
            <a:ext cx="2815942" cy="677108"/>
          </a:xfrm>
          <a:prstGeom prst="rect">
            <a:avLst/>
          </a:prstGeom>
          <a:noFill/>
        </p:spPr>
        <p:txBody>
          <a:bodyPr wrap="square" rtlCol="0">
            <a:spAutoFit/>
          </a:bodyPr>
          <a:lstStyle/>
          <a:p>
            <a:pPr algn="l" rtl="0"/>
            <a:r>
              <a:rPr lang="fr-FR" sz="3800" b="0" i="0" u="none">
                <a:latin typeface="Futura Std Condensed" pitchFamily="34" charset="0"/>
                <a:cs typeface="Futura Condensed"/>
              </a:rPr>
              <a:t>SECOND TOUR</a:t>
            </a:r>
          </a:p>
        </p:txBody>
      </p:sp>
      <p:sp>
        <p:nvSpPr>
          <p:cNvPr id="10" name="TextBox 9"/>
          <p:cNvSpPr txBox="1"/>
          <p:nvPr>
            <p:custDataLst>
              <p:tags r:id="rId2"/>
            </p:custDataLst>
          </p:nvPr>
        </p:nvSpPr>
        <p:spPr>
          <a:xfrm>
            <a:off x="4222218" y="795405"/>
            <a:ext cx="2999848" cy="1224000"/>
          </a:xfrm>
          <a:prstGeom prst="rect">
            <a:avLst/>
          </a:prstGeom>
          <a:noFill/>
          <a:ln w="6350" cmpd="sng">
            <a:solidFill>
              <a:schemeClr val="tx1"/>
            </a:solidFill>
            <a:prstDash val="dash"/>
          </a:ln>
        </p:spPr>
        <p:txBody>
          <a:bodyPr wrap="square" rtlCol="0">
            <a:spAutoFit/>
          </a:bodyPr>
          <a:lstStyle/>
          <a:p>
            <a:pPr algn="l" rtl="0"/>
            <a:r>
              <a:rPr lang="fr-FR" sz="1400" b="0" i="0" u="none" dirty="0">
                <a:latin typeface="Futura Std Condensed" pitchFamily="34" charset="0"/>
                <a:cs typeface="Futura Condensed"/>
              </a:rPr>
              <a:t>OBJECTIFS</a:t>
            </a:r>
          </a:p>
          <a:p>
            <a:pPr algn="l" rtl="0"/>
            <a:r>
              <a:rPr lang="fr-FR" sz="1200" b="0" i="0" u="none" dirty="0">
                <a:latin typeface="Futura Std Condensed" pitchFamily="34" charset="0"/>
                <a:cs typeface="Futura Condensed"/>
              </a:rPr>
              <a:t>À la fin de cette activité, les élèves :</a:t>
            </a:r>
          </a:p>
          <a:p>
            <a:pPr marL="171450" indent="-171450" algn="l" rtl="0">
              <a:buFont typeface="Lucida Grande"/>
              <a:buChar char="+"/>
            </a:pPr>
            <a:r>
              <a:rPr lang="fr-FR" sz="1200" b="0" i="0" u="none" dirty="0">
                <a:latin typeface="Futura Std Condensed" pitchFamily="34" charset="0"/>
                <a:cs typeface="Futura Condensed"/>
              </a:rPr>
              <a:t>auront eu </a:t>
            </a:r>
            <a:r>
              <a:rPr lang="fr-FR" sz="1200" b="0" i="0" u="none" dirty="0" smtClean="0">
                <a:latin typeface="Futura Std Condensed" pitchFamily="34" charset="0"/>
                <a:cs typeface="Futura Condensed"/>
              </a:rPr>
              <a:t>l’occasion </a:t>
            </a:r>
            <a:r>
              <a:rPr lang="fr-FR" sz="1200" b="0" i="0" u="none" dirty="0">
                <a:latin typeface="Futura Std Condensed" pitchFamily="34" charset="0"/>
                <a:cs typeface="Futura Condensed"/>
              </a:rPr>
              <a:t>de remixer un de leurs propres projets antérieurs ou de se pencher sur une des activités de ce guide qui aurait été omise ou qui aurait été laissée en suspens</a:t>
            </a:r>
          </a:p>
        </p:txBody>
      </p:sp>
      <p:grpSp>
        <p:nvGrpSpPr>
          <p:cNvPr id="22" name="Group 21"/>
          <p:cNvGrpSpPr/>
          <p:nvPr>
            <p:custDataLst>
              <p:tags r:id="rId3"/>
            </p:custDataLst>
          </p:nvPr>
        </p:nvGrpSpPr>
        <p:grpSpPr>
          <a:xfrm>
            <a:off x="4007796" y="2832776"/>
            <a:ext cx="3307404" cy="772826"/>
            <a:chOff x="3992282" y="2832776"/>
            <a:chExt cx="3307404" cy="772826"/>
          </a:xfrm>
        </p:grpSpPr>
        <p:sp>
          <p:nvSpPr>
            <p:cNvPr id="18" name="TextBox 17"/>
            <p:cNvSpPr txBox="1"/>
            <p:nvPr/>
          </p:nvSpPr>
          <p:spPr>
            <a:xfrm>
              <a:off x="4089400" y="3328603"/>
              <a:ext cx="3117152" cy="276999"/>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dirty="0">
                  <a:latin typeface="Futura Std Condensed" pitchFamily="34" charset="0"/>
                  <a:cs typeface="Futura Condensed"/>
                </a:rPr>
                <a:t>Imprimés des </a:t>
              </a:r>
              <a:r>
                <a:rPr lang="fr-FR" sz="1200" b="0" i="0" u="none" dirty="0" smtClean="0">
                  <a:latin typeface="Futura Std Condensed" pitchFamily="34" charset="0"/>
                  <a:cs typeface="Futura Condensed"/>
                </a:rPr>
                <a:t>chapitres 0-5</a:t>
              </a:r>
              <a:endParaRPr lang="fr-FR" sz="1200" b="0" i="0" u="none" dirty="0">
                <a:latin typeface="Futura Std Condensed" pitchFamily="34" charset="0"/>
                <a:cs typeface="Futura Condensed"/>
              </a:endParaRPr>
            </a:p>
          </p:txBody>
        </p:sp>
        <p:sp>
          <p:nvSpPr>
            <p:cNvPr id="19" name="TextBox 18"/>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RESSOURCES</a:t>
              </a:r>
              <a:endParaRPr lang="fr-FR" sz="1600" dirty="0">
                <a:latin typeface="Futura Std Condensed" pitchFamily="34" charset="0"/>
                <a:cs typeface="Futura Condensed"/>
              </a:endParaRPr>
            </a:p>
          </p:txBody>
        </p:sp>
        <p:cxnSp>
          <p:nvCxnSpPr>
            <p:cNvPr id="20" name="Straight Connector 19"/>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custDataLst>
              <p:tags r:id="rId4"/>
            </p:custDataLst>
          </p:nvPr>
        </p:nvGrpSpPr>
        <p:grpSpPr>
          <a:xfrm>
            <a:off x="4007796" y="3721765"/>
            <a:ext cx="3307404" cy="1143826"/>
            <a:chOff x="3992282" y="2832776"/>
            <a:chExt cx="3307404" cy="1143826"/>
          </a:xfrm>
        </p:grpSpPr>
        <p:sp>
          <p:nvSpPr>
            <p:cNvPr id="60" name="TextBox 59"/>
            <p:cNvSpPr txBox="1"/>
            <p:nvPr/>
          </p:nvSpPr>
          <p:spPr>
            <a:xfrm>
              <a:off x="4089400" y="3328602"/>
              <a:ext cx="3117152" cy="648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Pourquoi as-tu choisi de travailler sur ce projet ou cette activité ?</a:t>
              </a:r>
            </a:p>
            <a:p>
              <a:pPr marL="171450" indent="-171450" algn="l" rtl="0">
                <a:buFont typeface="Lucida Grande"/>
                <a:buChar char="+"/>
              </a:pPr>
              <a:r>
                <a:rPr lang="fr-FR" sz="1200" b="0" i="0" u="none" dirty="0">
                  <a:latin typeface="Futura Std Condensed" pitchFamily="34" charset="0"/>
                  <a:cs typeface="Futura Condensed"/>
                </a:rPr>
                <a:t>Que ferais-tu si tu avais plus de temps ?</a:t>
              </a:r>
            </a:p>
          </p:txBody>
        </p:sp>
        <p:sp>
          <p:nvSpPr>
            <p:cNvPr id="61" name="TextBox 60"/>
            <p:cNvSpPr txBox="1"/>
            <p:nvPr/>
          </p:nvSpPr>
          <p:spPr>
            <a:xfrm>
              <a:off x="3992282" y="2832776"/>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INVITATION À LA RÉFLEXION</a:t>
              </a:r>
              <a:endParaRPr lang="fr-FR" sz="1600" dirty="0">
                <a:latin typeface="Futura Std Condensed" pitchFamily="34" charset="0"/>
                <a:cs typeface="Futura Condensed"/>
              </a:endParaRPr>
            </a:p>
          </p:txBody>
        </p:sp>
        <p:cxnSp>
          <p:nvCxnSpPr>
            <p:cNvPr id="62" name="Straight Connector 61"/>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custDataLst>
              <p:tags r:id="rId5"/>
            </p:custDataLst>
          </p:nvPr>
        </p:nvGrpSpPr>
        <p:grpSpPr>
          <a:xfrm>
            <a:off x="4007796" y="4978541"/>
            <a:ext cx="3307404" cy="1719826"/>
            <a:chOff x="3992282" y="2832776"/>
            <a:chExt cx="3307404" cy="1719826"/>
          </a:xfrm>
        </p:grpSpPr>
        <p:sp>
          <p:nvSpPr>
            <p:cNvPr id="64" name="TextBox 63"/>
            <p:cNvSpPr txBox="1"/>
            <p:nvPr/>
          </p:nvSpPr>
          <p:spPr>
            <a:xfrm>
              <a:off x="4089400" y="3328602"/>
              <a:ext cx="3117152" cy="1224000"/>
            </a:xfrm>
            <a:prstGeom prst="rect">
              <a:avLst/>
            </a:prstGeom>
            <a:noFill/>
            <a:ln w="6350" cmpd="sng">
              <a:solidFill>
                <a:schemeClr val="tx1"/>
              </a:solidFill>
              <a:prstDash val="dash"/>
            </a:ln>
          </p:spPr>
          <p:txBody>
            <a:bodyPr wrap="square" rtlCol="0">
              <a:spAutoFit/>
            </a:bodyPr>
            <a:lstStyle/>
            <a:p>
              <a:pPr marL="171450" indent="-171450" algn="l" rtl="0">
                <a:buFont typeface="Lucida Grande"/>
                <a:buChar char="+"/>
              </a:pPr>
              <a:r>
                <a:rPr lang="fr-FR" sz="1200" b="0" i="0" u="none" dirty="0">
                  <a:latin typeface="Futura Std Condensed" pitchFamily="34" charset="0"/>
                  <a:cs typeface="Futura Condensed"/>
                </a:rPr>
                <a:t>Les élèves ont-ils remixé leurs propres projets ou ont-ils travaillé sur des activités ?</a:t>
              </a:r>
            </a:p>
            <a:p>
              <a:pPr marL="171450" indent="-171450" algn="l" rtl="0">
                <a:buFont typeface="Lucida Grande"/>
                <a:buChar char="+"/>
              </a:pPr>
              <a:r>
                <a:rPr lang="fr-FR" sz="1200" b="0" i="0" u="none" dirty="0" smtClean="0">
                  <a:latin typeface="Futura Std Condensed" pitchFamily="34" charset="0"/>
                  <a:cs typeface="Futura Condensed"/>
                </a:rPr>
                <a:t>Qu’avez-vous </a:t>
              </a:r>
              <a:r>
                <a:rPr lang="fr-FR" sz="1200" b="0" i="0" u="none" dirty="0">
                  <a:latin typeface="Futura Std Condensed" pitchFamily="34" charset="0"/>
                  <a:cs typeface="Futura Condensed"/>
                </a:rPr>
                <a:t>appris quant aux centres </a:t>
              </a:r>
              <a:r>
                <a:rPr lang="fr-FR" sz="1200" b="0" i="0" u="none" dirty="0" smtClean="0">
                  <a:latin typeface="Futura Std Condensed" pitchFamily="34" charset="0"/>
                  <a:cs typeface="Futura Condensed"/>
                </a:rPr>
                <a:t>d’intérêt </a:t>
              </a:r>
              <a:r>
                <a:rPr lang="fr-FR" sz="1200" b="0" i="0" u="none" dirty="0">
                  <a:latin typeface="Futura Std Condensed" pitchFamily="34" charset="0"/>
                  <a:cs typeface="Futura Condensed"/>
                </a:rPr>
                <a:t>de vos élèves ?</a:t>
              </a:r>
            </a:p>
            <a:p>
              <a:pPr marL="171450" indent="-171450" algn="l" rtl="0">
                <a:buFont typeface="Lucida Grande"/>
                <a:buChar char="+"/>
              </a:pPr>
              <a:r>
                <a:rPr lang="fr-FR" sz="1200" b="0" i="0" u="none" dirty="0">
                  <a:latin typeface="Futura Std Condensed" pitchFamily="34" charset="0"/>
                  <a:cs typeface="Futura Condensed"/>
                </a:rPr>
                <a:t>De quel soutien additionnel vos élèves pourraient-ils avoir besoin ?</a:t>
              </a:r>
              <a:endParaRPr lang="fr-FR" sz="1200" dirty="0">
                <a:latin typeface="Futura Std Condensed" pitchFamily="34" charset="0"/>
                <a:cs typeface="Futura Condensed"/>
              </a:endParaRPr>
            </a:p>
          </p:txBody>
        </p:sp>
        <p:sp>
          <p:nvSpPr>
            <p:cNvPr id="65" name="TextBox 64"/>
            <p:cNvSpPr txBox="1"/>
            <p:nvPr/>
          </p:nvSpPr>
          <p:spPr>
            <a:xfrm>
              <a:off x="3992282" y="2832776"/>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ANALYSER LE TRAVAIL DES ÉLÈVES</a:t>
              </a:r>
              <a:endParaRPr lang="fr-FR" sz="1600" dirty="0">
                <a:latin typeface="Futura Std Condensed" pitchFamily="34" charset="0"/>
                <a:cs typeface="Futura Condensed"/>
              </a:endParaRPr>
            </a:p>
          </p:txBody>
        </p:sp>
        <p:cxnSp>
          <p:nvCxnSpPr>
            <p:cNvPr id="66" name="Straight Connector 65"/>
            <p:cNvCxnSpPr/>
            <p:nvPr/>
          </p:nvCxnSpPr>
          <p:spPr>
            <a:xfrm flipV="1">
              <a:off x="4089400" y="3163625"/>
              <a:ext cx="3117152" cy="852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 name="TextBox 51"/>
          <p:cNvSpPr txBox="1"/>
          <p:nvPr>
            <p:custDataLst>
              <p:tags r:id="rId6"/>
            </p:custDataLst>
          </p:nvPr>
        </p:nvSpPr>
        <p:spPr>
          <a:xfrm>
            <a:off x="2535516" y="1692424"/>
            <a:ext cx="1092200" cy="446276"/>
          </a:xfrm>
          <a:prstGeom prst="rect">
            <a:avLst/>
          </a:prstGeom>
          <a:noFill/>
        </p:spPr>
        <p:txBody>
          <a:bodyPr wrap="square" rtlCol="0">
            <a:spAutoFit/>
          </a:bodyPr>
          <a:lstStyle/>
          <a:p>
            <a:pPr algn="dist" rtl="0">
              <a:lnSpc>
                <a:spcPct val="120000"/>
              </a:lnSpc>
            </a:pPr>
            <a:r>
              <a:rPr lang="fr-FR" sz="1000" b="0" i="0" u="none" baseline="-25000">
                <a:latin typeface="Futura Std Condensed" pitchFamily="34" charset="0"/>
                <a:cs typeface="Futura Condensed"/>
              </a:rPr>
              <a:t>DURÉE SUGGÉRÉE</a:t>
            </a:r>
          </a:p>
          <a:p>
            <a:pPr algn="dist" rtl="0">
              <a:lnSpc>
                <a:spcPct val="150000"/>
              </a:lnSpc>
            </a:pPr>
            <a:r>
              <a:rPr lang="fr-FR" sz="1000" b="0" i="0" u="none">
                <a:latin typeface="Futura Std Condensed" pitchFamily="34" charset="0"/>
                <a:cs typeface="Futura Condensed"/>
              </a:rPr>
              <a:t>45–60 MINUTES</a:t>
            </a:r>
          </a:p>
        </p:txBody>
      </p:sp>
      <p:pic>
        <p:nvPicPr>
          <p:cNvPr id="53" name="Picture 52" descr="clock1.png"/>
          <p:cNvPicPr>
            <a:picLocks noChangeAspect="1"/>
          </p:cNvPicPr>
          <p:nvPr>
            <p:custDataLst>
              <p:tags r:id="rId7"/>
            </p:custDataLst>
          </p:nvPr>
        </p:nvPicPr>
        <p:blipFill rotWithShape="1">
          <a:blip r:embed="rId18">
            <a:extLst>
              <a:ext uri="{28A0092B-C50C-407E-A947-70E740481C1C}">
                <a14:useLocalDpi xmlns:a14="http://schemas.microsoft.com/office/drawing/2010/main" val="0"/>
              </a:ext>
            </a:extLst>
          </a:blip>
          <a:srcRect t="17500"/>
          <a:stretch/>
        </p:blipFill>
        <p:spPr>
          <a:xfrm>
            <a:off x="2278506" y="1808284"/>
            <a:ext cx="324746" cy="267915"/>
          </a:xfrm>
          <a:prstGeom prst="rect">
            <a:avLst/>
          </a:prstGeom>
        </p:spPr>
      </p:pic>
      <p:grpSp>
        <p:nvGrpSpPr>
          <p:cNvPr id="68" name="Group 67"/>
          <p:cNvGrpSpPr/>
          <p:nvPr>
            <p:custDataLst>
              <p:tags r:id="rId8"/>
            </p:custDataLst>
          </p:nvPr>
        </p:nvGrpSpPr>
        <p:grpSpPr>
          <a:xfrm>
            <a:off x="3669537" y="794340"/>
            <a:ext cx="442062" cy="1123360"/>
            <a:chOff x="2853673" y="794340"/>
            <a:chExt cx="442062" cy="1123360"/>
          </a:xfrm>
        </p:grpSpPr>
        <p:cxnSp>
          <p:nvCxnSpPr>
            <p:cNvPr id="70" name="Straight Connector 69"/>
            <p:cNvCxnSpPr/>
            <p:nvPr/>
          </p:nvCxnSpPr>
          <p:spPr>
            <a:xfrm>
              <a:off x="3074704" y="794340"/>
              <a:ext cx="1" cy="112336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2853673" y="794755"/>
              <a:ext cx="221031" cy="2"/>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flipV="1">
              <a:off x="2853673" y="1912685"/>
              <a:ext cx="221032"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3074704" y="1343098"/>
              <a:ext cx="221031" cy="2"/>
            </a:xfrm>
            <a:prstGeom prst="line">
              <a:avLst/>
            </a:prstGeom>
            <a:ln w="3175"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custDataLst>
              <p:tags r:id="rId9"/>
            </p:custDataLst>
          </p:nvPr>
        </p:nvGrpSpPr>
        <p:grpSpPr>
          <a:xfrm>
            <a:off x="457995" y="2830659"/>
            <a:ext cx="3323543" cy="3629943"/>
            <a:chOff x="457995" y="2830659"/>
            <a:chExt cx="3323543" cy="3629943"/>
          </a:xfrm>
        </p:grpSpPr>
        <p:grpSp>
          <p:nvGrpSpPr>
            <p:cNvPr id="32" name="Group 31"/>
            <p:cNvGrpSpPr/>
            <p:nvPr/>
          </p:nvGrpSpPr>
          <p:grpSpPr>
            <a:xfrm>
              <a:off x="550334" y="3163625"/>
              <a:ext cx="3231204" cy="3296977"/>
              <a:chOff x="515544" y="3163625"/>
              <a:chExt cx="3231204" cy="3296977"/>
            </a:xfrm>
          </p:grpSpPr>
          <p:sp>
            <p:nvSpPr>
              <p:cNvPr id="14" name="TextBox 13"/>
              <p:cNvSpPr txBox="1"/>
              <p:nvPr/>
            </p:nvSpPr>
            <p:spPr>
              <a:xfrm>
                <a:off x="515544" y="3328602"/>
                <a:ext cx="3231204" cy="3132000"/>
              </a:xfrm>
              <a:prstGeom prst="rect">
                <a:avLst/>
              </a:prstGeom>
              <a:noFill/>
              <a:ln w="6350" cmpd="sng">
                <a:solidFill>
                  <a:schemeClr val="tx1"/>
                </a:solidFill>
                <a:prstDash val="dash"/>
              </a:ln>
            </p:spPr>
            <p:txBody>
              <a:bodyPr wrap="square" rtlCol="0">
                <a:spAutoFit/>
              </a:bodyPr>
              <a:lstStyle/>
              <a:p>
                <a:pPr marL="171450" indent="-171450" algn="l" rtl="0">
                  <a:buFont typeface="Wingdings" charset="2"/>
                  <a:buChar char="q"/>
                </a:pPr>
                <a:r>
                  <a:rPr lang="fr-FR" sz="1200" b="0" i="0" u="none" spc="-20" dirty="0">
                    <a:latin typeface="Futura Std Condensed" pitchFamily="34" charset="0"/>
                    <a:cs typeface="Futura Condensed"/>
                  </a:rPr>
                  <a:t>Éventuellement, mettez les imprimés des activités des </a:t>
                </a:r>
                <a:r>
                  <a:rPr lang="fr-FR" sz="1200" b="0" i="0" u="none" spc="-20" dirty="0" smtClean="0">
                    <a:latin typeface="Futura Std Condensed" pitchFamily="34" charset="0"/>
                    <a:cs typeface="Futura Condensed"/>
                  </a:rPr>
                  <a:t>chapitres 0-5 </a:t>
                </a:r>
                <a:r>
                  <a:rPr lang="fr-FR" sz="1200" b="0" i="0" u="none" spc="-20" dirty="0">
                    <a:latin typeface="Futura Std Condensed" pitchFamily="34" charset="0"/>
                    <a:cs typeface="Futura Condensed"/>
                  </a:rPr>
                  <a:t>à disposition des élèves pour les guider.</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spc="-20" dirty="0">
                    <a:latin typeface="Futura Std Condensed" pitchFamily="34" charset="0"/>
                    <a:cs typeface="Futura Condensed"/>
                  </a:rPr>
                  <a:t>Accordez aux élèves du temps pour que, de façon autonome, ils :</a:t>
                </a:r>
                <a:r>
                  <a:rPr lang="fr-FR" sz="1200" spc="-20" dirty="0">
                    <a:latin typeface="Futura Std Condensed" pitchFamily="34" charset="0"/>
                    <a:cs typeface="Futura Condensed"/>
                  </a:rPr>
                  <a:t/>
                </a:r>
                <a:br>
                  <a:rPr lang="fr-FR" sz="1200" spc="-20" dirty="0">
                    <a:latin typeface="Futura Std Condensed" pitchFamily="34" charset="0"/>
                    <a:cs typeface="Futura Condensed"/>
                  </a:rPr>
                </a:br>
                <a:r>
                  <a:rPr lang="fr-FR" sz="1200" b="0" i="0" u="none" spc="-20" dirty="0">
                    <a:latin typeface="Futura Std Condensed" pitchFamily="34" charset="0"/>
                    <a:cs typeface="Futura Condensed"/>
                  </a:rPr>
                  <a:t>1. remixent un de leurs propres projets antérieurs en le réinventant ou en </a:t>
                </a:r>
                <a:r>
                  <a:rPr lang="fr-FR" sz="1200" b="0" i="0" u="none" spc="-20" dirty="0" smtClean="0">
                    <a:latin typeface="Futura Std Condensed" pitchFamily="34" charset="0"/>
                    <a:cs typeface="Futura Condensed"/>
                  </a:rPr>
                  <a:t>l’enrichissant</a:t>
                </a:r>
                <a:r>
                  <a:rPr lang="fr-FR" sz="1200" b="0" i="0" u="none" spc="-20" dirty="0">
                    <a:latin typeface="Futura Std Condensed" pitchFamily="34" charset="0"/>
                    <a:cs typeface="Futura Condensed"/>
                  </a:rPr>
                  <a:t>.</a:t>
                </a:r>
                <a:r>
                  <a:rPr lang="fr-FR" sz="1200" spc="-20" dirty="0">
                    <a:latin typeface="Futura Std Condensed" pitchFamily="34" charset="0"/>
                    <a:cs typeface="Futura Condensed"/>
                  </a:rPr>
                  <a:t/>
                </a:r>
                <a:br>
                  <a:rPr lang="fr-FR" sz="1200" spc="-20" dirty="0">
                    <a:latin typeface="Futura Std Condensed" pitchFamily="34" charset="0"/>
                    <a:cs typeface="Futura Condensed"/>
                  </a:rPr>
                </a:br>
                <a:r>
                  <a:rPr lang="fr-FR" sz="1200" b="0" i="0" u="none" spc="-20" dirty="0">
                    <a:latin typeface="Futura Std Condensed" pitchFamily="34" charset="0"/>
                    <a:cs typeface="Futura Condensed"/>
                  </a:rPr>
                  <a:t>2. reviennent sur une activité </a:t>
                </a:r>
                <a:r>
                  <a:rPr lang="fr-FR" sz="1200" b="0" i="0" u="none" spc="-20" dirty="0" smtClean="0">
                    <a:latin typeface="Futura Std Condensed" pitchFamily="34" charset="0"/>
                    <a:cs typeface="Futura Condensed"/>
                  </a:rPr>
                  <a:t>d’un </a:t>
                </a:r>
                <a:r>
                  <a:rPr lang="fr-FR" sz="1200" b="0" i="0" u="none" spc="-20" dirty="0">
                    <a:latin typeface="Futura Std Condensed" pitchFamily="34" charset="0"/>
                    <a:cs typeface="Futura Condensed"/>
                  </a:rPr>
                  <a:t>précédent chapitre qui </a:t>
                </a:r>
                <a:r>
                  <a:rPr lang="fr-FR" sz="1200" b="0" i="0" u="none" spc="-20" dirty="0" smtClean="0">
                    <a:latin typeface="Futura Std Condensed" pitchFamily="34" charset="0"/>
                    <a:cs typeface="Futura Condensed"/>
                  </a:rPr>
                  <a:t>n’aurait </a:t>
                </a:r>
                <a:r>
                  <a:rPr lang="fr-FR" sz="1200" b="0" i="0" u="none" spc="-20" dirty="0">
                    <a:latin typeface="Futura Std Condensed" pitchFamily="34" charset="0"/>
                    <a:cs typeface="Futura Condensed"/>
                  </a:rPr>
                  <a:t>pas été tentée ou complétée.</a:t>
                </a:r>
              </a:p>
              <a:p>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Encouragez les élèves à partager avec leurs camarades leurs projets remixés ou les résultats des activités sur lesquelles ils se sont penchés. Nous suggérons </a:t>
                </a:r>
                <a:r>
                  <a:rPr lang="fr-FR" sz="1200" b="0" i="0" u="none" dirty="0" smtClean="0">
                    <a:latin typeface="Futura Std Condensed" pitchFamily="34" charset="0"/>
                    <a:cs typeface="Futura Condensed"/>
                  </a:rPr>
                  <a:t>d’animer </a:t>
                </a:r>
                <a:r>
                  <a:rPr lang="fr-FR" sz="1200" b="0" i="0" u="none" dirty="0">
                    <a:latin typeface="Futura Std Condensed" pitchFamily="34" charset="0"/>
                    <a:cs typeface="Futura Condensed"/>
                  </a:rPr>
                  <a:t>une activité de partage en binôme ou de démonstration. </a:t>
                </a:r>
                <a:endParaRPr lang="fr-FR" sz="1200" spc="-10" dirty="0" smtClean="0">
                  <a:latin typeface="Futura Std Condensed" pitchFamily="34" charset="0"/>
                  <a:cs typeface="Futura Condensed"/>
                </a:endParaRPr>
              </a:p>
              <a:p>
                <a:pPr marL="171450" indent="-171450" algn="l" rtl="0">
                  <a:buFont typeface="Wingdings" charset="2"/>
                  <a:buChar char="q"/>
                </a:pPr>
                <a:endParaRPr lang="fr-FR" sz="600" dirty="0" smtClean="0">
                  <a:latin typeface="Futura Std Condensed" pitchFamily="34" charset="0"/>
                  <a:cs typeface="Futura Condensed"/>
                </a:endParaRPr>
              </a:p>
              <a:p>
                <a:pPr marL="171450" indent="-171450" algn="l" rtl="0">
                  <a:buFont typeface="Wingdings" charset="2"/>
                  <a:buChar char="q"/>
                </a:pPr>
                <a:r>
                  <a:rPr lang="fr-FR" sz="1200" b="0" i="0" u="none" dirty="0">
                    <a:latin typeface="Futura Std Condensed" pitchFamily="34" charset="0"/>
                    <a:cs typeface="Futura Condensed"/>
                  </a:rPr>
                  <a:t>Invitez les élèves à réfléchir au processus de conception en répondant aux questions de </a:t>
                </a:r>
                <a:r>
                  <a:rPr lang="fr-FR" sz="1200" b="0" i="0" u="none" dirty="0" smtClean="0">
                    <a:latin typeface="Futura Std Condensed" pitchFamily="34" charset="0"/>
                    <a:cs typeface="Futura Condensed"/>
                  </a:rPr>
                  <a:t>l’encadré </a:t>
                </a:r>
                <a:r>
                  <a:rPr lang="fr-FR" sz="1200" b="0" i="0" u="none" dirty="0">
                    <a:latin typeface="Futura Std Condensed" pitchFamily="34" charset="0"/>
                    <a:cs typeface="Futura Condensed"/>
                  </a:rPr>
                  <a:t>« Invitation à la réflexion », dans leurs journaux de conception ou lors </a:t>
                </a:r>
                <a:r>
                  <a:rPr lang="fr-FR" sz="1200" b="0" i="0" u="none" dirty="0" smtClean="0">
                    <a:latin typeface="Futura Std Condensed" pitchFamily="34" charset="0"/>
                    <a:cs typeface="Futura Condensed"/>
                  </a:rPr>
                  <a:t>d’une </a:t>
                </a:r>
                <a:r>
                  <a:rPr lang="fr-FR" sz="1200" b="0" i="0" u="none" dirty="0">
                    <a:latin typeface="Futura Std Condensed" pitchFamily="34" charset="0"/>
                    <a:cs typeface="Futura Condensed"/>
                  </a:rPr>
                  <a:t>discussion de groupe.</a:t>
                </a:r>
                <a:endParaRPr lang="fr-FR" sz="1200" dirty="0">
                  <a:latin typeface="Futura Std Condensed" pitchFamily="34" charset="0"/>
                  <a:cs typeface="Futura Condensed"/>
                </a:endParaRPr>
              </a:p>
            </p:txBody>
          </p:sp>
          <p:cxnSp>
            <p:nvCxnSpPr>
              <p:cNvPr id="17" name="Straight Connector 16"/>
              <p:cNvCxnSpPr/>
              <p:nvPr/>
            </p:nvCxnSpPr>
            <p:spPr>
              <a:xfrm flipV="1">
                <a:off x="515544" y="3163625"/>
                <a:ext cx="3231204" cy="838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5" name="TextBox 74"/>
            <p:cNvSpPr txBox="1"/>
            <p:nvPr/>
          </p:nvSpPr>
          <p:spPr>
            <a:xfrm>
              <a:off x="457995" y="2830659"/>
              <a:ext cx="3307404" cy="338554"/>
            </a:xfrm>
            <a:prstGeom prst="rect">
              <a:avLst/>
            </a:prstGeom>
            <a:noFill/>
          </p:spPr>
          <p:txBody>
            <a:bodyPr wrap="square" rtlCol="0">
              <a:spAutoFit/>
            </a:bodyPr>
            <a:lstStyle/>
            <a:p>
              <a:pPr algn="l" rtl="0"/>
              <a:r>
                <a:rPr lang="fr-FR" sz="1600" b="0" i="0" u="none" dirty="0">
                  <a:latin typeface="Futura Std Condensed" pitchFamily="34" charset="0"/>
                  <a:cs typeface="Futura Condensed"/>
                </a:rPr>
                <a:t>DESCRIPTION DE </a:t>
              </a:r>
              <a:r>
                <a:rPr lang="fr-FR" sz="1600" b="0" i="0" u="none" dirty="0" smtClean="0">
                  <a:latin typeface="Futura Std Condensed" pitchFamily="34" charset="0"/>
                  <a:cs typeface="Futura Condensed"/>
                </a:rPr>
                <a:t>L’ACTIVITÉ</a:t>
              </a:r>
              <a:endParaRPr lang="fr-FR" sz="1600" b="0" i="0" u="none" dirty="0">
                <a:latin typeface="Futura Std Condensed" pitchFamily="34" charset="0"/>
                <a:cs typeface="Futura Condensed"/>
              </a:endParaRPr>
            </a:p>
          </p:txBody>
        </p:sp>
      </p:grpSp>
      <p:grpSp>
        <p:nvGrpSpPr>
          <p:cNvPr id="80" name="Group 79"/>
          <p:cNvGrpSpPr/>
          <p:nvPr>
            <p:custDataLst>
              <p:tags r:id="rId10"/>
            </p:custDataLst>
          </p:nvPr>
        </p:nvGrpSpPr>
        <p:grpSpPr>
          <a:xfrm>
            <a:off x="457995" y="7630731"/>
            <a:ext cx="6857205" cy="352518"/>
            <a:chOff x="457995" y="7630731"/>
            <a:chExt cx="6857205" cy="352518"/>
          </a:xfrm>
        </p:grpSpPr>
        <p:sp>
          <p:nvSpPr>
            <p:cNvPr id="81" name="TextBox 80"/>
            <p:cNvSpPr txBox="1"/>
            <p:nvPr/>
          </p:nvSpPr>
          <p:spPr>
            <a:xfrm>
              <a:off x="457995" y="7641903"/>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REMARQUES</a:t>
              </a:r>
              <a:endParaRPr lang="fr-FR" sz="1600" dirty="0">
                <a:latin typeface="Futura Std Condensed" pitchFamily="34" charset="0"/>
                <a:cs typeface="Futura Condensed"/>
              </a:endParaRPr>
            </a:p>
          </p:txBody>
        </p:sp>
        <p:cxnSp>
          <p:nvCxnSpPr>
            <p:cNvPr id="82" name="Straight Connector 81"/>
            <p:cNvCxnSpPr/>
            <p:nvPr/>
          </p:nvCxnSpPr>
          <p:spPr>
            <a:xfrm flipV="1">
              <a:off x="551129" y="7969285"/>
              <a:ext cx="6670937" cy="1396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007796" y="7630731"/>
              <a:ext cx="3307404" cy="338554"/>
            </a:xfrm>
            <a:prstGeom prst="rect">
              <a:avLst/>
            </a:prstGeom>
            <a:noFill/>
          </p:spPr>
          <p:txBody>
            <a:bodyPr wrap="square" rtlCol="0">
              <a:spAutoFit/>
            </a:bodyPr>
            <a:lstStyle/>
            <a:p>
              <a:pPr algn="l" rtl="0"/>
              <a:r>
                <a:rPr lang="fr-FR" sz="1600" b="0" i="0" u="none">
                  <a:latin typeface="Futura Std Condensed" pitchFamily="34" charset="0"/>
                  <a:cs typeface="Futura Condensed"/>
                </a:rPr>
                <a:t>NOTES PERSONNELLES</a:t>
              </a:r>
              <a:endParaRPr lang="fr-FR" sz="1600" dirty="0">
                <a:latin typeface="Futura Std Condensed" pitchFamily="34" charset="0"/>
                <a:cs typeface="Futura Condensed"/>
              </a:endParaRPr>
            </a:p>
          </p:txBody>
        </p:sp>
      </p:grpSp>
      <p:cxnSp>
        <p:nvCxnSpPr>
          <p:cNvPr id="84" name="Straight Connector 83"/>
          <p:cNvCxnSpPr/>
          <p:nvPr>
            <p:custDataLst>
              <p:tags r:id="rId11"/>
            </p:custDataLst>
          </p:nvPr>
        </p:nvCxnSpPr>
        <p:spPr>
          <a:xfrm>
            <a:off x="3857013" y="8086975"/>
            <a:ext cx="0" cy="1805476"/>
          </a:xfrm>
          <a:prstGeom prst="line">
            <a:avLst/>
          </a:prstGeom>
          <a:ln w="63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5" name="Group 84"/>
          <p:cNvGrpSpPr/>
          <p:nvPr>
            <p:custDataLst>
              <p:tags r:id="rId12"/>
            </p:custDataLst>
          </p:nvPr>
        </p:nvGrpSpPr>
        <p:grpSpPr>
          <a:xfrm>
            <a:off x="4104914" y="8217641"/>
            <a:ext cx="3117152" cy="1158779"/>
            <a:chOff x="3746748" y="8217641"/>
            <a:chExt cx="3475318" cy="1158779"/>
          </a:xfrm>
        </p:grpSpPr>
        <p:sp>
          <p:nvSpPr>
            <p:cNvPr id="91" name="TextBox 90"/>
            <p:cNvSpPr txBox="1"/>
            <p:nvPr/>
          </p:nvSpPr>
          <p:spPr>
            <a:xfrm>
              <a:off x="3746748" y="8217641"/>
              <a:ext cx="3466853" cy="1158779"/>
            </a:xfrm>
            <a:prstGeom prst="rect">
              <a:avLst/>
            </a:prstGeom>
            <a:noFill/>
            <a:ln w="6350" cmpd="sng">
              <a:noFill/>
              <a:prstDash val="dash"/>
            </a:ln>
          </p:spPr>
          <p:txBody>
            <a:bodyPr wrap="square" rtlCol="0">
              <a:spAutoFit/>
            </a:bodyPr>
            <a:lstStyle/>
            <a:p>
              <a:pPr marL="171450" indent="-171450" algn="l" rtl="0">
                <a:lnSpc>
                  <a:spcPct val="70000"/>
                </a:lnSpc>
                <a:buFont typeface="Wingdings" charset="2"/>
                <a:buChar char="q"/>
              </a:pPr>
              <a:r>
                <a:rPr lang="fr-FR" sz="1400" b="0" i="0" u="none" dirty="0">
                  <a:latin typeface="Futura Std Condensed" pitchFamily="34" charset="0"/>
                  <a:cs typeface="Futura Condensed"/>
                </a:rPr>
                <a:t> </a:t>
              </a: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smtClean="0">
                <a:latin typeface="Futura Std Condensed" pitchFamily="34" charset="0"/>
                <a:cs typeface="Futura Condensed"/>
              </a:endParaRPr>
            </a:p>
            <a:p>
              <a:pPr algn="l" rtl="0">
                <a:lnSpc>
                  <a:spcPct val="70000"/>
                </a:lnSpc>
              </a:pPr>
              <a:endParaRPr lang="fr-FR" sz="1400" dirty="0" smtClean="0">
                <a:latin typeface="Futura Std Condensed" pitchFamily="34" charset="0"/>
                <a:cs typeface="Futura Condensed"/>
              </a:endParaRPr>
            </a:p>
            <a:p>
              <a:pPr marL="171450" indent="-171450" algn="l" rtl="0">
                <a:lnSpc>
                  <a:spcPct val="70000"/>
                </a:lnSpc>
                <a:buFont typeface="Wingdings" charset="2"/>
                <a:buChar char="q"/>
              </a:pPr>
              <a:r>
                <a:rPr lang="fr-FR" sz="1400" b="0" i="0" u="none" dirty="0">
                  <a:latin typeface="Futura Std Condensed" pitchFamily="34" charset="0"/>
                  <a:cs typeface="Futura Condensed"/>
                </a:rPr>
                <a:t>  </a:t>
              </a:r>
              <a:endParaRPr lang="fr-FR" sz="1400" dirty="0">
                <a:latin typeface="Futura Std Condensed" pitchFamily="34" charset="0"/>
                <a:cs typeface="Futura Condensed"/>
              </a:endParaRPr>
            </a:p>
          </p:txBody>
        </p:sp>
        <p:grpSp>
          <p:nvGrpSpPr>
            <p:cNvPr id="92" name="Group 91"/>
            <p:cNvGrpSpPr/>
            <p:nvPr/>
          </p:nvGrpSpPr>
          <p:grpSpPr>
            <a:xfrm>
              <a:off x="4076948" y="8385986"/>
              <a:ext cx="3145118" cy="883399"/>
              <a:chOff x="3891832" y="8385983"/>
              <a:chExt cx="3321768" cy="883398"/>
            </a:xfrm>
          </p:grpSpPr>
          <p:cxnSp>
            <p:nvCxnSpPr>
              <p:cNvPr id="93" name="Straight Connector 92"/>
              <p:cNvCxnSpPr/>
              <p:nvPr/>
            </p:nvCxnSpPr>
            <p:spPr>
              <a:xfrm flipH="1">
                <a:off x="3891832" y="8385983"/>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3891832" y="8679505"/>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3891832" y="8975859"/>
                <a:ext cx="3321768"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3891832" y="9269381"/>
                <a:ext cx="3314720"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97" name="TextBox 96"/>
          <p:cNvSpPr txBox="1"/>
          <p:nvPr>
            <p:custDataLst>
              <p:tags r:id="rId13"/>
            </p:custDataLst>
          </p:nvPr>
        </p:nvSpPr>
        <p:spPr>
          <a:xfrm>
            <a:off x="551129" y="8142739"/>
            <a:ext cx="3305884" cy="1200329"/>
          </a:xfrm>
          <a:prstGeom prst="rect">
            <a:avLst/>
          </a:prstGeom>
          <a:noFill/>
          <a:ln w="6350" cmpd="sng">
            <a:noFill/>
            <a:prstDash val="dash"/>
          </a:ln>
        </p:spPr>
        <p:txBody>
          <a:bodyPr wrap="square" rtlCol="0">
            <a:spAutoFit/>
          </a:bodyPr>
          <a:lstStyle/>
          <a:p>
            <a:pPr marL="171450" indent="-171450" algn="l" rtl="0">
              <a:buFont typeface="Lucida Grande"/>
              <a:buChar char="+"/>
            </a:pPr>
            <a:r>
              <a:rPr lang="fr-FR" sz="1200" b="0" i="0" u="none" spc="-20" dirty="0">
                <a:latin typeface="Futura Std Condensed" pitchFamily="34" charset="0"/>
                <a:cs typeface="Futura Condensed"/>
              </a:rPr>
              <a:t>Invitez les élèves à analyser leurs journaux de conception et leurs profiles Scratch pour réfléchir aux travaux réalisés et aux précédentes activités.</a:t>
            </a:r>
          </a:p>
          <a:p>
            <a:pPr marL="171450" indent="-171450" algn="l" rtl="0">
              <a:buFont typeface="Lucida Grande"/>
              <a:buChar char="+"/>
            </a:pPr>
            <a:r>
              <a:rPr lang="fr-FR" sz="1200" b="0" i="0" u="none" spc="-20" dirty="0" smtClean="0">
                <a:latin typeface="Futura Std Condensed" pitchFamily="34" charset="0"/>
                <a:cs typeface="Futura Condensed"/>
              </a:rPr>
              <a:t>S’ils </a:t>
            </a:r>
            <a:r>
              <a:rPr lang="fr-FR" sz="1200" b="0" i="0" u="none" spc="-20" dirty="0">
                <a:latin typeface="Futura Std Condensed" pitchFamily="34" charset="0"/>
                <a:cs typeface="Futura Condensed"/>
              </a:rPr>
              <a:t>cherchent des idées, encouragez les élèves à revenir sur les projets </a:t>
            </a:r>
            <a:r>
              <a:rPr lang="fr-FR" sz="1200" b="0" i="0" u="none" spc="-20" dirty="0" smtClean="0">
                <a:latin typeface="Futura Std Condensed" pitchFamily="34" charset="0"/>
                <a:cs typeface="Futura Condensed"/>
              </a:rPr>
              <a:t>qu’ils </a:t>
            </a:r>
            <a:r>
              <a:rPr lang="fr-FR" sz="1200" b="0" i="0" u="none" spc="-20" dirty="0">
                <a:latin typeface="Futura Std Condensed" pitchFamily="34" charset="0"/>
                <a:cs typeface="Futura Condensed"/>
              </a:rPr>
              <a:t>avaient déjà sélectionnés comme sources </a:t>
            </a:r>
            <a:r>
              <a:rPr lang="fr-FR" sz="1200" b="0" i="0" u="none" spc="-20" dirty="0" smtClean="0">
                <a:latin typeface="Futura Std Condensed" pitchFamily="34" charset="0"/>
                <a:cs typeface="Futura Condensed"/>
              </a:rPr>
              <a:t>d’inspiration </a:t>
            </a:r>
            <a:r>
              <a:rPr lang="fr-FR" sz="1200" b="0" i="0" u="none" spc="-20" dirty="0">
                <a:latin typeface="Futura Std Condensed" pitchFamily="34" charset="0"/>
                <a:cs typeface="Futura Condensed"/>
              </a:rPr>
              <a:t>dans le cadre de </a:t>
            </a:r>
            <a:r>
              <a:rPr lang="fr-FR" sz="1200" b="0" i="0" u="none" spc="-20" dirty="0" smtClean="0">
                <a:latin typeface="Futura Std Condensed" pitchFamily="34" charset="0"/>
                <a:cs typeface="Futura Condensed"/>
              </a:rPr>
              <a:t>l’activité </a:t>
            </a:r>
            <a:r>
              <a:rPr lang="fr-FR" sz="1200" b="0" i="0" u="none" spc="-20" dirty="0">
                <a:latin typeface="Futura Std Condensed" pitchFamily="34" charset="0"/>
                <a:cs typeface="Futura Condensed"/>
              </a:rPr>
              <a:t>« Mon studio » du </a:t>
            </a:r>
            <a:r>
              <a:rPr lang="fr-FR" sz="1200" b="0" i="0" u="none" spc="-20" dirty="0" smtClean="0">
                <a:latin typeface="Futura Std Condensed" pitchFamily="34" charset="0"/>
                <a:cs typeface="Futura Condensed"/>
              </a:rPr>
              <a:t>chapitre 1</a:t>
            </a:r>
            <a:r>
              <a:rPr lang="fr-FR" sz="1200" b="0" i="0" u="none" spc="-20" dirty="0">
                <a:latin typeface="Futura Std Condensed" pitchFamily="34" charset="0"/>
                <a:cs typeface="Futura Condensed"/>
              </a:rPr>
              <a:t>.</a:t>
            </a:r>
          </a:p>
        </p:txBody>
      </p:sp>
      <p:sp>
        <p:nvSpPr>
          <p:cNvPr id="4" name="Slide Number Placeholder 3"/>
          <p:cNvSpPr>
            <a:spLocks noGrp="1"/>
          </p:cNvSpPr>
          <p:nvPr>
            <p:ph type="sldNum" sz="quarter" idx="12"/>
            <p:custDataLst>
              <p:tags r:id="rId14"/>
            </p:custDataLst>
          </p:nvPr>
        </p:nvSpPr>
        <p:spPr>
          <a:xfrm>
            <a:off x="142398" y="9519711"/>
            <a:ext cx="1813560" cy="535517"/>
          </a:xfrm>
        </p:spPr>
        <p:txBody>
          <a:bodyPr/>
          <a:lstStyle/>
          <a:p>
            <a:pPr algn="l" rtl="0"/>
            <a:r>
              <a:rPr lang="fr-FR" b="0" i="0" u="none">
                <a:latin typeface="Futura Std Condensed" pitchFamily="34" charset="0"/>
              </a:rPr>
              <a:t>94</a:t>
            </a:r>
            <a:endParaRPr lang="fr-FR" dirty="0">
              <a:latin typeface="Futura Std Condensed" pitchFamily="34" charset="0"/>
            </a:endParaRPr>
          </a:p>
        </p:txBody>
      </p:sp>
      <p:grpSp>
        <p:nvGrpSpPr>
          <p:cNvPr id="46" name="Group 45"/>
          <p:cNvGrpSpPr/>
          <p:nvPr>
            <p:custDataLst>
              <p:tags r:id="rId15"/>
            </p:custDataLst>
          </p:nvPr>
        </p:nvGrpSpPr>
        <p:grpSpPr>
          <a:xfrm>
            <a:off x="551130" y="-1"/>
            <a:ext cx="493776" cy="2791969"/>
            <a:chOff x="551130" y="-1"/>
            <a:chExt cx="493776" cy="2791969"/>
          </a:xfrm>
        </p:grpSpPr>
        <p:pic>
          <p:nvPicPr>
            <p:cNvPr id="51" name="Picture 50" descr="Unit5activit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30" y="0"/>
              <a:ext cx="493776" cy="2791968"/>
            </a:xfrm>
            <a:prstGeom prst="rect">
              <a:avLst/>
            </a:prstGeom>
          </p:spPr>
        </p:pic>
        <p:sp>
          <p:nvSpPr>
            <p:cNvPr id="54" name="TextBox 53"/>
            <p:cNvSpPr txBox="1"/>
            <p:nvPr/>
          </p:nvSpPr>
          <p:spPr>
            <a:xfrm rot="5400000">
              <a:off x="-422952" y="987465"/>
              <a:ext cx="2436598" cy="461665"/>
            </a:xfrm>
            <a:prstGeom prst="rect">
              <a:avLst/>
            </a:prstGeom>
            <a:noFill/>
          </p:spPr>
          <p:txBody>
            <a:bodyPr wrap="square" rtlCol="0" anchor="ctr" anchorCtr="0">
              <a:spAutoFit/>
            </a:bodyPr>
            <a:lstStyle/>
            <a:p>
              <a:pPr algn="r" rtl="0"/>
              <a:r>
                <a:rPr lang="fr-FR" sz="2400" b="0" i="0" u="none" dirty="0">
                  <a:solidFill>
                    <a:schemeClr val="bg1"/>
                  </a:solidFill>
                  <a:latin typeface="Futura Std Condensed" pitchFamily="34" charset="0"/>
                  <a:cs typeface="Futura Condensed"/>
                </a:rPr>
                <a:t> </a:t>
              </a:r>
              <a:r>
                <a:rPr lang="fr-FR" sz="2400" b="0" i="0" u="none" dirty="0" smtClean="0">
                  <a:solidFill>
                    <a:schemeClr val="bg1"/>
                  </a:solidFill>
                  <a:latin typeface="Futura Std Condensed" pitchFamily="34" charset="0"/>
                  <a:cs typeface="Futura Condensed"/>
                </a:rPr>
                <a:t>CHAPITRE 5	 </a:t>
              </a:r>
              <a:r>
                <a:rPr lang="fr-FR" sz="2400" b="0" i="0" u="none" dirty="0">
                  <a:solidFill>
                    <a:schemeClr val="bg1"/>
                  </a:solidFill>
                  <a:latin typeface="Futura Std Condensed" pitchFamily="34" charset="0"/>
                  <a:cs typeface="Futura Condensed"/>
                </a:rPr>
                <a:t>ACTIVITÉ</a:t>
              </a:r>
              <a:endParaRPr lang="fr-FR" sz="2400" dirty="0">
                <a:solidFill>
                  <a:schemeClr val="bg1"/>
                </a:solidFill>
                <a:latin typeface="Futura Std Condensed" pitchFamily="34" charset="0"/>
                <a:cs typeface="Futura Condensed"/>
              </a:endParaRPr>
            </a:p>
          </p:txBody>
        </p:sp>
      </p:grpSp>
    </p:spTree>
    <p:extLst>
      <p:ext uri="{BB962C8B-B14F-4D97-AF65-F5344CB8AC3E}">
        <p14:creationId xmlns:p14="http://schemas.microsoft.com/office/powerpoint/2010/main" val="14330961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5roundtwo.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4560709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00.xml><?xml version="1.0" encoding="utf-8"?>
<p:tagLst xmlns:a="http://schemas.openxmlformats.org/drawingml/2006/main" xmlns:r="http://schemas.openxmlformats.org/officeDocument/2006/relationships" xmlns:p="http://schemas.openxmlformats.org/presentationml/2006/main">
  <p:tag name="NUM" val="5"/>
</p:tagLst>
</file>

<file path=ppt/tags/tag1001.xml><?xml version="1.0" encoding="utf-8"?>
<p:tagLst xmlns:a="http://schemas.openxmlformats.org/drawingml/2006/main" xmlns:r="http://schemas.openxmlformats.org/officeDocument/2006/relationships" xmlns:p="http://schemas.openxmlformats.org/presentationml/2006/main">
  <p:tag name="NUM" val="6"/>
</p:tagLst>
</file>

<file path=ppt/tags/tag1002.xml><?xml version="1.0" encoding="utf-8"?>
<p:tagLst xmlns:a="http://schemas.openxmlformats.org/drawingml/2006/main" xmlns:r="http://schemas.openxmlformats.org/officeDocument/2006/relationships" xmlns:p="http://schemas.openxmlformats.org/presentationml/2006/main">
  <p:tag name="NUM" val="7"/>
</p:tagLst>
</file>

<file path=ppt/tags/tag1003.xml><?xml version="1.0" encoding="utf-8"?>
<p:tagLst xmlns:a="http://schemas.openxmlformats.org/drawingml/2006/main" xmlns:r="http://schemas.openxmlformats.org/officeDocument/2006/relationships" xmlns:p="http://schemas.openxmlformats.org/presentationml/2006/main">
  <p:tag name="NUM" val="8"/>
</p:tagLst>
</file>

<file path=ppt/tags/tag1004.xml><?xml version="1.0" encoding="utf-8"?>
<p:tagLst xmlns:a="http://schemas.openxmlformats.org/drawingml/2006/main" xmlns:r="http://schemas.openxmlformats.org/officeDocument/2006/relationships" xmlns:p="http://schemas.openxmlformats.org/presentationml/2006/main">
  <p:tag name="NUM" val="9"/>
</p:tagLst>
</file>

<file path=ppt/tags/tag1005.xml><?xml version="1.0" encoding="utf-8"?>
<p:tagLst xmlns:a="http://schemas.openxmlformats.org/drawingml/2006/main" xmlns:r="http://schemas.openxmlformats.org/officeDocument/2006/relationships" xmlns:p="http://schemas.openxmlformats.org/presentationml/2006/main">
  <p:tag name="NUM" val="10"/>
</p:tagLst>
</file>

<file path=ppt/tags/tag1006.xml><?xml version="1.0" encoding="utf-8"?>
<p:tagLst xmlns:a="http://schemas.openxmlformats.org/drawingml/2006/main" xmlns:r="http://schemas.openxmlformats.org/officeDocument/2006/relationships" xmlns:p="http://schemas.openxmlformats.org/presentationml/2006/main">
  <p:tag name="NUM" val="1"/>
</p:tagLst>
</file>

<file path=ppt/tags/tag1007.xml><?xml version="1.0" encoding="utf-8"?>
<p:tagLst xmlns:a="http://schemas.openxmlformats.org/drawingml/2006/main" xmlns:r="http://schemas.openxmlformats.org/officeDocument/2006/relationships" xmlns:p="http://schemas.openxmlformats.org/presentationml/2006/main">
  <p:tag name="NUM" val="2"/>
</p:tagLst>
</file>

<file path=ppt/tags/tag1008.xml><?xml version="1.0" encoding="utf-8"?>
<p:tagLst xmlns:a="http://schemas.openxmlformats.org/drawingml/2006/main" xmlns:r="http://schemas.openxmlformats.org/officeDocument/2006/relationships" xmlns:p="http://schemas.openxmlformats.org/presentationml/2006/main">
  <p:tag name="NUM" val="3"/>
</p:tagLst>
</file>

<file path=ppt/tags/tag1009.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10.xml><?xml version="1.0" encoding="utf-8"?>
<p:tagLst xmlns:a="http://schemas.openxmlformats.org/drawingml/2006/main" xmlns:r="http://schemas.openxmlformats.org/officeDocument/2006/relationships" xmlns:p="http://schemas.openxmlformats.org/presentationml/2006/main">
  <p:tag name="NUM" val="5"/>
</p:tagLst>
</file>

<file path=ppt/tags/tag1011.xml><?xml version="1.0" encoding="utf-8"?>
<p:tagLst xmlns:a="http://schemas.openxmlformats.org/drawingml/2006/main" xmlns:r="http://schemas.openxmlformats.org/officeDocument/2006/relationships" xmlns:p="http://schemas.openxmlformats.org/presentationml/2006/main">
  <p:tag name="NUM" val="6"/>
</p:tagLst>
</file>

<file path=ppt/tags/tag1012.xml><?xml version="1.0" encoding="utf-8"?>
<p:tagLst xmlns:a="http://schemas.openxmlformats.org/drawingml/2006/main" xmlns:r="http://schemas.openxmlformats.org/officeDocument/2006/relationships" xmlns:p="http://schemas.openxmlformats.org/presentationml/2006/main">
  <p:tag name="NUM" val="7"/>
</p:tagLst>
</file>

<file path=ppt/tags/tag1013.xml><?xml version="1.0" encoding="utf-8"?>
<p:tagLst xmlns:a="http://schemas.openxmlformats.org/drawingml/2006/main" xmlns:r="http://schemas.openxmlformats.org/officeDocument/2006/relationships" xmlns:p="http://schemas.openxmlformats.org/presentationml/2006/main">
  <p:tag name="NUM" val="8"/>
</p:tagLst>
</file>

<file path=ppt/tags/tag1014.xml><?xml version="1.0" encoding="utf-8"?>
<p:tagLst xmlns:a="http://schemas.openxmlformats.org/drawingml/2006/main" xmlns:r="http://schemas.openxmlformats.org/officeDocument/2006/relationships" xmlns:p="http://schemas.openxmlformats.org/presentationml/2006/main">
  <p:tag name="NUM" val="9"/>
</p:tagLst>
</file>

<file path=ppt/tags/tag1015.xml><?xml version="1.0" encoding="utf-8"?>
<p:tagLst xmlns:a="http://schemas.openxmlformats.org/drawingml/2006/main" xmlns:r="http://schemas.openxmlformats.org/officeDocument/2006/relationships" xmlns:p="http://schemas.openxmlformats.org/presentationml/2006/main">
  <p:tag name="NUM" val="10"/>
</p:tagLst>
</file>

<file path=ppt/tags/tag1016.xml><?xml version="1.0" encoding="utf-8"?>
<p:tagLst xmlns:a="http://schemas.openxmlformats.org/drawingml/2006/main" xmlns:r="http://schemas.openxmlformats.org/officeDocument/2006/relationships" xmlns:p="http://schemas.openxmlformats.org/presentationml/2006/main">
  <p:tag name="NUM" val="11"/>
</p:tagLst>
</file>

<file path=ppt/tags/tag1017.xml><?xml version="1.0" encoding="utf-8"?>
<p:tagLst xmlns:a="http://schemas.openxmlformats.org/drawingml/2006/main" xmlns:r="http://schemas.openxmlformats.org/officeDocument/2006/relationships" xmlns:p="http://schemas.openxmlformats.org/presentationml/2006/main">
  <p:tag name="NUM" val="12"/>
</p:tagLst>
</file>

<file path=ppt/tags/tag1018.xml><?xml version="1.0" encoding="utf-8"?>
<p:tagLst xmlns:a="http://schemas.openxmlformats.org/drawingml/2006/main" xmlns:r="http://schemas.openxmlformats.org/officeDocument/2006/relationships" xmlns:p="http://schemas.openxmlformats.org/presentationml/2006/main">
  <p:tag name="NUM" val="13"/>
</p:tagLst>
</file>

<file path=ppt/tags/tag1019.xml><?xml version="1.0" encoding="utf-8"?>
<p:tagLst xmlns:a="http://schemas.openxmlformats.org/drawingml/2006/main" xmlns:r="http://schemas.openxmlformats.org/officeDocument/2006/relationships" xmlns:p="http://schemas.openxmlformats.org/presentationml/2006/main">
  <p:tag name="NUM" val="14"/>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20.xml><?xml version="1.0" encoding="utf-8"?>
<p:tagLst xmlns:a="http://schemas.openxmlformats.org/drawingml/2006/main" xmlns:r="http://schemas.openxmlformats.org/officeDocument/2006/relationships" xmlns:p="http://schemas.openxmlformats.org/presentationml/2006/main">
  <p:tag name="NUM" val="15"/>
</p:tagLst>
</file>

<file path=ppt/tags/tag1021.xml><?xml version="1.0" encoding="utf-8"?>
<p:tagLst xmlns:a="http://schemas.openxmlformats.org/drawingml/2006/main" xmlns:r="http://schemas.openxmlformats.org/officeDocument/2006/relationships" xmlns:p="http://schemas.openxmlformats.org/presentationml/2006/main">
  <p:tag name="NUM" val="16"/>
</p:tagLst>
</file>

<file path=ppt/tags/tag1022.xml><?xml version="1.0" encoding="utf-8"?>
<p:tagLst xmlns:a="http://schemas.openxmlformats.org/drawingml/2006/main" xmlns:r="http://schemas.openxmlformats.org/officeDocument/2006/relationships" xmlns:p="http://schemas.openxmlformats.org/presentationml/2006/main">
  <p:tag name="NUM" val="1"/>
</p:tagLst>
</file>

<file path=ppt/tags/tag1023.xml><?xml version="1.0" encoding="utf-8"?>
<p:tagLst xmlns:a="http://schemas.openxmlformats.org/drawingml/2006/main" xmlns:r="http://schemas.openxmlformats.org/officeDocument/2006/relationships" xmlns:p="http://schemas.openxmlformats.org/presentationml/2006/main">
  <p:tag name="NUM" val="2"/>
</p:tagLst>
</file>

<file path=ppt/tags/tag1024.xml><?xml version="1.0" encoding="utf-8"?>
<p:tagLst xmlns:a="http://schemas.openxmlformats.org/drawingml/2006/main" xmlns:r="http://schemas.openxmlformats.org/officeDocument/2006/relationships" xmlns:p="http://schemas.openxmlformats.org/presentationml/2006/main">
  <p:tag name="NUM" val="3"/>
</p:tagLst>
</file>

<file path=ppt/tags/tag1025.xml><?xml version="1.0" encoding="utf-8"?>
<p:tagLst xmlns:a="http://schemas.openxmlformats.org/drawingml/2006/main" xmlns:r="http://schemas.openxmlformats.org/officeDocument/2006/relationships" xmlns:p="http://schemas.openxmlformats.org/presentationml/2006/main">
  <p:tag name="NUM" val="4"/>
</p:tagLst>
</file>

<file path=ppt/tags/tag1026.xml><?xml version="1.0" encoding="utf-8"?>
<p:tagLst xmlns:a="http://schemas.openxmlformats.org/drawingml/2006/main" xmlns:r="http://schemas.openxmlformats.org/officeDocument/2006/relationships" xmlns:p="http://schemas.openxmlformats.org/presentationml/2006/main">
  <p:tag name="NUM" val="5"/>
</p:tagLst>
</file>

<file path=ppt/tags/tag1027.xml><?xml version="1.0" encoding="utf-8"?>
<p:tagLst xmlns:a="http://schemas.openxmlformats.org/drawingml/2006/main" xmlns:r="http://schemas.openxmlformats.org/officeDocument/2006/relationships" xmlns:p="http://schemas.openxmlformats.org/presentationml/2006/main">
  <p:tag name="NUM" val="6"/>
</p:tagLst>
</file>

<file path=ppt/tags/tag1028.xml><?xml version="1.0" encoding="utf-8"?>
<p:tagLst xmlns:a="http://schemas.openxmlformats.org/drawingml/2006/main" xmlns:r="http://schemas.openxmlformats.org/officeDocument/2006/relationships" xmlns:p="http://schemas.openxmlformats.org/presentationml/2006/main">
  <p:tag name="NUM" val="7"/>
</p:tagLst>
</file>

<file path=ppt/tags/tag1029.xml><?xml version="1.0" encoding="utf-8"?>
<p:tagLst xmlns:a="http://schemas.openxmlformats.org/drawingml/2006/main" xmlns:r="http://schemas.openxmlformats.org/officeDocument/2006/relationships" xmlns:p="http://schemas.openxmlformats.org/presentationml/2006/main">
  <p:tag name="NUM" val="8"/>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30.xml><?xml version="1.0" encoding="utf-8"?>
<p:tagLst xmlns:a="http://schemas.openxmlformats.org/drawingml/2006/main" xmlns:r="http://schemas.openxmlformats.org/officeDocument/2006/relationships" xmlns:p="http://schemas.openxmlformats.org/presentationml/2006/main">
  <p:tag name="NUM" val="9"/>
</p:tagLst>
</file>

<file path=ppt/tags/tag1031.xml><?xml version="1.0" encoding="utf-8"?>
<p:tagLst xmlns:a="http://schemas.openxmlformats.org/drawingml/2006/main" xmlns:r="http://schemas.openxmlformats.org/officeDocument/2006/relationships" xmlns:p="http://schemas.openxmlformats.org/presentationml/2006/main">
  <p:tag name="NUM" val="10"/>
</p:tagLst>
</file>

<file path=ppt/tags/tag1032.xml><?xml version="1.0" encoding="utf-8"?>
<p:tagLst xmlns:a="http://schemas.openxmlformats.org/drawingml/2006/main" xmlns:r="http://schemas.openxmlformats.org/officeDocument/2006/relationships" xmlns:p="http://schemas.openxmlformats.org/presentationml/2006/main">
  <p:tag name="NUM" val="11"/>
</p:tagLst>
</file>

<file path=ppt/tags/tag1033.xml><?xml version="1.0" encoding="utf-8"?>
<p:tagLst xmlns:a="http://schemas.openxmlformats.org/drawingml/2006/main" xmlns:r="http://schemas.openxmlformats.org/officeDocument/2006/relationships" xmlns:p="http://schemas.openxmlformats.org/presentationml/2006/main">
  <p:tag name="NUM" val="1"/>
</p:tagLst>
</file>

<file path=ppt/tags/tag1034.xml><?xml version="1.0" encoding="utf-8"?>
<p:tagLst xmlns:a="http://schemas.openxmlformats.org/drawingml/2006/main" xmlns:r="http://schemas.openxmlformats.org/officeDocument/2006/relationships" xmlns:p="http://schemas.openxmlformats.org/presentationml/2006/main">
  <p:tag name="NUM" val="2"/>
</p:tagLst>
</file>

<file path=ppt/tags/tag1035.xml><?xml version="1.0" encoding="utf-8"?>
<p:tagLst xmlns:a="http://schemas.openxmlformats.org/drawingml/2006/main" xmlns:r="http://schemas.openxmlformats.org/officeDocument/2006/relationships" xmlns:p="http://schemas.openxmlformats.org/presentationml/2006/main">
  <p:tag name="NUM" val="3"/>
</p:tagLst>
</file>

<file path=ppt/tags/tag1036.xml><?xml version="1.0" encoding="utf-8"?>
<p:tagLst xmlns:a="http://schemas.openxmlformats.org/drawingml/2006/main" xmlns:r="http://schemas.openxmlformats.org/officeDocument/2006/relationships" xmlns:p="http://schemas.openxmlformats.org/presentationml/2006/main">
  <p:tag name="NUM" val="4"/>
</p:tagLst>
</file>

<file path=ppt/tags/tag1037.xml><?xml version="1.0" encoding="utf-8"?>
<p:tagLst xmlns:a="http://schemas.openxmlformats.org/drawingml/2006/main" xmlns:r="http://schemas.openxmlformats.org/officeDocument/2006/relationships" xmlns:p="http://schemas.openxmlformats.org/presentationml/2006/main">
  <p:tag name="NUM" val="5"/>
</p:tagLst>
</file>

<file path=ppt/tags/tag1038.xml><?xml version="1.0" encoding="utf-8"?>
<p:tagLst xmlns:a="http://schemas.openxmlformats.org/drawingml/2006/main" xmlns:r="http://schemas.openxmlformats.org/officeDocument/2006/relationships" xmlns:p="http://schemas.openxmlformats.org/presentationml/2006/main">
  <p:tag name="NUM" val="6"/>
</p:tagLst>
</file>

<file path=ppt/tags/tag1039.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40.xml><?xml version="1.0" encoding="utf-8"?>
<p:tagLst xmlns:a="http://schemas.openxmlformats.org/drawingml/2006/main" xmlns:r="http://schemas.openxmlformats.org/officeDocument/2006/relationships" xmlns:p="http://schemas.openxmlformats.org/presentationml/2006/main">
  <p:tag name="NUM" val="8"/>
</p:tagLst>
</file>

<file path=ppt/tags/tag1041.xml><?xml version="1.0" encoding="utf-8"?>
<p:tagLst xmlns:a="http://schemas.openxmlformats.org/drawingml/2006/main" xmlns:r="http://schemas.openxmlformats.org/officeDocument/2006/relationships" xmlns:p="http://schemas.openxmlformats.org/presentationml/2006/main">
  <p:tag name="NUM" val="9"/>
</p:tagLst>
</file>

<file path=ppt/tags/tag1042.xml><?xml version="1.0" encoding="utf-8"?>
<p:tagLst xmlns:a="http://schemas.openxmlformats.org/drawingml/2006/main" xmlns:r="http://schemas.openxmlformats.org/officeDocument/2006/relationships" xmlns:p="http://schemas.openxmlformats.org/presentationml/2006/main">
  <p:tag name="NUM" val="10"/>
</p:tagLst>
</file>

<file path=ppt/tags/tag1043.xml><?xml version="1.0" encoding="utf-8"?>
<p:tagLst xmlns:a="http://schemas.openxmlformats.org/drawingml/2006/main" xmlns:r="http://schemas.openxmlformats.org/officeDocument/2006/relationships" xmlns:p="http://schemas.openxmlformats.org/presentationml/2006/main">
  <p:tag name="NUM" val="11"/>
</p:tagLst>
</file>

<file path=ppt/tags/tag1044.xml><?xml version="1.0" encoding="utf-8"?>
<p:tagLst xmlns:a="http://schemas.openxmlformats.org/drawingml/2006/main" xmlns:r="http://schemas.openxmlformats.org/officeDocument/2006/relationships" xmlns:p="http://schemas.openxmlformats.org/presentationml/2006/main">
  <p:tag name="NUM" val="12"/>
</p:tagLst>
</file>

<file path=ppt/tags/tag1045.xml><?xml version="1.0" encoding="utf-8"?>
<p:tagLst xmlns:a="http://schemas.openxmlformats.org/drawingml/2006/main" xmlns:r="http://schemas.openxmlformats.org/officeDocument/2006/relationships" xmlns:p="http://schemas.openxmlformats.org/presentationml/2006/main">
  <p:tag name="NUM" val="13"/>
</p:tagLst>
</file>

<file path=ppt/tags/tag1046.xml><?xml version="1.0" encoding="utf-8"?>
<p:tagLst xmlns:a="http://schemas.openxmlformats.org/drawingml/2006/main" xmlns:r="http://schemas.openxmlformats.org/officeDocument/2006/relationships" xmlns:p="http://schemas.openxmlformats.org/presentationml/2006/main">
  <p:tag name="NUM" val="14"/>
</p:tagLst>
</file>

<file path=ppt/tags/tag1047.xml><?xml version="1.0" encoding="utf-8"?>
<p:tagLst xmlns:a="http://schemas.openxmlformats.org/drawingml/2006/main" xmlns:r="http://schemas.openxmlformats.org/officeDocument/2006/relationships" xmlns:p="http://schemas.openxmlformats.org/presentationml/2006/main">
  <p:tag name="NUM" val="15"/>
</p:tagLst>
</file>

<file path=ppt/tags/tag1048.xml><?xml version="1.0" encoding="utf-8"?>
<p:tagLst xmlns:a="http://schemas.openxmlformats.org/drawingml/2006/main" xmlns:r="http://schemas.openxmlformats.org/officeDocument/2006/relationships" xmlns:p="http://schemas.openxmlformats.org/presentationml/2006/main">
  <p:tag name="NUM" val="1"/>
</p:tagLst>
</file>

<file path=ppt/tags/tag1049.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50.xml><?xml version="1.0" encoding="utf-8"?>
<p:tagLst xmlns:a="http://schemas.openxmlformats.org/drawingml/2006/main" xmlns:r="http://schemas.openxmlformats.org/officeDocument/2006/relationships" xmlns:p="http://schemas.openxmlformats.org/presentationml/2006/main">
  <p:tag name="NUM" val="2"/>
</p:tagLst>
</file>

<file path=ppt/tags/tag1051.xml><?xml version="1.0" encoding="utf-8"?>
<p:tagLst xmlns:a="http://schemas.openxmlformats.org/drawingml/2006/main" xmlns:r="http://schemas.openxmlformats.org/officeDocument/2006/relationships" xmlns:p="http://schemas.openxmlformats.org/presentationml/2006/main">
  <p:tag name="NUM" val="3"/>
</p:tagLst>
</file>

<file path=ppt/tags/tag1052.xml><?xml version="1.0" encoding="utf-8"?>
<p:tagLst xmlns:a="http://schemas.openxmlformats.org/drawingml/2006/main" xmlns:r="http://schemas.openxmlformats.org/officeDocument/2006/relationships" xmlns:p="http://schemas.openxmlformats.org/presentationml/2006/main">
  <p:tag name="NUM" val="4"/>
</p:tagLst>
</file>

<file path=ppt/tags/tag1053.xml><?xml version="1.0" encoding="utf-8"?>
<p:tagLst xmlns:a="http://schemas.openxmlformats.org/drawingml/2006/main" xmlns:r="http://schemas.openxmlformats.org/officeDocument/2006/relationships" xmlns:p="http://schemas.openxmlformats.org/presentationml/2006/main">
  <p:tag name="NUM" val="5"/>
</p:tagLst>
</file>

<file path=ppt/tags/tag1054.xml><?xml version="1.0" encoding="utf-8"?>
<p:tagLst xmlns:a="http://schemas.openxmlformats.org/drawingml/2006/main" xmlns:r="http://schemas.openxmlformats.org/officeDocument/2006/relationships" xmlns:p="http://schemas.openxmlformats.org/presentationml/2006/main">
  <p:tag name="NUM" val="6"/>
</p:tagLst>
</file>

<file path=ppt/tags/tag1055.xml><?xml version="1.0" encoding="utf-8"?>
<p:tagLst xmlns:a="http://schemas.openxmlformats.org/drawingml/2006/main" xmlns:r="http://schemas.openxmlformats.org/officeDocument/2006/relationships" xmlns:p="http://schemas.openxmlformats.org/presentationml/2006/main">
  <p:tag name="NUM" val="7"/>
</p:tagLst>
</file>

<file path=ppt/tags/tag1056.xml><?xml version="1.0" encoding="utf-8"?>
<p:tagLst xmlns:a="http://schemas.openxmlformats.org/drawingml/2006/main" xmlns:r="http://schemas.openxmlformats.org/officeDocument/2006/relationships" xmlns:p="http://schemas.openxmlformats.org/presentationml/2006/main">
  <p:tag name="NUM" val="8"/>
</p:tagLst>
</file>

<file path=ppt/tags/tag1057.xml><?xml version="1.0" encoding="utf-8"?>
<p:tagLst xmlns:a="http://schemas.openxmlformats.org/drawingml/2006/main" xmlns:r="http://schemas.openxmlformats.org/officeDocument/2006/relationships" xmlns:p="http://schemas.openxmlformats.org/presentationml/2006/main">
  <p:tag name="NUM" val="9"/>
</p:tagLst>
</file>

<file path=ppt/tags/tag1058.xml><?xml version="1.0" encoding="utf-8"?>
<p:tagLst xmlns:a="http://schemas.openxmlformats.org/drawingml/2006/main" xmlns:r="http://schemas.openxmlformats.org/officeDocument/2006/relationships" xmlns:p="http://schemas.openxmlformats.org/presentationml/2006/main">
  <p:tag name="NUM" val="10"/>
</p:tagLst>
</file>

<file path=ppt/tags/tag1059.xml><?xml version="1.0" encoding="utf-8"?>
<p:tagLst xmlns:a="http://schemas.openxmlformats.org/drawingml/2006/main" xmlns:r="http://schemas.openxmlformats.org/officeDocument/2006/relationships" xmlns:p="http://schemas.openxmlformats.org/presentationml/2006/main">
  <p:tag name="NUM" val="11"/>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60.xml><?xml version="1.0" encoding="utf-8"?>
<p:tagLst xmlns:a="http://schemas.openxmlformats.org/drawingml/2006/main" xmlns:r="http://schemas.openxmlformats.org/officeDocument/2006/relationships" xmlns:p="http://schemas.openxmlformats.org/presentationml/2006/main">
  <p:tag name="NUM" val="12"/>
</p:tagLst>
</file>

<file path=ppt/tags/tag1061.xml><?xml version="1.0" encoding="utf-8"?>
<p:tagLst xmlns:a="http://schemas.openxmlformats.org/drawingml/2006/main" xmlns:r="http://schemas.openxmlformats.org/officeDocument/2006/relationships" xmlns:p="http://schemas.openxmlformats.org/presentationml/2006/main">
  <p:tag name="NUM" val="13"/>
</p:tagLst>
</file>

<file path=ppt/tags/tag1062.xml><?xml version="1.0" encoding="utf-8"?>
<p:tagLst xmlns:a="http://schemas.openxmlformats.org/drawingml/2006/main" xmlns:r="http://schemas.openxmlformats.org/officeDocument/2006/relationships" xmlns:p="http://schemas.openxmlformats.org/presentationml/2006/main">
  <p:tag name="NUM" val="14"/>
</p:tagLst>
</file>

<file path=ppt/tags/tag1063.xml><?xml version="1.0" encoding="utf-8"?>
<p:tagLst xmlns:a="http://schemas.openxmlformats.org/drawingml/2006/main" xmlns:r="http://schemas.openxmlformats.org/officeDocument/2006/relationships" xmlns:p="http://schemas.openxmlformats.org/presentationml/2006/main">
  <p:tag name="NUM" val="15"/>
</p:tagLst>
</file>

<file path=ppt/tags/tag1064.xml><?xml version="1.0" encoding="utf-8"?>
<p:tagLst xmlns:a="http://schemas.openxmlformats.org/drawingml/2006/main" xmlns:r="http://schemas.openxmlformats.org/officeDocument/2006/relationships" xmlns:p="http://schemas.openxmlformats.org/presentationml/2006/main">
  <p:tag name="NUM" val="1"/>
</p:tagLst>
</file>

<file path=ppt/tags/tag1065.xml><?xml version="1.0" encoding="utf-8"?>
<p:tagLst xmlns:a="http://schemas.openxmlformats.org/drawingml/2006/main" xmlns:r="http://schemas.openxmlformats.org/officeDocument/2006/relationships" xmlns:p="http://schemas.openxmlformats.org/presentationml/2006/main">
  <p:tag name="NUM" val="1"/>
</p:tagLst>
</file>

<file path=ppt/tags/tag1066.xml><?xml version="1.0" encoding="utf-8"?>
<p:tagLst xmlns:a="http://schemas.openxmlformats.org/drawingml/2006/main" xmlns:r="http://schemas.openxmlformats.org/officeDocument/2006/relationships" xmlns:p="http://schemas.openxmlformats.org/presentationml/2006/main">
  <p:tag name="NUM" val="2"/>
</p:tagLst>
</file>

<file path=ppt/tags/tag1067.xml><?xml version="1.0" encoding="utf-8"?>
<p:tagLst xmlns:a="http://schemas.openxmlformats.org/drawingml/2006/main" xmlns:r="http://schemas.openxmlformats.org/officeDocument/2006/relationships" xmlns:p="http://schemas.openxmlformats.org/presentationml/2006/main">
  <p:tag name="NUM" val="3"/>
</p:tagLst>
</file>

<file path=ppt/tags/tag1068.xml><?xml version="1.0" encoding="utf-8"?>
<p:tagLst xmlns:a="http://schemas.openxmlformats.org/drawingml/2006/main" xmlns:r="http://schemas.openxmlformats.org/officeDocument/2006/relationships" xmlns:p="http://schemas.openxmlformats.org/presentationml/2006/main">
  <p:tag name="NUM" val="4"/>
</p:tagLst>
</file>

<file path=ppt/tags/tag1069.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70.xml><?xml version="1.0" encoding="utf-8"?>
<p:tagLst xmlns:a="http://schemas.openxmlformats.org/drawingml/2006/main" xmlns:r="http://schemas.openxmlformats.org/officeDocument/2006/relationships" xmlns:p="http://schemas.openxmlformats.org/presentationml/2006/main">
  <p:tag name="NUM" val="6"/>
</p:tagLst>
</file>

<file path=ppt/tags/tag1071.xml><?xml version="1.0" encoding="utf-8"?>
<p:tagLst xmlns:a="http://schemas.openxmlformats.org/drawingml/2006/main" xmlns:r="http://schemas.openxmlformats.org/officeDocument/2006/relationships" xmlns:p="http://schemas.openxmlformats.org/presentationml/2006/main">
  <p:tag name="NUM" val="7"/>
</p:tagLst>
</file>

<file path=ppt/tags/tag1072.xml><?xml version="1.0" encoding="utf-8"?>
<p:tagLst xmlns:a="http://schemas.openxmlformats.org/drawingml/2006/main" xmlns:r="http://schemas.openxmlformats.org/officeDocument/2006/relationships" xmlns:p="http://schemas.openxmlformats.org/presentationml/2006/main">
  <p:tag name="NUM" val="8"/>
</p:tagLst>
</file>

<file path=ppt/tags/tag1073.xml><?xml version="1.0" encoding="utf-8"?>
<p:tagLst xmlns:a="http://schemas.openxmlformats.org/drawingml/2006/main" xmlns:r="http://schemas.openxmlformats.org/officeDocument/2006/relationships" xmlns:p="http://schemas.openxmlformats.org/presentationml/2006/main">
  <p:tag name="NUM" val="9"/>
</p:tagLst>
</file>

<file path=ppt/tags/tag1074.xml><?xml version="1.0" encoding="utf-8"?>
<p:tagLst xmlns:a="http://schemas.openxmlformats.org/drawingml/2006/main" xmlns:r="http://schemas.openxmlformats.org/officeDocument/2006/relationships" xmlns:p="http://schemas.openxmlformats.org/presentationml/2006/main">
  <p:tag name="NUM" val="10"/>
</p:tagLst>
</file>

<file path=ppt/tags/tag1075.xml><?xml version="1.0" encoding="utf-8"?>
<p:tagLst xmlns:a="http://schemas.openxmlformats.org/drawingml/2006/main" xmlns:r="http://schemas.openxmlformats.org/officeDocument/2006/relationships" xmlns:p="http://schemas.openxmlformats.org/presentationml/2006/main">
  <p:tag name="NUM" val="11"/>
</p:tagLst>
</file>

<file path=ppt/tags/tag1076.xml><?xml version="1.0" encoding="utf-8"?>
<p:tagLst xmlns:a="http://schemas.openxmlformats.org/drawingml/2006/main" xmlns:r="http://schemas.openxmlformats.org/officeDocument/2006/relationships" xmlns:p="http://schemas.openxmlformats.org/presentationml/2006/main">
  <p:tag name="NUM" val="12"/>
</p:tagLst>
</file>

<file path=ppt/tags/tag1077.xml><?xml version="1.0" encoding="utf-8"?>
<p:tagLst xmlns:a="http://schemas.openxmlformats.org/drawingml/2006/main" xmlns:r="http://schemas.openxmlformats.org/officeDocument/2006/relationships" xmlns:p="http://schemas.openxmlformats.org/presentationml/2006/main">
  <p:tag name="NUM" val="13"/>
</p:tagLst>
</file>

<file path=ppt/tags/tag1078.xml><?xml version="1.0" encoding="utf-8"?>
<p:tagLst xmlns:a="http://schemas.openxmlformats.org/drawingml/2006/main" xmlns:r="http://schemas.openxmlformats.org/officeDocument/2006/relationships" xmlns:p="http://schemas.openxmlformats.org/presentationml/2006/main">
  <p:tag name="NUM" val="1"/>
</p:tagLst>
</file>

<file path=ppt/tags/tag1079.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80.xml><?xml version="1.0" encoding="utf-8"?>
<p:tagLst xmlns:a="http://schemas.openxmlformats.org/drawingml/2006/main" xmlns:r="http://schemas.openxmlformats.org/officeDocument/2006/relationships" xmlns:p="http://schemas.openxmlformats.org/presentationml/2006/main">
  <p:tag name="NUM" val="3"/>
</p:tagLst>
</file>

<file path=ppt/tags/tag1081.xml><?xml version="1.0" encoding="utf-8"?>
<p:tagLst xmlns:a="http://schemas.openxmlformats.org/drawingml/2006/main" xmlns:r="http://schemas.openxmlformats.org/officeDocument/2006/relationships" xmlns:p="http://schemas.openxmlformats.org/presentationml/2006/main">
  <p:tag name="NUM" val="4"/>
</p:tagLst>
</file>

<file path=ppt/tags/tag1082.xml><?xml version="1.0" encoding="utf-8"?>
<p:tagLst xmlns:a="http://schemas.openxmlformats.org/drawingml/2006/main" xmlns:r="http://schemas.openxmlformats.org/officeDocument/2006/relationships" xmlns:p="http://schemas.openxmlformats.org/presentationml/2006/main">
  <p:tag name="NUM" val="5"/>
</p:tagLst>
</file>

<file path=ppt/tags/tag1083.xml><?xml version="1.0" encoding="utf-8"?>
<p:tagLst xmlns:a="http://schemas.openxmlformats.org/drawingml/2006/main" xmlns:r="http://schemas.openxmlformats.org/officeDocument/2006/relationships" xmlns:p="http://schemas.openxmlformats.org/presentationml/2006/main">
  <p:tag name="NUM" val="6"/>
</p:tagLst>
</file>

<file path=ppt/tags/tag1084.xml><?xml version="1.0" encoding="utf-8"?>
<p:tagLst xmlns:a="http://schemas.openxmlformats.org/drawingml/2006/main" xmlns:r="http://schemas.openxmlformats.org/officeDocument/2006/relationships" xmlns:p="http://schemas.openxmlformats.org/presentationml/2006/main">
  <p:tag name="NUM" val="7"/>
</p:tagLst>
</file>

<file path=ppt/tags/tag1085.xml><?xml version="1.0" encoding="utf-8"?>
<p:tagLst xmlns:a="http://schemas.openxmlformats.org/drawingml/2006/main" xmlns:r="http://schemas.openxmlformats.org/officeDocument/2006/relationships" xmlns:p="http://schemas.openxmlformats.org/presentationml/2006/main">
  <p:tag name="NUM" val="8"/>
</p:tagLst>
</file>

<file path=ppt/tags/tag1086.xml><?xml version="1.0" encoding="utf-8"?>
<p:tagLst xmlns:a="http://schemas.openxmlformats.org/drawingml/2006/main" xmlns:r="http://schemas.openxmlformats.org/officeDocument/2006/relationships" xmlns:p="http://schemas.openxmlformats.org/presentationml/2006/main">
  <p:tag name="NUM" val="9"/>
</p:tagLst>
</file>

<file path=ppt/tags/tag1087.xml><?xml version="1.0" encoding="utf-8"?>
<p:tagLst xmlns:a="http://schemas.openxmlformats.org/drawingml/2006/main" xmlns:r="http://schemas.openxmlformats.org/officeDocument/2006/relationships" xmlns:p="http://schemas.openxmlformats.org/presentationml/2006/main">
  <p:tag name="NUM" val="10"/>
</p:tagLst>
</file>

<file path=ppt/tags/tag1088.xml><?xml version="1.0" encoding="utf-8"?>
<p:tagLst xmlns:a="http://schemas.openxmlformats.org/drawingml/2006/main" xmlns:r="http://schemas.openxmlformats.org/officeDocument/2006/relationships" xmlns:p="http://schemas.openxmlformats.org/presentationml/2006/main">
  <p:tag name="NUM" val="11"/>
</p:tagLst>
</file>

<file path=ppt/tags/tag1089.xml><?xml version="1.0" encoding="utf-8"?>
<p:tagLst xmlns:a="http://schemas.openxmlformats.org/drawingml/2006/main" xmlns:r="http://schemas.openxmlformats.org/officeDocument/2006/relationships" xmlns:p="http://schemas.openxmlformats.org/presentationml/2006/main">
  <p:tag name="NUM" val="12"/>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090.xml><?xml version="1.0" encoding="utf-8"?>
<p:tagLst xmlns:a="http://schemas.openxmlformats.org/drawingml/2006/main" xmlns:r="http://schemas.openxmlformats.org/officeDocument/2006/relationships" xmlns:p="http://schemas.openxmlformats.org/presentationml/2006/main">
  <p:tag name="NUM" val="13"/>
</p:tagLst>
</file>

<file path=ppt/tags/tag1091.xml><?xml version="1.0" encoding="utf-8"?>
<p:tagLst xmlns:a="http://schemas.openxmlformats.org/drawingml/2006/main" xmlns:r="http://schemas.openxmlformats.org/officeDocument/2006/relationships" xmlns:p="http://schemas.openxmlformats.org/presentationml/2006/main">
  <p:tag name="NUM" val="14"/>
</p:tagLst>
</file>

<file path=ppt/tags/tag1092.xml><?xml version="1.0" encoding="utf-8"?>
<p:tagLst xmlns:a="http://schemas.openxmlformats.org/drawingml/2006/main" xmlns:r="http://schemas.openxmlformats.org/officeDocument/2006/relationships" xmlns:p="http://schemas.openxmlformats.org/presentationml/2006/main">
  <p:tag name="NUM" val="1"/>
</p:tagLst>
</file>

<file path=ppt/tags/tag1093.xml><?xml version="1.0" encoding="utf-8"?>
<p:tagLst xmlns:a="http://schemas.openxmlformats.org/drawingml/2006/main" xmlns:r="http://schemas.openxmlformats.org/officeDocument/2006/relationships" xmlns:p="http://schemas.openxmlformats.org/presentationml/2006/main">
  <p:tag name="NUM" val="2"/>
</p:tagLst>
</file>

<file path=ppt/tags/tag1094.xml><?xml version="1.0" encoding="utf-8"?>
<p:tagLst xmlns:a="http://schemas.openxmlformats.org/drawingml/2006/main" xmlns:r="http://schemas.openxmlformats.org/officeDocument/2006/relationships" xmlns:p="http://schemas.openxmlformats.org/presentationml/2006/main">
  <p:tag name="NUM" val="3"/>
</p:tagLst>
</file>

<file path=ppt/tags/tag1095.xml><?xml version="1.0" encoding="utf-8"?>
<p:tagLst xmlns:a="http://schemas.openxmlformats.org/drawingml/2006/main" xmlns:r="http://schemas.openxmlformats.org/officeDocument/2006/relationships" xmlns:p="http://schemas.openxmlformats.org/presentationml/2006/main">
  <p:tag name="NUM" val="4"/>
</p:tagLst>
</file>

<file path=ppt/tags/tag1096.xml><?xml version="1.0" encoding="utf-8"?>
<p:tagLst xmlns:a="http://schemas.openxmlformats.org/drawingml/2006/main" xmlns:r="http://schemas.openxmlformats.org/officeDocument/2006/relationships" xmlns:p="http://schemas.openxmlformats.org/presentationml/2006/main">
  <p:tag name="NUM" val="5"/>
</p:tagLst>
</file>

<file path=ppt/tags/tag1097.xml><?xml version="1.0" encoding="utf-8"?>
<p:tagLst xmlns:a="http://schemas.openxmlformats.org/drawingml/2006/main" xmlns:r="http://schemas.openxmlformats.org/officeDocument/2006/relationships" xmlns:p="http://schemas.openxmlformats.org/presentationml/2006/main">
  <p:tag name="NUM" val="6"/>
</p:tagLst>
</file>

<file path=ppt/tags/tag1098.xml><?xml version="1.0" encoding="utf-8"?>
<p:tagLst xmlns:a="http://schemas.openxmlformats.org/drawingml/2006/main" xmlns:r="http://schemas.openxmlformats.org/officeDocument/2006/relationships" xmlns:p="http://schemas.openxmlformats.org/presentationml/2006/main">
  <p:tag name="NUM" val="7"/>
</p:tagLst>
</file>

<file path=ppt/tags/tag1099.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1"/>
</p:tagLst>
</file>

<file path=ppt/tags/tag1100.xml><?xml version="1.0" encoding="utf-8"?>
<p:tagLst xmlns:a="http://schemas.openxmlformats.org/drawingml/2006/main" xmlns:r="http://schemas.openxmlformats.org/officeDocument/2006/relationships" xmlns:p="http://schemas.openxmlformats.org/presentationml/2006/main">
  <p:tag name="NUM" val="9"/>
</p:tagLst>
</file>

<file path=ppt/tags/tag1101.xml><?xml version="1.0" encoding="utf-8"?>
<p:tagLst xmlns:a="http://schemas.openxmlformats.org/drawingml/2006/main" xmlns:r="http://schemas.openxmlformats.org/officeDocument/2006/relationships" xmlns:p="http://schemas.openxmlformats.org/presentationml/2006/main">
  <p:tag name="NUM" val="10"/>
</p:tagLst>
</file>

<file path=ppt/tags/tag1102.xml><?xml version="1.0" encoding="utf-8"?>
<p:tagLst xmlns:a="http://schemas.openxmlformats.org/drawingml/2006/main" xmlns:r="http://schemas.openxmlformats.org/officeDocument/2006/relationships" xmlns:p="http://schemas.openxmlformats.org/presentationml/2006/main">
  <p:tag name="NUM" val="11"/>
</p:tagLst>
</file>

<file path=ppt/tags/tag1103.xml><?xml version="1.0" encoding="utf-8"?>
<p:tagLst xmlns:a="http://schemas.openxmlformats.org/drawingml/2006/main" xmlns:r="http://schemas.openxmlformats.org/officeDocument/2006/relationships" xmlns:p="http://schemas.openxmlformats.org/presentationml/2006/main">
  <p:tag name="NUM" val="12"/>
</p:tagLst>
</file>

<file path=ppt/tags/tag1104.xml><?xml version="1.0" encoding="utf-8"?>
<p:tagLst xmlns:a="http://schemas.openxmlformats.org/drawingml/2006/main" xmlns:r="http://schemas.openxmlformats.org/officeDocument/2006/relationships" xmlns:p="http://schemas.openxmlformats.org/presentationml/2006/main">
  <p:tag name="NUM" val="13"/>
</p:tagLst>
</file>

<file path=ppt/tags/tag1105.xml><?xml version="1.0" encoding="utf-8"?>
<p:tagLst xmlns:a="http://schemas.openxmlformats.org/drawingml/2006/main" xmlns:r="http://schemas.openxmlformats.org/officeDocument/2006/relationships" xmlns:p="http://schemas.openxmlformats.org/presentationml/2006/main">
  <p:tag name="NUM" val="14"/>
</p:tagLst>
</file>

<file path=ppt/tags/tag1106.xml><?xml version="1.0" encoding="utf-8"?>
<p:tagLst xmlns:a="http://schemas.openxmlformats.org/drawingml/2006/main" xmlns:r="http://schemas.openxmlformats.org/officeDocument/2006/relationships" xmlns:p="http://schemas.openxmlformats.org/presentationml/2006/main">
  <p:tag name="NUM" val="15"/>
</p:tagLst>
</file>

<file path=ppt/tags/tag1107.xml><?xml version="1.0" encoding="utf-8"?>
<p:tagLst xmlns:a="http://schemas.openxmlformats.org/drawingml/2006/main" xmlns:r="http://schemas.openxmlformats.org/officeDocument/2006/relationships" xmlns:p="http://schemas.openxmlformats.org/presentationml/2006/main">
  <p:tag name="NUM" val="1"/>
</p:tagLst>
</file>

<file path=ppt/tags/tag1108.xml><?xml version="1.0" encoding="utf-8"?>
<p:tagLst xmlns:a="http://schemas.openxmlformats.org/drawingml/2006/main" xmlns:r="http://schemas.openxmlformats.org/officeDocument/2006/relationships" xmlns:p="http://schemas.openxmlformats.org/presentationml/2006/main">
  <p:tag name="NUM" val="1"/>
</p:tagLst>
</file>

<file path=ppt/tags/tag1109.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12"/>
</p:tagLst>
</file>

<file path=ppt/tags/tag1110.xml><?xml version="1.0" encoding="utf-8"?>
<p:tagLst xmlns:a="http://schemas.openxmlformats.org/drawingml/2006/main" xmlns:r="http://schemas.openxmlformats.org/officeDocument/2006/relationships" xmlns:p="http://schemas.openxmlformats.org/presentationml/2006/main">
  <p:tag name="NUM" val="3"/>
</p:tagLst>
</file>

<file path=ppt/tags/tag1111.xml><?xml version="1.0" encoding="utf-8"?>
<p:tagLst xmlns:a="http://schemas.openxmlformats.org/drawingml/2006/main" xmlns:r="http://schemas.openxmlformats.org/officeDocument/2006/relationships" xmlns:p="http://schemas.openxmlformats.org/presentationml/2006/main">
  <p:tag name="NUM" val="4"/>
</p:tagLst>
</file>

<file path=ppt/tags/tag1112.xml><?xml version="1.0" encoding="utf-8"?>
<p:tagLst xmlns:a="http://schemas.openxmlformats.org/drawingml/2006/main" xmlns:r="http://schemas.openxmlformats.org/officeDocument/2006/relationships" xmlns:p="http://schemas.openxmlformats.org/presentationml/2006/main">
  <p:tag name="NUM" val="5"/>
</p:tagLst>
</file>

<file path=ppt/tags/tag1113.xml><?xml version="1.0" encoding="utf-8"?>
<p:tagLst xmlns:a="http://schemas.openxmlformats.org/drawingml/2006/main" xmlns:r="http://schemas.openxmlformats.org/officeDocument/2006/relationships" xmlns:p="http://schemas.openxmlformats.org/presentationml/2006/main">
  <p:tag name="NUM" val="6"/>
</p:tagLst>
</file>

<file path=ppt/tags/tag1114.xml><?xml version="1.0" encoding="utf-8"?>
<p:tagLst xmlns:a="http://schemas.openxmlformats.org/drawingml/2006/main" xmlns:r="http://schemas.openxmlformats.org/officeDocument/2006/relationships" xmlns:p="http://schemas.openxmlformats.org/presentationml/2006/main">
  <p:tag name="NUM" val="7"/>
</p:tagLst>
</file>

<file path=ppt/tags/tag1115.xml><?xml version="1.0" encoding="utf-8"?>
<p:tagLst xmlns:a="http://schemas.openxmlformats.org/drawingml/2006/main" xmlns:r="http://schemas.openxmlformats.org/officeDocument/2006/relationships" xmlns:p="http://schemas.openxmlformats.org/presentationml/2006/main">
  <p:tag name="NUM" val="8"/>
</p:tagLst>
</file>

<file path=ppt/tags/tag1116.xml><?xml version="1.0" encoding="utf-8"?>
<p:tagLst xmlns:a="http://schemas.openxmlformats.org/drawingml/2006/main" xmlns:r="http://schemas.openxmlformats.org/officeDocument/2006/relationships" xmlns:p="http://schemas.openxmlformats.org/presentationml/2006/main">
  <p:tag name="NUM" val="9"/>
</p:tagLst>
</file>

<file path=ppt/tags/tag1117.xml><?xml version="1.0" encoding="utf-8"?>
<p:tagLst xmlns:a="http://schemas.openxmlformats.org/drawingml/2006/main" xmlns:r="http://schemas.openxmlformats.org/officeDocument/2006/relationships" xmlns:p="http://schemas.openxmlformats.org/presentationml/2006/main">
  <p:tag name="NUM" val="10"/>
</p:tagLst>
</file>

<file path=ppt/tags/tag1118.xml><?xml version="1.0" encoding="utf-8"?>
<p:tagLst xmlns:a="http://schemas.openxmlformats.org/drawingml/2006/main" xmlns:r="http://schemas.openxmlformats.org/officeDocument/2006/relationships" xmlns:p="http://schemas.openxmlformats.org/presentationml/2006/main">
  <p:tag name="NUM" val="11"/>
</p:tagLst>
</file>

<file path=ppt/tags/tag1119.xml><?xml version="1.0" encoding="utf-8"?>
<p:tagLst xmlns:a="http://schemas.openxmlformats.org/drawingml/2006/main" xmlns:r="http://schemas.openxmlformats.org/officeDocument/2006/relationships" xmlns:p="http://schemas.openxmlformats.org/presentationml/2006/main">
  <p:tag name="NUM" val="12"/>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20.xml><?xml version="1.0" encoding="utf-8"?>
<p:tagLst xmlns:a="http://schemas.openxmlformats.org/drawingml/2006/main" xmlns:r="http://schemas.openxmlformats.org/officeDocument/2006/relationships" xmlns:p="http://schemas.openxmlformats.org/presentationml/2006/main">
  <p:tag name="NUM" val="13"/>
</p:tagLst>
</file>

<file path=ppt/tags/tag1121.xml><?xml version="1.0" encoding="utf-8"?>
<p:tagLst xmlns:a="http://schemas.openxmlformats.org/drawingml/2006/main" xmlns:r="http://schemas.openxmlformats.org/officeDocument/2006/relationships" xmlns:p="http://schemas.openxmlformats.org/presentationml/2006/main">
  <p:tag name="NUM" val="14"/>
</p:tagLst>
</file>

<file path=ppt/tags/tag1122.xml><?xml version="1.0" encoding="utf-8"?>
<p:tagLst xmlns:a="http://schemas.openxmlformats.org/drawingml/2006/main" xmlns:r="http://schemas.openxmlformats.org/officeDocument/2006/relationships" xmlns:p="http://schemas.openxmlformats.org/presentationml/2006/main">
  <p:tag name="NUM" val="15"/>
</p:tagLst>
</file>

<file path=ppt/tags/tag1123.xml><?xml version="1.0" encoding="utf-8"?>
<p:tagLst xmlns:a="http://schemas.openxmlformats.org/drawingml/2006/main" xmlns:r="http://schemas.openxmlformats.org/officeDocument/2006/relationships" xmlns:p="http://schemas.openxmlformats.org/presentationml/2006/main">
  <p:tag name="NUM" val="1"/>
</p:tagLst>
</file>

<file path=ppt/tags/tag1124.xml><?xml version="1.0" encoding="utf-8"?>
<p:tagLst xmlns:a="http://schemas.openxmlformats.org/drawingml/2006/main" xmlns:r="http://schemas.openxmlformats.org/officeDocument/2006/relationships" xmlns:p="http://schemas.openxmlformats.org/presentationml/2006/main">
  <p:tag name="NUM" val="2"/>
</p:tagLst>
</file>

<file path=ppt/tags/tag1125.xml><?xml version="1.0" encoding="utf-8"?>
<p:tagLst xmlns:a="http://schemas.openxmlformats.org/drawingml/2006/main" xmlns:r="http://schemas.openxmlformats.org/officeDocument/2006/relationships" xmlns:p="http://schemas.openxmlformats.org/presentationml/2006/main">
  <p:tag name="NUM" val="3"/>
</p:tagLst>
</file>

<file path=ppt/tags/tag1126.xml><?xml version="1.0" encoding="utf-8"?>
<p:tagLst xmlns:a="http://schemas.openxmlformats.org/drawingml/2006/main" xmlns:r="http://schemas.openxmlformats.org/officeDocument/2006/relationships" xmlns:p="http://schemas.openxmlformats.org/presentationml/2006/main">
  <p:tag name="NUM" val="4"/>
</p:tagLst>
</file>

<file path=ppt/tags/tag1127.xml><?xml version="1.0" encoding="utf-8"?>
<p:tagLst xmlns:a="http://schemas.openxmlformats.org/drawingml/2006/main" xmlns:r="http://schemas.openxmlformats.org/officeDocument/2006/relationships" xmlns:p="http://schemas.openxmlformats.org/presentationml/2006/main">
  <p:tag name="NUM" val="5"/>
</p:tagLst>
</file>

<file path=ppt/tags/tag1128.xml><?xml version="1.0" encoding="utf-8"?>
<p:tagLst xmlns:a="http://schemas.openxmlformats.org/drawingml/2006/main" xmlns:r="http://schemas.openxmlformats.org/officeDocument/2006/relationships" xmlns:p="http://schemas.openxmlformats.org/presentationml/2006/main">
  <p:tag name="NUM" val="6"/>
</p:tagLst>
</file>

<file path=ppt/tags/tag1129.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30.xml><?xml version="1.0" encoding="utf-8"?>
<p:tagLst xmlns:a="http://schemas.openxmlformats.org/drawingml/2006/main" xmlns:r="http://schemas.openxmlformats.org/officeDocument/2006/relationships" xmlns:p="http://schemas.openxmlformats.org/presentationml/2006/main">
  <p:tag name="NUM" val="8"/>
</p:tagLst>
</file>

<file path=ppt/tags/tag1131.xml><?xml version="1.0" encoding="utf-8"?>
<p:tagLst xmlns:a="http://schemas.openxmlformats.org/drawingml/2006/main" xmlns:r="http://schemas.openxmlformats.org/officeDocument/2006/relationships" xmlns:p="http://schemas.openxmlformats.org/presentationml/2006/main">
  <p:tag name="NUM" val="9"/>
</p:tagLst>
</file>

<file path=ppt/tags/tag1132.xml><?xml version="1.0" encoding="utf-8"?>
<p:tagLst xmlns:a="http://schemas.openxmlformats.org/drawingml/2006/main" xmlns:r="http://schemas.openxmlformats.org/officeDocument/2006/relationships" xmlns:p="http://schemas.openxmlformats.org/presentationml/2006/main">
  <p:tag name="NUM" val="10"/>
</p:tagLst>
</file>

<file path=ppt/tags/tag1133.xml><?xml version="1.0" encoding="utf-8"?>
<p:tagLst xmlns:a="http://schemas.openxmlformats.org/drawingml/2006/main" xmlns:r="http://schemas.openxmlformats.org/officeDocument/2006/relationships" xmlns:p="http://schemas.openxmlformats.org/presentationml/2006/main">
  <p:tag name="NUM" val="1"/>
</p:tagLst>
</file>

<file path=ppt/tags/tag1134.xml><?xml version="1.0" encoding="utf-8"?>
<p:tagLst xmlns:a="http://schemas.openxmlformats.org/drawingml/2006/main" xmlns:r="http://schemas.openxmlformats.org/officeDocument/2006/relationships" xmlns:p="http://schemas.openxmlformats.org/presentationml/2006/main">
  <p:tag name="NUM" val="2"/>
</p:tagLst>
</file>

<file path=ppt/tags/tag1135.xml><?xml version="1.0" encoding="utf-8"?>
<p:tagLst xmlns:a="http://schemas.openxmlformats.org/drawingml/2006/main" xmlns:r="http://schemas.openxmlformats.org/officeDocument/2006/relationships" xmlns:p="http://schemas.openxmlformats.org/presentationml/2006/main">
  <p:tag name="NUM" val="3"/>
</p:tagLst>
</file>

<file path=ppt/tags/tag1136.xml><?xml version="1.0" encoding="utf-8"?>
<p:tagLst xmlns:a="http://schemas.openxmlformats.org/drawingml/2006/main" xmlns:r="http://schemas.openxmlformats.org/officeDocument/2006/relationships" xmlns:p="http://schemas.openxmlformats.org/presentationml/2006/main">
  <p:tag name="NUM" val="4"/>
</p:tagLst>
</file>

<file path=ppt/tags/tag1137.xml><?xml version="1.0" encoding="utf-8"?>
<p:tagLst xmlns:a="http://schemas.openxmlformats.org/drawingml/2006/main" xmlns:r="http://schemas.openxmlformats.org/officeDocument/2006/relationships" xmlns:p="http://schemas.openxmlformats.org/presentationml/2006/main">
  <p:tag name="NUM" val="5"/>
</p:tagLst>
</file>

<file path=ppt/tags/tag1138.xml><?xml version="1.0" encoding="utf-8"?>
<p:tagLst xmlns:a="http://schemas.openxmlformats.org/drawingml/2006/main" xmlns:r="http://schemas.openxmlformats.org/officeDocument/2006/relationships" xmlns:p="http://schemas.openxmlformats.org/presentationml/2006/main">
  <p:tag name="NUM" val="6"/>
</p:tagLst>
</file>

<file path=ppt/tags/tag1139.xml><?xml version="1.0" encoding="utf-8"?>
<p:tagLst xmlns:a="http://schemas.openxmlformats.org/drawingml/2006/main" xmlns:r="http://schemas.openxmlformats.org/officeDocument/2006/relationships" xmlns:p="http://schemas.openxmlformats.org/presentationml/2006/main">
  <p:tag name="NUM" val="7"/>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40.xml><?xml version="1.0" encoding="utf-8"?>
<p:tagLst xmlns:a="http://schemas.openxmlformats.org/drawingml/2006/main" xmlns:r="http://schemas.openxmlformats.org/officeDocument/2006/relationships" xmlns:p="http://schemas.openxmlformats.org/presentationml/2006/main">
  <p:tag name="NUM" val="8"/>
</p:tagLst>
</file>

<file path=ppt/tags/tag1141.xml><?xml version="1.0" encoding="utf-8"?>
<p:tagLst xmlns:a="http://schemas.openxmlformats.org/drawingml/2006/main" xmlns:r="http://schemas.openxmlformats.org/officeDocument/2006/relationships" xmlns:p="http://schemas.openxmlformats.org/presentationml/2006/main">
  <p:tag name="NUM" val="9"/>
</p:tagLst>
</file>

<file path=ppt/tags/tag1142.xml><?xml version="1.0" encoding="utf-8"?>
<p:tagLst xmlns:a="http://schemas.openxmlformats.org/drawingml/2006/main" xmlns:r="http://schemas.openxmlformats.org/officeDocument/2006/relationships" xmlns:p="http://schemas.openxmlformats.org/presentationml/2006/main">
  <p:tag name="NUM" val="1"/>
</p:tagLst>
</file>

<file path=ppt/tags/tag1143.xml><?xml version="1.0" encoding="utf-8"?>
<p:tagLst xmlns:a="http://schemas.openxmlformats.org/drawingml/2006/main" xmlns:r="http://schemas.openxmlformats.org/officeDocument/2006/relationships" xmlns:p="http://schemas.openxmlformats.org/presentationml/2006/main">
  <p:tag name="NUM" val="2"/>
</p:tagLst>
</file>

<file path=ppt/tags/tag1144.xml><?xml version="1.0" encoding="utf-8"?>
<p:tagLst xmlns:a="http://schemas.openxmlformats.org/drawingml/2006/main" xmlns:r="http://schemas.openxmlformats.org/officeDocument/2006/relationships" xmlns:p="http://schemas.openxmlformats.org/presentationml/2006/main">
  <p:tag name="NUM" val="3"/>
</p:tagLst>
</file>

<file path=ppt/tags/tag1145.xml><?xml version="1.0" encoding="utf-8"?>
<p:tagLst xmlns:a="http://schemas.openxmlformats.org/drawingml/2006/main" xmlns:r="http://schemas.openxmlformats.org/officeDocument/2006/relationships" xmlns:p="http://schemas.openxmlformats.org/presentationml/2006/main">
  <p:tag name="NUM" val="4"/>
</p:tagLst>
</file>

<file path=ppt/tags/tag1146.xml><?xml version="1.0" encoding="utf-8"?>
<p:tagLst xmlns:a="http://schemas.openxmlformats.org/drawingml/2006/main" xmlns:r="http://schemas.openxmlformats.org/officeDocument/2006/relationships" xmlns:p="http://schemas.openxmlformats.org/presentationml/2006/main">
  <p:tag name="NUM" val="5"/>
</p:tagLst>
</file>

<file path=ppt/tags/tag1147.xml><?xml version="1.0" encoding="utf-8"?>
<p:tagLst xmlns:a="http://schemas.openxmlformats.org/drawingml/2006/main" xmlns:r="http://schemas.openxmlformats.org/officeDocument/2006/relationships" xmlns:p="http://schemas.openxmlformats.org/presentationml/2006/main">
  <p:tag name="NUM" val="6"/>
</p:tagLst>
</file>

<file path=ppt/tags/tag1148.xml><?xml version="1.0" encoding="utf-8"?>
<p:tagLst xmlns:a="http://schemas.openxmlformats.org/drawingml/2006/main" xmlns:r="http://schemas.openxmlformats.org/officeDocument/2006/relationships" xmlns:p="http://schemas.openxmlformats.org/presentationml/2006/main">
  <p:tag name="NUM" val="7"/>
</p:tagLst>
</file>

<file path=ppt/tags/tag1149.xml><?xml version="1.0" encoding="utf-8"?>
<p:tagLst xmlns:a="http://schemas.openxmlformats.org/drawingml/2006/main" xmlns:r="http://schemas.openxmlformats.org/officeDocument/2006/relationships" xmlns:p="http://schemas.openxmlformats.org/presentationml/2006/main">
  <p:tag name="NUM" val="8"/>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50.xml><?xml version="1.0" encoding="utf-8"?>
<p:tagLst xmlns:a="http://schemas.openxmlformats.org/drawingml/2006/main" xmlns:r="http://schemas.openxmlformats.org/officeDocument/2006/relationships" xmlns:p="http://schemas.openxmlformats.org/presentationml/2006/main">
  <p:tag name="NUM" val="9"/>
</p:tagLst>
</file>

<file path=ppt/tags/tag1151.xml><?xml version="1.0" encoding="utf-8"?>
<p:tagLst xmlns:a="http://schemas.openxmlformats.org/drawingml/2006/main" xmlns:r="http://schemas.openxmlformats.org/officeDocument/2006/relationships" xmlns:p="http://schemas.openxmlformats.org/presentationml/2006/main">
  <p:tag name="NUM" val="10"/>
</p:tagLst>
</file>

<file path=ppt/tags/tag1152.xml><?xml version="1.0" encoding="utf-8"?>
<p:tagLst xmlns:a="http://schemas.openxmlformats.org/drawingml/2006/main" xmlns:r="http://schemas.openxmlformats.org/officeDocument/2006/relationships" xmlns:p="http://schemas.openxmlformats.org/presentationml/2006/main">
  <p:tag name="NUM" val="11"/>
</p:tagLst>
</file>

<file path=ppt/tags/tag1153.xml><?xml version="1.0" encoding="utf-8"?>
<p:tagLst xmlns:a="http://schemas.openxmlformats.org/drawingml/2006/main" xmlns:r="http://schemas.openxmlformats.org/officeDocument/2006/relationships" xmlns:p="http://schemas.openxmlformats.org/presentationml/2006/main">
  <p:tag name="NUM" val="12"/>
</p:tagLst>
</file>

<file path=ppt/tags/tag1154.xml><?xml version="1.0" encoding="utf-8"?>
<p:tagLst xmlns:a="http://schemas.openxmlformats.org/drawingml/2006/main" xmlns:r="http://schemas.openxmlformats.org/officeDocument/2006/relationships" xmlns:p="http://schemas.openxmlformats.org/presentationml/2006/main">
  <p:tag name="NUM" val="13"/>
</p:tagLst>
</file>

<file path=ppt/tags/tag1155.xml><?xml version="1.0" encoding="utf-8"?>
<p:tagLst xmlns:a="http://schemas.openxmlformats.org/drawingml/2006/main" xmlns:r="http://schemas.openxmlformats.org/officeDocument/2006/relationships" xmlns:p="http://schemas.openxmlformats.org/presentationml/2006/main">
  <p:tag name="NUM" val="14"/>
</p:tagLst>
</file>

<file path=ppt/tags/tag1156.xml><?xml version="1.0" encoding="utf-8"?>
<p:tagLst xmlns:a="http://schemas.openxmlformats.org/drawingml/2006/main" xmlns:r="http://schemas.openxmlformats.org/officeDocument/2006/relationships" xmlns:p="http://schemas.openxmlformats.org/presentationml/2006/main">
  <p:tag name="NUM" val="15"/>
</p:tagLst>
</file>

<file path=ppt/tags/tag1157.xml><?xml version="1.0" encoding="utf-8"?>
<p:tagLst xmlns:a="http://schemas.openxmlformats.org/drawingml/2006/main" xmlns:r="http://schemas.openxmlformats.org/officeDocument/2006/relationships" xmlns:p="http://schemas.openxmlformats.org/presentationml/2006/main">
  <p:tag name="NUM" val="16"/>
</p:tagLst>
</file>

<file path=ppt/tags/tag1158.xml><?xml version="1.0" encoding="utf-8"?>
<p:tagLst xmlns:a="http://schemas.openxmlformats.org/drawingml/2006/main" xmlns:r="http://schemas.openxmlformats.org/officeDocument/2006/relationships" xmlns:p="http://schemas.openxmlformats.org/presentationml/2006/main">
  <p:tag name="NUM" val="17"/>
</p:tagLst>
</file>

<file path=ppt/tags/tag1159.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60.xml><?xml version="1.0" encoding="utf-8"?>
<p:tagLst xmlns:a="http://schemas.openxmlformats.org/drawingml/2006/main" xmlns:r="http://schemas.openxmlformats.org/officeDocument/2006/relationships" xmlns:p="http://schemas.openxmlformats.org/presentationml/2006/main">
  <p:tag name="NUM" val="2"/>
</p:tagLst>
</file>

<file path=ppt/tags/tag1161.xml><?xml version="1.0" encoding="utf-8"?>
<p:tagLst xmlns:a="http://schemas.openxmlformats.org/drawingml/2006/main" xmlns:r="http://schemas.openxmlformats.org/officeDocument/2006/relationships" xmlns:p="http://schemas.openxmlformats.org/presentationml/2006/main">
  <p:tag name="NUM" val="3"/>
</p:tagLst>
</file>

<file path=ppt/tags/tag1162.xml><?xml version="1.0" encoding="utf-8"?>
<p:tagLst xmlns:a="http://schemas.openxmlformats.org/drawingml/2006/main" xmlns:r="http://schemas.openxmlformats.org/officeDocument/2006/relationships" xmlns:p="http://schemas.openxmlformats.org/presentationml/2006/main">
  <p:tag name="NUM" val="4"/>
</p:tagLst>
</file>

<file path=ppt/tags/tag1163.xml><?xml version="1.0" encoding="utf-8"?>
<p:tagLst xmlns:a="http://schemas.openxmlformats.org/drawingml/2006/main" xmlns:r="http://schemas.openxmlformats.org/officeDocument/2006/relationships" xmlns:p="http://schemas.openxmlformats.org/presentationml/2006/main">
  <p:tag name="NUM" val="5"/>
</p:tagLst>
</file>

<file path=ppt/tags/tag1164.xml><?xml version="1.0" encoding="utf-8"?>
<p:tagLst xmlns:a="http://schemas.openxmlformats.org/drawingml/2006/main" xmlns:r="http://schemas.openxmlformats.org/officeDocument/2006/relationships" xmlns:p="http://schemas.openxmlformats.org/presentationml/2006/main">
  <p:tag name="NUM" val="6"/>
</p:tagLst>
</file>

<file path=ppt/tags/tag1165.xml><?xml version="1.0" encoding="utf-8"?>
<p:tagLst xmlns:a="http://schemas.openxmlformats.org/drawingml/2006/main" xmlns:r="http://schemas.openxmlformats.org/officeDocument/2006/relationships" xmlns:p="http://schemas.openxmlformats.org/presentationml/2006/main">
  <p:tag name="NUM" val="7"/>
</p:tagLst>
</file>

<file path=ppt/tags/tag1166.xml><?xml version="1.0" encoding="utf-8"?>
<p:tagLst xmlns:a="http://schemas.openxmlformats.org/drawingml/2006/main" xmlns:r="http://schemas.openxmlformats.org/officeDocument/2006/relationships" xmlns:p="http://schemas.openxmlformats.org/presentationml/2006/main">
  <p:tag name="NUM" val="8"/>
</p:tagLst>
</file>

<file path=ppt/tags/tag1167.xml><?xml version="1.0" encoding="utf-8"?>
<p:tagLst xmlns:a="http://schemas.openxmlformats.org/drawingml/2006/main" xmlns:r="http://schemas.openxmlformats.org/officeDocument/2006/relationships" xmlns:p="http://schemas.openxmlformats.org/presentationml/2006/main">
  <p:tag name="NUM" val="9"/>
</p:tagLst>
</file>

<file path=ppt/tags/tag1168.xml><?xml version="1.0" encoding="utf-8"?>
<p:tagLst xmlns:a="http://schemas.openxmlformats.org/drawingml/2006/main" xmlns:r="http://schemas.openxmlformats.org/officeDocument/2006/relationships" xmlns:p="http://schemas.openxmlformats.org/presentationml/2006/main">
  <p:tag name="NUM" val="10"/>
</p:tagLst>
</file>

<file path=ppt/tags/tag1169.xml><?xml version="1.0" encoding="utf-8"?>
<p:tagLst xmlns:a="http://schemas.openxmlformats.org/drawingml/2006/main" xmlns:r="http://schemas.openxmlformats.org/officeDocument/2006/relationships" xmlns:p="http://schemas.openxmlformats.org/presentationml/2006/main">
  <p:tag name="NUM" val="11"/>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70.xml><?xml version="1.0" encoding="utf-8"?>
<p:tagLst xmlns:a="http://schemas.openxmlformats.org/drawingml/2006/main" xmlns:r="http://schemas.openxmlformats.org/officeDocument/2006/relationships" xmlns:p="http://schemas.openxmlformats.org/presentationml/2006/main">
  <p:tag name="NUM" val="12"/>
</p:tagLst>
</file>

<file path=ppt/tags/tag1171.xml><?xml version="1.0" encoding="utf-8"?>
<p:tagLst xmlns:a="http://schemas.openxmlformats.org/drawingml/2006/main" xmlns:r="http://schemas.openxmlformats.org/officeDocument/2006/relationships" xmlns:p="http://schemas.openxmlformats.org/presentationml/2006/main">
  <p:tag name="NUM" val="13"/>
</p:tagLst>
</file>

<file path=ppt/tags/tag1172.xml><?xml version="1.0" encoding="utf-8"?>
<p:tagLst xmlns:a="http://schemas.openxmlformats.org/drawingml/2006/main" xmlns:r="http://schemas.openxmlformats.org/officeDocument/2006/relationships" xmlns:p="http://schemas.openxmlformats.org/presentationml/2006/main">
  <p:tag name="NUM" val="14"/>
</p:tagLst>
</file>

<file path=ppt/tags/tag1173.xml><?xml version="1.0" encoding="utf-8"?>
<p:tagLst xmlns:a="http://schemas.openxmlformats.org/drawingml/2006/main" xmlns:r="http://schemas.openxmlformats.org/officeDocument/2006/relationships" xmlns:p="http://schemas.openxmlformats.org/presentationml/2006/main">
  <p:tag name="NUM" val="15"/>
</p:tagLst>
</file>

<file path=ppt/tags/tag1174.xml><?xml version="1.0" encoding="utf-8"?>
<p:tagLst xmlns:a="http://schemas.openxmlformats.org/drawingml/2006/main" xmlns:r="http://schemas.openxmlformats.org/officeDocument/2006/relationships" xmlns:p="http://schemas.openxmlformats.org/presentationml/2006/main">
  <p:tag name="NUM" val="16"/>
</p:tagLst>
</file>

<file path=ppt/tags/tag1175.xml><?xml version="1.0" encoding="utf-8"?>
<p:tagLst xmlns:a="http://schemas.openxmlformats.org/drawingml/2006/main" xmlns:r="http://schemas.openxmlformats.org/officeDocument/2006/relationships" xmlns:p="http://schemas.openxmlformats.org/presentationml/2006/main">
  <p:tag name="NUM" val="17"/>
</p:tagLst>
</file>

<file path=ppt/tags/tag1176.xml><?xml version="1.0" encoding="utf-8"?>
<p:tagLst xmlns:a="http://schemas.openxmlformats.org/drawingml/2006/main" xmlns:r="http://schemas.openxmlformats.org/officeDocument/2006/relationships" xmlns:p="http://schemas.openxmlformats.org/presentationml/2006/main">
  <p:tag name="NUM" val="18"/>
</p:tagLst>
</file>

<file path=ppt/tags/tag1177.xml><?xml version="1.0" encoding="utf-8"?>
<p:tagLst xmlns:a="http://schemas.openxmlformats.org/drawingml/2006/main" xmlns:r="http://schemas.openxmlformats.org/officeDocument/2006/relationships" xmlns:p="http://schemas.openxmlformats.org/presentationml/2006/main">
  <p:tag name="NUM" val="19"/>
</p:tagLst>
</file>

<file path=ppt/tags/tag1178.xml><?xml version="1.0" encoding="utf-8"?>
<p:tagLst xmlns:a="http://schemas.openxmlformats.org/drawingml/2006/main" xmlns:r="http://schemas.openxmlformats.org/officeDocument/2006/relationships" xmlns:p="http://schemas.openxmlformats.org/presentationml/2006/main">
  <p:tag name="NUM" val="1"/>
</p:tagLst>
</file>

<file path=ppt/tags/tag1179.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80.xml><?xml version="1.0" encoding="utf-8"?>
<p:tagLst xmlns:a="http://schemas.openxmlformats.org/drawingml/2006/main" xmlns:r="http://schemas.openxmlformats.org/officeDocument/2006/relationships" xmlns:p="http://schemas.openxmlformats.org/presentationml/2006/main">
  <p:tag name="NUM" val="3"/>
</p:tagLst>
</file>

<file path=ppt/tags/tag1181.xml><?xml version="1.0" encoding="utf-8"?>
<p:tagLst xmlns:a="http://schemas.openxmlformats.org/drawingml/2006/main" xmlns:r="http://schemas.openxmlformats.org/officeDocument/2006/relationships" xmlns:p="http://schemas.openxmlformats.org/presentationml/2006/main">
  <p:tag name="NUM" val="4"/>
</p:tagLst>
</file>

<file path=ppt/tags/tag1182.xml><?xml version="1.0" encoding="utf-8"?>
<p:tagLst xmlns:a="http://schemas.openxmlformats.org/drawingml/2006/main" xmlns:r="http://schemas.openxmlformats.org/officeDocument/2006/relationships" xmlns:p="http://schemas.openxmlformats.org/presentationml/2006/main">
  <p:tag name="NUM" val="5"/>
</p:tagLst>
</file>

<file path=ppt/tags/tag1183.xml><?xml version="1.0" encoding="utf-8"?>
<p:tagLst xmlns:a="http://schemas.openxmlformats.org/drawingml/2006/main" xmlns:r="http://schemas.openxmlformats.org/officeDocument/2006/relationships" xmlns:p="http://schemas.openxmlformats.org/presentationml/2006/main">
  <p:tag name="NUM" val="6"/>
</p:tagLst>
</file>

<file path=ppt/tags/tag1184.xml><?xml version="1.0" encoding="utf-8"?>
<p:tagLst xmlns:a="http://schemas.openxmlformats.org/drawingml/2006/main" xmlns:r="http://schemas.openxmlformats.org/officeDocument/2006/relationships" xmlns:p="http://schemas.openxmlformats.org/presentationml/2006/main">
  <p:tag name="NUM" val="7"/>
</p:tagLst>
</file>

<file path=ppt/tags/tag1185.xml><?xml version="1.0" encoding="utf-8"?>
<p:tagLst xmlns:a="http://schemas.openxmlformats.org/drawingml/2006/main" xmlns:r="http://schemas.openxmlformats.org/officeDocument/2006/relationships" xmlns:p="http://schemas.openxmlformats.org/presentationml/2006/main">
  <p:tag name="NUM" val="8"/>
</p:tagLst>
</file>

<file path=ppt/tags/tag1186.xml><?xml version="1.0" encoding="utf-8"?>
<p:tagLst xmlns:a="http://schemas.openxmlformats.org/drawingml/2006/main" xmlns:r="http://schemas.openxmlformats.org/officeDocument/2006/relationships" xmlns:p="http://schemas.openxmlformats.org/presentationml/2006/main">
  <p:tag name="NUM" val="9"/>
</p:tagLst>
</file>

<file path=ppt/tags/tag1187.xml><?xml version="1.0" encoding="utf-8"?>
<p:tagLst xmlns:a="http://schemas.openxmlformats.org/drawingml/2006/main" xmlns:r="http://schemas.openxmlformats.org/officeDocument/2006/relationships" xmlns:p="http://schemas.openxmlformats.org/presentationml/2006/main">
  <p:tag name="NUM" val="10"/>
</p:tagLst>
</file>

<file path=ppt/tags/tag1188.xml><?xml version="1.0" encoding="utf-8"?>
<p:tagLst xmlns:a="http://schemas.openxmlformats.org/drawingml/2006/main" xmlns:r="http://schemas.openxmlformats.org/officeDocument/2006/relationships" xmlns:p="http://schemas.openxmlformats.org/presentationml/2006/main">
  <p:tag name="NUM" val="11"/>
</p:tagLst>
</file>

<file path=ppt/tags/tag1189.xml><?xml version="1.0" encoding="utf-8"?>
<p:tagLst xmlns:a="http://schemas.openxmlformats.org/drawingml/2006/main" xmlns:r="http://schemas.openxmlformats.org/officeDocument/2006/relationships" xmlns:p="http://schemas.openxmlformats.org/presentationml/2006/main">
  <p:tag name="NUM" val="12"/>
</p:tagLst>
</file>

<file path=ppt/tags/tag119.xml><?xml version="1.0" encoding="utf-8"?>
<p:tagLst xmlns:a="http://schemas.openxmlformats.org/drawingml/2006/main" xmlns:r="http://schemas.openxmlformats.org/officeDocument/2006/relationships" xmlns:p="http://schemas.openxmlformats.org/presentationml/2006/main">
  <p:tag name="NUM" val="8"/>
</p:tagLst>
</file>

<file path=ppt/tags/tag1190.xml><?xml version="1.0" encoding="utf-8"?>
<p:tagLst xmlns:a="http://schemas.openxmlformats.org/drawingml/2006/main" xmlns:r="http://schemas.openxmlformats.org/officeDocument/2006/relationships" xmlns:p="http://schemas.openxmlformats.org/presentationml/2006/main">
  <p:tag name="NUM" val="13"/>
</p:tagLst>
</file>

<file path=ppt/tags/tag1191.xml><?xml version="1.0" encoding="utf-8"?>
<p:tagLst xmlns:a="http://schemas.openxmlformats.org/drawingml/2006/main" xmlns:r="http://schemas.openxmlformats.org/officeDocument/2006/relationships" xmlns:p="http://schemas.openxmlformats.org/presentationml/2006/main">
  <p:tag name="NUM" val="14"/>
</p:tagLst>
</file>

<file path=ppt/tags/tag1192.xml><?xml version="1.0" encoding="utf-8"?>
<p:tagLst xmlns:a="http://schemas.openxmlformats.org/drawingml/2006/main" xmlns:r="http://schemas.openxmlformats.org/officeDocument/2006/relationships" xmlns:p="http://schemas.openxmlformats.org/presentationml/2006/main">
  <p:tag name="NUM" val="1"/>
</p:tagLst>
</file>

<file path=ppt/tags/tag1193.xml><?xml version="1.0" encoding="utf-8"?>
<p:tagLst xmlns:a="http://schemas.openxmlformats.org/drawingml/2006/main" xmlns:r="http://schemas.openxmlformats.org/officeDocument/2006/relationships" xmlns:p="http://schemas.openxmlformats.org/presentationml/2006/main">
  <p:tag name="NUM" val="1"/>
</p:tagLst>
</file>

<file path=ppt/tags/tag1194.xml><?xml version="1.0" encoding="utf-8"?>
<p:tagLst xmlns:a="http://schemas.openxmlformats.org/drawingml/2006/main" xmlns:r="http://schemas.openxmlformats.org/officeDocument/2006/relationships" xmlns:p="http://schemas.openxmlformats.org/presentationml/2006/main">
  <p:tag name="NUM" val="2"/>
</p:tagLst>
</file>

<file path=ppt/tags/tag1195.xml><?xml version="1.0" encoding="utf-8"?>
<p:tagLst xmlns:a="http://schemas.openxmlformats.org/drawingml/2006/main" xmlns:r="http://schemas.openxmlformats.org/officeDocument/2006/relationships" xmlns:p="http://schemas.openxmlformats.org/presentationml/2006/main">
  <p:tag name="NUM" val="3"/>
</p:tagLst>
</file>

<file path=ppt/tags/tag1196.xml><?xml version="1.0" encoding="utf-8"?>
<p:tagLst xmlns:a="http://schemas.openxmlformats.org/drawingml/2006/main" xmlns:r="http://schemas.openxmlformats.org/officeDocument/2006/relationships" xmlns:p="http://schemas.openxmlformats.org/presentationml/2006/main">
  <p:tag name="NUM" val="4"/>
</p:tagLst>
</file>

<file path=ppt/tags/tag1197.xml><?xml version="1.0" encoding="utf-8"?>
<p:tagLst xmlns:a="http://schemas.openxmlformats.org/drawingml/2006/main" xmlns:r="http://schemas.openxmlformats.org/officeDocument/2006/relationships" xmlns:p="http://schemas.openxmlformats.org/presentationml/2006/main">
  <p:tag name="NUM" val="5"/>
</p:tagLst>
</file>

<file path=ppt/tags/tag1198.xml><?xml version="1.0" encoding="utf-8"?>
<p:tagLst xmlns:a="http://schemas.openxmlformats.org/drawingml/2006/main" xmlns:r="http://schemas.openxmlformats.org/officeDocument/2006/relationships" xmlns:p="http://schemas.openxmlformats.org/presentationml/2006/main">
  <p:tag name="NUM" val="6"/>
</p:tagLst>
</file>

<file path=ppt/tags/tag119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9"/>
</p:tagLst>
</file>

<file path=ppt/tags/tag1200.xml><?xml version="1.0" encoding="utf-8"?>
<p:tagLst xmlns:a="http://schemas.openxmlformats.org/drawingml/2006/main" xmlns:r="http://schemas.openxmlformats.org/officeDocument/2006/relationships" xmlns:p="http://schemas.openxmlformats.org/presentationml/2006/main">
  <p:tag name="NUM" val="2"/>
</p:tagLst>
</file>

<file path=ppt/tags/tag1201.xml><?xml version="1.0" encoding="utf-8"?>
<p:tagLst xmlns:a="http://schemas.openxmlformats.org/drawingml/2006/main" xmlns:r="http://schemas.openxmlformats.org/officeDocument/2006/relationships" xmlns:p="http://schemas.openxmlformats.org/presentationml/2006/main">
  <p:tag name="NUM" val="3"/>
</p:tagLst>
</file>

<file path=ppt/tags/tag1202.xml><?xml version="1.0" encoding="utf-8"?>
<p:tagLst xmlns:a="http://schemas.openxmlformats.org/drawingml/2006/main" xmlns:r="http://schemas.openxmlformats.org/officeDocument/2006/relationships" xmlns:p="http://schemas.openxmlformats.org/presentationml/2006/main">
  <p:tag name="NUM" val="4"/>
</p:tagLst>
</file>

<file path=ppt/tags/tag1203.xml><?xml version="1.0" encoding="utf-8"?>
<p:tagLst xmlns:a="http://schemas.openxmlformats.org/drawingml/2006/main" xmlns:r="http://schemas.openxmlformats.org/officeDocument/2006/relationships" xmlns:p="http://schemas.openxmlformats.org/presentationml/2006/main">
  <p:tag name="NUM" val="5"/>
</p:tagLst>
</file>

<file path=ppt/tags/tag1204.xml><?xml version="1.0" encoding="utf-8"?>
<p:tagLst xmlns:a="http://schemas.openxmlformats.org/drawingml/2006/main" xmlns:r="http://schemas.openxmlformats.org/officeDocument/2006/relationships" xmlns:p="http://schemas.openxmlformats.org/presentationml/2006/main">
  <p:tag name="NUM" val="6"/>
</p:tagLst>
</file>

<file path=ppt/tags/tag1205.xml><?xml version="1.0" encoding="utf-8"?>
<p:tagLst xmlns:a="http://schemas.openxmlformats.org/drawingml/2006/main" xmlns:r="http://schemas.openxmlformats.org/officeDocument/2006/relationships" xmlns:p="http://schemas.openxmlformats.org/presentationml/2006/main">
  <p:tag name="NUM" val="7"/>
</p:tagLst>
</file>

<file path=ppt/tags/tag1206.xml><?xml version="1.0" encoding="utf-8"?>
<p:tagLst xmlns:a="http://schemas.openxmlformats.org/drawingml/2006/main" xmlns:r="http://schemas.openxmlformats.org/officeDocument/2006/relationships" xmlns:p="http://schemas.openxmlformats.org/presentationml/2006/main">
  <p:tag name="NUM" val="8"/>
</p:tagLst>
</file>

<file path=ppt/tags/tag1207.xml><?xml version="1.0" encoding="utf-8"?>
<p:tagLst xmlns:a="http://schemas.openxmlformats.org/drawingml/2006/main" xmlns:r="http://schemas.openxmlformats.org/officeDocument/2006/relationships" xmlns:p="http://schemas.openxmlformats.org/presentationml/2006/main">
  <p:tag name="NUM" val="9"/>
</p:tagLst>
</file>

<file path=ppt/tags/tag1208.xml><?xml version="1.0" encoding="utf-8"?>
<p:tagLst xmlns:a="http://schemas.openxmlformats.org/drawingml/2006/main" xmlns:r="http://schemas.openxmlformats.org/officeDocument/2006/relationships" xmlns:p="http://schemas.openxmlformats.org/presentationml/2006/main">
  <p:tag name="NUM" val="1"/>
</p:tagLst>
</file>

<file path=ppt/tags/tag1209.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10"/>
</p:tagLst>
</file>

<file path=ppt/tags/tag1210.xml><?xml version="1.0" encoding="utf-8"?>
<p:tagLst xmlns:a="http://schemas.openxmlformats.org/drawingml/2006/main" xmlns:r="http://schemas.openxmlformats.org/officeDocument/2006/relationships" xmlns:p="http://schemas.openxmlformats.org/presentationml/2006/main">
  <p:tag name="NUM" val="3"/>
</p:tagLst>
</file>

<file path=ppt/tags/tag1211.xml><?xml version="1.0" encoding="utf-8"?>
<p:tagLst xmlns:a="http://schemas.openxmlformats.org/drawingml/2006/main" xmlns:r="http://schemas.openxmlformats.org/officeDocument/2006/relationships" xmlns:p="http://schemas.openxmlformats.org/presentationml/2006/main">
  <p:tag name="NUM" val="4"/>
</p:tagLst>
</file>

<file path=ppt/tags/tag1212.xml><?xml version="1.0" encoding="utf-8"?>
<p:tagLst xmlns:a="http://schemas.openxmlformats.org/drawingml/2006/main" xmlns:r="http://schemas.openxmlformats.org/officeDocument/2006/relationships" xmlns:p="http://schemas.openxmlformats.org/presentationml/2006/main">
  <p:tag name="NUM" val="5"/>
</p:tagLst>
</file>

<file path=ppt/tags/tag1213.xml><?xml version="1.0" encoding="utf-8"?>
<p:tagLst xmlns:a="http://schemas.openxmlformats.org/drawingml/2006/main" xmlns:r="http://schemas.openxmlformats.org/officeDocument/2006/relationships" xmlns:p="http://schemas.openxmlformats.org/presentationml/2006/main">
  <p:tag name="NUM" val="6"/>
</p:tagLst>
</file>

<file path=ppt/tags/tag1214.xml><?xml version="1.0" encoding="utf-8"?>
<p:tagLst xmlns:a="http://schemas.openxmlformats.org/drawingml/2006/main" xmlns:r="http://schemas.openxmlformats.org/officeDocument/2006/relationships" xmlns:p="http://schemas.openxmlformats.org/presentationml/2006/main">
  <p:tag name="NUM" val="7"/>
</p:tagLst>
</file>

<file path=ppt/tags/tag1215.xml><?xml version="1.0" encoding="utf-8"?>
<p:tagLst xmlns:a="http://schemas.openxmlformats.org/drawingml/2006/main" xmlns:r="http://schemas.openxmlformats.org/officeDocument/2006/relationships" xmlns:p="http://schemas.openxmlformats.org/presentationml/2006/main">
  <p:tag name="NUM" val="8"/>
</p:tagLst>
</file>

<file path=ppt/tags/tag1216.xml><?xml version="1.0" encoding="utf-8"?>
<p:tagLst xmlns:a="http://schemas.openxmlformats.org/drawingml/2006/main" xmlns:r="http://schemas.openxmlformats.org/officeDocument/2006/relationships" xmlns:p="http://schemas.openxmlformats.org/presentationml/2006/main">
  <p:tag name="NUM" val="9"/>
</p:tagLst>
</file>

<file path=ppt/tags/tag1217.xml><?xml version="1.0" encoding="utf-8"?>
<p:tagLst xmlns:a="http://schemas.openxmlformats.org/drawingml/2006/main" xmlns:r="http://schemas.openxmlformats.org/officeDocument/2006/relationships" xmlns:p="http://schemas.openxmlformats.org/presentationml/2006/main">
  <p:tag name="NUM" val="10"/>
</p:tagLst>
</file>

<file path=ppt/tags/tag1218.xml><?xml version="1.0" encoding="utf-8"?>
<p:tagLst xmlns:a="http://schemas.openxmlformats.org/drawingml/2006/main" xmlns:r="http://schemas.openxmlformats.org/officeDocument/2006/relationships" xmlns:p="http://schemas.openxmlformats.org/presentationml/2006/main">
  <p:tag name="NUM" val="11"/>
</p:tagLst>
</file>

<file path=ppt/tags/tag1219.xml><?xml version="1.0" encoding="utf-8"?>
<p:tagLst xmlns:a="http://schemas.openxmlformats.org/drawingml/2006/main" xmlns:r="http://schemas.openxmlformats.org/officeDocument/2006/relationships" xmlns:p="http://schemas.openxmlformats.org/presentationml/2006/main">
  <p:tag name="NUM" val="12"/>
</p:tagLst>
</file>

<file path=ppt/tags/tag122.xml><?xml version="1.0" encoding="utf-8"?>
<p:tagLst xmlns:a="http://schemas.openxmlformats.org/drawingml/2006/main" xmlns:r="http://schemas.openxmlformats.org/officeDocument/2006/relationships" xmlns:p="http://schemas.openxmlformats.org/presentationml/2006/main">
  <p:tag name="NUM" val="11"/>
</p:tagLst>
</file>

<file path=ppt/tags/tag1220.xml><?xml version="1.0" encoding="utf-8"?>
<p:tagLst xmlns:a="http://schemas.openxmlformats.org/drawingml/2006/main" xmlns:r="http://schemas.openxmlformats.org/officeDocument/2006/relationships" xmlns:p="http://schemas.openxmlformats.org/presentationml/2006/main">
  <p:tag name="NUM" val="13"/>
</p:tagLst>
</file>

<file path=ppt/tags/tag1221.xml><?xml version="1.0" encoding="utf-8"?>
<p:tagLst xmlns:a="http://schemas.openxmlformats.org/drawingml/2006/main" xmlns:r="http://schemas.openxmlformats.org/officeDocument/2006/relationships" xmlns:p="http://schemas.openxmlformats.org/presentationml/2006/main">
  <p:tag name="NUM" val="14"/>
</p:tagLst>
</file>

<file path=ppt/tags/tag1222.xml><?xml version="1.0" encoding="utf-8"?>
<p:tagLst xmlns:a="http://schemas.openxmlformats.org/drawingml/2006/main" xmlns:r="http://schemas.openxmlformats.org/officeDocument/2006/relationships" xmlns:p="http://schemas.openxmlformats.org/presentationml/2006/main">
  <p:tag name="NUM" val="15"/>
</p:tagLst>
</file>

<file path=ppt/tags/tag1223.xml><?xml version="1.0" encoding="utf-8"?>
<p:tagLst xmlns:a="http://schemas.openxmlformats.org/drawingml/2006/main" xmlns:r="http://schemas.openxmlformats.org/officeDocument/2006/relationships" xmlns:p="http://schemas.openxmlformats.org/presentationml/2006/main">
  <p:tag name="NUM" val="16"/>
</p:tagLst>
</file>

<file path=ppt/tags/tag1224.xml><?xml version="1.0" encoding="utf-8"?>
<p:tagLst xmlns:a="http://schemas.openxmlformats.org/drawingml/2006/main" xmlns:r="http://schemas.openxmlformats.org/officeDocument/2006/relationships" xmlns:p="http://schemas.openxmlformats.org/presentationml/2006/main">
  <p:tag name="NUM" val="17"/>
</p:tagLst>
</file>

<file path=ppt/tags/tag1225.xml><?xml version="1.0" encoding="utf-8"?>
<p:tagLst xmlns:a="http://schemas.openxmlformats.org/drawingml/2006/main" xmlns:r="http://schemas.openxmlformats.org/officeDocument/2006/relationships" xmlns:p="http://schemas.openxmlformats.org/presentationml/2006/main">
  <p:tag name="NUM" val="18"/>
</p:tagLst>
</file>

<file path=ppt/tags/tag1226.xml><?xml version="1.0" encoding="utf-8"?>
<p:tagLst xmlns:a="http://schemas.openxmlformats.org/drawingml/2006/main" xmlns:r="http://schemas.openxmlformats.org/officeDocument/2006/relationships" xmlns:p="http://schemas.openxmlformats.org/presentationml/2006/main">
  <p:tag name="NUM" val="19"/>
</p:tagLst>
</file>

<file path=ppt/tags/tag1227.xml><?xml version="1.0" encoding="utf-8"?>
<p:tagLst xmlns:a="http://schemas.openxmlformats.org/drawingml/2006/main" xmlns:r="http://schemas.openxmlformats.org/officeDocument/2006/relationships" xmlns:p="http://schemas.openxmlformats.org/presentationml/2006/main">
  <p:tag name="NUM" val="20"/>
</p:tagLst>
</file>

<file path=ppt/tags/tag1228.xml><?xml version="1.0" encoding="utf-8"?>
<p:tagLst xmlns:a="http://schemas.openxmlformats.org/drawingml/2006/main" xmlns:r="http://schemas.openxmlformats.org/officeDocument/2006/relationships" xmlns:p="http://schemas.openxmlformats.org/presentationml/2006/main">
  <p:tag name="NUM" val="21"/>
</p:tagLst>
</file>

<file path=ppt/tags/tag1229.xml><?xml version="1.0" encoding="utf-8"?>
<p:tagLst xmlns:a="http://schemas.openxmlformats.org/drawingml/2006/main" xmlns:r="http://schemas.openxmlformats.org/officeDocument/2006/relationships" xmlns:p="http://schemas.openxmlformats.org/presentationml/2006/main">
  <p:tag name="NUM" val="22"/>
</p:tagLst>
</file>

<file path=ppt/tags/tag123.xml><?xml version="1.0" encoding="utf-8"?>
<p:tagLst xmlns:a="http://schemas.openxmlformats.org/drawingml/2006/main" xmlns:r="http://schemas.openxmlformats.org/officeDocument/2006/relationships" xmlns:p="http://schemas.openxmlformats.org/presentationml/2006/main">
  <p:tag name="NUM" val="12"/>
</p:tagLst>
</file>

<file path=ppt/tags/tag1230.xml><?xml version="1.0" encoding="utf-8"?>
<p:tagLst xmlns:a="http://schemas.openxmlformats.org/drawingml/2006/main" xmlns:r="http://schemas.openxmlformats.org/officeDocument/2006/relationships" xmlns:p="http://schemas.openxmlformats.org/presentationml/2006/main">
  <p:tag name="NUM" val="23"/>
</p:tagLst>
</file>

<file path=ppt/tags/tag1231.xml><?xml version="1.0" encoding="utf-8"?>
<p:tagLst xmlns:a="http://schemas.openxmlformats.org/drawingml/2006/main" xmlns:r="http://schemas.openxmlformats.org/officeDocument/2006/relationships" xmlns:p="http://schemas.openxmlformats.org/presentationml/2006/main">
  <p:tag name="NUM" val="1"/>
</p:tagLst>
</file>

<file path=ppt/tags/tag1232.xml><?xml version="1.0" encoding="utf-8"?>
<p:tagLst xmlns:a="http://schemas.openxmlformats.org/drawingml/2006/main" xmlns:r="http://schemas.openxmlformats.org/officeDocument/2006/relationships" xmlns:p="http://schemas.openxmlformats.org/presentationml/2006/main">
  <p:tag name="NUM" val="2"/>
</p:tagLst>
</file>

<file path=ppt/tags/tag1233.xml><?xml version="1.0" encoding="utf-8"?>
<p:tagLst xmlns:a="http://schemas.openxmlformats.org/drawingml/2006/main" xmlns:r="http://schemas.openxmlformats.org/officeDocument/2006/relationships" xmlns:p="http://schemas.openxmlformats.org/presentationml/2006/main">
  <p:tag name="NUM" val="3"/>
</p:tagLst>
</file>

<file path=ppt/tags/tag1234.xml><?xml version="1.0" encoding="utf-8"?>
<p:tagLst xmlns:a="http://schemas.openxmlformats.org/drawingml/2006/main" xmlns:r="http://schemas.openxmlformats.org/officeDocument/2006/relationships" xmlns:p="http://schemas.openxmlformats.org/presentationml/2006/main">
  <p:tag name="NUM" val="4"/>
</p:tagLst>
</file>

<file path=ppt/tags/tag1235.xml><?xml version="1.0" encoding="utf-8"?>
<p:tagLst xmlns:a="http://schemas.openxmlformats.org/drawingml/2006/main" xmlns:r="http://schemas.openxmlformats.org/officeDocument/2006/relationships" xmlns:p="http://schemas.openxmlformats.org/presentationml/2006/main">
  <p:tag name="NUM" val="5"/>
</p:tagLst>
</file>

<file path=ppt/tags/tag1236.xml><?xml version="1.0" encoding="utf-8"?>
<p:tagLst xmlns:a="http://schemas.openxmlformats.org/drawingml/2006/main" xmlns:r="http://schemas.openxmlformats.org/officeDocument/2006/relationships" xmlns:p="http://schemas.openxmlformats.org/presentationml/2006/main">
  <p:tag name="NUM" val="6"/>
</p:tagLst>
</file>

<file path=ppt/tags/tag1237.xml><?xml version="1.0" encoding="utf-8"?>
<p:tagLst xmlns:a="http://schemas.openxmlformats.org/drawingml/2006/main" xmlns:r="http://schemas.openxmlformats.org/officeDocument/2006/relationships" xmlns:p="http://schemas.openxmlformats.org/presentationml/2006/main">
  <p:tag name="NUM" val="7"/>
</p:tagLst>
</file>

<file path=ppt/tags/tag1238.xml><?xml version="1.0" encoding="utf-8"?>
<p:tagLst xmlns:a="http://schemas.openxmlformats.org/drawingml/2006/main" xmlns:r="http://schemas.openxmlformats.org/officeDocument/2006/relationships" xmlns:p="http://schemas.openxmlformats.org/presentationml/2006/main">
  <p:tag name="NUM" val="8"/>
</p:tagLst>
</file>

<file path=ppt/tags/tag1239.xml><?xml version="1.0" encoding="utf-8"?>
<p:tagLst xmlns:a="http://schemas.openxmlformats.org/drawingml/2006/main" xmlns:r="http://schemas.openxmlformats.org/officeDocument/2006/relationships" xmlns:p="http://schemas.openxmlformats.org/presentationml/2006/main">
  <p:tag name="NUM" val="9"/>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40.xml><?xml version="1.0" encoding="utf-8"?>
<p:tagLst xmlns:a="http://schemas.openxmlformats.org/drawingml/2006/main" xmlns:r="http://schemas.openxmlformats.org/officeDocument/2006/relationships" xmlns:p="http://schemas.openxmlformats.org/presentationml/2006/main">
  <p:tag name="NUM" val="10"/>
</p:tagLst>
</file>

<file path=ppt/tags/tag1241.xml><?xml version="1.0" encoding="utf-8"?>
<p:tagLst xmlns:a="http://schemas.openxmlformats.org/drawingml/2006/main" xmlns:r="http://schemas.openxmlformats.org/officeDocument/2006/relationships" xmlns:p="http://schemas.openxmlformats.org/presentationml/2006/main">
  <p:tag name="NUM" val="11"/>
</p:tagLst>
</file>

<file path=ppt/tags/tag1242.xml><?xml version="1.0" encoding="utf-8"?>
<p:tagLst xmlns:a="http://schemas.openxmlformats.org/drawingml/2006/main" xmlns:r="http://schemas.openxmlformats.org/officeDocument/2006/relationships" xmlns:p="http://schemas.openxmlformats.org/presentationml/2006/main">
  <p:tag name="NUM" val="12"/>
</p:tagLst>
</file>

<file path=ppt/tags/tag1243.xml><?xml version="1.0" encoding="utf-8"?>
<p:tagLst xmlns:a="http://schemas.openxmlformats.org/drawingml/2006/main" xmlns:r="http://schemas.openxmlformats.org/officeDocument/2006/relationships" xmlns:p="http://schemas.openxmlformats.org/presentationml/2006/main">
  <p:tag name="NUM" val="13"/>
</p:tagLst>
</file>

<file path=ppt/tags/tag1244.xml><?xml version="1.0" encoding="utf-8"?>
<p:tagLst xmlns:a="http://schemas.openxmlformats.org/drawingml/2006/main" xmlns:r="http://schemas.openxmlformats.org/officeDocument/2006/relationships" xmlns:p="http://schemas.openxmlformats.org/presentationml/2006/main">
  <p:tag name="NUM" val="14"/>
</p:tagLst>
</file>

<file path=ppt/tags/tag1245.xml><?xml version="1.0" encoding="utf-8"?>
<p:tagLst xmlns:a="http://schemas.openxmlformats.org/drawingml/2006/main" xmlns:r="http://schemas.openxmlformats.org/officeDocument/2006/relationships" xmlns:p="http://schemas.openxmlformats.org/presentationml/2006/main">
  <p:tag name="NUM" val="15"/>
</p:tagLst>
</file>

<file path=ppt/tags/tag1246.xml><?xml version="1.0" encoding="utf-8"?>
<p:tagLst xmlns:a="http://schemas.openxmlformats.org/drawingml/2006/main" xmlns:r="http://schemas.openxmlformats.org/officeDocument/2006/relationships" xmlns:p="http://schemas.openxmlformats.org/presentationml/2006/main">
  <p:tag name="NUM" val="16"/>
</p:tagLst>
</file>

<file path=ppt/tags/tag1247.xml><?xml version="1.0" encoding="utf-8"?>
<p:tagLst xmlns:a="http://schemas.openxmlformats.org/drawingml/2006/main" xmlns:r="http://schemas.openxmlformats.org/officeDocument/2006/relationships" xmlns:p="http://schemas.openxmlformats.org/presentationml/2006/main">
  <p:tag name="NUM" val="17"/>
</p:tagLst>
</file>

<file path=ppt/tags/tag1248.xml><?xml version="1.0" encoding="utf-8"?>
<p:tagLst xmlns:a="http://schemas.openxmlformats.org/drawingml/2006/main" xmlns:r="http://schemas.openxmlformats.org/officeDocument/2006/relationships" xmlns:p="http://schemas.openxmlformats.org/presentationml/2006/main">
  <p:tag name="NUM" val="18"/>
</p:tagLst>
</file>

<file path=ppt/tags/tag1249.xml><?xml version="1.0" encoding="utf-8"?>
<p:tagLst xmlns:a="http://schemas.openxmlformats.org/drawingml/2006/main" xmlns:r="http://schemas.openxmlformats.org/officeDocument/2006/relationships" xmlns:p="http://schemas.openxmlformats.org/presentationml/2006/main">
  <p:tag name="NUM" val="19"/>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50.xml><?xml version="1.0" encoding="utf-8"?>
<p:tagLst xmlns:a="http://schemas.openxmlformats.org/drawingml/2006/main" xmlns:r="http://schemas.openxmlformats.org/officeDocument/2006/relationships" xmlns:p="http://schemas.openxmlformats.org/presentationml/2006/main">
  <p:tag name="NUM" val="20"/>
</p:tagLst>
</file>

<file path=ppt/tags/tag1251.xml><?xml version="1.0" encoding="utf-8"?>
<p:tagLst xmlns:a="http://schemas.openxmlformats.org/drawingml/2006/main" xmlns:r="http://schemas.openxmlformats.org/officeDocument/2006/relationships" xmlns:p="http://schemas.openxmlformats.org/presentationml/2006/main">
  <p:tag name="NUM" val="21"/>
</p:tagLst>
</file>

<file path=ppt/tags/tag1252.xml><?xml version="1.0" encoding="utf-8"?>
<p:tagLst xmlns:a="http://schemas.openxmlformats.org/drawingml/2006/main" xmlns:r="http://schemas.openxmlformats.org/officeDocument/2006/relationships" xmlns:p="http://schemas.openxmlformats.org/presentationml/2006/main">
  <p:tag name="NUM" val="22"/>
</p:tagLst>
</file>

<file path=ppt/tags/tag1253.xml><?xml version="1.0" encoding="utf-8"?>
<p:tagLst xmlns:a="http://schemas.openxmlformats.org/drawingml/2006/main" xmlns:r="http://schemas.openxmlformats.org/officeDocument/2006/relationships" xmlns:p="http://schemas.openxmlformats.org/presentationml/2006/main">
  <p:tag name="NUM" val="23"/>
</p:tagLst>
</file>

<file path=ppt/tags/tag1254.xml><?xml version="1.0" encoding="utf-8"?>
<p:tagLst xmlns:a="http://schemas.openxmlformats.org/drawingml/2006/main" xmlns:r="http://schemas.openxmlformats.org/officeDocument/2006/relationships" xmlns:p="http://schemas.openxmlformats.org/presentationml/2006/main">
  <p:tag name="NUM" val="24"/>
</p:tagLst>
</file>

<file path=ppt/tags/tag1255.xml><?xml version="1.0" encoding="utf-8"?>
<p:tagLst xmlns:a="http://schemas.openxmlformats.org/drawingml/2006/main" xmlns:r="http://schemas.openxmlformats.org/officeDocument/2006/relationships" xmlns:p="http://schemas.openxmlformats.org/presentationml/2006/main">
  <p:tag name="NUM" val="25"/>
</p:tagLst>
</file>

<file path=ppt/tags/tag1256.xml><?xml version="1.0" encoding="utf-8"?>
<p:tagLst xmlns:a="http://schemas.openxmlformats.org/drawingml/2006/main" xmlns:r="http://schemas.openxmlformats.org/officeDocument/2006/relationships" xmlns:p="http://schemas.openxmlformats.org/presentationml/2006/main">
  <p:tag name="NUM" val="1"/>
</p:tagLst>
</file>

<file path=ppt/tags/tag1257.xml><?xml version="1.0" encoding="utf-8"?>
<p:tagLst xmlns:a="http://schemas.openxmlformats.org/drawingml/2006/main" xmlns:r="http://schemas.openxmlformats.org/officeDocument/2006/relationships" xmlns:p="http://schemas.openxmlformats.org/presentationml/2006/main">
  <p:tag name="NUM" val="1"/>
</p:tagLst>
</file>

<file path=ppt/tags/tag1258.xml><?xml version="1.0" encoding="utf-8"?>
<p:tagLst xmlns:a="http://schemas.openxmlformats.org/drawingml/2006/main" xmlns:r="http://schemas.openxmlformats.org/officeDocument/2006/relationships" xmlns:p="http://schemas.openxmlformats.org/presentationml/2006/main">
  <p:tag name="NUM" val="2"/>
</p:tagLst>
</file>

<file path=ppt/tags/tag1259.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60.xml><?xml version="1.0" encoding="utf-8"?>
<p:tagLst xmlns:a="http://schemas.openxmlformats.org/drawingml/2006/main" xmlns:r="http://schemas.openxmlformats.org/officeDocument/2006/relationships" xmlns:p="http://schemas.openxmlformats.org/presentationml/2006/main">
  <p:tag name="NUM" val="4"/>
</p:tagLst>
</file>

<file path=ppt/tags/tag1261.xml><?xml version="1.0" encoding="utf-8"?>
<p:tagLst xmlns:a="http://schemas.openxmlformats.org/drawingml/2006/main" xmlns:r="http://schemas.openxmlformats.org/officeDocument/2006/relationships" xmlns:p="http://schemas.openxmlformats.org/presentationml/2006/main">
  <p:tag name="NUM" val="5"/>
</p:tagLst>
</file>

<file path=ppt/tags/tag1262.xml><?xml version="1.0" encoding="utf-8"?>
<p:tagLst xmlns:a="http://schemas.openxmlformats.org/drawingml/2006/main" xmlns:r="http://schemas.openxmlformats.org/officeDocument/2006/relationships" xmlns:p="http://schemas.openxmlformats.org/presentationml/2006/main">
  <p:tag name="NUM" val="6"/>
</p:tagLst>
</file>

<file path=ppt/tags/tag1263.xml><?xml version="1.0" encoding="utf-8"?>
<p:tagLst xmlns:a="http://schemas.openxmlformats.org/drawingml/2006/main" xmlns:r="http://schemas.openxmlformats.org/officeDocument/2006/relationships" xmlns:p="http://schemas.openxmlformats.org/presentationml/2006/main">
  <p:tag name="NUM" val="7"/>
</p:tagLst>
</file>

<file path=ppt/tags/tag1264.xml><?xml version="1.0" encoding="utf-8"?>
<p:tagLst xmlns:a="http://schemas.openxmlformats.org/drawingml/2006/main" xmlns:r="http://schemas.openxmlformats.org/officeDocument/2006/relationships" xmlns:p="http://schemas.openxmlformats.org/presentationml/2006/main">
  <p:tag name="NUM" val="8"/>
</p:tagLst>
</file>

<file path=ppt/tags/tag1265.xml><?xml version="1.0" encoding="utf-8"?>
<p:tagLst xmlns:a="http://schemas.openxmlformats.org/drawingml/2006/main" xmlns:r="http://schemas.openxmlformats.org/officeDocument/2006/relationships" xmlns:p="http://schemas.openxmlformats.org/presentationml/2006/main">
  <p:tag name="NUM" val="9"/>
</p:tagLst>
</file>

<file path=ppt/tags/tag1266.xml><?xml version="1.0" encoding="utf-8"?>
<p:tagLst xmlns:a="http://schemas.openxmlformats.org/drawingml/2006/main" xmlns:r="http://schemas.openxmlformats.org/officeDocument/2006/relationships" xmlns:p="http://schemas.openxmlformats.org/presentationml/2006/main">
  <p:tag name="NUM" val="10"/>
</p:tagLst>
</file>

<file path=ppt/tags/tag1267.xml><?xml version="1.0" encoding="utf-8"?>
<p:tagLst xmlns:a="http://schemas.openxmlformats.org/drawingml/2006/main" xmlns:r="http://schemas.openxmlformats.org/officeDocument/2006/relationships" xmlns:p="http://schemas.openxmlformats.org/presentationml/2006/main">
  <p:tag name="NUM" val="11"/>
</p:tagLst>
</file>

<file path=ppt/tags/tag1268.xml><?xml version="1.0" encoding="utf-8"?>
<p:tagLst xmlns:a="http://schemas.openxmlformats.org/drawingml/2006/main" xmlns:r="http://schemas.openxmlformats.org/officeDocument/2006/relationships" xmlns:p="http://schemas.openxmlformats.org/presentationml/2006/main">
  <p:tag name="NUM" val="12"/>
</p:tagLst>
</file>

<file path=ppt/tags/tag1269.xml><?xml version="1.0" encoding="utf-8"?>
<p:tagLst xmlns:a="http://schemas.openxmlformats.org/drawingml/2006/main" xmlns:r="http://schemas.openxmlformats.org/officeDocument/2006/relationships" xmlns:p="http://schemas.openxmlformats.org/presentationml/2006/main">
  <p:tag name="NUM" val="13"/>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70.xml><?xml version="1.0" encoding="utf-8"?>
<p:tagLst xmlns:a="http://schemas.openxmlformats.org/drawingml/2006/main" xmlns:r="http://schemas.openxmlformats.org/officeDocument/2006/relationships" xmlns:p="http://schemas.openxmlformats.org/presentationml/2006/main">
  <p:tag name="NUM" val="14"/>
</p:tagLst>
</file>

<file path=ppt/tags/tag1271.xml><?xml version="1.0" encoding="utf-8"?>
<p:tagLst xmlns:a="http://schemas.openxmlformats.org/drawingml/2006/main" xmlns:r="http://schemas.openxmlformats.org/officeDocument/2006/relationships" xmlns:p="http://schemas.openxmlformats.org/presentationml/2006/main">
  <p:tag name="NUM" val="15"/>
</p:tagLst>
</file>

<file path=ppt/tags/tag1272.xml><?xml version="1.0" encoding="utf-8"?>
<p:tagLst xmlns:a="http://schemas.openxmlformats.org/drawingml/2006/main" xmlns:r="http://schemas.openxmlformats.org/officeDocument/2006/relationships" xmlns:p="http://schemas.openxmlformats.org/presentationml/2006/main">
  <p:tag name="NUM" val="16"/>
</p:tagLst>
</file>

<file path=ppt/tags/tag1273.xml><?xml version="1.0" encoding="utf-8"?>
<p:tagLst xmlns:a="http://schemas.openxmlformats.org/drawingml/2006/main" xmlns:r="http://schemas.openxmlformats.org/officeDocument/2006/relationships" xmlns:p="http://schemas.openxmlformats.org/presentationml/2006/main">
  <p:tag name="NUM" val="1"/>
</p:tagLst>
</file>

<file path=ppt/tags/tag1274.xml><?xml version="1.0" encoding="utf-8"?>
<p:tagLst xmlns:a="http://schemas.openxmlformats.org/drawingml/2006/main" xmlns:r="http://schemas.openxmlformats.org/officeDocument/2006/relationships" xmlns:p="http://schemas.openxmlformats.org/presentationml/2006/main">
  <p:tag name="NUM" val="2"/>
</p:tagLst>
</file>

<file path=ppt/tags/tag1275.xml><?xml version="1.0" encoding="utf-8"?>
<p:tagLst xmlns:a="http://schemas.openxmlformats.org/drawingml/2006/main" xmlns:r="http://schemas.openxmlformats.org/officeDocument/2006/relationships" xmlns:p="http://schemas.openxmlformats.org/presentationml/2006/main">
  <p:tag name="NUM" val="3"/>
</p:tagLst>
</file>

<file path=ppt/tags/tag1276.xml><?xml version="1.0" encoding="utf-8"?>
<p:tagLst xmlns:a="http://schemas.openxmlformats.org/drawingml/2006/main" xmlns:r="http://schemas.openxmlformats.org/officeDocument/2006/relationships" xmlns:p="http://schemas.openxmlformats.org/presentationml/2006/main">
  <p:tag name="NUM" val="4"/>
</p:tagLst>
</file>

<file path=ppt/tags/tag1277.xml><?xml version="1.0" encoding="utf-8"?>
<p:tagLst xmlns:a="http://schemas.openxmlformats.org/drawingml/2006/main" xmlns:r="http://schemas.openxmlformats.org/officeDocument/2006/relationships" xmlns:p="http://schemas.openxmlformats.org/presentationml/2006/main">
  <p:tag name="NUM" val="5"/>
</p:tagLst>
</file>

<file path=ppt/tags/tag1278.xml><?xml version="1.0" encoding="utf-8"?>
<p:tagLst xmlns:a="http://schemas.openxmlformats.org/drawingml/2006/main" xmlns:r="http://schemas.openxmlformats.org/officeDocument/2006/relationships" xmlns:p="http://schemas.openxmlformats.org/presentationml/2006/main">
  <p:tag name="NUM" val="6"/>
</p:tagLst>
</file>

<file path=ppt/tags/tag1279.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80.xml><?xml version="1.0" encoding="utf-8"?>
<p:tagLst xmlns:a="http://schemas.openxmlformats.org/drawingml/2006/main" xmlns:r="http://schemas.openxmlformats.org/officeDocument/2006/relationships" xmlns:p="http://schemas.openxmlformats.org/presentationml/2006/main">
  <p:tag name="NUM" val="8"/>
</p:tagLst>
</file>

<file path=ppt/tags/tag1281.xml><?xml version="1.0" encoding="utf-8"?>
<p:tagLst xmlns:a="http://schemas.openxmlformats.org/drawingml/2006/main" xmlns:r="http://schemas.openxmlformats.org/officeDocument/2006/relationships" xmlns:p="http://schemas.openxmlformats.org/presentationml/2006/main">
  <p:tag name="NUM" val="9"/>
</p:tagLst>
</file>

<file path=ppt/tags/tag1282.xml><?xml version="1.0" encoding="utf-8"?>
<p:tagLst xmlns:a="http://schemas.openxmlformats.org/drawingml/2006/main" xmlns:r="http://schemas.openxmlformats.org/officeDocument/2006/relationships" xmlns:p="http://schemas.openxmlformats.org/presentationml/2006/main">
  <p:tag name="NUM" val="10"/>
</p:tagLst>
</file>

<file path=ppt/tags/tag1283.xml><?xml version="1.0" encoding="utf-8"?>
<p:tagLst xmlns:a="http://schemas.openxmlformats.org/drawingml/2006/main" xmlns:r="http://schemas.openxmlformats.org/officeDocument/2006/relationships" xmlns:p="http://schemas.openxmlformats.org/presentationml/2006/main">
  <p:tag name="NUM" val="1"/>
</p:tagLst>
</file>

<file path=ppt/tags/tag1284.xml><?xml version="1.0" encoding="utf-8"?>
<p:tagLst xmlns:a="http://schemas.openxmlformats.org/drawingml/2006/main" xmlns:r="http://schemas.openxmlformats.org/officeDocument/2006/relationships" xmlns:p="http://schemas.openxmlformats.org/presentationml/2006/main">
  <p:tag name="NUM" val="2"/>
</p:tagLst>
</file>

<file path=ppt/tags/tag1285.xml><?xml version="1.0" encoding="utf-8"?>
<p:tagLst xmlns:a="http://schemas.openxmlformats.org/drawingml/2006/main" xmlns:r="http://schemas.openxmlformats.org/officeDocument/2006/relationships" xmlns:p="http://schemas.openxmlformats.org/presentationml/2006/main">
  <p:tag name="NUM" val="3"/>
</p:tagLst>
</file>

<file path=ppt/tags/tag1286.xml><?xml version="1.0" encoding="utf-8"?>
<p:tagLst xmlns:a="http://schemas.openxmlformats.org/drawingml/2006/main" xmlns:r="http://schemas.openxmlformats.org/officeDocument/2006/relationships" xmlns:p="http://schemas.openxmlformats.org/presentationml/2006/main">
  <p:tag name="NUM" val="4"/>
</p:tagLst>
</file>

<file path=ppt/tags/tag1287.xml><?xml version="1.0" encoding="utf-8"?>
<p:tagLst xmlns:a="http://schemas.openxmlformats.org/drawingml/2006/main" xmlns:r="http://schemas.openxmlformats.org/officeDocument/2006/relationships" xmlns:p="http://schemas.openxmlformats.org/presentationml/2006/main">
  <p:tag name="NUM" val="5"/>
</p:tagLst>
</file>

<file path=ppt/tags/tag1288.xml><?xml version="1.0" encoding="utf-8"?>
<p:tagLst xmlns:a="http://schemas.openxmlformats.org/drawingml/2006/main" xmlns:r="http://schemas.openxmlformats.org/officeDocument/2006/relationships" xmlns:p="http://schemas.openxmlformats.org/presentationml/2006/main">
  <p:tag name="NUM" val="6"/>
</p:tagLst>
</file>

<file path=ppt/tags/tag1289.xml><?xml version="1.0" encoding="utf-8"?>
<p:tagLst xmlns:a="http://schemas.openxmlformats.org/drawingml/2006/main" xmlns:r="http://schemas.openxmlformats.org/officeDocument/2006/relationships" xmlns:p="http://schemas.openxmlformats.org/presentationml/2006/main">
  <p:tag name="NUM" val="7"/>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290.xml><?xml version="1.0" encoding="utf-8"?>
<p:tagLst xmlns:a="http://schemas.openxmlformats.org/drawingml/2006/main" xmlns:r="http://schemas.openxmlformats.org/officeDocument/2006/relationships" xmlns:p="http://schemas.openxmlformats.org/presentationml/2006/main">
  <p:tag name="NUM" val="8"/>
</p:tagLst>
</file>

<file path=ppt/tags/tag1291.xml><?xml version="1.0" encoding="utf-8"?>
<p:tagLst xmlns:a="http://schemas.openxmlformats.org/drawingml/2006/main" xmlns:r="http://schemas.openxmlformats.org/officeDocument/2006/relationships" xmlns:p="http://schemas.openxmlformats.org/presentationml/2006/main">
  <p:tag name="NUM" val="9"/>
</p:tagLst>
</file>

<file path=ppt/tags/tag1292.xml><?xml version="1.0" encoding="utf-8"?>
<p:tagLst xmlns:a="http://schemas.openxmlformats.org/drawingml/2006/main" xmlns:r="http://schemas.openxmlformats.org/officeDocument/2006/relationships" xmlns:p="http://schemas.openxmlformats.org/presentationml/2006/main">
  <p:tag name="NUM" val="10"/>
</p:tagLst>
</file>

<file path=ppt/tags/tag1293.xml><?xml version="1.0" encoding="utf-8"?>
<p:tagLst xmlns:a="http://schemas.openxmlformats.org/drawingml/2006/main" xmlns:r="http://schemas.openxmlformats.org/officeDocument/2006/relationships" xmlns:p="http://schemas.openxmlformats.org/presentationml/2006/main">
  <p:tag name="NUM" val="11"/>
</p:tagLst>
</file>

<file path=ppt/tags/tag1294.xml><?xml version="1.0" encoding="utf-8"?>
<p:tagLst xmlns:a="http://schemas.openxmlformats.org/drawingml/2006/main" xmlns:r="http://schemas.openxmlformats.org/officeDocument/2006/relationships" xmlns:p="http://schemas.openxmlformats.org/presentationml/2006/main">
  <p:tag name="NUM" val="12"/>
</p:tagLst>
</file>

<file path=ppt/tags/tag1295.xml><?xml version="1.0" encoding="utf-8"?>
<p:tagLst xmlns:a="http://schemas.openxmlformats.org/drawingml/2006/main" xmlns:r="http://schemas.openxmlformats.org/officeDocument/2006/relationships" xmlns:p="http://schemas.openxmlformats.org/presentationml/2006/main">
  <p:tag name="NUM" val="13"/>
</p:tagLst>
</file>

<file path=ppt/tags/tag1296.xml><?xml version="1.0" encoding="utf-8"?>
<p:tagLst xmlns:a="http://schemas.openxmlformats.org/drawingml/2006/main" xmlns:r="http://schemas.openxmlformats.org/officeDocument/2006/relationships" xmlns:p="http://schemas.openxmlformats.org/presentationml/2006/main">
  <p:tag name="NUM" val="14"/>
</p:tagLst>
</file>

<file path=ppt/tags/tag1297.xml><?xml version="1.0" encoding="utf-8"?>
<p:tagLst xmlns:a="http://schemas.openxmlformats.org/drawingml/2006/main" xmlns:r="http://schemas.openxmlformats.org/officeDocument/2006/relationships" xmlns:p="http://schemas.openxmlformats.org/presentationml/2006/main">
  <p:tag name="NUM" val="15"/>
</p:tagLst>
</file>

<file path=ppt/tags/tag1298.xml><?xml version="1.0" encoding="utf-8"?>
<p:tagLst xmlns:a="http://schemas.openxmlformats.org/drawingml/2006/main" xmlns:r="http://schemas.openxmlformats.org/officeDocument/2006/relationships" xmlns:p="http://schemas.openxmlformats.org/presentationml/2006/main">
  <p:tag name="NUM" val="1"/>
</p:tagLst>
</file>

<file path=ppt/tags/tag129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00.xml><?xml version="1.0" encoding="utf-8"?>
<p:tagLst xmlns:a="http://schemas.openxmlformats.org/drawingml/2006/main" xmlns:r="http://schemas.openxmlformats.org/officeDocument/2006/relationships" xmlns:p="http://schemas.openxmlformats.org/presentationml/2006/main">
  <p:tag name="NUM" val="2"/>
</p:tagLst>
</file>

<file path=ppt/tags/tag1301.xml><?xml version="1.0" encoding="utf-8"?>
<p:tagLst xmlns:a="http://schemas.openxmlformats.org/drawingml/2006/main" xmlns:r="http://schemas.openxmlformats.org/officeDocument/2006/relationships" xmlns:p="http://schemas.openxmlformats.org/presentationml/2006/main">
  <p:tag name="NUM" val="3"/>
</p:tagLst>
</file>

<file path=ppt/tags/tag1302.xml><?xml version="1.0" encoding="utf-8"?>
<p:tagLst xmlns:a="http://schemas.openxmlformats.org/drawingml/2006/main" xmlns:r="http://schemas.openxmlformats.org/officeDocument/2006/relationships" xmlns:p="http://schemas.openxmlformats.org/presentationml/2006/main">
  <p:tag name="NUM" val="4"/>
</p:tagLst>
</file>

<file path=ppt/tags/tag1303.xml><?xml version="1.0" encoding="utf-8"?>
<p:tagLst xmlns:a="http://schemas.openxmlformats.org/drawingml/2006/main" xmlns:r="http://schemas.openxmlformats.org/officeDocument/2006/relationships" xmlns:p="http://schemas.openxmlformats.org/presentationml/2006/main">
  <p:tag name="NUM" val="5"/>
</p:tagLst>
</file>

<file path=ppt/tags/tag1304.xml><?xml version="1.0" encoding="utf-8"?>
<p:tagLst xmlns:a="http://schemas.openxmlformats.org/drawingml/2006/main" xmlns:r="http://schemas.openxmlformats.org/officeDocument/2006/relationships" xmlns:p="http://schemas.openxmlformats.org/presentationml/2006/main">
  <p:tag name="NUM" val="6"/>
</p:tagLst>
</file>

<file path=ppt/tags/tag1305.xml><?xml version="1.0" encoding="utf-8"?>
<p:tagLst xmlns:a="http://schemas.openxmlformats.org/drawingml/2006/main" xmlns:r="http://schemas.openxmlformats.org/officeDocument/2006/relationships" xmlns:p="http://schemas.openxmlformats.org/presentationml/2006/main">
  <p:tag name="NUM" val="7"/>
</p:tagLst>
</file>

<file path=ppt/tags/tag1306.xml><?xml version="1.0" encoding="utf-8"?>
<p:tagLst xmlns:a="http://schemas.openxmlformats.org/drawingml/2006/main" xmlns:r="http://schemas.openxmlformats.org/officeDocument/2006/relationships" xmlns:p="http://schemas.openxmlformats.org/presentationml/2006/main">
  <p:tag name="NUM" val="8"/>
</p:tagLst>
</file>

<file path=ppt/tags/tag1307.xml><?xml version="1.0" encoding="utf-8"?>
<p:tagLst xmlns:a="http://schemas.openxmlformats.org/drawingml/2006/main" xmlns:r="http://schemas.openxmlformats.org/officeDocument/2006/relationships" xmlns:p="http://schemas.openxmlformats.org/presentationml/2006/main">
  <p:tag name="NUM" val="9"/>
</p:tagLst>
</file>

<file path=ppt/tags/tag1308.xml><?xml version="1.0" encoding="utf-8"?>
<p:tagLst xmlns:a="http://schemas.openxmlformats.org/drawingml/2006/main" xmlns:r="http://schemas.openxmlformats.org/officeDocument/2006/relationships" xmlns:p="http://schemas.openxmlformats.org/presentationml/2006/main">
  <p:tag name="NUM" val="1"/>
</p:tagLst>
</file>

<file path=ppt/tags/tag1309.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10.xml><?xml version="1.0" encoding="utf-8"?>
<p:tagLst xmlns:a="http://schemas.openxmlformats.org/drawingml/2006/main" xmlns:r="http://schemas.openxmlformats.org/officeDocument/2006/relationships" xmlns:p="http://schemas.openxmlformats.org/presentationml/2006/main">
  <p:tag name="NUM" val="3"/>
</p:tagLst>
</file>

<file path=ppt/tags/tag1311.xml><?xml version="1.0" encoding="utf-8"?>
<p:tagLst xmlns:a="http://schemas.openxmlformats.org/drawingml/2006/main" xmlns:r="http://schemas.openxmlformats.org/officeDocument/2006/relationships" xmlns:p="http://schemas.openxmlformats.org/presentationml/2006/main">
  <p:tag name="NUM" val="4"/>
</p:tagLst>
</file>

<file path=ppt/tags/tag1312.xml><?xml version="1.0" encoding="utf-8"?>
<p:tagLst xmlns:a="http://schemas.openxmlformats.org/drawingml/2006/main" xmlns:r="http://schemas.openxmlformats.org/officeDocument/2006/relationships" xmlns:p="http://schemas.openxmlformats.org/presentationml/2006/main">
  <p:tag name="NUM" val="1"/>
</p:tagLst>
</file>

<file path=ppt/tags/tag1313.xml><?xml version="1.0" encoding="utf-8"?>
<p:tagLst xmlns:a="http://schemas.openxmlformats.org/drawingml/2006/main" xmlns:r="http://schemas.openxmlformats.org/officeDocument/2006/relationships" xmlns:p="http://schemas.openxmlformats.org/presentationml/2006/main">
  <p:tag name="NUM" val="2"/>
</p:tagLst>
</file>

<file path=ppt/tags/tag1314.xml><?xml version="1.0" encoding="utf-8"?>
<p:tagLst xmlns:a="http://schemas.openxmlformats.org/drawingml/2006/main" xmlns:r="http://schemas.openxmlformats.org/officeDocument/2006/relationships" xmlns:p="http://schemas.openxmlformats.org/presentationml/2006/main">
  <p:tag name="NUM" val="3"/>
</p:tagLst>
</file>

<file path=ppt/tags/tag1315.xml><?xml version="1.0" encoding="utf-8"?>
<p:tagLst xmlns:a="http://schemas.openxmlformats.org/drawingml/2006/main" xmlns:r="http://schemas.openxmlformats.org/officeDocument/2006/relationships" xmlns:p="http://schemas.openxmlformats.org/presentationml/2006/main">
  <p:tag name="NUM" val="4"/>
</p:tagLst>
</file>

<file path=ppt/tags/tag1316.xml><?xml version="1.0" encoding="utf-8"?>
<p:tagLst xmlns:a="http://schemas.openxmlformats.org/drawingml/2006/main" xmlns:r="http://schemas.openxmlformats.org/officeDocument/2006/relationships" xmlns:p="http://schemas.openxmlformats.org/presentationml/2006/main">
  <p:tag name="NUM" val="5"/>
</p:tagLst>
</file>

<file path=ppt/tags/tag1317.xml><?xml version="1.0" encoding="utf-8"?>
<p:tagLst xmlns:a="http://schemas.openxmlformats.org/drawingml/2006/main" xmlns:r="http://schemas.openxmlformats.org/officeDocument/2006/relationships" xmlns:p="http://schemas.openxmlformats.org/presentationml/2006/main">
  <p:tag name="NUM" val="6"/>
</p:tagLst>
</file>

<file path=ppt/tags/tag1318.xml><?xml version="1.0" encoding="utf-8"?>
<p:tagLst xmlns:a="http://schemas.openxmlformats.org/drawingml/2006/main" xmlns:r="http://schemas.openxmlformats.org/officeDocument/2006/relationships" xmlns:p="http://schemas.openxmlformats.org/presentationml/2006/main">
  <p:tag name="NUM" val="7"/>
</p:tagLst>
</file>

<file path=ppt/tags/tag1319.xml><?xml version="1.0" encoding="utf-8"?>
<p:tagLst xmlns:a="http://schemas.openxmlformats.org/drawingml/2006/main" xmlns:r="http://schemas.openxmlformats.org/officeDocument/2006/relationships" xmlns:p="http://schemas.openxmlformats.org/presentationml/2006/main">
  <p:tag name="NUM" val="8"/>
</p:tagLst>
</file>

<file path=ppt/tags/tag132.xml><?xml version="1.0" encoding="utf-8"?>
<p:tagLst xmlns:a="http://schemas.openxmlformats.org/drawingml/2006/main" xmlns:r="http://schemas.openxmlformats.org/officeDocument/2006/relationships" xmlns:p="http://schemas.openxmlformats.org/presentationml/2006/main">
  <p:tag name="NUM" val="8"/>
</p:tagLst>
</file>

<file path=ppt/tags/tag1320.xml><?xml version="1.0" encoding="utf-8"?>
<p:tagLst xmlns:a="http://schemas.openxmlformats.org/drawingml/2006/main" xmlns:r="http://schemas.openxmlformats.org/officeDocument/2006/relationships" xmlns:p="http://schemas.openxmlformats.org/presentationml/2006/main">
  <p:tag name="NUM" val="9"/>
</p:tagLst>
</file>

<file path=ppt/tags/tag1321.xml><?xml version="1.0" encoding="utf-8"?>
<p:tagLst xmlns:a="http://schemas.openxmlformats.org/drawingml/2006/main" xmlns:r="http://schemas.openxmlformats.org/officeDocument/2006/relationships" xmlns:p="http://schemas.openxmlformats.org/presentationml/2006/main">
  <p:tag name="NUM" val="10"/>
</p:tagLst>
</file>

<file path=ppt/tags/tag1322.xml><?xml version="1.0" encoding="utf-8"?>
<p:tagLst xmlns:a="http://schemas.openxmlformats.org/drawingml/2006/main" xmlns:r="http://schemas.openxmlformats.org/officeDocument/2006/relationships" xmlns:p="http://schemas.openxmlformats.org/presentationml/2006/main">
  <p:tag name="NUM" val="11"/>
</p:tagLst>
</file>

<file path=ppt/tags/tag1323.xml><?xml version="1.0" encoding="utf-8"?>
<p:tagLst xmlns:a="http://schemas.openxmlformats.org/drawingml/2006/main" xmlns:r="http://schemas.openxmlformats.org/officeDocument/2006/relationships" xmlns:p="http://schemas.openxmlformats.org/presentationml/2006/main">
  <p:tag name="NUM" val="12"/>
</p:tagLst>
</file>

<file path=ppt/tags/tag1324.xml><?xml version="1.0" encoding="utf-8"?>
<p:tagLst xmlns:a="http://schemas.openxmlformats.org/drawingml/2006/main" xmlns:r="http://schemas.openxmlformats.org/officeDocument/2006/relationships" xmlns:p="http://schemas.openxmlformats.org/presentationml/2006/main">
  <p:tag name="NUM" val="13"/>
</p:tagLst>
</file>

<file path=ppt/tags/tag1325.xml><?xml version="1.0" encoding="utf-8"?>
<p:tagLst xmlns:a="http://schemas.openxmlformats.org/drawingml/2006/main" xmlns:r="http://schemas.openxmlformats.org/officeDocument/2006/relationships" xmlns:p="http://schemas.openxmlformats.org/presentationml/2006/main">
  <p:tag name="NUM" val="14"/>
</p:tagLst>
</file>

<file path=ppt/tags/tag1326.xml><?xml version="1.0" encoding="utf-8"?>
<p:tagLst xmlns:a="http://schemas.openxmlformats.org/drawingml/2006/main" xmlns:r="http://schemas.openxmlformats.org/officeDocument/2006/relationships" xmlns:p="http://schemas.openxmlformats.org/presentationml/2006/main">
  <p:tag name="NUM" val="15"/>
</p:tagLst>
</file>

<file path=ppt/tags/tag1327.xml><?xml version="1.0" encoding="utf-8"?>
<p:tagLst xmlns:a="http://schemas.openxmlformats.org/drawingml/2006/main" xmlns:r="http://schemas.openxmlformats.org/officeDocument/2006/relationships" xmlns:p="http://schemas.openxmlformats.org/presentationml/2006/main">
  <p:tag name="NUM" val="1"/>
</p:tagLst>
</file>

<file path=ppt/tags/tag1328.xml><?xml version="1.0" encoding="utf-8"?>
<p:tagLst xmlns:a="http://schemas.openxmlformats.org/drawingml/2006/main" xmlns:r="http://schemas.openxmlformats.org/officeDocument/2006/relationships" xmlns:p="http://schemas.openxmlformats.org/presentationml/2006/main">
  <p:tag name="NUM" val="1"/>
</p:tagLst>
</file>

<file path=ppt/tags/tag1329.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9"/>
</p:tagLst>
</file>

<file path=ppt/tags/tag1330.xml><?xml version="1.0" encoding="utf-8"?>
<p:tagLst xmlns:a="http://schemas.openxmlformats.org/drawingml/2006/main" xmlns:r="http://schemas.openxmlformats.org/officeDocument/2006/relationships" xmlns:p="http://schemas.openxmlformats.org/presentationml/2006/main">
  <p:tag name="NUM" val="3"/>
</p:tagLst>
</file>

<file path=ppt/tags/tag1331.xml><?xml version="1.0" encoding="utf-8"?>
<p:tagLst xmlns:a="http://schemas.openxmlformats.org/drawingml/2006/main" xmlns:r="http://schemas.openxmlformats.org/officeDocument/2006/relationships" xmlns:p="http://schemas.openxmlformats.org/presentationml/2006/main">
  <p:tag name="NUM" val="4"/>
</p:tagLst>
</file>

<file path=ppt/tags/tag1332.xml><?xml version="1.0" encoding="utf-8"?>
<p:tagLst xmlns:a="http://schemas.openxmlformats.org/drawingml/2006/main" xmlns:r="http://schemas.openxmlformats.org/officeDocument/2006/relationships" xmlns:p="http://schemas.openxmlformats.org/presentationml/2006/main">
  <p:tag name="NUM" val="5"/>
</p:tagLst>
</file>

<file path=ppt/tags/tag1333.xml><?xml version="1.0" encoding="utf-8"?>
<p:tagLst xmlns:a="http://schemas.openxmlformats.org/drawingml/2006/main" xmlns:r="http://schemas.openxmlformats.org/officeDocument/2006/relationships" xmlns:p="http://schemas.openxmlformats.org/presentationml/2006/main">
  <p:tag name="NUM" val="6"/>
</p:tagLst>
</file>

<file path=ppt/tags/tag1334.xml><?xml version="1.0" encoding="utf-8"?>
<p:tagLst xmlns:a="http://schemas.openxmlformats.org/drawingml/2006/main" xmlns:r="http://schemas.openxmlformats.org/officeDocument/2006/relationships" xmlns:p="http://schemas.openxmlformats.org/presentationml/2006/main">
  <p:tag name="NUM" val="7"/>
</p:tagLst>
</file>

<file path=ppt/tags/tag1335.xml><?xml version="1.0" encoding="utf-8"?>
<p:tagLst xmlns:a="http://schemas.openxmlformats.org/drawingml/2006/main" xmlns:r="http://schemas.openxmlformats.org/officeDocument/2006/relationships" xmlns:p="http://schemas.openxmlformats.org/presentationml/2006/main">
  <p:tag name="NUM" val="8"/>
</p:tagLst>
</file>

<file path=ppt/tags/tag1336.xml><?xml version="1.0" encoding="utf-8"?>
<p:tagLst xmlns:a="http://schemas.openxmlformats.org/drawingml/2006/main" xmlns:r="http://schemas.openxmlformats.org/officeDocument/2006/relationships" xmlns:p="http://schemas.openxmlformats.org/presentationml/2006/main">
  <p:tag name="NUM" val="9"/>
</p:tagLst>
</file>

<file path=ppt/tags/tag1337.xml><?xml version="1.0" encoding="utf-8"?>
<p:tagLst xmlns:a="http://schemas.openxmlformats.org/drawingml/2006/main" xmlns:r="http://schemas.openxmlformats.org/officeDocument/2006/relationships" xmlns:p="http://schemas.openxmlformats.org/presentationml/2006/main">
  <p:tag name="NUM" val="10"/>
</p:tagLst>
</file>

<file path=ppt/tags/tag1338.xml><?xml version="1.0" encoding="utf-8"?>
<p:tagLst xmlns:a="http://schemas.openxmlformats.org/drawingml/2006/main" xmlns:r="http://schemas.openxmlformats.org/officeDocument/2006/relationships" xmlns:p="http://schemas.openxmlformats.org/presentationml/2006/main">
  <p:tag name="NUM" val="11"/>
</p:tagLst>
</file>

<file path=ppt/tags/tag1339.xml><?xml version="1.0" encoding="utf-8"?>
<p:tagLst xmlns:a="http://schemas.openxmlformats.org/drawingml/2006/main" xmlns:r="http://schemas.openxmlformats.org/officeDocument/2006/relationships" xmlns:p="http://schemas.openxmlformats.org/presentationml/2006/main">
  <p:tag name="NUM" val="12"/>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40.xml><?xml version="1.0" encoding="utf-8"?>
<p:tagLst xmlns:a="http://schemas.openxmlformats.org/drawingml/2006/main" xmlns:r="http://schemas.openxmlformats.org/officeDocument/2006/relationships" xmlns:p="http://schemas.openxmlformats.org/presentationml/2006/main">
  <p:tag name="NUM" val="13"/>
</p:tagLst>
</file>

<file path=ppt/tags/tag1341.xml><?xml version="1.0" encoding="utf-8"?>
<p:tagLst xmlns:a="http://schemas.openxmlformats.org/drawingml/2006/main" xmlns:r="http://schemas.openxmlformats.org/officeDocument/2006/relationships" xmlns:p="http://schemas.openxmlformats.org/presentationml/2006/main">
  <p:tag name="NUM" val="14"/>
</p:tagLst>
</file>

<file path=ppt/tags/tag1342.xml><?xml version="1.0" encoding="utf-8"?>
<p:tagLst xmlns:a="http://schemas.openxmlformats.org/drawingml/2006/main" xmlns:r="http://schemas.openxmlformats.org/officeDocument/2006/relationships" xmlns:p="http://schemas.openxmlformats.org/presentationml/2006/main">
  <p:tag name="NUM" val="15"/>
</p:tagLst>
</file>

<file path=ppt/tags/tag1343.xml><?xml version="1.0" encoding="utf-8"?>
<p:tagLst xmlns:a="http://schemas.openxmlformats.org/drawingml/2006/main" xmlns:r="http://schemas.openxmlformats.org/officeDocument/2006/relationships" xmlns:p="http://schemas.openxmlformats.org/presentationml/2006/main">
  <p:tag name="NUM" val="1"/>
</p:tagLst>
</file>

<file path=ppt/tags/tag1344.xml><?xml version="1.0" encoding="utf-8"?>
<p:tagLst xmlns:a="http://schemas.openxmlformats.org/drawingml/2006/main" xmlns:r="http://schemas.openxmlformats.org/officeDocument/2006/relationships" xmlns:p="http://schemas.openxmlformats.org/presentationml/2006/main">
  <p:tag name="NUM" val="2"/>
</p:tagLst>
</file>

<file path=ppt/tags/tag1345.xml><?xml version="1.0" encoding="utf-8"?>
<p:tagLst xmlns:a="http://schemas.openxmlformats.org/drawingml/2006/main" xmlns:r="http://schemas.openxmlformats.org/officeDocument/2006/relationships" xmlns:p="http://schemas.openxmlformats.org/presentationml/2006/main">
  <p:tag name="NUM" val="3"/>
</p:tagLst>
</file>

<file path=ppt/tags/tag1346.xml><?xml version="1.0" encoding="utf-8"?>
<p:tagLst xmlns:a="http://schemas.openxmlformats.org/drawingml/2006/main" xmlns:r="http://schemas.openxmlformats.org/officeDocument/2006/relationships" xmlns:p="http://schemas.openxmlformats.org/presentationml/2006/main">
  <p:tag name="NUM" val="4"/>
</p:tagLst>
</file>

<file path=ppt/tags/tag1347.xml><?xml version="1.0" encoding="utf-8"?>
<p:tagLst xmlns:a="http://schemas.openxmlformats.org/drawingml/2006/main" xmlns:r="http://schemas.openxmlformats.org/officeDocument/2006/relationships" xmlns:p="http://schemas.openxmlformats.org/presentationml/2006/main">
  <p:tag name="NUM" val="5"/>
</p:tagLst>
</file>

<file path=ppt/tags/tag1348.xml><?xml version="1.0" encoding="utf-8"?>
<p:tagLst xmlns:a="http://schemas.openxmlformats.org/drawingml/2006/main" xmlns:r="http://schemas.openxmlformats.org/officeDocument/2006/relationships" xmlns:p="http://schemas.openxmlformats.org/presentationml/2006/main">
  <p:tag name="NUM" val="1"/>
</p:tagLst>
</file>

<file path=ppt/tags/tag1349.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11"/>
</p:tagLst>
</file>

<file path=ppt/tags/tag1350.xml><?xml version="1.0" encoding="utf-8"?>
<p:tagLst xmlns:a="http://schemas.openxmlformats.org/drawingml/2006/main" xmlns:r="http://schemas.openxmlformats.org/officeDocument/2006/relationships" xmlns:p="http://schemas.openxmlformats.org/presentationml/2006/main">
  <p:tag name="NUM" val="3"/>
</p:tagLst>
</file>

<file path=ppt/tags/tag1351.xml><?xml version="1.0" encoding="utf-8"?>
<p:tagLst xmlns:a="http://schemas.openxmlformats.org/drawingml/2006/main" xmlns:r="http://schemas.openxmlformats.org/officeDocument/2006/relationships" xmlns:p="http://schemas.openxmlformats.org/presentationml/2006/main">
  <p:tag name="NUM" val="4"/>
</p:tagLst>
</file>

<file path=ppt/tags/tag1352.xml><?xml version="1.0" encoding="utf-8"?>
<p:tagLst xmlns:a="http://schemas.openxmlformats.org/drawingml/2006/main" xmlns:r="http://schemas.openxmlformats.org/officeDocument/2006/relationships" xmlns:p="http://schemas.openxmlformats.org/presentationml/2006/main">
  <p:tag name="NUM" val="5"/>
</p:tagLst>
</file>

<file path=ppt/tags/tag1353.xml><?xml version="1.0" encoding="utf-8"?>
<p:tagLst xmlns:a="http://schemas.openxmlformats.org/drawingml/2006/main" xmlns:r="http://schemas.openxmlformats.org/officeDocument/2006/relationships" xmlns:p="http://schemas.openxmlformats.org/presentationml/2006/main">
  <p:tag name="NUM" val="6"/>
</p:tagLst>
</file>

<file path=ppt/tags/tag1354.xml><?xml version="1.0" encoding="utf-8"?>
<p:tagLst xmlns:a="http://schemas.openxmlformats.org/drawingml/2006/main" xmlns:r="http://schemas.openxmlformats.org/officeDocument/2006/relationships" xmlns:p="http://schemas.openxmlformats.org/presentationml/2006/main">
  <p:tag name="NUM" val="7"/>
</p:tagLst>
</file>

<file path=ppt/tags/tag1355.xml><?xml version="1.0" encoding="utf-8"?>
<p:tagLst xmlns:a="http://schemas.openxmlformats.org/drawingml/2006/main" xmlns:r="http://schemas.openxmlformats.org/officeDocument/2006/relationships" xmlns:p="http://schemas.openxmlformats.org/presentationml/2006/main">
  <p:tag name="NUM" val="8"/>
</p:tagLst>
</file>

<file path=ppt/tags/tag1356.xml><?xml version="1.0" encoding="utf-8"?>
<p:tagLst xmlns:a="http://schemas.openxmlformats.org/drawingml/2006/main" xmlns:r="http://schemas.openxmlformats.org/officeDocument/2006/relationships" xmlns:p="http://schemas.openxmlformats.org/presentationml/2006/main">
  <p:tag name="NUM" val="9"/>
</p:tagLst>
</file>

<file path=ppt/tags/tag1357.xml><?xml version="1.0" encoding="utf-8"?>
<p:tagLst xmlns:a="http://schemas.openxmlformats.org/drawingml/2006/main" xmlns:r="http://schemas.openxmlformats.org/officeDocument/2006/relationships" xmlns:p="http://schemas.openxmlformats.org/presentationml/2006/main">
  <p:tag name="NUM" val="10"/>
</p:tagLst>
</file>

<file path=ppt/tags/tag1358.xml><?xml version="1.0" encoding="utf-8"?>
<p:tagLst xmlns:a="http://schemas.openxmlformats.org/drawingml/2006/main" xmlns:r="http://schemas.openxmlformats.org/officeDocument/2006/relationships" xmlns:p="http://schemas.openxmlformats.org/presentationml/2006/main">
  <p:tag name="NUM" val="11"/>
</p:tagLst>
</file>

<file path=ppt/tags/tag1359.xml><?xml version="1.0" encoding="utf-8"?>
<p:tagLst xmlns:a="http://schemas.openxmlformats.org/drawingml/2006/main" xmlns:r="http://schemas.openxmlformats.org/officeDocument/2006/relationships" xmlns:p="http://schemas.openxmlformats.org/presentationml/2006/main">
  <p:tag name="NUM" val="12"/>
</p:tagLst>
</file>

<file path=ppt/tags/tag136.xml><?xml version="1.0" encoding="utf-8"?>
<p:tagLst xmlns:a="http://schemas.openxmlformats.org/drawingml/2006/main" xmlns:r="http://schemas.openxmlformats.org/officeDocument/2006/relationships" xmlns:p="http://schemas.openxmlformats.org/presentationml/2006/main">
  <p:tag name="NUM" val="12"/>
</p:tagLst>
</file>

<file path=ppt/tags/tag1360.xml><?xml version="1.0" encoding="utf-8"?>
<p:tagLst xmlns:a="http://schemas.openxmlformats.org/drawingml/2006/main" xmlns:r="http://schemas.openxmlformats.org/officeDocument/2006/relationships" xmlns:p="http://schemas.openxmlformats.org/presentationml/2006/main">
  <p:tag name="NUM" val="13"/>
</p:tagLst>
</file>

<file path=ppt/tags/tag1361.xml><?xml version="1.0" encoding="utf-8"?>
<p:tagLst xmlns:a="http://schemas.openxmlformats.org/drawingml/2006/main" xmlns:r="http://schemas.openxmlformats.org/officeDocument/2006/relationships" xmlns:p="http://schemas.openxmlformats.org/presentationml/2006/main">
  <p:tag name="NUM" val="14"/>
</p:tagLst>
</file>

<file path=ppt/tags/tag1362.xml><?xml version="1.0" encoding="utf-8"?>
<p:tagLst xmlns:a="http://schemas.openxmlformats.org/drawingml/2006/main" xmlns:r="http://schemas.openxmlformats.org/officeDocument/2006/relationships" xmlns:p="http://schemas.openxmlformats.org/presentationml/2006/main">
  <p:tag name="NUM" val="15"/>
</p:tagLst>
</file>

<file path=ppt/tags/tag1363.xml><?xml version="1.0" encoding="utf-8"?>
<p:tagLst xmlns:a="http://schemas.openxmlformats.org/drawingml/2006/main" xmlns:r="http://schemas.openxmlformats.org/officeDocument/2006/relationships" xmlns:p="http://schemas.openxmlformats.org/presentationml/2006/main">
  <p:tag name="NUM" val="1"/>
</p:tagLst>
</file>

<file path=ppt/tags/tag1364.xml><?xml version="1.0" encoding="utf-8"?>
<p:tagLst xmlns:a="http://schemas.openxmlformats.org/drawingml/2006/main" xmlns:r="http://schemas.openxmlformats.org/officeDocument/2006/relationships" xmlns:p="http://schemas.openxmlformats.org/presentationml/2006/main">
  <p:tag name="NUM" val="2"/>
</p:tagLst>
</file>

<file path=ppt/tags/tag1365.xml><?xml version="1.0" encoding="utf-8"?>
<p:tagLst xmlns:a="http://schemas.openxmlformats.org/drawingml/2006/main" xmlns:r="http://schemas.openxmlformats.org/officeDocument/2006/relationships" xmlns:p="http://schemas.openxmlformats.org/presentationml/2006/main">
  <p:tag name="NUM" val="3"/>
</p:tagLst>
</file>

<file path=ppt/tags/tag1366.xml><?xml version="1.0" encoding="utf-8"?>
<p:tagLst xmlns:a="http://schemas.openxmlformats.org/drawingml/2006/main" xmlns:r="http://schemas.openxmlformats.org/officeDocument/2006/relationships" xmlns:p="http://schemas.openxmlformats.org/presentationml/2006/main">
  <p:tag name="NUM" val="4"/>
</p:tagLst>
</file>

<file path=ppt/tags/tag1367.xml><?xml version="1.0" encoding="utf-8"?>
<p:tagLst xmlns:a="http://schemas.openxmlformats.org/drawingml/2006/main" xmlns:r="http://schemas.openxmlformats.org/officeDocument/2006/relationships" xmlns:p="http://schemas.openxmlformats.org/presentationml/2006/main">
  <p:tag name="NUM" val="5"/>
</p:tagLst>
</file>

<file path=ppt/tags/tag1368.xml><?xml version="1.0" encoding="utf-8"?>
<p:tagLst xmlns:a="http://schemas.openxmlformats.org/drawingml/2006/main" xmlns:r="http://schemas.openxmlformats.org/officeDocument/2006/relationships" xmlns:p="http://schemas.openxmlformats.org/presentationml/2006/main">
  <p:tag name="NUM" val="6"/>
</p:tagLst>
</file>

<file path=ppt/tags/tag1369.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70.xml><?xml version="1.0" encoding="utf-8"?>
<p:tagLst xmlns:a="http://schemas.openxmlformats.org/drawingml/2006/main" xmlns:r="http://schemas.openxmlformats.org/officeDocument/2006/relationships" xmlns:p="http://schemas.openxmlformats.org/presentationml/2006/main">
  <p:tag name="NUM" val="8"/>
</p:tagLst>
</file>

<file path=ppt/tags/tag1371.xml><?xml version="1.0" encoding="utf-8"?>
<p:tagLst xmlns:a="http://schemas.openxmlformats.org/drawingml/2006/main" xmlns:r="http://schemas.openxmlformats.org/officeDocument/2006/relationships" xmlns:p="http://schemas.openxmlformats.org/presentationml/2006/main">
  <p:tag name="NUM" val="9"/>
</p:tagLst>
</file>

<file path=ppt/tags/tag1372.xml><?xml version="1.0" encoding="utf-8"?>
<p:tagLst xmlns:a="http://schemas.openxmlformats.org/drawingml/2006/main" xmlns:r="http://schemas.openxmlformats.org/officeDocument/2006/relationships" xmlns:p="http://schemas.openxmlformats.org/presentationml/2006/main">
  <p:tag name="NUM" val="10"/>
</p:tagLst>
</file>

<file path=ppt/tags/tag1373.xml><?xml version="1.0" encoding="utf-8"?>
<p:tagLst xmlns:a="http://schemas.openxmlformats.org/drawingml/2006/main" xmlns:r="http://schemas.openxmlformats.org/officeDocument/2006/relationships" xmlns:p="http://schemas.openxmlformats.org/presentationml/2006/main">
  <p:tag name="NUM" val="11"/>
</p:tagLst>
</file>

<file path=ppt/tags/tag1374.xml><?xml version="1.0" encoding="utf-8"?>
<p:tagLst xmlns:a="http://schemas.openxmlformats.org/drawingml/2006/main" xmlns:r="http://schemas.openxmlformats.org/officeDocument/2006/relationships" xmlns:p="http://schemas.openxmlformats.org/presentationml/2006/main">
  <p:tag name="NUM" val="1"/>
</p:tagLst>
</file>

<file path=ppt/tags/tag1375.xml><?xml version="1.0" encoding="utf-8"?>
<p:tagLst xmlns:a="http://schemas.openxmlformats.org/drawingml/2006/main" xmlns:r="http://schemas.openxmlformats.org/officeDocument/2006/relationships" xmlns:p="http://schemas.openxmlformats.org/presentationml/2006/main">
  <p:tag name="NUM" val="2"/>
</p:tagLst>
</file>

<file path=ppt/tags/tag1376.xml><?xml version="1.0" encoding="utf-8"?>
<p:tagLst xmlns:a="http://schemas.openxmlformats.org/drawingml/2006/main" xmlns:r="http://schemas.openxmlformats.org/officeDocument/2006/relationships" xmlns:p="http://schemas.openxmlformats.org/presentationml/2006/main">
  <p:tag name="NUM" val="3"/>
</p:tagLst>
</file>

<file path=ppt/tags/tag1377.xml><?xml version="1.0" encoding="utf-8"?>
<p:tagLst xmlns:a="http://schemas.openxmlformats.org/drawingml/2006/main" xmlns:r="http://schemas.openxmlformats.org/officeDocument/2006/relationships" xmlns:p="http://schemas.openxmlformats.org/presentationml/2006/main">
  <p:tag name="NUM" val="4"/>
</p:tagLst>
</file>

<file path=ppt/tags/tag1378.xml><?xml version="1.0" encoding="utf-8"?>
<p:tagLst xmlns:a="http://schemas.openxmlformats.org/drawingml/2006/main" xmlns:r="http://schemas.openxmlformats.org/officeDocument/2006/relationships" xmlns:p="http://schemas.openxmlformats.org/presentationml/2006/main">
  <p:tag name="NUM" val="5"/>
</p:tagLst>
</file>

<file path=ppt/tags/tag1379.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80.xml><?xml version="1.0" encoding="utf-8"?>
<p:tagLst xmlns:a="http://schemas.openxmlformats.org/drawingml/2006/main" xmlns:r="http://schemas.openxmlformats.org/officeDocument/2006/relationships" xmlns:p="http://schemas.openxmlformats.org/presentationml/2006/main">
  <p:tag name="NUM" val="7"/>
</p:tagLst>
</file>

<file path=ppt/tags/tag1381.xml><?xml version="1.0" encoding="utf-8"?>
<p:tagLst xmlns:a="http://schemas.openxmlformats.org/drawingml/2006/main" xmlns:r="http://schemas.openxmlformats.org/officeDocument/2006/relationships" xmlns:p="http://schemas.openxmlformats.org/presentationml/2006/main">
  <p:tag name="NUM" val="8"/>
</p:tagLst>
</file>

<file path=ppt/tags/tag1382.xml><?xml version="1.0" encoding="utf-8"?>
<p:tagLst xmlns:a="http://schemas.openxmlformats.org/drawingml/2006/main" xmlns:r="http://schemas.openxmlformats.org/officeDocument/2006/relationships" xmlns:p="http://schemas.openxmlformats.org/presentationml/2006/main">
  <p:tag name="NUM" val="9"/>
</p:tagLst>
</file>

<file path=ppt/tags/tag1383.xml><?xml version="1.0" encoding="utf-8"?>
<p:tagLst xmlns:a="http://schemas.openxmlformats.org/drawingml/2006/main" xmlns:r="http://schemas.openxmlformats.org/officeDocument/2006/relationships" xmlns:p="http://schemas.openxmlformats.org/presentationml/2006/main">
  <p:tag name="NUM" val="10"/>
</p:tagLst>
</file>

<file path=ppt/tags/tag1384.xml><?xml version="1.0" encoding="utf-8"?>
<p:tagLst xmlns:a="http://schemas.openxmlformats.org/drawingml/2006/main" xmlns:r="http://schemas.openxmlformats.org/officeDocument/2006/relationships" xmlns:p="http://schemas.openxmlformats.org/presentationml/2006/main">
  <p:tag name="NUM" val="11"/>
</p:tagLst>
</file>

<file path=ppt/tags/tag1385.xml><?xml version="1.0" encoding="utf-8"?>
<p:tagLst xmlns:a="http://schemas.openxmlformats.org/drawingml/2006/main" xmlns:r="http://schemas.openxmlformats.org/officeDocument/2006/relationships" xmlns:p="http://schemas.openxmlformats.org/presentationml/2006/main">
  <p:tag name="NUM" val="12"/>
</p:tagLst>
</file>

<file path=ppt/tags/tag1386.xml><?xml version="1.0" encoding="utf-8"?>
<p:tagLst xmlns:a="http://schemas.openxmlformats.org/drawingml/2006/main" xmlns:r="http://schemas.openxmlformats.org/officeDocument/2006/relationships" xmlns:p="http://schemas.openxmlformats.org/presentationml/2006/main">
  <p:tag name="NUM" val="13"/>
</p:tagLst>
</file>

<file path=ppt/tags/tag1387.xml><?xml version="1.0" encoding="utf-8"?>
<p:tagLst xmlns:a="http://schemas.openxmlformats.org/drawingml/2006/main" xmlns:r="http://schemas.openxmlformats.org/officeDocument/2006/relationships" xmlns:p="http://schemas.openxmlformats.org/presentationml/2006/main">
  <p:tag name="NUM" val="14"/>
</p:tagLst>
</file>

<file path=ppt/tags/tag1388.xml><?xml version="1.0" encoding="utf-8"?>
<p:tagLst xmlns:a="http://schemas.openxmlformats.org/drawingml/2006/main" xmlns:r="http://schemas.openxmlformats.org/officeDocument/2006/relationships" xmlns:p="http://schemas.openxmlformats.org/presentationml/2006/main">
  <p:tag name="NUM" val="15"/>
</p:tagLst>
</file>

<file path=ppt/tags/tag1389.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390.xml><?xml version="1.0" encoding="utf-8"?>
<p:tagLst xmlns:a="http://schemas.openxmlformats.org/drawingml/2006/main" xmlns:r="http://schemas.openxmlformats.org/officeDocument/2006/relationships" xmlns:p="http://schemas.openxmlformats.org/presentationml/2006/main">
  <p:tag name="NUM" val="2"/>
</p:tagLst>
</file>

<file path=ppt/tags/tag1391.xml><?xml version="1.0" encoding="utf-8"?>
<p:tagLst xmlns:a="http://schemas.openxmlformats.org/drawingml/2006/main" xmlns:r="http://schemas.openxmlformats.org/officeDocument/2006/relationships" xmlns:p="http://schemas.openxmlformats.org/presentationml/2006/main">
  <p:tag name="NUM" val="3"/>
</p:tagLst>
</file>

<file path=ppt/tags/tag1392.xml><?xml version="1.0" encoding="utf-8"?>
<p:tagLst xmlns:a="http://schemas.openxmlformats.org/drawingml/2006/main" xmlns:r="http://schemas.openxmlformats.org/officeDocument/2006/relationships" xmlns:p="http://schemas.openxmlformats.org/presentationml/2006/main">
  <p:tag name="NUM" val="4"/>
</p:tagLst>
</file>

<file path=ppt/tags/tag1393.xml><?xml version="1.0" encoding="utf-8"?>
<p:tagLst xmlns:a="http://schemas.openxmlformats.org/drawingml/2006/main" xmlns:r="http://schemas.openxmlformats.org/officeDocument/2006/relationships" xmlns:p="http://schemas.openxmlformats.org/presentationml/2006/main">
  <p:tag name="NUM" val="5"/>
</p:tagLst>
</file>

<file path=ppt/tags/tag1394.xml><?xml version="1.0" encoding="utf-8"?>
<p:tagLst xmlns:a="http://schemas.openxmlformats.org/drawingml/2006/main" xmlns:r="http://schemas.openxmlformats.org/officeDocument/2006/relationships" xmlns:p="http://schemas.openxmlformats.org/presentationml/2006/main">
  <p:tag name="NUM" val="6"/>
</p:tagLst>
</file>

<file path=ppt/tags/tag1395.xml><?xml version="1.0" encoding="utf-8"?>
<p:tagLst xmlns:a="http://schemas.openxmlformats.org/drawingml/2006/main" xmlns:r="http://schemas.openxmlformats.org/officeDocument/2006/relationships" xmlns:p="http://schemas.openxmlformats.org/presentationml/2006/main">
  <p:tag name="NUM" val="7"/>
</p:tagLst>
</file>

<file path=ppt/tags/tag1396.xml><?xml version="1.0" encoding="utf-8"?>
<p:tagLst xmlns:a="http://schemas.openxmlformats.org/drawingml/2006/main" xmlns:r="http://schemas.openxmlformats.org/officeDocument/2006/relationships" xmlns:p="http://schemas.openxmlformats.org/presentationml/2006/main">
  <p:tag name="NUM" val="8"/>
</p:tagLst>
</file>

<file path=ppt/tags/tag1397.xml><?xml version="1.0" encoding="utf-8"?>
<p:tagLst xmlns:a="http://schemas.openxmlformats.org/drawingml/2006/main" xmlns:r="http://schemas.openxmlformats.org/officeDocument/2006/relationships" xmlns:p="http://schemas.openxmlformats.org/presentationml/2006/main">
  <p:tag name="NUM" val="9"/>
</p:tagLst>
</file>

<file path=ppt/tags/tag1398.xml><?xml version="1.0" encoding="utf-8"?>
<p:tagLst xmlns:a="http://schemas.openxmlformats.org/drawingml/2006/main" xmlns:r="http://schemas.openxmlformats.org/officeDocument/2006/relationships" xmlns:p="http://schemas.openxmlformats.org/presentationml/2006/main">
  <p:tag name="NUM" val="10"/>
</p:tagLst>
</file>

<file path=ppt/tags/tag1399.xml><?xml version="1.0" encoding="utf-8"?>
<p:tagLst xmlns:a="http://schemas.openxmlformats.org/drawingml/2006/main" xmlns:r="http://schemas.openxmlformats.org/officeDocument/2006/relationships" xmlns:p="http://schemas.openxmlformats.org/presentationml/2006/main">
  <p:tag name="NUM" val="11"/>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00.xml><?xml version="1.0" encoding="utf-8"?>
<p:tagLst xmlns:a="http://schemas.openxmlformats.org/drawingml/2006/main" xmlns:r="http://schemas.openxmlformats.org/officeDocument/2006/relationships" xmlns:p="http://schemas.openxmlformats.org/presentationml/2006/main">
  <p:tag name="NUM" val="12"/>
</p:tagLst>
</file>

<file path=ppt/tags/tag1401.xml><?xml version="1.0" encoding="utf-8"?>
<p:tagLst xmlns:a="http://schemas.openxmlformats.org/drawingml/2006/main" xmlns:r="http://schemas.openxmlformats.org/officeDocument/2006/relationships" xmlns:p="http://schemas.openxmlformats.org/presentationml/2006/main">
  <p:tag name="NUM" val="1"/>
</p:tagLst>
</file>

<file path=ppt/tags/tag1402.xml><?xml version="1.0" encoding="utf-8"?>
<p:tagLst xmlns:a="http://schemas.openxmlformats.org/drawingml/2006/main" xmlns:r="http://schemas.openxmlformats.org/officeDocument/2006/relationships" xmlns:p="http://schemas.openxmlformats.org/presentationml/2006/main">
  <p:tag name="NUM" val="2"/>
</p:tagLst>
</file>

<file path=ppt/tags/tag1403.xml><?xml version="1.0" encoding="utf-8"?>
<p:tagLst xmlns:a="http://schemas.openxmlformats.org/drawingml/2006/main" xmlns:r="http://schemas.openxmlformats.org/officeDocument/2006/relationships" xmlns:p="http://schemas.openxmlformats.org/presentationml/2006/main">
  <p:tag name="NUM" val="3"/>
</p:tagLst>
</file>

<file path=ppt/tags/tag1404.xml><?xml version="1.0" encoding="utf-8"?>
<p:tagLst xmlns:a="http://schemas.openxmlformats.org/drawingml/2006/main" xmlns:r="http://schemas.openxmlformats.org/officeDocument/2006/relationships" xmlns:p="http://schemas.openxmlformats.org/presentationml/2006/main">
  <p:tag name="NUM" val="4"/>
</p:tagLst>
</file>

<file path=ppt/tags/tag1405.xml><?xml version="1.0" encoding="utf-8"?>
<p:tagLst xmlns:a="http://schemas.openxmlformats.org/drawingml/2006/main" xmlns:r="http://schemas.openxmlformats.org/officeDocument/2006/relationships" xmlns:p="http://schemas.openxmlformats.org/presentationml/2006/main">
  <p:tag name="NUM" val="5"/>
</p:tagLst>
</file>

<file path=ppt/tags/tag1406.xml><?xml version="1.0" encoding="utf-8"?>
<p:tagLst xmlns:a="http://schemas.openxmlformats.org/drawingml/2006/main" xmlns:r="http://schemas.openxmlformats.org/officeDocument/2006/relationships" xmlns:p="http://schemas.openxmlformats.org/presentationml/2006/main">
  <p:tag name="NUM" val="6"/>
</p:tagLst>
</file>

<file path=ppt/tags/tag1407.xml><?xml version="1.0" encoding="utf-8"?>
<p:tagLst xmlns:a="http://schemas.openxmlformats.org/drawingml/2006/main" xmlns:r="http://schemas.openxmlformats.org/officeDocument/2006/relationships" xmlns:p="http://schemas.openxmlformats.org/presentationml/2006/main">
  <p:tag name="NUM" val="7"/>
</p:tagLst>
</file>

<file path=ppt/tags/tag1408.xml><?xml version="1.0" encoding="utf-8"?>
<p:tagLst xmlns:a="http://schemas.openxmlformats.org/drawingml/2006/main" xmlns:r="http://schemas.openxmlformats.org/officeDocument/2006/relationships" xmlns:p="http://schemas.openxmlformats.org/presentationml/2006/main">
  <p:tag name="NUM" val="8"/>
</p:tagLst>
</file>

<file path=ppt/tags/tag1409.xml><?xml version="1.0" encoding="utf-8"?>
<p:tagLst xmlns:a="http://schemas.openxmlformats.org/drawingml/2006/main" xmlns:r="http://schemas.openxmlformats.org/officeDocument/2006/relationships" xmlns:p="http://schemas.openxmlformats.org/presentationml/2006/main">
  <p:tag name="NUM" val="9"/>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10.xml><?xml version="1.0" encoding="utf-8"?>
<p:tagLst xmlns:a="http://schemas.openxmlformats.org/drawingml/2006/main" xmlns:r="http://schemas.openxmlformats.org/officeDocument/2006/relationships" xmlns:p="http://schemas.openxmlformats.org/presentationml/2006/main">
  <p:tag name="NUM" val="10"/>
</p:tagLst>
</file>

<file path=ppt/tags/tag1411.xml><?xml version="1.0" encoding="utf-8"?>
<p:tagLst xmlns:a="http://schemas.openxmlformats.org/drawingml/2006/main" xmlns:r="http://schemas.openxmlformats.org/officeDocument/2006/relationships" xmlns:p="http://schemas.openxmlformats.org/presentationml/2006/main">
  <p:tag name="NUM" val="11"/>
</p:tagLst>
</file>

<file path=ppt/tags/tag1412.xml><?xml version="1.0" encoding="utf-8"?>
<p:tagLst xmlns:a="http://schemas.openxmlformats.org/drawingml/2006/main" xmlns:r="http://schemas.openxmlformats.org/officeDocument/2006/relationships" xmlns:p="http://schemas.openxmlformats.org/presentationml/2006/main">
  <p:tag name="NUM" val="12"/>
</p:tagLst>
</file>

<file path=ppt/tags/tag1413.xml><?xml version="1.0" encoding="utf-8"?>
<p:tagLst xmlns:a="http://schemas.openxmlformats.org/drawingml/2006/main" xmlns:r="http://schemas.openxmlformats.org/officeDocument/2006/relationships" xmlns:p="http://schemas.openxmlformats.org/presentationml/2006/main">
  <p:tag name="NUM" val="13"/>
</p:tagLst>
</file>

<file path=ppt/tags/tag1414.xml><?xml version="1.0" encoding="utf-8"?>
<p:tagLst xmlns:a="http://schemas.openxmlformats.org/drawingml/2006/main" xmlns:r="http://schemas.openxmlformats.org/officeDocument/2006/relationships" xmlns:p="http://schemas.openxmlformats.org/presentationml/2006/main">
  <p:tag name="NUM" val="14"/>
</p:tagLst>
</file>

<file path=ppt/tags/tag1415.xml><?xml version="1.0" encoding="utf-8"?>
<p:tagLst xmlns:a="http://schemas.openxmlformats.org/drawingml/2006/main" xmlns:r="http://schemas.openxmlformats.org/officeDocument/2006/relationships" xmlns:p="http://schemas.openxmlformats.org/presentationml/2006/main">
  <p:tag name="NUM" val="15"/>
</p:tagLst>
</file>

<file path=ppt/tags/tag1416.xml><?xml version="1.0" encoding="utf-8"?>
<p:tagLst xmlns:a="http://schemas.openxmlformats.org/drawingml/2006/main" xmlns:r="http://schemas.openxmlformats.org/officeDocument/2006/relationships" xmlns:p="http://schemas.openxmlformats.org/presentationml/2006/main">
  <p:tag name="NUM" val="1"/>
</p:tagLst>
</file>

<file path=ppt/tags/tag1417.xml><?xml version="1.0" encoding="utf-8"?>
<p:tagLst xmlns:a="http://schemas.openxmlformats.org/drawingml/2006/main" xmlns:r="http://schemas.openxmlformats.org/officeDocument/2006/relationships" xmlns:p="http://schemas.openxmlformats.org/presentationml/2006/main">
  <p:tag name="NUM" val="2"/>
</p:tagLst>
</file>

<file path=ppt/tags/tag1418.xml><?xml version="1.0" encoding="utf-8"?>
<p:tagLst xmlns:a="http://schemas.openxmlformats.org/drawingml/2006/main" xmlns:r="http://schemas.openxmlformats.org/officeDocument/2006/relationships" xmlns:p="http://schemas.openxmlformats.org/presentationml/2006/main">
  <p:tag name="NUM" val="3"/>
</p:tagLst>
</file>

<file path=ppt/tags/tag1419.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20.xml><?xml version="1.0" encoding="utf-8"?>
<p:tagLst xmlns:a="http://schemas.openxmlformats.org/drawingml/2006/main" xmlns:r="http://schemas.openxmlformats.org/officeDocument/2006/relationships" xmlns:p="http://schemas.openxmlformats.org/presentationml/2006/main">
  <p:tag name="NUM" val="5"/>
</p:tagLst>
</file>

<file path=ppt/tags/tag1421.xml><?xml version="1.0" encoding="utf-8"?>
<p:tagLst xmlns:a="http://schemas.openxmlformats.org/drawingml/2006/main" xmlns:r="http://schemas.openxmlformats.org/officeDocument/2006/relationships" xmlns:p="http://schemas.openxmlformats.org/presentationml/2006/main">
  <p:tag name="NUM" val="6"/>
</p:tagLst>
</file>

<file path=ppt/tags/tag1422.xml><?xml version="1.0" encoding="utf-8"?>
<p:tagLst xmlns:a="http://schemas.openxmlformats.org/drawingml/2006/main" xmlns:r="http://schemas.openxmlformats.org/officeDocument/2006/relationships" xmlns:p="http://schemas.openxmlformats.org/presentationml/2006/main">
  <p:tag name="NUM" val="7"/>
</p:tagLst>
</file>

<file path=ppt/tags/tag1423.xml><?xml version="1.0" encoding="utf-8"?>
<p:tagLst xmlns:a="http://schemas.openxmlformats.org/drawingml/2006/main" xmlns:r="http://schemas.openxmlformats.org/officeDocument/2006/relationships" xmlns:p="http://schemas.openxmlformats.org/presentationml/2006/main">
  <p:tag name="NUM" val="8"/>
</p:tagLst>
</file>

<file path=ppt/tags/tag1424.xml><?xml version="1.0" encoding="utf-8"?>
<p:tagLst xmlns:a="http://schemas.openxmlformats.org/drawingml/2006/main" xmlns:r="http://schemas.openxmlformats.org/officeDocument/2006/relationships" xmlns:p="http://schemas.openxmlformats.org/presentationml/2006/main">
  <p:tag name="NUM" val="9"/>
</p:tagLst>
</file>

<file path=ppt/tags/tag1425.xml><?xml version="1.0" encoding="utf-8"?>
<p:tagLst xmlns:a="http://schemas.openxmlformats.org/drawingml/2006/main" xmlns:r="http://schemas.openxmlformats.org/officeDocument/2006/relationships" xmlns:p="http://schemas.openxmlformats.org/presentationml/2006/main">
  <p:tag name="NUM" val="10"/>
</p:tagLst>
</file>

<file path=ppt/tags/tag1426.xml><?xml version="1.0" encoding="utf-8"?>
<p:tagLst xmlns:a="http://schemas.openxmlformats.org/drawingml/2006/main" xmlns:r="http://schemas.openxmlformats.org/officeDocument/2006/relationships" xmlns:p="http://schemas.openxmlformats.org/presentationml/2006/main">
  <p:tag name="NUM" val="11"/>
</p:tagLst>
</file>

<file path=ppt/tags/tag1427.xml><?xml version="1.0" encoding="utf-8"?>
<p:tagLst xmlns:a="http://schemas.openxmlformats.org/drawingml/2006/main" xmlns:r="http://schemas.openxmlformats.org/officeDocument/2006/relationships" xmlns:p="http://schemas.openxmlformats.org/presentationml/2006/main">
  <p:tag name="NUM" val="12"/>
</p:tagLst>
</file>

<file path=ppt/tags/tag1428.xml><?xml version="1.0" encoding="utf-8"?>
<p:tagLst xmlns:a="http://schemas.openxmlformats.org/drawingml/2006/main" xmlns:r="http://schemas.openxmlformats.org/officeDocument/2006/relationships" xmlns:p="http://schemas.openxmlformats.org/presentationml/2006/main">
  <p:tag name="NUM" val="13"/>
</p:tagLst>
</file>

<file path=ppt/tags/tag1429.xml><?xml version="1.0" encoding="utf-8"?>
<p:tagLst xmlns:a="http://schemas.openxmlformats.org/drawingml/2006/main" xmlns:r="http://schemas.openxmlformats.org/officeDocument/2006/relationships" xmlns:p="http://schemas.openxmlformats.org/presentationml/2006/main">
  <p:tag name="NUM" val="14"/>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30.xml><?xml version="1.0" encoding="utf-8"?>
<p:tagLst xmlns:a="http://schemas.openxmlformats.org/drawingml/2006/main" xmlns:r="http://schemas.openxmlformats.org/officeDocument/2006/relationships" xmlns:p="http://schemas.openxmlformats.org/presentationml/2006/main">
  <p:tag name="NUM" val="1"/>
</p:tagLst>
</file>

<file path=ppt/tags/tag1431.xml><?xml version="1.0" encoding="utf-8"?>
<p:tagLst xmlns:a="http://schemas.openxmlformats.org/drawingml/2006/main" xmlns:r="http://schemas.openxmlformats.org/officeDocument/2006/relationships" xmlns:p="http://schemas.openxmlformats.org/presentationml/2006/main">
  <p:tag name="NUM" val="2"/>
</p:tagLst>
</file>

<file path=ppt/tags/tag1432.xml><?xml version="1.0" encoding="utf-8"?>
<p:tagLst xmlns:a="http://schemas.openxmlformats.org/drawingml/2006/main" xmlns:r="http://schemas.openxmlformats.org/officeDocument/2006/relationships" xmlns:p="http://schemas.openxmlformats.org/presentationml/2006/main">
  <p:tag name="NUM" val="3"/>
</p:tagLst>
</file>

<file path=ppt/tags/tag1433.xml><?xml version="1.0" encoding="utf-8"?>
<p:tagLst xmlns:a="http://schemas.openxmlformats.org/drawingml/2006/main" xmlns:r="http://schemas.openxmlformats.org/officeDocument/2006/relationships" xmlns:p="http://schemas.openxmlformats.org/presentationml/2006/main">
  <p:tag name="NUM" val="4"/>
</p:tagLst>
</file>

<file path=ppt/tags/tag1434.xml><?xml version="1.0" encoding="utf-8"?>
<p:tagLst xmlns:a="http://schemas.openxmlformats.org/drawingml/2006/main" xmlns:r="http://schemas.openxmlformats.org/officeDocument/2006/relationships" xmlns:p="http://schemas.openxmlformats.org/presentationml/2006/main">
  <p:tag name="NUM" val="5"/>
</p:tagLst>
</file>

<file path=ppt/tags/tag1435.xml><?xml version="1.0" encoding="utf-8"?>
<p:tagLst xmlns:a="http://schemas.openxmlformats.org/drawingml/2006/main" xmlns:r="http://schemas.openxmlformats.org/officeDocument/2006/relationships" xmlns:p="http://schemas.openxmlformats.org/presentationml/2006/main">
  <p:tag name="NUM" val="6"/>
</p:tagLst>
</file>

<file path=ppt/tags/tag1436.xml><?xml version="1.0" encoding="utf-8"?>
<p:tagLst xmlns:a="http://schemas.openxmlformats.org/drawingml/2006/main" xmlns:r="http://schemas.openxmlformats.org/officeDocument/2006/relationships" xmlns:p="http://schemas.openxmlformats.org/presentationml/2006/main">
  <p:tag name="NUM" val="7"/>
</p:tagLst>
</file>

<file path=ppt/tags/tag1437.xml><?xml version="1.0" encoding="utf-8"?>
<p:tagLst xmlns:a="http://schemas.openxmlformats.org/drawingml/2006/main" xmlns:r="http://schemas.openxmlformats.org/officeDocument/2006/relationships" xmlns:p="http://schemas.openxmlformats.org/presentationml/2006/main">
  <p:tag name="NUM" val="8"/>
</p:tagLst>
</file>

<file path=ppt/tags/tag1438.xml><?xml version="1.0" encoding="utf-8"?>
<p:tagLst xmlns:a="http://schemas.openxmlformats.org/drawingml/2006/main" xmlns:r="http://schemas.openxmlformats.org/officeDocument/2006/relationships" xmlns:p="http://schemas.openxmlformats.org/presentationml/2006/main">
  <p:tag name="NUM" val="9"/>
</p:tagLst>
</file>

<file path=ppt/tags/tag1439.xml><?xml version="1.0" encoding="utf-8"?>
<p:tagLst xmlns:a="http://schemas.openxmlformats.org/drawingml/2006/main" xmlns:r="http://schemas.openxmlformats.org/officeDocument/2006/relationships" xmlns:p="http://schemas.openxmlformats.org/presentationml/2006/main">
  <p:tag name="NUM" val="10"/>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40.xml><?xml version="1.0" encoding="utf-8"?>
<p:tagLst xmlns:a="http://schemas.openxmlformats.org/drawingml/2006/main" xmlns:r="http://schemas.openxmlformats.org/officeDocument/2006/relationships" xmlns:p="http://schemas.openxmlformats.org/presentationml/2006/main">
  <p:tag name="NUM" val="11"/>
</p:tagLst>
</file>

<file path=ppt/tags/tag1441.xml><?xml version="1.0" encoding="utf-8"?>
<p:tagLst xmlns:a="http://schemas.openxmlformats.org/drawingml/2006/main" xmlns:r="http://schemas.openxmlformats.org/officeDocument/2006/relationships" xmlns:p="http://schemas.openxmlformats.org/presentationml/2006/main">
  <p:tag name="NUM" val="12"/>
</p:tagLst>
</file>

<file path=ppt/tags/tag1442.xml><?xml version="1.0" encoding="utf-8"?>
<p:tagLst xmlns:a="http://schemas.openxmlformats.org/drawingml/2006/main" xmlns:r="http://schemas.openxmlformats.org/officeDocument/2006/relationships" xmlns:p="http://schemas.openxmlformats.org/presentationml/2006/main">
  <p:tag name="NUM" val="13"/>
</p:tagLst>
</file>

<file path=ppt/tags/tag1443.xml><?xml version="1.0" encoding="utf-8"?>
<p:tagLst xmlns:a="http://schemas.openxmlformats.org/drawingml/2006/main" xmlns:r="http://schemas.openxmlformats.org/officeDocument/2006/relationships" xmlns:p="http://schemas.openxmlformats.org/presentationml/2006/main">
  <p:tag name="NUM" val="14"/>
</p:tagLst>
</file>

<file path=ppt/tags/tag1444.xml><?xml version="1.0" encoding="utf-8"?>
<p:tagLst xmlns:a="http://schemas.openxmlformats.org/drawingml/2006/main" xmlns:r="http://schemas.openxmlformats.org/officeDocument/2006/relationships" xmlns:p="http://schemas.openxmlformats.org/presentationml/2006/main">
  <p:tag name="NUM" val="15"/>
</p:tagLst>
</file>

<file path=ppt/tags/tag1445.xml><?xml version="1.0" encoding="utf-8"?>
<p:tagLst xmlns:a="http://schemas.openxmlformats.org/drawingml/2006/main" xmlns:r="http://schemas.openxmlformats.org/officeDocument/2006/relationships" xmlns:p="http://schemas.openxmlformats.org/presentationml/2006/main">
  <p:tag name="NUM" val="1"/>
</p:tagLst>
</file>

<file path=ppt/tags/tag1446.xml><?xml version="1.0" encoding="utf-8"?>
<p:tagLst xmlns:a="http://schemas.openxmlformats.org/drawingml/2006/main" xmlns:r="http://schemas.openxmlformats.org/officeDocument/2006/relationships" xmlns:p="http://schemas.openxmlformats.org/presentationml/2006/main">
  <p:tag name="NUM" val="1"/>
</p:tagLst>
</file>

<file path=ppt/tags/tag1447.xml><?xml version="1.0" encoding="utf-8"?>
<p:tagLst xmlns:a="http://schemas.openxmlformats.org/drawingml/2006/main" xmlns:r="http://schemas.openxmlformats.org/officeDocument/2006/relationships" xmlns:p="http://schemas.openxmlformats.org/presentationml/2006/main">
  <p:tag name="NUM" val="1"/>
</p:tagLst>
</file>

<file path=ppt/tags/tag1448.xml><?xml version="1.0" encoding="utf-8"?>
<p:tagLst xmlns:a="http://schemas.openxmlformats.org/drawingml/2006/main" xmlns:r="http://schemas.openxmlformats.org/officeDocument/2006/relationships" xmlns:p="http://schemas.openxmlformats.org/presentationml/2006/main">
  <p:tag name="NUM" val="2"/>
</p:tagLst>
</file>

<file path=ppt/tags/tag1449.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9"/>
</p:tagLst>
</file>

<file path=ppt/tags/tag1450.xml><?xml version="1.0" encoding="utf-8"?>
<p:tagLst xmlns:a="http://schemas.openxmlformats.org/drawingml/2006/main" xmlns:r="http://schemas.openxmlformats.org/officeDocument/2006/relationships" xmlns:p="http://schemas.openxmlformats.org/presentationml/2006/main">
  <p:tag name="NUM" val="4"/>
</p:tagLst>
</file>

<file path=ppt/tags/tag1451.xml><?xml version="1.0" encoding="utf-8"?>
<p:tagLst xmlns:a="http://schemas.openxmlformats.org/drawingml/2006/main" xmlns:r="http://schemas.openxmlformats.org/officeDocument/2006/relationships" xmlns:p="http://schemas.openxmlformats.org/presentationml/2006/main">
  <p:tag name="NUM" val="1"/>
</p:tagLst>
</file>

<file path=ppt/tags/tag1452.xml><?xml version="1.0" encoding="utf-8"?>
<p:tagLst xmlns:a="http://schemas.openxmlformats.org/drawingml/2006/main" xmlns:r="http://schemas.openxmlformats.org/officeDocument/2006/relationships" xmlns:p="http://schemas.openxmlformats.org/presentationml/2006/main">
  <p:tag name="NUM" val="1"/>
</p:tagLst>
</file>

<file path=ppt/tags/tag1453.xml><?xml version="1.0" encoding="utf-8"?>
<p:tagLst xmlns:a="http://schemas.openxmlformats.org/drawingml/2006/main" xmlns:r="http://schemas.openxmlformats.org/officeDocument/2006/relationships" xmlns:p="http://schemas.openxmlformats.org/presentationml/2006/main">
  <p:tag name="NUM" val="2"/>
</p:tagLst>
</file>

<file path=ppt/tags/tag1454.xml><?xml version="1.0" encoding="utf-8"?>
<p:tagLst xmlns:a="http://schemas.openxmlformats.org/drawingml/2006/main" xmlns:r="http://schemas.openxmlformats.org/officeDocument/2006/relationships" xmlns:p="http://schemas.openxmlformats.org/presentationml/2006/main">
  <p:tag name="NUM" val="3"/>
</p:tagLst>
</file>

<file path=ppt/tags/tag1455.xml><?xml version="1.0" encoding="utf-8"?>
<p:tagLst xmlns:a="http://schemas.openxmlformats.org/drawingml/2006/main" xmlns:r="http://schemas.openxmlformats.org/officeDocument/2006/relationships" xmlns:p="http://schemas.openxmlformats.org/presentationml/2006/main">
  <p:tag name="NUM" val="4"/>
</p:tagLst>
</file>

<file path=ppt/tags/tag1456.xml><?xml version="1.0" encoding="utf-8"?>
<p:tagLst xmlns:a="http://schemas.openxmlformats.org/drawingml/2006/main" xmlns:r="http://schemas.openxmlformats.org/officeDocument/2006/relationships" xmlns:p="http://schemas.openxmlformats.org/presentationml/2006/main">
  <p:tag name="NUM" val="1"/>
</p:tagLst>
</file>

<file path=ppt/tags/tag1457.xml><?xml version="1.0" encoding="utf-8"?>
<p:tagLst xmlns:a="http://schemas.openxmlformats.org/drawingml/2006/main" xmlns:r="http://schemas.openxmlformats.org/officeDocument/2006/relationships" xmlns:p="http://schemas.openxmlformats.org/presentationml/2006/main">
  <p:tag name="NUM" val="2"/>
</p:tagLst>
</file>

<file path=ppt/tags/tag1458.xml><?xml version="1.0" encoding="utf-8"?>
<p:tagLst xmlns:a="http://schemas.openxmlformats.org/drawingml/2006/main" xmlns:r="http://schemas.openxmlformats.org/officeDocument/2006/relationships" xmlns:p="http://schemas.openxmlformats.org/presentationml/2006/main">
  <p:tag name="NUM" val="1"/>
</p:tagLst>
</file>

<file path=ppt/tags/tag1459.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10"/>
</p:tagLst>
</file>

<file path=ppt/tags/tag1460.xml><?xml version="1.0" encoding="utf-8"?>
<p:tagLst xmlns:a="http://schemas.openxmlformats.org/drawingml/2006/main" xmlns:r="http://schemas.openxmlformats.org/officeDocument/2006/relationships" xmlns:p="http://schemas.openxmlformats.org/presentationml/2006/main">
  <p:tag name="NUM" val="1"/>
</p:tagLst>
</file>

<file path=ppt/tags/tag1461.xml><?xml version="1.0" encoding="utf-8"?>
<p:tagLst xmlns:a="http://schemas.openxmlformats.org/drawingml/2006/main" xmlns:r="http://schemas.openxmlformats.org/officeDocument/2006/relationships" xmlns:p="http://schemas.openxmlformats.org/presentationml/2006/main">
  <p:tag name="NUM" val="1"/>
</p:tagLst>
</file>

<file path=ppt/tags/tag1462.xml><?xml version="1.0" encoding="utf-8"?>
<p:tagLst xmlns:a="http://schemas.openxmlformats.org/drawingml/2006/main" xmlns:r="http://schemas.openxmlformats.org/officeDocument/2006/relationships" xmlns:p="http://schemas.openxmlformats.org/presentationml/2006/main">
  <p:tag name="NUM" val="2"/>
</p:tagLst>
</file>

<file path=ppt/tags/tag1463.xml><?xml version="1.0" encoding="utf-8"?>
<p:tagLst xmlns:a="http://schemas.openxmlformats.org/drawingml/2006/main" xmlns:r="http://schemas.openxmlformats.org/officeDocument/2006/relationships" xmlns:p="http://schemas.openxmlformats.org/presentationml/2006/main">
  <p:tag name="NUM" val="3"/>
</p:tagLst>
</file>

<file path=ppt/tags/tag1464.xml><?xml version="1.0" encoding="utf-8"?>
<p:tagLst xmlns:a="http://schemas.openxmlformats.org/drawingml/2006/main" xmlns:r="http://schemas.openxmlformats.org/officeDocument/2006/relationships" xmlns:p="http://schemas.openxmlformats.org/presentationml/2006/main">
  <p:tag name="NUM" val="4"/>
</p:tagLst>
</file>

<file path=ppt/tags/tag1465.xml><?xml version="1.0" encoding="utf-8"?>
<p:tagLst xmlns:a="http://schemas.openxmlformats.org/drawingml/2006/main" xmlns:r="http://schemas.openxmlformats.org/officeDocument/2006/relationships" xmlns:p="http://schemas.openxmlformats.org/presentationml/2006/main">
  <p:tag name="NUM" val="1"/>
</p:tagLst>
</file>

<file path=ppt/tags/tag1466.xml><?xml version="1.0" encoding="utf-8"?>
<p:tagLst xmlns:a="http://schemas.openxmlformats.org/drawingml/2006/main" xmlns:r="http://schemas.openxmlformats.org/officeDocument/2006/relationships" xmlns:p="http://schemas.openxmlformats.org/presentationml/2006/main">
  <p:tag name="NUM" val="1"/>
</p:tagLst>
</file>

<file path=ppt/tags/tag1467.xml><?xml version="1.0" encoding="utf-8"?>
<p:tagLst xmlns:a="http://schemas.openxmlformats.org/drawingml/2006/main" xmlns:r="http://schemas.openxmlformats.org/officeDocument/2006/relationships" xmlns:p="http://schemas.openxmlformats.org/presentationml/2006/main">
  <p:tag name="NUM" val="2"/>
</p:tagLst>
</file>

<file path=ppt/tags/tag1468.xml><?xml version="1.0" encoding="utf-8"?>
<p:tagLst xmlns:a="http://schemas.openxmlformats.org/drawingml/2006/main" xmlns:r="http://schemas.openxmlformats.org/officeDocument/2006/relationships" xmlns:p="http://schemas.openxmlformats.org/presentationml/2006/main">
  <p:tag name="NUM" val="3"/>
</p:tagLst>
</file>

<file path=ppt/tags/tag1469.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11"/>
</p:tagLst>
</file>

<file path=ppt/tags/tag1470.xml><?xml version="1.0" encoding="utf-8"?>
<p:tagLst xmlns:a="http://schemas.openxmlformats.org/drawingml/2006/main" xmlns:r="http://schemas.openxmlformats.org/officeDocument/2006/relationships" xmlns:p="http://schemas.openxmlformats.org/presentationml/2006/main">
  <p:tag name="NUM" val="5"/>
</p:tagLst>
</file>

<file path=ppt/tags/tag1471.xml><?xml version="1.0" encoding="utf-8"?>
<p:tagLst xmlns:a="http://schemas.openxmlformats.org/drawingml/2006/main" xmlns:r="http://schemas.openxmlformats.org/officeDocument/2006/relationships" xmlns:p="http://schemas.openxmlformats.org/presentationml/2006/main">
  <p:tag name="NUM" val="6"/>
</p:tagLst>
</file>

<file path=ppt/tags/tag1472.xml><?xml version="1.0" encoding="utf-8"?>
<p:tagLst xmlns:a="http://schemas.openxmlformats.org/drawingml/2006/main" xmlns:r="http://schemas.openxmlformats.org/officeDocument/2006/relationships" xmlns:p="http://schemas.openxmlformats.org/presentationml/2006/main">
  <p:tag name="NUM" val="7"/>
</p:tagLst>
</file>

<file path=ppt/tags/tag1473.xml><?xml version="1.0" encoding="utf-8"?>
<p:tagLst xmlns:a="http://schemas.openxmlformats.org/drawingml/2006/main" xmlns:r="http://schemas.openxmlformats.org/officeDocument/2006/relationships" xmlns:p="http://schemas.openxmlformats.org/presentationml/2006/main">
  <p:tag name="NUM" val="8"/>
</p:tagLst>
</file>

<file path=ppt/tags/tag1474.xml><?xml version="1.0" encoding="utf-8"?>
<p:tagLst xmlns:a="http://schemas.openxmlformats.org/drawingml/2006/main" xmlns:r="http://schemas.openxmlformats.org/officeDocument/2006/relationships" xmlns:p="http://schemas.openxmlformats.org/presentationml/2006/main">
  <p:tag name="NUM" val="9"/>
</p:tagLst>
</file>

<file path=ppt/tags/tag1475.xml><?xml version="1.0" encoding="utf-8"?>
<p:tagLst xmlns:a="http://schemas.openxmlformats.org/drawingml/2006/main" xmlns:r="http://schemas.openxmlformats.org/officeDocument/2006/relationships" xmlns:p="http://schemas.openxmlformats.org/presentationml/2006/main">
  <p:tag name="NUM" val="1"/>
</p:tagLst>
</file>

<file path=ppt/tags/tag1476.xml><?xml version="1.0" encoding="utf-8"?>
<p:tagLst xmlns:a="http://schemas.openxmlformats.org/drawingml/2006/main" xmlns:r="http://schemas.openxmlformats.org/officeDocument/2006/relationships" xmlns:p="http://schemas.openxmlformats.org/presentationml/2006/main">
  <p:tag name="NUM" val="2"/>
</p:tagLst>
</file>

<file path=ppt/tags/tag1477.xml><?xml version="1.0" encoding="utf-8"?>
<p:tagLst xmlns:a="http://schemas.openxmlformats.org/drawingml/2006/main" xmlns:r="http://schemas.openxmlformats.org/officeDocument/2006/relationships" xmlns:p="http://schemas.openxmlformats.org/presentationml/2006/main">
  <p:tag name="NUM" val="3"/>
</p:tagLst>
</file>

<file path=ppt/tags/tag1478.xml><?xml version="1.0" encoding="utf-8"?>
<p:tagLst xmlns:a="http://schemas.openxmlformats.org/drawingml/2006/main" xmlns:r="http://schemas.openxmlformats.org/officeDocument/2006/relationships" xmlns:p="http://schemas.openxmlformats.org/presentationml/2006/main">
  <p:tag name="NUM" val="4"/>
</p:tagLst>
</file>

<file path=ppt/tags/tag1479.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12"/>
</p:tagLst>
</file>

<file path=ppt/tags/tag1480.xml><?xml version="1.0" encoding="utf-8"?>
<p:tagLst xmlns:a="http://schemas.openxmlformats.org/drawingml/2006/main" xmlns:r="http://schemas.openxmlformats.org/officeDocument/2006/relationships" xmlns:p="http://schemas.openxmlformats.org/presentationml/2006/main">
  <p:tag name="NUM" val="2"/>
</p:tagLst>
</file>

<file path=ppt/tags/tag1481.xml><?xml version="1.0" encoding="utf-8"?>
<p:tagLst xmlns:a="http://schemas.openxmlformats.org/drawingml/2006/main" xmlns:r="http://schemas.openxmlformats.org/officeDocument/2006/relationships" xmlns:p="http://schemas.openxmlformats.org/presentationml/2006/main">
  <p:tag name="NUM" val="1"/>
</p:tagLst>
</file>

<file path=ppt/tags/tag1482.xml><?xml version="1.0" encoding="utf-8"?>
<p:tagLst xmlns:a="http://schemas.openxmlformats.org/drawingml/2006/main" xmlns:r="http://schemas.openxmlformats.org/officeDocument/2006/relationships" xmlns:p="http://schemas.openxmlformats.org/presentationml/2006/main">
  <p:tag name="NUM" val="2"/>
</p:tagLst>
</file>

<file path=ppt/tags/tag1483.xml><?xml version="1.0" encoding="utf-8"?>
<p:tagLst xmlns:a="http://schemas.openxmlformats.org/drawingml/2006/main" xmlns:r="http://schemas.openxmlformats.org/officeDocument/2006/relationships" xmlns:p="http://schemas.openxmlformats.org/presentationml/2006/main">
  <p:tag name="NUM" val="3"/>
</p:tagLst>
</file>

<file path=ppt/tags/tag1484.xml><?xml version="1.0" encoding="utf-8"?>
<p:tagLst xmlns:a="http://schemas.openxmlformats.org/drawingml/2006/main" xmlns:r="http://schemas.openxmlformats.org/officeDocument/2006/relationships" xmlns:p="http://schemas.openxmlformats.org/presentationml/2006/main">
  <p:tag name="NUM" val="4"/>
</p:tagLst>
</file>

<file path=ppt/tags/tag1485.xml><?xml version="1.0" encoding="utf-8"?>
<p:tagLst xmlns:a="http://schemas.openxmlformats.org/drawingml/2006/main" xmlns:r="http://schemas.openxmlformats.org/officeDocument/2006/relationships" xmlns:p="http://schemas.openxmlformats.org/presentationml/2006/main">
  <p:tag name="NUM" val="5"/>
</p:tagLst>
</file>

<file path=ppt/tags/tag1486.xml><?xml version="1.0" encoding="utf-8"?>
<p:tagLst xmlns:a="http://schemas.openxmlformats.org/drawingml/2006/main" xmlns:r="http://schemas.openxmlformats.org/officeDocument/2006/relationships" xmlns:p="http://schemas.openxmlformats.org/presentationml/2006/main">
  <p:tag name="NUM" val="6"/>
</p:tagLst>
</file>

<file path=ppt/tags/tag1487.xml><?xml version="1.0" encoding="utf-8"?>
<p:tagLst xmlns:a="http://schemas.openxmlformats.org/drawingml/2006/main" xmlns:r="http://schemas.openxmlformats.org/officeDocument/2006/relationships" xmlns:p="http://schemas.openxmlformats.org/presentationml/2006/main">
  <p:tag name="NUM" val="7"/>
</p:tagLst>
</file>

<file path=ppt/tags/tag1488.xml><?xml version="1.0" encoding="utf-8"?>
<p:tagLst xmlns:a="http://schemas.openxmlformats.org/drawingml/2006/main" xmlns:r="http://schemas.openxmlformats.org/officeDocument/2006/relationships" xmlns:p="http://schemas.openxmlformats.org/presentationml/2006/main">
  <p:tag name="NUM" val="1"/>
</p:tagLst>
</file>

<file path=ppt/tags/tag1489.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13"/>
</p:tagLst>
</file>

<file path=ppt/tags/tag1490.xml><?xml version="1.0" encoding="utf-8"?>
<p:tagLst xmlns:a="http://schemas.openxmlformats.org/drawingml/2006/main" xmlns:r="http://schemas.openxmlformats.org/officeDocument/2006/relationships" xmlns:p="http://schemas.openxmlformats.org/presentationml/2006/main">
  <p:tag name="NUM" val="3"/>
</p:tagLst>
</file>

<file path=ppt/tags/tag1491.xml><?xml version="1.0" encoding="utf-8"?>
<p:tagLst xmlns:a="http://schemas.openxmlformats.org/drawingml/2006/main" xmlns:r="http://schemas.openxmlformats.org/officeDocument/2006/relationships" xmlns:p="http://schemas.openxmlformats.org/presentationml/2006/main">
  <p:tag name="NUM" val="4"/>
</p:tagLst>
</file>

<file path=ppt/tags/tag1492.xml><?xml version="1.0" encoding="utf-8"?>
<p:tagLst xmlns:a="http://schemas.openxmlformats.org/drawingml/2006/main" xmlns:r="http://schemas.openxmlformats.org/officeDocument/2006/relationships" xmlns:p="http://schemas.openxmlformats.org/presentationml/2006/main">
  <p:tag name="NUM" val="5"/>
</p:tagLst>
</file>

<file path=ppt/tags/tag1493.xml><?xml version="1.0" encoding="utf-8"?>
<p:tagLst xmlns:a="http://schemas.openxmlformats.org/drawingml/2006/main" xmlns:r="http://schemas.openxmlformats.org/officeDocument/2006/relationships" xmlns:p="http://schemas.openxmlformats.org/presentationml/2006/main">
  <p:tag name="NUM" val="1"/>
</p:tagLst>
</file>

<file path=ppt/tags/tag1494.xml><?xml version="1.0" encoding="utf-8"?>
<p:tagLst xmlns:a="http://schemas.openxmlformats.org/drawingml/2006/main" xmlns:r="http://schemas.openxmlformats.org/officeDocument/2006/relationships" xmlns:p="http://schemas.openxmlformats.org/presentationml/2006/main">
  <p:tag name="NUM" val="1"/>
</p:tagLst>
</file>

<file path=ppt/tags/tag1495.xml><?xml version="1.0" encoding="utf-8"?>
<p:tagLst xmlns:a="http://schemas.openxmlformats.org/drawingml/2006/main" xmlns:r="http://schemas.openxmlformats.org/officeDocument/2006/relationships" xmlns:p="http://schemas.openxmlformats.org/presentationml/2006/main">
  <p:tag name="NUM" val="2"/>
</p:tagLst>
</file>

<file path=ppt/tags/tag1496.xml><?xml version="1.0" encoding="utf-8"?>
<p:tagLst xmlns:a="http://schemas.openxmlformats.org/drawingml/2006/main" xmlns:r="http://schemas.openxmlformats.org/officeDocument/2006/relationships" xmlns:p="http://schemas.openxmlformats.org/presentationml/2006/main">
  <p:tag name="NUM" val="3"/>
</p:tagLst>
</file>

<file path=ppt/tags/tag1497.xml><?xml version="1.0" encoding="utf-8"?>
<p:tagLst xmlns:a="http://schemas.openxmlformats.org/drawingml/2006/main" xmlns:r="http://schemas.openxmlformats.org/officeDocument/2006/relationships" xmlns:p="http://schemas.openxmlformats.org/presentationml/2006/main">
  <p:tag name="NUM" val="4"/>
</p:tagLst>
</file>

<file path=ppt/tags/tag1498.xml><?xml version="1.0" encoding="utf-8"?>
<p:tagLst xmlns:a="http://schemas.openxmlformats.org/drawingml/2006/main" xmlns:r="http://schemas.openxmlformats.org/officeDocument/2006/relationships" xmlns:p="http://schemas.openxmlformats.org/presentationml/2006/main">
  <p:tag name="NUM" val="1"/>
</p:tagLst>
</file>

<file path=ppt/tags/tag149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14"/>
</p:tagLst>
</file>

<file path=ppt/tags/tag1500.xml><?xml version="1.0" encoding="utf-8"?>
<p:tagLst xmlns:a="http://schemas.openxmlformats.org/drawingml/2006/main" xmlns:r="http://schemas.openxmlformats.org/officeDocument/2006/relationships" xmlns:p="http://schemas.openxmlformats.org/presentationml/2006/main">
  <p:tag name="NUM" val="2"/>
</p:tagLst>
</file>

<file path=ppt/tags/tag1501.xml><?xml version="1.0" encoding="utf-8"?>
<p:tagLst xmlns:a="http://schemas.openxmlformats.org/drawingml/2006/main" xmlns:r="http://schemas.openxmlformats.org/officeDocument/2006/relationships" xmlns:p="http://schemas.openxmlformats.org/presentationml/2006/main">
  <p:tag name="NUM" val="3"/>
</p:tagLst>
</file>

<file path=ppt/tags/tag1502.xml><?xml version="1.0" encoding="utf-8"?>
<p:tagLst xmlns:a="http://schemas.openxmlformats.org/drawingml/2006/main" xmlns:r="http://schemas.openxmlformats.org/officeDocument/2006/relationships" xmlns:p="http://schemas.openxmlformats.org/presentationml/2006/main">
  <p:tag name="NUM" val="4"/>
</p:tagLst>
</file>

<file path=ppt/tags/tag1503.xml><?xml version="1.0" encoding="utf-8"?>
<p:tagLst xmlns:a="http://schemas.openxmlformats.org/drawingml/2006/main" xmlns:r="http://schemas.openxmlformats.org/officeDocument/2006/relationships" xmlns:p="http://schemas.openxmlformats.org/presentationml/2006/main">
  <p:tag name="NUM" val="1"/>
</p:tagLst>
</file>

<file path=ppt/tags/tag1504.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NUM" val="7"/>
</p:tagLst>
</file>

<file path=ppt/tags/tag158.xml><?xml version="1.0" encoding="utf-8"?>
<p:tagLst xmlns:a="http://schemas.openxmlformats.org/drawingml/2006/main" xmlns:r="http://schemas.openxmlformats.org/officeDocument/2006/relationships" xmlns:p="http://schemas.openxmlformats.org/presentationml/2006/main">
  <p:tag name="NUM" val="8"/>
</p:tagLst>
</file>

<file path=ppt/tags/tag159.xml><?xml version="1.0" encoding="utf-8"?>
<p:tagLst xmlns:a="http://schemas.openxmlformats.org/drawingml/2006/main" xmlns:r="http://schemas.openxmlformats.org/officeDocument/2006/relationships" xmlns:p="http://schemas.openxmlformats.org/presentationml/2006/main">
  <p:tag name="NUM" val="9"/>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10"/>
</p:tagLst>
</file>

<file path=ppt/tags/tag161.xml><?xml version="1.0" encoding="utf-8"?>
<p:tagLst xmlns:a="http://schemas.openxmlformats.org/drawingml/2006/main" xmlns:r="http://schemas.openxmlformats.org/officeDocument/2006/relationships" xmlns:p="http://schemas.openxmlformats.org/presentationml/2006/main">
  <p:tag name="NUM" val="11"/>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9"/>
</p:tagLst>
</file>

<file path=ppt/tags/tag171.xml><?xml version="1.0" encoding="utf-8"?>
<p:tagLst xmlns:a="http://schemas.openxmlformats.org/drawingml/2006/main" xmlns:r="http://schemas.openxmlformats.org/officeDocument/2006/relationships" xmlns:p="http://schemas.openxmlformats.org/presentationml/2006/main">
  <p:tag name="NUM" val="10"/>
</p:tagLst>
</file>

<file path=ppt/tags/tag172.xml><?xml version="1.0" encoding="utf-8"?>
<p:tagLst xmlns:a="http://schemas.openxmlformats.org/drawingml/2006/main" xmlns:r="http://schemas.openxmlformats.org/officeDocument/2006/relationships" xmlns:p="http://schemas.openxmlformats.org/presentationml/2006/main">
  <p:tag name="NUM" val="11"/>
</p:tagLst>
</file>

<file path=ppt/tags/tag173.xml><?xml version="1.0" encoding="utf-8"?>
<p:tagLst xmlns:a="http://schemas.openxmlformats.org/drawingml/2006/main" xmlns:r="http://schemas.openxmlformats.org/officeDocument/2006/relationships" xmlns:p="http://schemas.openxmlformats.org/presentationml/2006/main">
  <p:tag name="NUM" val="12"/>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5"/>
</p:tagLst>
</file>

<file path=ppt/tags/tag179.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7"/>
</p:tagLst>
</file>

<file path=ppt/tags/tag181.xml><?xml version="1.0" encoding="utf-8"?>
<p:tagLst xmlns:a="http://schemas.openxmlformats.org/drawingml/2006/main" xmlns:r="http://schemas.openxmlformats.org/officeDocument/2006/relationships" xmlns:p="http://schemas.openxmlformats.org/presentationml/2006/main">
  <p:tag name="NUM" val="8"/>
</p:tagLst>
</file>

<file path=ppt/tags/tag182.xml><?xml version="1.0" encoding="utf-8"?>
<p:tagLst xmlns:a="http://schemas.openxmlformats.org/drawingml/2006/main" xmlns:r="http://schemas.openxmlformats.org/officeDocument/2006/relationships" xmlns:p="http://schemas.openxmlformats.org/presentationml/2006/main">
  <p:tag name="NUM" val="9"/>
</p:tagLst>
</file>

<file path=ppt/tags/tag183.xml><?xml version="1.0" encoding="utf-8"?>
<p:tagLst xmlns:a="http://schemas.openxmlformats.org/drawingml/2006/main" xmlns:r="http://schemas.openxmlformats.org/officeDocument/2006/relationships" xmlns:p="http://schemas.openxmlformats.org/presentationml/2006/main">
  <p:tag name="NUM" val="10"/>
</p:tagLst>
</file>

<file path=ppt/tags/tag184.xml><?xml version="1.0" encoding="utf-8"?>
<p:tagLst xmlns:a="http://schemas.openxmlformats.org/drawingml/2006/main" xmlns:r="http://schemas.openxmlformats.org/officeDocument/2006/relationships" xmlns:p="http://schemas.openxmlformats.org/presentationml/2006/main">
  <p:tag name="NUM" val="11"/>
</p:tagLst>
</file>

<file path=ppt/tags/tag185.xml><?xml version="1.0" encoding="utf-8"?>
<p:tagLst xmlns:a="http://schemas.openxmlformats.org/drawingml/2006/main" xmlns:r="http://schemas.openxmlformats.org/officeDocument/2006/relationships" xmlns:p="http://schemas.openxmlformats.org/presentationml/2006/main">
  <p:tag name="NUM" val="12"/>
</p:tagLst>
</file>

<file path=ppt/tags/tag186.xml><?xml version="1.0" encoding="utf-8"?>
<p:tagLst xmlns:a="http://schemas.openxmlformats.org/drawingml/2006/main" xmlns:r="http://schemas.openxmlformats.org/officeDocument/2006/relationships" xmlns:p="http://schemas.openxmlformats.org/presentationml/2006/main">
  <p:tag name="NUM" val="13"/>
</p:tagLst>
</file>

<file path=ppt/tags/tag187.xml><?xml version="1.0" encoding="utf-8"?>
<p:tagLst xmlns:a="http://schemas.openxmlformats.org/drawingml/2006/main" xmlns:r="http://schemas.openxmlformats.org/officeDocument/2006/relationships" xmlns:p="http://schemas.openxmlformats.org/presentationml/2006/main">
  <p:tag name="NUM" val="14"/>
</p:tagLst>
</file>

<file path=ppt/tags/tag188.xml><?xml version="1.0" encoding="utf-8"?>
<p:tagLst xmlns:a="http://schemas.openxmlformats.org/drawingml/2006/main" xmlns:r="http://schemas.openxmlformats.org/officeDocument/2006/relationships" xmlns:p="http://schemas.openxmlformats.org/presentationml/2006/main">
  <p:tag name="NUM" val="15"/>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4"/>
</p:tagLst>
</file>

<file path=ppt/tags/tag193.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6"/>
</p:tagLst>
</file>

<file path=ppt/tags/tag201.xml><?xml version="1.0" encoding="utf-8"?>
<p:tagLst xmlns:a="http://schemas.openxmlformats.org/drawingml/2006/main" xmlns:r="http://schemas.openxmlformats.org/officeDocument/2006/relationships" xmlns:p="http://schemas.openxmlformats.org/presentationml/2006/main">
  <p:tag name="NUM" val="7"/>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7"/>
</p:tagLst>
</file>

<file path=ppt/tags/tag209.xml><?xml version="1.0" encoding="utf-8"?>
<p:tagLst xmlns:a="http://schemas.openxmlformats.org/drawingml/2006/main" xmlns:r="http://schemas.openxmlformats.org/officeDocument/2006/relationships" xmlns:p="http://schemas.openxmlformats.org/presentationml/2006/main">
  <p:tag name="NUM" val="8"/>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4"/>
</p:tagLst>
</file>

<file path=ppt/tags/tag214.xml><?xml version="1.0" encoding="utf-8"?>
<p:tagLst xmlns:a="http://schemas.openxmlformats.org/drawingml/2006/main" xmlns:r="http://schemas.openxmlformats.org/officeDocument/2006/relationships" xmlns:p="http://schemas.openxmlformats.org/presentationml/2006/main">
  <p:tag name="NUM" val="5"/>
</p:tagLst>
</file>

<file path=ppt/tags/tag215.xml><?xml version="1.0" encoding="utf-8"?>
<p:tagLst xmlns:a="http://schemas.openxmlformats.org/drawingml/2006/main" xmlns:r="http://schemas.openxmlformats.org/officeDocument/2006/relationships" xmlns:p="http://schemas.openxmlformats.org/presentationml/2006/main">
  <p:tag name="NUM" val="6"/>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3"/>
</p:tagLst>
</file>

<file path=ppt/tags/tag219.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5"/>
</p:tagLst>
</file>

<file path=ppt/tags/tag221.xml><?xml version="1.0" encoding="utf-8"?>
<p:tagLst xmlns:a="http://schemas.openxmlformats.org/drawingml/2006/main" xmlns:r="http://schemas.openxmlformats.org/officeDocument/2006/relationships" xmlns:p="http://schemas.openxmlformats.org/presentationml/2006/main">
  <p:tag name="NUM" val="6"/>
</p:tagLst>
</file>

<file path=ppt/tags/tag222.xml><?xml version="1.0" encoding="utf-8"?>
<p:tagLst xmlns:a="http://schemas.openxmlformats.org/drawingml/2006/main" xmlns:r="http://schemas.openxmlformats.org/officeDocument/2006/relationships" xmlns:p="http://schemas.openxmlformats.org/presentationml/2006/main">
  <p:tag name="NUM" val="7"/>
</p:tagLst>
</file>

<file path=ppt/tags/tag223.xml><?xml version="1.0" encoding="utf-8"?>
<p:tagLst xmlns:a="http://schemas.openxmlformats.org/drawingml/2006/main" xmlns:r="http://schemas.openxmlformats.org/officeDocument/2006/relationships" xmlns:p="http://schemas.openxmlformats.org/presentationml/2006/main">
  <p:tag name="NUM" val="8"/>
</p:tagLst>
</file>

<file path=ppt/tags/tag224.xml><?xml version="1.0" encoding="utf-8"?>
<p:tagLst xmlns:a="http://schemas.openxmlformats.org/drawingml/2006/main" xmlns:r="http://schemas.openxmlformats.org/officeDocument/2006/relationships" xmlns:p="http://schemas.openxmlformats.org/presentationml/2006/main">
  <p:tag name="NUM" val="9"/>
</p:tagLst>
</file>

<file path=ppt/tags/tag225.xml><?xml version="1.0" encoding="utf-8"?>
<p:tagLst xmlns:a="http://schemas.openxmlformats.org/drawingml/2006/main" xmlns:r="http://schemas.openxmlformats.org/officeDocument/2006/relationships" xmlns:p="http://schemas.openxmlformats.org/presentationml/2006/main">
  <p:tag name="NUM" val="10"/>
</p:tagLst>
</file>

<file path=ppt/tags/tag226.xml><?xml version="1.0" encoding="utf-8"?>
<p:tagLst xmlns:a="http://schemas.openxmlformats.org/drawingml/2006/main" xmlns:r="http://schemas.openxmlformats.org/officeDocument/2006/relationships" xmlns:p="http://schemas.openxmlformats.org/presentationml/2006/main">
  <p:tag name="NUM" val="11"/>
</p:tagLst>
</file>

<file path=ppt/tags/tag227.xml><?xml version="1.0" encoding="utf-8"?>
<p:tagLst xmlns:a="http://schemas.openxmlformats.org/drawingml/2006/main" xmlns:r="http://schemas.openxmlformats.org/officeDocument/2006/relationships" xmlns:p="http://schemas.openxmlformats.org/presentationml/2006/main">
  <p:tag name="NUM" val="12"/>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5"/>
</p:tagLst>
</file>

<file path=ppt/tags/tag235.xml><?xml version="1.0" encoding="utf-8"?>
<p:tagLst xmlns:a="http://schemas.openxmlformats.org/drawingml/2006/main" xmlns:r="http://schemas.openxmlformats.org/officeDocument/2006/relationships" xmlns:p="http://schemas.openxmlformats.org/presentationml/2006/main">
  <p:tag name="NUM" val="6"/>
</p:tagLst>
</file>

<file path=ppt/tags/tag236.xml><?xml version="1.0" encoding="utf-8"?>
<p:tagLst xmlns:a="http://schemas.openxmlformats.org/drawingml/2006/main" xmlns:r="http://schemas.openxmlformats.org/officeDocument/2006/relationships" xmlns:p="http://schemas.openxmlformats.org/presentationml/2006/main">
  <p:tag name="NUM" val="7"/>
</p:tagLst>
</file>

<file path=ppt/tags/tag237.xml><?xml version="1.0" encoding="utf-8"?>
<p:tagLst xmlns:a="http://schemas.openxmlformats.org/drawingml/2006/main" xmlns:r="http://schemas.openxmlformats.org/officeDocument/2006/relationships" xmlns:p="http://schemas.openxmlformats.org/presentationml/2006/main">
  <p:tag name="NUM" val="8"/>
</p:tagLst>
</file>

<file path=ppt/tags/tag238.xml><?xml version="1.0" encoding="utf-8"?>
<p:tagLst xmlns:a="http://schemas.openxmlformats.org/drawingml/2006/main" xmlns:r="http://schemas.openxmlformats.org/officeDocument/2006/relationships" xmlns:p="http://schemas.openxmlformats.org/presentationml/2006/main">
  <p:tag name="NUM" val="9"/>
</p:tagLst>
</file>

<file path=ppt/tags/tag239.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11"/>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3"/>
</p:tagLst>
</file>

<file path=ppt/tags/tag244.xml><?xml version="1.0" encoding="utf-8"?>
<p:tagLst xmlns:a="http://schemas.openxmlformats.org/drawingml/2006/main" xmlns:r="http://schemas.openxmlformats.org/officeDocument/2006/relationships" xmlns:p="http://schemas.openxmlformats.org/presentationml/2006/main">
  <p:tag name="NUM" val="4"/>
</p:tagLst>
</file>

<file path=ppt/tags/tag245.xml><?xml version="1.0" encoding="utf-8"?>
<p:tagLst xmlns:a="http://schemas.openxmlformats.org/drawingml/2006/main" xmlns:r="http://schemas.openxmlformats.org/officeDocument/2006/relationships" xmlns:p="http://schemas.openxmlformats.org/presentationml/2006/main">
  <p:tag name="NUM" val="5"/>
</p:tagLst>
</file>

<file path=ppt/tags/tag246.xml><?xml version="1.0" encoding="utf-8"?>
<p:tagLst xmlns:a="http://schemas.openxmlformats.org/drawingml/2006/main" xmlns:r="http://schemas.openxmlformats.org/officeDocument/2006/relationships" xmlns:p="http://schemas.openxmlformats.org/presentationml/2006/main">
  <p:tag name="NUM" val="6"/>
</p:tagLst>
</file>

<file path=ppt/tags/tag247.xml><?xml version="1.0" encoding="utf-8"?>
<p:tagLst xmlns:a="http://schemas.openxmlformats.org/drawingml/2006/main" xmlns:r="http://schemas.openxmlformats.org/officeDocument/2006/relationships" xmlns:p="http://schemas.openxmlformats.org/presentationml/2006/main">
  <p:tag name="NUM" val="7"/>
</p:tagLst>
</file>

<file path=ppt/tags/tag248.xml><?xml version="1.0" encoding="utf-8"?>
<p:tagLst xmlns:a="http://schemas.openxmlformats.org/drawingml/2006/main" xmlns:r="http://schemas.openxmlformats.org/officeDocument/2006/relationships" xmlns:p="http://schemas.openxmlformats.org/presentationml/2006/main">
  <p:tag name="NUM" val="8"/>
</p:tagLst>
</file>

<file path=ppt/tags/tag249.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10"/>
</p:tagLst>
</file>

<file path=ppt/tags/tag251.xml><?xml version="1.0" encoding="utf-8"?>
<p:tagLst xmlns:a="http://schemas.openxmlformats.org/drawingml/2006/main" xmlns:r="http://schemas.openxmlformats.org/officeDocument/2006/relationships" xmlns:p="http://schemas.openxmlformats.org/presentationml/2006/main">
  <p:tag name="NUM" val="11"/>
</p:tagLst>
</file>

<file path=ppt/tags/tag252.xml><?xml version="1.0" encoding="utf-8"?>
<p:tagLst xmlns:a="http://schemas.openxmlformats.org/drawingml/2006/main" xmlns:r="http://schemas.openxmlformats.org/officeDocument/2006/relationships" xmlns:p="http://schemas.openxmlformats.org/presentationml/2006/main">
  <p:tag name="NUM" val="12"/>
</p:tagLst>
</file>

<file path=ppt/tags/tag253.xml><?xml version="1.0" encoding="utf-8"?>
<p:tagLst xmlns:a="http://schemas.openxmlformats.org/drawingml/2006/main" xmlns:r="http://schemas.openxmlformats.org/officeDocument/2006/relationships" xmlns:p="http://schemas.openxmlformats.org/presentationml/2006/main">
  <p:tag name="NUM" val="13"/>
</p:tagLst>
</file>

<file path=ppt/tags/tag254.xml><?xml version="1.0" encoding="utf-8"?>
<p:tagLst xmlns:a="http://schemas.openxmlformats.org/drawingml/2006/main" xmlns:r="http://schemas.openxmlformats.org/officeDocument/2006/relationships" xmlns:p="http://schemas.openxmlformats.org/presentationml/2006/main">
  <p:tag name="NUM" val="14"/>
</p:tagLst>
</file>

<file path=ppt/tags/tag255.xml><?xml version="1.0" encoding="utf-8"?>
<p:tagLst xmlns:a="http://schemas.openxmlformats.org/drawingml/2006/main" xmlns:r="http://schemas.openxmlformats.org/officeDocument/2006/relationships" xmlns:p="http://schemas.openxmlformats.org/presentationml/2006/main">
  <p:tag name="NUM" val="15"/>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5"/>
</p:tagLst>
</file>

<file path=ppt/tags/tag261.xml><?xml version="1.0" encoding="utf-8"?>
<p:tagLst xmlns:a="http://schemas.openxmlformats.org/drawingml/2006/main" xmlns:r="http://schemas.openxmlformats.org/officeDocument/2006/relationships" xmlns:p="http://schemas.openxmlformats.org/presentationml/2006/main">
  <p:tag name="NUM" val="6"/>
</p:tagLst>
</file>

<file path=ppt/tags/tag262.xml><?xml version="1.0" encoding="utf-8"?>
<p:tagLst xmlns:a="http://schemas.openxmlformats.org/drawingml/2006/main" xmlns:r="http://schemas.openxmlformats.org/officeDocument/2006/relationships" xmlns:p="http://schemas.openxmlformats.org/presentationml/2006/main">
  <p:tag name="NUM" val="7"/>
</p:tagLst>
</file>

<file path=ppt/tags/tag263.xml><?xml version="1.0" encoding="utf-8"?>
<p:tagLst xmlns:a="http://schemas.openxmlformats.org/drawingml/2006/main" xmlns:r="http://schemas.openxmlformats.org/officeDocument/2006/relationships" xmlns:p="http://schemas.openxmlformats.org/presentationml/2006/main">
  <p:tag name="NUM" val="8"/>
</p:tagLst>
</file>

<file path=ppt/tags/tag264.xml><?xml version="1.0" encoding="utf-8"?>
<p:tagLst xmlns:a="http://schemas.openxmlformats.org/drawingml/2006/main" xmlns:r="http://schemas.openxmlformats.org/officeDocument/2006/relationships" xmlns:p="http://schemas.openxmlformats.org/presentationml/2006/main">
  <p:tag name="NUM" val="9"/>
</p:tagLst>
</file>

<file path=ppt/tags/tag265.xml><?xml version="1.0" encoding="utf-8"?>
<p:tagLst xmlns:a="http://schemas.openxmlformats.org/drawingml/2006/main" xmlns:r="http://schemas.openxmlformats.org/officeDocument/2006/relationships" xmlns:p="http://schemas.openxmlformats.org/presentationml/2006/main">
  <p:tag name="NUM" val="10"/>
</p:tagLst>
</file>

<file path=ppt/tags/tag266.xml><?xml version="1.0" encoding="utf-8"?>
<p:tagLst xmlns:a="http://schemas.openxmlformats.org/drawingml/2006/main" xmlns:r="http://schemas.openxmlformats.org/officeDocument/2006/relationships" xmlns:p="http://schemas.openxmlformats.org/presentationml/2006/main">
  <p:tag name="NUM" val="11"/>
</p:tagLst>
</file>

<file path=ppt/tags/tag267.xml><?xml version="1.0" encoding="utf-8"?>
<p:tagLst xmlns:a="http://schemas.openxmlformats.org/drawingml/2006/main" xmlns:r="http://schemas.openxmlformats.org/officeDocument/2006/relationships" xmlns:p="http://schemas.openxmlformats.org/presentationml/2006/main">
  <p:tag name="NUM" val="12"/>
</p:tagLst>
</file>

<file path=ppt/tags/tag268.xml><?xml version="1.0" encoding="utf-8"?>
<p:tagLst xmlns:a="http://schemas.openxmlformats.org/drawingml/2006/main" xmlns:r="http://schemas.openxmlformats.org/officeDocument/2006/relationships" xmlns:p="http://schemas.openxmlformats.org/presentationml/2006/main">
  <p:tag name="NUM" val="1"/>
</p:tagLst>
</file>

<file path=ppt/tags/tag269.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70.xml><?xml version="1.0" encoding="utf-8"?>
<p:tagLst xmlns:a="http://schemas.openxmlformats.org/drawingml/2006/main" xmlns:r="http://schemas.openxmlformats.org/officeDocument/2006/relationships" xmlns:p="http://schemas.openxmlformats.org/presentationml/2006/main">
  <p:tag name="NUM" val="3"/>
</p:tagLst>
</file>

<file path=ppt/tags/tag271.xml><?xml version="1.0" encoding="utf-8"?>
<p:tagLst xmlns:a="http://schemas.openxmlformats.org/drawingml/2006/main" xmlns:r="http://schemas.openxmlformats.org/officeDocument/2006/relationships" xmlns:p="http://schemas.openxmlformats.org/presentationml/2006/main">
  <p:tag name="NUM" val="4"/>
</p:tagLst>
</file>

<file path=ppt/tags/tag272.xml><?xml version="1.0" encoding="utf-8"?>
<p:tagLst xmlns:a="http://schemas.openxmlformats.org/drawingml/2006/main" xmlns:r="http://schemas.openxmlformats.org/officeDocument/2006/relationships" xmlns:p="http://schemas.openxmlformats.org/presentationml/2006/main">
  <p:tag name="NUM" val="5"/>
</p:tagLst>
</file>

<file path=ppt/tags/tag273.xml><?xml version="1.0" encoding="utf-8"?>
<p:tagLst xmlns:a="http://schemas.openxmlformats.org/drawingml/2006/main" xmlns:r="http://schemas.openxmlformats.org/officeDocument/2006/relationships" xmlns:p="http://schemas.openxmlformats.org/presentationml/2006/main">
  <p:tag name="NUM" val="6"/>
</p:tagLst>
</file>

<file path=ppt/tags/tag274.xml><?xml version="1.0" encoding="utf-8"?>
<p:tagLst xmlns:a="http://schemas.openxmlformats.org/drawingml/2006/main" xmlns:r="http://schemas.openxmlformats.org/officeDocument/2006/relationships" xmlns:p="http://schemas.openxmlformats.org/presentationml/2006/main">
  <p:tag name="NUM" val="7"/>
</p:tagLst>
</file>

<file path=ppt/tags/tag275.xml><?xml version="1.0" encoding="utf-8"?>
<p:tagLst xmlns:a="http://schemas.openxmlformats.org/drawingml/2006/main" xmlns:r="http://schemas.openxmlformats.org/officeDocument/2006/relationships" xmlns:p="http://schemas.openxmlformats.org/presentationml/2006/main">
  <p:tag name="NUM" val="8"/>
</p:tagLst>
</file>

<file path=ppt/tags/tag276.xml><?xml version="1.0" encoding="utf-8"?>
<p:tagLst xmlns:a="http://schemas.openxmlformats.org/drawingml/2006/main" xmlns:r="http://schemas.openxmlformats.org/officeDocument/2006/relationships" xmlns:p="http://schemas.openxmlformats.org/presentationml/2006/main">
  <p:tag name="NUM" val="9"/>
</p:tagLst>
</file>

<file path=ppt/tags/tag277.xml><?xml version="1.0" encoding="utf-8"?>
<p:tagLst xmlns:a="http://schemas.openxmlformats.org/drawingml/2006/main" xmlns:r="http://schemas.openxmlformats.org/officeDocument/2006/relationships" xmlns:p="http://schemas.openxmlformats.org/presentationml/2006/main">
  <p:tag name="NUM" val="10"/>
</p:tagLst>
</file>

<file path=ppt/tags/tag278.xml><?xml version="1.0" encoding="utf-8"?>
<p:tagLst xmlns:a="http://schemas.openxmlformats.org/drawingml/2006/main" xmlns:r="http://schemas.openxmlformats.org/officeDocument/2006/relationships" xmlns:p="http://schemas.openxmlformats.org/presentationml/2006/main">
  <p:tag name="NUM" val="1"/>
</p:tagLst>
</file>

<file path=ppt/tags/tag279.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80.xml><?xml version="1.0" encoding="utf-8"?>
<p:tagLst xmlns:a="http://schemas.openxmlformats.org/drawingml/2006/main" xmlns:r="http://schemas.openxmlformats.org/officeDocument/2006/relationships" xmlns:p="http://schemas.openxmlformats.org/presentationml/2006/main">
  <p:tag name="NUM" val="3"/>
</p:tagLst>
</file>

<file path=ppt/tags/tag281.xml><?xml version="1.0" encoding="utf-8"?>
<p:tagLst xmlns:a="http://schemas.openxmlformats.org/drawingml/2006/main" xmlns:r="http://schemas.openxmlformats.org/officeDocument/2006/relationships" xmlns:p="http://schemas.openxmlformats.org/presentationml/2006/main">
  <p:tag name="NUM" val="4"/>
</p:tagLst>
</file>

<file path=ppt/tags/tag282.xml><?xml version="1.0" encoding="utf-8"?>
<p:tagLst xmlns:a="http://schemas.openxmlformats.org/drawingml/2006/main" xmlns:r="http://schemas.openxmlformats.org/officeDocument/2006/relationships" xmlns:p="http://schemas.openxmlformats.org/presentationml/2006/main">
  <p:tag name="NUM" val="5"/>
</p:tagLst>
</file>

<file path=ppt/tags/tag283.xml><?xml version="1.0" encoding="utf-8"?>
<p:tagLst xmlns:a="http://schemas.openxmlformats.org/drawingml/2006/main" xmlns:r="http://schemas.openxmlformats.org/officeDocument/2006/relationships" xmlns:p="http://schemas.openxmlformats.org/presentationml/2006/main">
  <p:tag name="NUM" val="6"/>
</p:tagLst>
</file>

<file path=ppt/tags/tag284.xml><?xml version="1.0" encoding="utf-8"?>
<p:tagLst xmlns:a="http://schemas.openxmlformats.org/drawingml/2006/main" xmlns:r="http://schemas.openxmlformats.org/officeDocument/2006/relationships" xmlns:p="http://schemas.openxmlformats.org/presentationml/2006/main">
  <p:tag name="NUM" val="7"/>
</p:tagLst>
</file>

<file path=ppt/tags/tag285.xml><?xml version="1.0" encoding="utf-8"?>
<p:tagLst xmlns:a="http://schemas.openxmlformats.org/drawingml/2006/main" xmlns:r="http://schemas.openxmlformats.org/officeDocument/2006/relationships" xmlns:p="http://schemas.openxmlformats.org/presentationml/2006/main">
  <p:tag name="NUM" val="8"/>
</p:tagLst>
</file>

<file path=ppt/tags/tag286.xml><?xml version="1.0" encoding="utf-8"?>
<p:tagLst xmlns:a="http://schemas.openxmlformats.org/drawingml/2006/main" xmlns:r="http://schemas.openxmlformats.org/officeDocument/2006/relationships" xmlns:p="http://schemas.openxmlformats.org/presentationml/2006/main">
  <p:tag name="NUM" val="9"/>
</p:tagLst>
</file>

<file path=ppt/tags/tag287.xml><?xml version="1.0" encoding="utf-8"?>
<p:tagLst xmlns:a="http://schemas.openxmlformats.org/drawingml/2006/main" xmlns:r="http://schemas.openxmlformats.org/officeDocument/2006/relationships" xmlns:p="http://schemas.openxmlformats.org/presentationml/2006/main">
  <p:tag name="NUM" val="10"/>
</p:tagLst>
</file>

<file path=ppt/tags/tag288.xml><?xml version="1.0" encoding="utf-8"?>
<p:tagLst xmlns:a="http://schemas.openxmlformats.org/drawingml/2006/main" xmlns:r="http://schemas.openxmlformats.org/officeDocument/2006/relationships" xmlns:p="http://schemas.openxmlformats.org/presentationml/2006/main">
  <p:tag name="NUM" val="11"/>
</p:tagLst>
</file>

<file path=ppt/tags/tag289.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290.xml><?xml version="1.0" encoding="utf-8"?>
<p:tagLst xmlns:a="http://schemas.openxmlformats.org/drawingml/2006/main" xmlns:r="http://schemas.openxmlformats.org/officeDocument/2006/relationships" xmlns:p="http://schemas.openxmlformats.org/presentationml/2006/main">
  <p:tag name="NUM" val="2"/>
</p:tagLst>
</file>

<file path=ppt/tags/tag291.xml><?xml version="1.0" encoding="utf-8"?>
<p:tagLst xmlns:a="http://schemas.openxmlformats.org/drawingml/2006/main" xmlns:r="http://schemas.openxmlformats.org/officeDocument/2006/relationships" xmlns:p="http://schemas.openxmlformats.org/presentationml/2006/main">
  <p:tag name="NUM" val="3"/>
</p:tagLst>
</file>

<file path=ppt/tags/tag292.xml><?xml version="1.0" encoding="utf-8"?>
<p:tagLst xmlns:a="http://schemas.openxmlformats.org/drawingml/2006/main" xmlns:r="http://schemas.openxmlformats.org/officeDocument/2006/relationships" xmlns:p="http://schemas.openxmlformats.org/presentationml/2006/main">
  <p:tag name="NUM" val="4"/>
</p:tagLst>
</file>

<file path=ppt/tags/tag293.xml><?xml version="1.0" encoding="utf-8"?>
<p:tagLst xmlns:a="http://schemas.openxmlformats.org/drawingml/2006/main" xmlns:r="http://schemas.openxmlformats.org/officeDocument/2006/relationships" xmlns:p="http://schemas.openxmlformats.org/presentationml/2006/main">
  <p:tag name="NUM" val="5"/>
</p:tagLst>
</file>

<file path=ppt/tags/tag294.xml><?xml version="1.0" encoding="utf-8"?>
<p:tagLst xmlns:a="http://schemas.openxmlformats.org/drawingml/2006/main" xmlns:r="http://schemas.openxmlformats.org/officeDocument/2006/relationships" xmlns:p="http://schemas.openxmlformats.org/presentationml/2006/main">
  <p:tag name="NUM" val="6"/>
</p:tagLst>
</file>

<file path=ppt/tags/tag295.xml><?xml version="1.0" encoding="utf-8"?>
<p:tagLst xmlns:a="http://schemas.openxmlformats.org/drawingml/2006/main" xmlns:r="http://schemas.openxmlformats.org/officeDocument/2006/relationships" xmlns:p="http://schemas.openxmlformats.org/presentationml/2006/main">
  <p:tag name="NUM" val="7"/>
</p:tagLst>
</file>

<file path=ppt/tags/tag296.xml><?xml version="1.0" encoding="utf-8"?>
<p:tagLst xmlns:a="http://schemas.openxmlformats.org/drawingml/2006/main" xmlns:r="http://schemas.openxmlformats.org/officeDocument/2006/relationships" xmlns:p="http://schemas.openxmlformats.org/presentationml/2006/main">
  <p:tag name="NUM" val="8"/>
</p:tagLst>
</file>

<file path=ppt/tags/tag297.xml><?xml version="1.0" encoding="utf-8"?>
<p:tagLst xmlns:a="http://schemas.openxmlformats.org/drawingml/2006/main" xmlns:r="http://schemas.openxmlformats.org/officeDocument/2006/relationships" xmlns:p="http://schemas.openxmlformats.org/presentationml/2006/main">
  <p:tag name="NUM" val="9"/>
</p:tagLst>
</file>

<file path=ppt/tags/tag298.xml><?xml version="1.0" encoding="utf-8"?>
<p:tagLst xmlns:a="http://schemas.openxmlformats.org/drawingml/2006/main" xmlns:r="http://schemas.openxmlformats.org/officeDocument/2006/relationships" xmlns:p="http://schemas.openxmlformats.org/presentationml/2006/main">
  <p:tag name="NUM" val="10"/>
</p:tagLst>
</file>

<file path=ppt/tags/tag299.xml><?xml version="1.0" encoding="utf-8"?>
<p:tagLst xmlns:a="http://schemas.openxmlformats.org/drawingml/2006/main" xmlns:r="http://schemas.openxmlformats.org/officeDocument/2006/relationships" xmlns:p="http://schemas.openxmlformats.org/presentationml/2006/main">
  <p:tag name="NUM" val="1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00.xml><?xml version="1.0" encoding="utf-8"?>
<p:tagLst xmlns:a="http://schemas.openxmlformats.org/drawingml/2006/main" xmlns:r="http://schemas.openxmlformats.org/officeDocument/2006/relationships" xmlns:p="http://schemas.openxmlformats.org/presentationml/2006/main">
  <p:tag name="NUM" val="12"/>
</p:tagLst>
</file>

<file path=ppt/tags/tag301.xml><?xml version="1.0" encoding="utf-8"?>
<p:tagLst xmlns:a="http://schemas.openxmlformats.org/drawingml/2006/main" xmlns:r="http://schemas.openxmlformats.org/officeDocument/2006/relationships" xmlns:p="http://schemas.openxmlformats.org/presentationml/2006/main">
  <p:tag name="NUM" val="13"/>
</p:tagLst>
</file>

<file path=ppt/tags/tag302.xml><?xml version="1.0" encoding="utf-8"?>
<p:tagLst xmlns:a="http://schemas.openxmlformats.org/drawingml/2006/main" xmlns:r="http://schemas.openxmlformats.org/officeDocument/2006/relationships" xmlns:p="http://schemas.openxmlformats.org/presentationml/2006/main">
  <p:tag name="NUM" val="14"/>
</p:tagLst>
</file>

<file path=ppt/tags/tag303.xml><?xml version="1.0" encoding="utf-8"?>
<p:tagLst xmlns:a="http://schemas.openxmlformats.org/drawingml/2006/main" xmlns:r="http://schemas.openxmlformats.org/officeDocument/2006/relationships" xmlns:p="http://schemas.openxmlformats.org/presentationml/2006/main">
  <p:tag name="NUM" val="15"/>
</p:tagLst>
</file>

<file path=ppt/tags/tag304.xml><?xml version="1.0" encoding="utf-8"?>
<p:tagLst xmlns:a="http://schemas.openxmlformats.org/drawingml/2006/main" xmlns:r="http://schemas.openxmlformats.org/officeDocument/2006/relationships" xmlns:p="http://schemas.openxmlformats.org/presentationml/2006/main">
  <p:tag name="NUM" val="16"/>
</p:tagLst>
</file>

<file path=ppt/tags/tag305.xml><?xml version="1.0" encoding="utf-8"?>
<p:tagLst xmlns:a="http://schemas.openxmlformats.org/drawingml/2006/main" xmlns:r="http://schemas.openxmlformats.org/officeDocument/2006/relationships" xmlns:p="http://schemas.openxmlformats.org/presentationml/2006/main">
  <p:tag name="NUM" val="17"/>
</p:tagLst>
</file>

<file path=ppt/tags/tag306.xml><?xml version="1.0" encoding="utf-8"?>
<p:tagLst xmlns:a="http://schemas.openxmlformats.org/drawingml/2006/main" xmlns:r="http://schemas.openxmlformats.org/officeDocument/2006/relationships" xmlns:p="http://schemas.openxmlformats.org/presentationml/2006/main">
  <p:tag name="NUM" val="18"/>
</p:tagLst>
</file>

<file path=ppt/tags/tag307.xml><?xml version="1.0" encoding="utf-8"?>
<p:tagLst xmlns:a="http://schemas.openxmlformats.org/drawingml/2006/main" xmlns:r="http://schemas.openxmlformats.org/officeDocument/2006/relationships" xmlns:p="http://schemas.openxmlformats.org/presentationml/2006/main">
  <p:tag name="NUM" val="19"/>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9"/>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5"/>
</p:tagLst>
</file>

<file path=ppt/tags/tag313.xml><?xml version="1.0" encoding="utf-8"?>
<p:tagLst xmlns:a="http://schemas.openxmlformats.org/drawingml/2006/main" xmlns:r="http://schemas.openxmlformats.org/officeDocument/2006/relationships" xmlns:p="http://schemas.openxmlformats.org/presentationml/2006/main">
  <p:tag name="NUM" val="6"/>
</p:tagLst>
</file>

<file path=ppt/tags/tag314.xml><?xml version="1.0" encoding="utf-8"?>
<p:tagLst xmlns:a="http://schemas.openxmlformats.org/drawingml/2006/main" xmlns:r="http://schemas.openxmlformats.org/officeDocument/2006/relationships" xmlns:p="http://schemas.openxmlformats.org/presentationml/2006/main">
  <p:tag name="NUM" val="7"/>
</p:tagLst>
</file>

<file path=ppt/tags/tag315.xml><?xml version="1.0" encoding="utf-8"?>
<p:tagLst xmlns:a="http://schemas.openxmlformats.org/drawingml/2006/main" xmlns:r="http://schemas.openxmlformats.org/officeDocument/2006/relationships" xmlns:p="http://schemas.openxmlformats.org/presentationml/2006/main">
  <p:tag name="NUM" val="8"/>
</p:tagLst>
</file>

<file path=ppt/tags/tag316.xml><?xml version="1.0" encoding="utf-8"?>
<p:tagLst xmlns:a="http://schemas.openxmlformats.org/drawingml/2006/main" xmlns:r="http://schemas.openxmlformats.org/officeDocument/2006/relationships" xmlns:p="http://schemas.openxmlformats.org/presentationml/2006/main">
  <p:tag name="NUM" val="9"/>
</p:tagLst>
</file>

<file path=ppt/tags/tag317.xml><?xml version="1.0" encoding="utf-8"?>
<p:tagLst xmlns:a="http://schemas.openxmlformats.org/drawingml/2006/main" xmlns:r="http://schemas.openxmlformats.org/officeDocument/2006/relationships" xmlns:p="http://schemas.openxmlformats.org/presentationml/2006/main">
  <p:tag name="NUM" val="10"/>
</p:tagLst>
</file>

<file path=ppt/tags/tag318.xml><?xml version="1.0" encoding="utf-8"?>
<p:tagLst xmlns:a="http://schemas.openxmlformats.org/drawingml/2006/main" xmlns:r="http://schemas.openxmlformats.org/officeDocument/2006/relationships" xmlns:p="http://schemas.openxmlformats.org/presentationml/2006/main">
  <p:tag name="NUM" val="11"/>
</p:tagLst>
</file>

<file path=ppt/tags/tag319.xml><?xml version="1.0" encoding="utf-8"?>
<p:tagLst xmlns:a="http://schemas.openxmlformats.org/drawingml/2006/main" xmlns:r="http://schemas.openxmlformats.org/officeDocument/2006/relationships" xmlns:p="http://schemas.openxmlformats.org/presentationml/2006/main">
  <p:tag name="NUM" val="12"/>
</p:tagLst>
</file>

<file path=ppt/tags/tag32.xml><?xml version="1.0" encoding="utf-8"?>
<p:tagLst xmlns:a="http://schemas.openxmlformats.org/drawingml/2006/main" xmlns:r="http://schemas.openxmlformats.org/officeDocument/2006/relationships" xmlns:p="http://schemas.openxmlformats.org/presentationml/2006/main">
  <p:tag name="NUM" val="10"/>
</p:tagLst>
</file>

<file path=ppt/tags/tag320.xml><?xml version="1.0" encoding="utf-8"?>
<p:tagLst xmlns:a="http://schemas.openxmlformats.org/drawingml/2006/main" xmlns:r="http://schemas.openxmlformats.org/officeDocument/2006/relationships" xmlns:p="http://schemas.openxmlformats.org/presentationml/2006/main">
  <p:tag name="NUM" val="13"/>
</p:tagLst>
</file>

<file path=ppt/tags/tag321.xml><?xml version="1.0" encoding="utf-8"?>
<p:tagLst xmlns:a="http://schemas.openxmlformats.org/drawingml/2006/main" xmlns:r="http://schemas.openxmlformats.org/officeDocument/2006/relationships" xmlns:p="http://schemas.openxmlformats.org/presentationml/2006/main">
  <p:tag name="NUM" val="14"/>
</p:tagLst>
</file>

<file path=ppt/tags/tag322.xml><?xml version="1.0" encoding="utf-8"?>
<p:tagLst xmlns:a="http://schemas.openxmlformats.org/drawingml/2006/main" xmlns:r="http://schemas.openxmlformats.org/officeDocument/2006/relationships" xmlns:p="http://schemas.openxmlformats.org/presentationml/2006/main">
  <p:tag name="NUM" val="1"/>
</p:tagLst>
</file>

<file path=ppt/tags/tag323.xml><?xml version="1.0" encoding="utf-8"?>
<p:tagLst xmlns:a="http://schemas.openxmlformats.org/drawingml/2006/main" xmlns:r="http://schemas.openxmlformats.org/officeDocument/2006/relationships" xmlns:p="http://schemas.openxmlformats.org/presentationml/2006/main">
  <p:tag name="NUM" val="2"/>
</p:tagLst>
</file>

<file path=ppt/tags/tag324.xml><?xml version="1.0" encoding="utf-8"?>
<p:tagLst xmlns:a="http://schemas.openxmlformats.org/drawingml/2006/main" xmlns:r="http://schemas.openxmlformats.org/officeDocument/2006/relationships" xmlns:p="http://schemas.openxmlformats.org/presentationml/2006/main">
  <p:tag name="NUM" val="3"/>
</p:tagLst>
</file>

<file path=ppt/tags/tag325.xml><?xml version="1.0" encoding="utf-8"?>
<p:tagLst xmlns:a="http://schemas.openxmlformats.org/drawingml/2006/main" xmlns:r="http://schemas.openxmlformats.org/officeDocument/2006/relationships" xmlns:p="http://schemas.openxmlformats.org/presentationml/2006/main">
  <p:tag name="NUM" val="4"/>
</p:tagLst>
</file>

<file path=ppt/tags/tag326.xml><?xml version="1.0" encoding="utf-8"?>
<p:tagLst xmlns:a="http://schemas.openxmlformats.org/drawingml/2006/main" xmlns:r="http://schemas.openxmlformats.org/officeDocument/2006/relationships" xmlns:p="http://schemas.openxmlformats.org/presentationml/2006/main">
  <p:tag name="NUM" val="5"/>
</p:tagLst>
</file>

<file path=ppt/tags/tag327.xml><?xml version="1.0" encoding="utf-8"?>
<p:tagLst xmlns:a="http://schemas.openxmlformats.org/drawingml/2006/main" xmlns:r="http://schemas.openxmlformats.org/officeDocument/2006/relationships" xmlns:p="http://schemas.openxmlformats.org/presentationml/2006/main">
  <p:tag name="NUM" val="6"/>
</p:tagLst>
</file>

<file path=ppt/tags/tag328.xml><?xml version="1.0" encoding="utf-8"?>
<p:tagLst xmlns:a="http://schemas.openxmlformats.org/drawingml/2006/main" xmlns:r="http://schemas.openxmlformats.org/officeDocument/2006/relationships" xmlns:p="http://schemas.openxmlformats.org/presentationml/2006/main">
  <p:tag name="NUM" val="7"/>
</p:tagLst>
</file>

<file path=ppt/tags/tag329.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11"/>
</p:tagLst>
</file>

<file path=ppt/tags/tag330.xml><?xml version="1.0" encoding="utf-8"?>
<p:tagLst xmlns:a="http://schemas.openxmlformats.org/drawingml/2006/main" xmlns:r="http://schemas.openxmlformats.org/officeDocument/2006/relationships" xmlns:p="http://schemas.openxmlformats.org/presentationml/2006/main">
  <p:tag name="NUM" val="9"/>
</p:tagLst>
</file>

<file path=ppt/tags/tag331.xml><?xml version="1.0" encoding="utf-8"?>
<p:tagLst xmlns:a="http://schemas.openxmlformats.org/drawingml/2006/main" xmlns:r="http://schemas.openxmlformats.org/officeDocument/2006/relationships" xmlns:p="http://schemas.openxmlformats.org/presentationml/2006/main">
  <p:tag name="NUM" val="10"/>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3"/>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5"/>
</p:tagLst>
</file>

<file path=ppt/tags/tag337.xml><?xml version="1.0" encoding="utf-8"?>
<p:tagLst xmlns:a="http://schemas.openxmlformats.org/drawingml/2006/main" xmlns:r="http://schemas.openxmlformats.org/officeDocument/2006/relationships" xmlns:p="http://schemas.openxmlformats.org/presentationml/2006/main">
  <p:tag name="NUM" val="6"/>
</p:tagLst>
</file>

<file path=ppt/tags/tag338.xml><?xml version="1.0" encoding="utf-8"?>
<p:tagLst xmlns:a="http://schemas.openxmlformats.org/drawingml/2006/main" xmlns:r="http://schemas.openxmlformats.org/officeDocument/2006/relationships" xmlns:p="http://schemas.openxmlformats.org/presentationml/2006/main">
  <p:tag name="NUM" val="7"/>
</p:tagLst>
</file>

<file path=ppt/tags/tag339.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12"/>
</p:tagLst>
</file>

<file path=ppt/tags/tag340.xml><?xml version="1.0" encoding="utf-8"?>
<p:tagLst xmlns:a="http://schemas.openxmlformats.org/drawingml/2006/main" xmlns:r="http://schemas.openxmlformats.org/officeDocument/2006/relationships" xmlns:p="http://schemas.openxmlformats.org/presentationml/2006/main">
  <p:tag name="NUM" val="9"/>
</p:tagLst>
</file>

<file path=ppt/tags/tag341.xml><?xml version="1.0" encoding="utf-8"?>
<p:tagLst xmlns:a="http://schemas.openxmlformats.org/drawingml/2006/main" xmlns:r="http://schemas.openxmlformats.org/officeDocument/2006/relationships" xmlns:p="http://schemas.openxmlformats.org/presentationml/2006/main">
  <p:tag name="NUM" val="10"/>
</p:tagLst>
</file>

<file path=ppt/tags/tag342.xml><?xml version="1.0" encoding="utf-8"?>
<p:tagLst xmlns:a="http://schemas.openxmlformats.org/drawingml/2006/main" xmlns:r="http://schemas.openxmlformats.org/officeDocument/2006/relationships" xmlns:p="http://schemas.openxmlformats.org/presentationml/2006/main">
  <p:tag name="NUM" val="11"/>
</p:tagLst>
</file>

<file path=ppt/tags/tag343.xml><?xml version="1.0" encoding="utf-8"?>
<p:tagLst xmlns:a="http://schemas.openxmlformats.org/drawingml/2006/main" xmlns:r="http://schemas.openxmlformats.org/officeDocument/2006/relationships" xmlns:p="http://schemas.openxmlformats.org/presentationml/2006/main">
  <p:tag name="NUM" val="12"/>
</p:tagLst>
</file>

<file path=ppt/tags/tag344.xml><?xml version="1.0" encoding="utf-8"?>
<p:tagLst xmlns:a="http://schemas.openxmlformats.org/drawingml/2006/main" xmlns:r="http://schemas.openxmlformats.org/officeDocument/2006/relationships" xmlns:p="http://schemas.openxmlformats.org/presentationml/2006/main">
  <p:tag name="NUM" val="1"/>
</p:tagLst>
</file>

<file path=ppt/tags/tag345.xml><?xml version="1.0" encoding="utf-8"?>
<p:tagLst xmlns:a="http://schemas.openxmlformats.org/drawingml/2006/main" xmlns:r="http://schemas.openxmlformats.org/officeDocument/2006/relationships" xmlns:p="http://schemas.openxmlformats.org/presentationml/2006/main">
  <p:tag name="NUM" val="2"/>
</p:tagLst>
</file>

<file path=ppt/tags/tag346.xml><?xml version="1.0" encoding="utf-8"?>
<p:tagLst xmlns:a="http://schemas.openxmlformats.org/drawingml/2006/main" xmlns:r="http://schemas.openxmlformats.org/officeDocument/2006/relationships" xmlns:p="http://schemas.openxmlformats.org/presentationml/2006/main">
  <p:tag name="NUM" val="3"/>
</p:tagLst>
</file>

<file path=ppt/tags/tag347.xml><?xml version="1.0" encoding="utf-8"?>
<p:tagLst xmlns:a="http://schemas.openxmlformats.org/drawingml/2006/main" xmlns:r="http://schemas.openxmlformats.org/officeDocument/2006/relationships" xmlns:p="http://schemas.openxmlformats.org/presentationml/2006/main">
  <p:tag name="NUM" val="4"/>
</p:tagLst>
</file>

<file path=ppt/tags/tag348.xml><?xml version="1.0" encoding="utf-8"?>
<p:tagLst xmlns:a="http://schemas.openxmlformats.org/drawingml/2006/main" xmlns:r="http://schemas.openxmlformats.org/officeDocument/2006/relationships" xmlns:p="http://schemas.openxmlformats.org/presentationml/2006/main">
  <p:tag name="NUM" val="5"/>
</p:tagLst>
</file>

<file path=ppt/tags/tag349.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50.xml><?xml version="1.0" encoding="utf-8"?>
<p:tagLst xmlns:a="http://schemas.openxmlformats.org/drawingml/2006/main" xmlns:r="http://schemas.openxmlformats.org/officeDocument/2006/relationships" xmlns:p="http://schemas.openxmlformats.org/presentationml/2006/main">
  <p:tag name="NUM" val="7"/>
</p:tagLst>
</file>

<file path=ppt/tags/tag351.xml><?xml version="1.0" encoding="utf-8"?>
<p:tagLst xmlns:a="http://schemas.openxmlformats.org/drawingml/2006/main" xmlns:r="http://schemas.openxmlformats.org/officeDocument/2006/relationships" xmlns:p="http://schemas.openxmlformats.org/presentationml/2006/main">
  <p:tag name="NUM" val="8"/>
</p:tagLst>
</file>

<file path=ppt/tags/tag352.xml><?xml version="1.0" encoding="utf-8"?>
<p:tagLst xmlns:a="http://schemas.openxmlformats.org/drawingml/2006/main" xmlns:r="http://schemas.openxmlformats.org/officeDocument/2006/relationships" xmlns:p="http://schemas.openxmlformats.org/presentationml/2006/main">
  <p:tag name="NUM" val="9"/>
</p:tagLst>
</file>

<file path=ppt/tags/tag353.xml><?xml version="1.0" encoding="utf-8"?>
<p:tagLst xmlns:a="http://schemas.openxmlformats.org/drawingml/2006/main" xmlns:r="http://schemas.openxmlformats.org/officeDocument/2006/relationships" xmlns:p="http://schemas.openxmlformats.org/presentationml/2006/main">
  <p:tag name="NUM" val="10"/>
</p:tagLst>
</file>

<file path=ppt/tags/tag354.xml><?xml version="1.0" encoding="utf-8"?>
<p:tagLst xmlns:a="http://schemas.openxmlformats.org/drawingml/2006/main" xmlns:r="http://schemas.openxmlformats.org/officeDocument/2006/relationships" xmlns:p="http://schemas.openxmlformats.org/presentationml/2006/main">
  <p:tag name="NUM" val="11"/>
</p:tagLst>
</file>

<file path=ppt/tags/tag355.xml><?xml version="1.0" encoding="utf-8"?>
<p:tagLst xmlns:a="http://schemas.openxmlformats.org/drawingml/2006/main" xmlns:r="http://schemas.openxmlformats.org/officeDocument/2006/relationships" xmlns:p="http://schemas.openxmlformats.org/presentationml/2006/main">
  <p:tag name="NUM" val="12"/>
</p:tagLst>
</file>

<file path=ppt/tags/tag356.xml><?xml version="1.0" encoding="utf-8"?>
<p:tagLst xmlns:a="http://schemas.openxmlformats.org/drawingml/2006/main" xmlns:r="http://schemas.openxmlformats.org/officeDocument/2006/relationships" xmlns:p="http://schemas.openxmlformats.org/presentationml/2006/main">
  <p:tag name="NUM" val="13"/>
</p:tagLst>
</file>

<file path=ppt/tags/tag357.xml><?xml version="1.0" encoding="utf-8"?>
<p:tagLst xmlns:a="http://schemas.openxmlformats.org/drawingml/2006/main" xmlns:r="http://schemas.openxmlformats.org/officeDocument/2006/relationships" xmlns:p="http://schemas.openxmlformats.org/presentationml/2006/main">
  <p:tag name="NUM" val="14"/>
</p:tagLst>
</file>

<file path=ppt/tags/tag358.xml><?xml version="1.0" encoding="utf-8"?>
<p:tagLst xmlns:a="http://schemas.openxmlformats.org/drawingml/2006/main" xmlns:r="http://schemas.openxmlformats.org/officeDocument/2006/relationships" xmlns:p="http://schemas.openxmlformats.org/presentationml/2006/main">
  <p:tag name="NUM" val="15"/>
</p:tagLst>
</file>

<file path=ppt/tags/tag359.xml><?xml version="1.0" encoding="utf-8"?>
<p:tagLst xmlns:a="http://schemas.openxmlformats.org/drawingml/2006/main" xmlns:r="http://schemas.openxmlformats.org/officeDocument/2006/relationships" xmlns:p="http://schemas.openxmlformats.org/presentationml/2006/main">
  <p:tag name="NUM" val="16"/>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60.xml><?xml version="1.0" encoding="utf-8"?>
<p:tagLst xmlns:a="http://schemas.openxmlformats.org/drawingml/2006/main" xmlns:r="http://schemas.openxmlformats.org/officeDocument/2006/relationships" xmlns:p="http://schemas.openxmlformats.org/presentationml/2006/main">
  <p:tag name="NUM" val="17"/>
</p:tagLst>
</file>

<file path=ppt/tags/tag361.xml><?xml version="1.0" encoding="utf-8"?>
<p:tagLst xmlns:a="http://schemas.openxmlformats.org/drawingml/2006/main" xmlns:r="http://schemas.openxmlformats.org/officeDocument/2006/relationships" xmlns:p="http://schemas.openxmlformats.org/presentationml/2006/main">
  <p:tag name="NUM" val="1"/>
</p:tagLst>
</file>

<file path=ppt/tags/tag362.xml><?xml version="1.0" encoding="utf-8"?>
<p:tagLst xmlns:a="http://schemas.openxmlformats.org/drawingml/2006/main" xmlns:r="http://schemas.openxmlformats.org/officeDocument/2006/relationships" xmlns:p="http://schemas.openxmlformats.org/presentationml/2006/main">
  <p:tag name="NUM" val="1"/>
</p:tagLst>
</file>

<file path=ppt/tags/tag363.xml><?xml version="1.0" encoding="utf-8"?>
<p:tagLst xmlns:a="http://schemas.openxmlformats.org/drawingml/2006/main" xmlns:r="http://schemas.openxmlformats.org/officeDocument/2006/relationships" xmlns:p="http://schemas.openxmlformats.org/presentationml/2006/main">
  <p:tag name="NUM" val="2"/>
</p:tagLst>
</file>

<file path=ppt/tags/tag364.xml><?xml version="1.0" encoding="utf-8"?>
<p:tagLst xmlns:a="http://schemas.openxmlformats.org/drawingml/2006/main" xmlns:r="http://schemas.openxmlformats.org/officeDocument/2006/relationships" xmlns:p="http://schemas.openxmlformats.org/presentationml/2006/main">
  <p:tag name="NUM" val="3"/>
</p:tagLst>
</file>

<file path=ppt/tags/tag365.xml><?xml version="1.0" encoding="utf-8"?>
<p:tagLst xmlns:a="http://schemas.openxmlformats.org/drawingml/2006/main" xmlns:r="http://schemas.openxmlformats.org/officeDocument/2006/relationships" xmlns:p="http://schemas.openxmlformats.org/presentationml/2006/main">
  <p:tag name="NUM" val="4"/>
</p:tagLst>
</file>

<file path=ppt/tags/tag366.xml><?xml version="1.0" encoding="utf-8"?>
<p:tagLst xmlns:a="http://schemas.openxmlformats.org/drawingml/2006/main" xmlns:r="http://schemas.openxmlformats.org/officeDocument/2006/relationships" xmlns:p="http://schemas.openxmlformats.org/presentationml/2006/main">
  <p:tag name="NUM" val="5"/>
</p:tagLst>
</file>

<file path=ppt/tags/tag367.xml><?xml version="1.0" encoding="utf-8"?>
<p:tagLst xmlns:a="http://schemas.openxmlformats.org/drawingml/2006/main" xmlns:r="http://schemas.openxmlformats.org/officeDocument/2006/relationships" xmlns:p="http://schemas.openxmlformats.org/presentationml/2006/main">
  <p:tag name="NUM" val="6"/>
</p:tagLst>
</file>

<file path=ppt/tags/tag368.xml><?xml version="1.0" encoding="utf-8"?>
<p:tagLst xmlns:a="http://schemas.openxmlformats.org/drawingml/2006/main" xmlns:r="http://schemas.openxmlformats.org/officeDocument/2006/relationships" xmlns:p="http://schemas.openxmlformats.org/presentationml/2006/main">
  <p:tag name="NUM" val="7"/>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4"/>
</p:tagLst>
</file>

<file path=ppt/tags/tag373.xml><?xml version="1.0" encoding="utf-8"?>
<p:tagLst xmlns:a="http://schemas.openxmlformats.org/drawingml/2006/main" xmlns:r="http://schemas.openxmlformats.org/officeDocument/2006/relationships" xmlns:p="http://schemas.openxmlformats.org/presentationml/2006/main">
  <p:tag name="NUM" val="5"/>
</p:tagLst>
</file>

<file path=ppt/tags/tag374.xml><?xml version="1.0" encoding="utf-8"?>
<p:tagLst xmlns:a="http://schemas.openxmlformats.org/drawingml/2006/main" xmlns:r="http://schemas.openxmlformats.org/officeDocument/2006/relationships" xmlns:p="http://schemas.openxmlformats.org/presentationml/2006/main">
  <p:tag name="NUM" val="6"/>
</p:tagLst>
</file>

<file path=ppt/tags/tag375.xml><?xml version="1.0" encoding="utf-8"?>
<p:tagLst xmlns:a="http://schemas.openxmlformats.org/drawingml/2006/main" xmlns:r="http://schemas.openxmlformats.org/officeDocument/2006/relationships" xmlns:p="http://schemas.openxmlformats.org/presentationml/2006/main">
  <p:tag name="NUM" val="7"/>
</p:tagLst>
</file>

<file path=ppt/tags/tag376.xml><?xml version="1.0" encoding="utf-8"?>
<p:tagLst xmlns:a="http://schemas.openxmlformats.org/drawingml/2006/main" xmlns:r="http://schemas.openxmlformats.org/officeDocument/2006/relationships" xmlns:p="http://schemas.openxmlformats.org/presentationml/2006/main">
  <p:tag name="NUM" val="8"/>
</p:tagLst>
</file>

<file path=ppt/tags/tag377.xml><?xml version="1.0" encoding="utf-8"?>
<p:tagLst xmlns:a="http://schemas.openxmlformats.org/drawingml/2006/main" xmlns:r="http://schemas.openxmlformats.org/officeDocument/2006/relationships" xmlns:p="http://schemas.openxmlformats.org/presentationml/2006/main">
  <p:tag name="NUM" val="9"/>
</p:tagLst>
</file>

<file path=ppt/tags/tag378.xml><?xml version="1.0" encoding="utf-8"?>
<p:tagLst xmlns:a="http://schemas.openxmlformats.org/drawingml/2006/main" xmlns:r="http://schemas.openxmlformats.org/officeDocument/2006/relationships" xmlns:p="http://schemas.openxmlformats.org/presentationml/2006/main">
  <p:tag name="NUM" val="10"/>
</p:tagLst>
</file>

<file path=ppt/tags/tag379.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80.xml><?xml version="1.0" encoding="utf-8"?>
<p:tagLst xmlns:a="http://schemas.openxmlformats.org/drawingml/2006/main" xmlns:r="http://schemas.openxmlformats.org/officeDocument/2006/relationships" xmlns:p="http://schemas.openxmlformats.org/presentationml/2006/main">
  <p:tag name="NUM" val="1"/>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3"/>
</p:tagLst>
</file>

<file path=ppt/tags/tag383.xml><?xml version="1.0" encoding="utf-8"?>
<p:tagLst xmlns:a="http://schemas.openxmlformats.org/drawingml/2006/main" xmlns:r="http://schemas.openxmlformats.org/officeDocument/2006/relationships" xmlns:p="http://schemas.openxmlformats.org/presentationml/2006/main">
  <p:tag name="NUM" val="4"/>
</p:tagLst>
</file>

<file path=ppt/tags/tag384.xml><?xml version="1.0" encoding="utf-8"?>
<p:tagLst xmlns:a="http://schemas.openxmlformats.org/drawingml/2006/main" xmlns:r="http://schemas.openxmlformats.org/officeDocument/2006/relationships" xmlns:p="http://schemas.openxmlformats.org/presentationml/2006/main">
  <p:tag name="NUM" val="5"/>
</p:tagLst>
</file>

<file path=ppt/tags/tag385.xml><?xml version="1.0" encoding="utf-8"?>
<p:tagLst xmlns:a="http://schemas.openxmlformats.org/drawingml/2006/main" xmlns:r="http://schemas.openxmlformats.org/officeDocument/2006/relationships" xmlns:p="http://schemas.openxmlformats.org/presentationml/2006/main">
  <p:tag name="NUM" val="6"/>
</p:tagLst>
</file>

<file path=ppt/tags/tag386.xml><?xml version="1.0" encoding="utf-8"?>
<p:tagLst xmlns:a="http://schemas.openxmlformats.org/drawingml/2006/main" xmlns:r="http://schemas.openxmlformats.org/officeDocument/2006/relationships" xmlns:p="http://schemas.openxmlformats.org/presentationml/2006/main">
  <p:tag name="NUM" val="7"/>
</p:tagLst>
</file>

<file path=ppt/tags/tag387.xml><?xml version="1.0" encoding="utf-8"?>
<p:tagLst xmlns:a="http://schemas.openxmlformats.org/drawingml/2006/main" xmlns:r="http://schemas.openxmlformats.org/officeDocument/2006/relationships" xmlns:p="http://schemas.openxmlformats.org/presentationml/2006/main">
  <p:tag name="NUM" val="1"/>
</p:tagLst>
</file>

<file path=ppt/tags/tag388.xml><?xml version="1.0" encoding="utf-8"?>
<p:tagLst xmlns:a="http://schemas.openxmlformats.org/drawingml/2006/main" xmlns:r="http://schemas.openxmlformats.org/officeDocument/2006/relationships" xmlns:p="http://schemas.openxmlformats.org/presentationml/2006/main">
  <p:tag name="NUM" val="2"/>
</p:tagLst>
</file>

<file path=ppt/tags/tag389.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390.xml><?xml version="1.0" encoding="utf-8"?>
<p:tagLst xmlns:a="http://schemas.openxmlformats.org/drawingml/2006/main" xmlns:r="http://schemas.openxmlformats.org/officeDocument/2006/relationships" xmlns:p="http://schemas.openxmlformats.org/presentationml/2006/main">
  <p:tag name="NUM" val="4"/>
</p:tagLst>
</file>

<file path=ppt/tags/tag391.xml><?xml version="1.0" encoding="utf-8"?>
<p:tagLst xmlns:a="http://schemas.openxmlformats.org/drawingml/2006/main" xmlns:r="http://schemas.openxmlformats.org/officeDocument/2006/relationships" xmlns:p="http://schemas.openxmlformats.org/presentationml/2006/main">
  <p:tag name="NUM" val="5"/>
</p:tagLst>
</file>

<file path=ppt/tags/tag392.xml><?xml version="1.0" encoding="utf-8"?>
<p:tagLst xmlns:a="http://schemas.openxmlformats.org/drawingml/2006/main" xmlns:r="http://schemas.openxmlformats.org/officeDocument/2006/relationships" xmlns:p="http://schemas.openxmlformats.org/presentationml/2006/main">
  <p:tag name="NUM" val="6"/>
</p:tagLst>
</file>

<file path=ppt/tags/tag393.xml><?xml version="1.0" encoding="utf-8"?>
<p:tagLst xmlns:a="http://schemas.openxmlformats.org/drawingml/2006/main" xmlns:r="http://schemas.openxmlformats.org/officeDocument/2006/relationships" xmlns:p="http://schemas.openxmlformats.org/presentationml/2006/main">
  <p:tag name="NUM" val="7"/>
</p:tagLst>
</file>

<file path=ppt/tags/tag394.xml><?xml version="1.0" encoding="utf-8"?>
<p:tagLst xmlns:a="http://schemas.openxmlformats.org/drawingml/2006/main" xmlns:r="http://schemas.openxmlformats.org/officeDocument/2006/relationships" xmlns:p="http://schemas.openxmlformats.org/presentationml/2006/main">
  <p:tag name="NUM" val="8"/>
</p:tagLst>
</file>

<file path=ppt/tags/tag395.xml><?xml version="1.0" encoding="utf-8"?>
<p:tagLst xmlns:a="http://schemas.openxmlformats.org/drawingml/2006/main" xmlns:r="http://schemas.openxmlformats.org/officeDocument/2006/relationships" xmlns:p="http://schemas.openxmlformats.org/presentationml/2006/main">
  <p:tag name="NUM" val="9"/>
</p:tagLst>
</file>

<file path=ppt/tags/tag396.xml><?xml version="1.0" encoding="utf-8"?>
<p:tagLst xmlns:a="http://schemas.openxmlformats.org/drawingml/2006/main" xmlns:r="http://schemas.openxmlformats.org/officeDocument/2006/relationships" xmlns:p="http://schemas.openxmlformats.org/presentationml/2006/main">
  <p:tag name="NUM" val="10"/>
</p:tagLst>
</file>

<file path=ppt/tags/tag397.xml><?xml version="1.0" encoding="utf-8"?>
<p:tagLst xmlns:a="http://schemas.openxmlformats.org/drawingml/2006/main" xmlns:r="http://schemas.openxmlformats.org/officeDocument/2006/relationships" xmlns:p="http://schemas.openxmlformats.org/presentationml/2006/main">
  <p:tag name="NUM" val="11"/>
</p:tagLst>
</file>

<file path=ppt/tags/tag398.xml><?xml version="1.0" encoding="utf-8"?>
<p:tagLst xmlns:a="http://schemas.openxmlformats.org/drawingml/2006/main" xmlns:r="http://schemas.openxmlformats.org/officeDocument/2006/relationships" xmlns:p="http://schemas.openxmlformats.org/presentationml/2006/main">
  <p:tag name="NUM" val="12"/>
</p:tagLst>
</file>

<file path=ppt/tags/tag39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00.xml><?xml version="1.0" encoding="utf-8"?>
<p:tagLst xmlns:a="http://schemas.openxmlformats.org/drawingml/2006/main" xmlns:r="http://schemas.openxmlformats.org/officeDocument/2006/relationships" xmlns:p="http://schemas.openxmlformats.org/presentationml/2006/main">
  <p:tag name="NUM" val="1"/>
</p:tagLst>
</file>

<file path=ppt/tags/tag401.xml><?xml version="1.0" encoding="utf-8"?>
<p:tagLst xmlns:a="http://schemas.openxmlformats.org/drawingml/2006/main" xmlns:r="http://schemas.openxmlformats.org/officeDocument/2006/relationships" xmlns:p="http://schemas.openxmlformats.org/presentationml/2006/main">
  <p:tag name="NUM" val="2"/>
</p:tagLst>
</file>

<file path=ppt/tags/tag402.xml><?xml version="1.0" encoding="utf-8"?>
<p:tagLst xmlns:a="http://schemas.openxmlformats.org/drawingml/2006/main" xmlns:r="http://schemas.openxmlformats.org/officeDocument/2006/relationships" xmlns:p="http://schemas.openxmlformats.org/presentationml/2006/main">
  <p:tag name="NUM" val="3"/>
</p:tagLst>
</file>

<file path=ppt/tags/tag403.xml><?xml version="1.0" encoding="utf-8"?>
<p:tagLst xmlns:a="http://schemas.openxmlformats.org/drawingml/2006/main" xmlns:r="http://schemas.openxmlformats.org/officeDocument/2006/relationships" xmlns:p="http://schemas.openxmlformats.org/presentationml/2006/main">
  <p:tag name="NUM" val="4"/>
</p:tagLst>
</file>

<file path=ppt/tags/tag404.xml><?xml version="1.0" encoding="utf-8"?>
<p:tagLst xmlns:a="http://schemas.openxmlformats.org/drawingml/2006/main" xmlns:r="http://schemas.openxmlformats.org/officeDocument/2006/relationships" xmlns:p="http://schemas.openxmlformats.org/presentationml/2006/main">
  <p:tag name="NUM" val="5"/>
</p:tagLst>
</file>

<file path=ppt/tags/tag405.xml><?xml version="1.0" encoding="utf-8"?>
<p:tagLst xmlns:a="http://schemas.openxmlformats.org/drawingml/2006/main" xmlns:r="http://schemas.openxmlformats.org/officeDocument/2006/relationships" xmlns:p="http://schemas.openxmlformats.org/presentationml/2006/main">
  <p:tag name="NUM" val="6"/>
</p:tagLst>
</file>

<file path=ppt/tags/tag406.xml><?xml version="1.0" encoding="utf-8"?>
<p:tagLst xmlns:a="http://schemas.openxmlformats.org/drawingml/2006/main" xmlns:r="http://schemas.openxmlformats.org/officeDocument/2006/relationships" xmlns:p="http://schemas.openxmlformats.org/presentationml/2006/main">
  <p:tag name="NUM" val="7"/>
</p:tagLst>
</file>

<file path=ppt/tags/tag407.xml><?xml version="1.0" encoding="utf-8"?>
<p:tagLst xmlns:a="http://schemas.openxmlformats.org/drawingml/2006/main" xmlns:r="http://schemas.openxmlformats.org/officeDocument/2006/relationships" xmlns:p="http://schemas.openxmlformats.org/presentationml/2006/main">
  <p:tag name="NUM" val="8"/>
</p:tagLst>
</file>

<file path=ppt/tags/tag408.xml><?xml version="1.0" encoding="utf-8"?>
<p:tagLst xmlns:a="http://schemas.openxmlformats.org/drawingml/2006/main" xmlns:r="http://schemas.openxmlformats.org/officeDocument/2006/relationships" xmlns:p="http://schemas.openxmlformats.org/presentationml/2006/main">
  <p:tag name="NUM" val="9"/>
</p:tagLst>
</file>

<file path=ppt/tags/tag409.xml><?xml version="1.0" encoding="utf-8"?>
<p:tagLst xmlns:a="http://schemas.openxmlformats.org/drawingml/2006/main" xmlns:r="http://schemas.openxmlformats.org/officeDocument/2006/relationships" xmlns:p="http://schemas.openxmlformats.org/presentationml/2006/main">
  <p:tag name="NUM" val="10"/>
</p:tagLst>
</file>

<file path=ppt/tags/tag41.xml><?xml version="1.0" encoding="utf-8"?>
<p:tagLst xmlns:a="http://schemas.openxmlformats.org/drawingml/2006/main" xmlns:r="http://schemas.openxmlformats.org/officeDocument/2006/relationships" xmlns:p="http://schemas.openxmlformats.org/presentationml/2006/main">
  <p:tag name="NUM" val="7"/>
</p:tagLst>
</file>

<file path=ppt/tags/tag410.xml><?xml version="1.0" encoding="utf-8"?>
<p:tagLst xmlns:a="http://schemas.openxmlformats.org/drawingml/2006/main" xmlns:r="http://schemas.openxmlformats.org/officeDocument/2006/relationships" xmlns:p="http://schemas.openxmlformats.org/presentationml/2006/main">
  <p:tag name="NUM" val="11"/>
</p:tagLst>
</file>

<file path=ppt/tags/tag411.xml><?xml version="1.0" encoding="utf-8"?>
<p:tagLst xmlns:a="http://schemas.openxmlformats.org/drawingml/2006/main" xmlns:r="http://schemas.openxmlformats.org/officeDocument/2006/relationships" xmlns:p="http://schemas.openxmlformats.org/presentationml/2006/main">
  <p:tag name="NUM" val="1"/>
</p:tagLst>
</file>

<file path=ppt/tags/tag412.xml><?xml version="1.0" encoding="utf-8"?>
<p:tagLst xmlns:a="http://schemas.openxmlformats.org/drawingml/2006/main" xmlns:r="http://schemas.openxmlformats.org/officeDocument/2006/relationships" xmlns:p="http://schemas.openxmlformats.org/presentationml/2006/main">
  <p:tag name="NUM" val="2"/>
</p:tagLst>
</file>

<file path=ppt/tags/tag413.xml><?xml version="1.0" encoding="utf-8"?>
<p:tagLst xmlns:a="http://schemas.openxmlformats.org/drawingml/2006/main" xmlns:r="http://schemas.openxmlformats.org/officeDocument/2006/relationships" xmlns:p="http://schemas.openxmlformats.org/presentationml/2006/main">
  <p:tag name="NUM" val="3"/>
</p:tagLst>
</file>

<file path=ppt/tags/tag414.xml><?xml version="1.0" encoding="utf-8"?>
<p:tagLst xmlns:a="http://schemas.openxmlformats.org/drawingml/2006/main" xmlns:r="http://schemas.openxmlformats.org/officeDocument/2006/relationships" xmlns:p="http://schemas.openxmlformats.org/presentationml/2006/main">
  <p:tag name="NUM" val="4"/>
</p:tagLst>
</file>

<file path=ppt/tags/tag415.xml><?xml version="1.0" encoding="utf-8"?>
<p:tagLst xmlns:a="http://schemas.openxmlformats.org/drawingml/2006/main" xmlns:r="http://schemas.openxmlformats.org/officeDocument/2006/relationships" xmlns:p="http://schemas.openxmlformats.org/presentationml/2006/main">
  <p:tag name="NUM" val="5"/>
</p:tagLst>
</file>

<file path=ppt/tags/tag416.xml><?xml version="1.0" encoding="utf-8"?>
<p:tagLst xmlns:a="http://schemas.openxmlformats.org/drawingml/2006/main" xmlns:r="http://schemas.openxmlformats.org/officeDocument/2006/relationships" xmlns:p="http://schemas.openxmlformats.org/presentationml/2006/main">
  <p:tag name="NUM" val="6"/>
</p:tagLst>
</file>

<file path=ppt/tags/tag417.xml><?xml version="1.0" encoding="utf-8"?>
<p:tagLst xmlns:a="http://schemas.openxmlformats.org/drawingml/2006/main" xmlns:r="http://schemas.openxmlformats.org/officeDocument/2006/relationships" xmlns:p="http://schemas.openxmlformats.org/presentationml/2006/main">
  <p:tag name="NUM" val="7"/>
</p:tagLst>
</file>

<file path=ppt/tags/tag418.xml><?xml version="1.0" encoding="utf-8"?>
<p:tagLst xmlns:a="http://schemas.openxmlformats.org/drawingml/2006/main" xmlns:r="http://schemas.openxmlformats.org/officeDocument/2006/relationships" xmlns:p="http://schemas.openxmlformats.org/presentationml/2006/main">
  <p:tag name="NUM" val="8"/>
</p:tagLst>
</file>

<file path=ppt/tags/tag419.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20.xml><?xml version="1.0" encoding="utf-8"?>
<p:tagLst xmlns:a="http://schemas.openxmlformats.org/drawingml/2006/main" xmlns:r="http://schemas.openxmlformats.org/officeDocument/2006/relationships" xmlns:p="http://schemas.openxmlformats.org/presentationml/2006/main">
  <p:tag name="NUM" val="10"/>
</p:tagLst>
</file>

<file path=ppt/tags/tag421.xml><?xml version="1.0" encoding="utf-8"?>
<p:tagLst xmlns:a="http://schemas.openxmlformats.org/drawingml/2006/main" xmlns:r="http://schemas.openxmlformats.org/officeDocument/2006/relationships" xmlns:p="http://schemas.openxmlformats.org/presentationml/2006/main">
  <p:tag name="NUM" val="11"/>
</p:tagLst>
</file>

<file path=ppt/tags/tag422.xml><?xml version="1.0" encoding="utf-8"?>
<p:tagLst xmlns:a="http://schemas.openxmlformats.org/drawingml/2006/main" xmlns:r="http://schemas.openxmlformats.org/officeDocument/2006/relationships" xmlns:p="http://schemas.openxmlformats.org/presentationml/2006/main">
  <p:tag name="NUM" val="12"/>
</p:tagLst>
</file>

<file path=ppt/tags/tag423.xml><?xml version="1.0" encoding="utf-8"?>
<p:tagLst xmlns:a="http://schemas.openxmlformats.org/drawingml/2006/main" xmlns:r="http://schemas.openxmlformats.org/officeDocument/2006/relationships" xmlns:p="http://schemas.openxmlformats.org/presentationml/2006/main">
  <p:tag name="NUM" val="13"/>
</p:tagLst>
</file>

<file path=ppt/tags/tag424.xml><?xml version="1.0" encoding="utf-8"?>
<p:tagLst xmlns:a="http://schemas.openxmlformats.org/drawingml/2006/main" xmlns:r="http://schemas.openxmlformats.org/officeDocument/2006/relationships" xmlns:p="http://schemas.openxmlformats.org/presentationml/2006/main">
  <p:tag name="NUM" val="1"/>
</p:tagLst>
</file>

<file path=ppt/tags/tag425.xml><?xml version="1.0" encoding="utf-8"?>
<p:tagLst xmlns:a="http://schemas.openxmlformats.org/drawingml/2006/main" xmlns:r="http://schemas.openxmlformats.org/officeDocument/2006/relationships" xmlns:p="http://schemas.openxmlformats.org/presentationml/2006/main">
  <p:tag name="NUM" val="2"/>
</p:tagLst>
</file>

<file path=ppt/tags/tag426.xml><?xml version="1.0" encoding="utf-8"?>
<p:tagLst xmlns:a="http://schemas.openxmlformats.org/drawingml/2006/main" xmlns:r="http://schemas.openxmlformats.org/officeDocument/2006/relationships" xmlns:p="http://schemas.openxmlformats.org/presentationml/2006/main">
  <p:tag name="NUM" val="3"/>
</p:tagLst>
</file>

<file path=ppt/tags/tag427.xml><?xml version="1.0" encoding="utf-8"?>
<p:tagLst xmlns:a="http://schemas.openxmlformats.org/drawingml/2006/main" xmlns:r="http://schemas.openxmlformats.org/officeDocument/2006/relationships" xmlns:p="http://schemas.openxmlformats.org/presentationml/2006/main">
  <p:tag name="NUM" val="4"/>
</p:tagLst>
</file>

<file path=ppt/tags/tag428.xml><?xml version="1.0" encoding="utf-8"?>
<p:tagLst xmlns:a="http://schemas.openxmlformats.org/drawingml/2006/main" xmlns:r="http://schemas.openxmlformats.org/officeDocument/2006/relationships" xmlns:p="http://schemas.openxmlformats.org/presentationml/2006/main">
  <p:tag name="NUM" val="5"/>
</p:tagLst>
</file>

<file path=ppt/tags/tag429.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9"/>
</p:tagLst>
</file>

<file path=ppt/tags/tag430.xml><?xml version="1.0" encoding="utf-8"?>
<p:tagLst xmlns:a="http://schemas.openxmlformats.org/drawingml/2006/main" xmlns:r="http://schemas.openxmlformats.org/officeDocument/2006/relationships" xmlns:p="http://schemas.openxmlformats.org/presentationml/2006/main">
  <p:tag name="NUM" val="7"/>
</p:tagLst>
</file>

<file path=ppt/tags/tag431.xml><?xml version="1.0" encoding="utf-8"?>
<p:tagLst xmlns:a="http://schemas.openxmlformats.org/drawingml/2006/main" xmlns:r="http://schemas.openxmlformats.org/officeDocument/2006/relationships" xmlns:p="http://schemas.openxmlformats.org/presentationml/2006/main">
  <p:tag name="NUM" val="8"/>
</p:tagLst>
</file>

<file path=ppt/tags/tag432.xml><?xml version="1.0" encoding="utf-8"?>
<p:tagLst xmlns:a="http://schemas.openxmlformats.org/drawingml/2006/main" xmlns:r="http://schemas.openxmlformats.org/officeDocument/2006/relationships" xmlns:p="http://schemas.openxmlformats.org/presentationml/2006/main">
  <p:tag name="NUM" val="9"/>
</p:tagLst>
</file>

<file path=ppt/tags/tag433.xml><?xml version="1.0" encoding="utf-8"?>
<p:tagLst xmlns:a="http://schemas.openxmlformats.org/drawingml/2006/main" xmlns:r="http://schemas.openxmlformats.org/officeDocument/2006/relationships" xmlns:p="http://schemas.openxmlformats.org/presentationml/2006/main">
  <p:tag name="NUM" val="10"/>
</p:tagLst>
</file>

<file path=ppt/tags/tag434.xml><?xml version="1.0" encoding="utf-8"?>
<p:tagLst xmlns:a="http://schemas.openxmlformats.org/drawingml/2006/main" xmlns:r="http://schemas.openxmlformats.org/officeDocument/2006/relationships" xmlns:p="http://schemas.openxmlformats.org/presentationml/2006/main">
  <p:tag name="NUM" val="11"/>
</p:tagLst>
</file>

<file path=ppt/tags/tag435.xml><?xml version="1.0" encoding="utf-8"?>
<p:tagLst xmlns:a="http://schemas.openxmlformats.org/drawingml/2006/main" xmlns:r="http://schemas.openxmlformats.org/officeDocument/2006/relationships" xmlns:p="http://schemas.openxmlformats.org/presentationml/2006/main">
  <p:tag name="NUM" val="1"/>
</p:tagLst>
</file>

<file path=ppt/tags/tag436.xml><?xml version="1.0" encoding="utf-8"?>
<p:tagLst xmlns:a="http://schemas.openxmlformats.org/drawingml/2006/main" xmlns:r="http://schemas.openxmlformats.org/officeDocument/2006/relationships" xmlns:p="http://schemas.openxmlformats.org/presentationml/2006/main">
  <p:tag name="NUM" val="2"/>
</p:tagLst>
</file>

<file path=ppt/tags/tag437.xml><?xml version="1.0" encoding="utf-8"?>
<p:tagLst xmlns:a="http://schemas.openxmlformats.org/drawingml/2006/main" xmlns:r="http://schemas.openxmlformats.org/officeDocument/2006/relationships" xmlns:p="http://schemas.openxmlformats.org/presentationml/2006/main">
  <p:tag name="NUM" val="3"/>
</p:tagLst>
</file>

<file path=ppt/tags/tag438.xml><?xml version="1.0" encoding="utf-8"?>
<p:tagLst xmlns:a="http://schemas.openxmlformats.org/drawingml/2006/main" xmlns:r="http://schemas.openxmlformats.org/officeDocument/2006/relationships" xmlns:p="http://schemas.openxmlformats.org/presentationml/2006/main">
  <p:tag name="NUM" val="4"/>
</p:tagLst>
</file>

<file path=ppt/tags/tag439.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0"/>
</p:tagLst>
</file>

<file path=ppt/tags/tag440.xml><?xml version="1.0" encoding="utf-8"?>
<p:tagLst xmlns:a="http://schemas.openxmlformats.org/drawingml/2006/main" xmlns:r="http://schemas.openxmlformats.org/officeDocument/2006/relationships" xmlns:p="http://schemas.openxmlformats.org/presentationml/2006/main">
  <p:tag name="NUM" val="6"/>
</p:tagLst>
</file>

<file path=ppt/tags/tag441.xml><?xml version="1.0" encoding="utf-8"?>
<p:tagLst xmlns:a="http://schemas.openxmlformats.org/drawingml/2006/main" xmlns:r="http://schemas.openxmlformats.org/officeDocument/2006/relationships" xmlns:p="http://schemas.openxmlformats.org/presentationml/2006/main">
  <p:tag name="NUM" val="7"/>
</p:tagLst>
</file>

<file path=ppt/tags/tag442.xml><?xml version="1.0" encoding="utf-8"?>
<p:tagLst xmlns:a="http://schemas.openxmlformats.org/drawingml/2006/main" xmlns:r="http://schemas.openxmlformats.org/officeDocument/2006/relationships" xmlns:p="http://schemas.openxmlformats.org/presentationml/2006/main">
  <p:tag name="NUM" val="8"/>
</p:tagLst>
</file>

<file path=ppt/tags/tag443.xml><?xml version="1.0" encoding="utf-8"?>
<p:tagLst xmlns:a="http://schemas.openxmlformats.org/drawingml/2006/main" xmlns:r="http://schemas.openxmlformats.org/officeDocument/2006/relationships" xmlns:p="http://schemas.openxmlformats.org/presentationml/2006/main">
  <p:tag name="NUM" val="9"/>
</p:tagLst>
</file>

<file path=ppt/tags/tag444.xml><?xml version="1.0" encoding="utf-8"?>
<p:tagLst xmlns:a="http://schemas.openxmlformats.org/drawingml/2006/main" xmlns:r="http://schemas.openxmlformats.org/officeDocument/2006/relationships" xmlns:p="http://schemas.openxmlformats.org/presentationml/2006/main">
  <p:tag name="NUM" val="10"/>
</p:tagLst>
</file>

<file path=ppt/tags/tag445.xml><?xml version="1.0" encoding="utf-8"?>
<p:tagLst xmlns:a="http://schemas.openxmlformats.org/drawingml/2006/main" xmlns:r="http://schemas.openxmlformats.org/officeDocument/2006/relationships" xmlns:p="http://schemas.openxmlformats.org/presentationml/2006/main">
  <p:tag name="NUM" val="11"/>
</p:tagLst>
</file>

<file path=ppt/tags/tag446.xml><?xml version="1.0" encoding="utf-8"?>
<p:tagLst xmlns:a="http://schemas.openxmlformats.org/drawingml/2006/main" xmlns:r="http://schemas.openxmlformats.org/officeDocument/2006/relationships" xmlns:p="http://schemas.openxmlformats.org/presentationml/2006/main">
  <p:tag name="NUM" val="12"/>
</p:tagLst>
</file>

<file path=ppt/tags/tag447.xml><?xml version="1.0" encoding="utf-8"?>
<p:tagLst xmlns:a="http://schemas.openxmlformats.org/drawingml/2006/main" xmlns:r="http://schemas.openxmlformats.org/officeDocument/2006/relationships" xmlns:p="http://schemas.openxmlformats.org/presentationml/2006/main">
  <p:tag name="NUM" val="13"/>
</p:tagLst>
</file>

<file path=ppt/tags/tag448.xml><?xml version="1.0" encoding="utf-8"?>
<p:tagLst xmlns:a="http://schemas.openxmlformats.org/drawingml/2006/main" xmlns:r="http://schemas.openxmlformats.org/officeDocument/2006/relationships" xmlns:p="http://schemas.openxmlformats.org/presentationml/2006/main">
  <p:tag name="NUM" val="14"/>
</p:tagLst>
</file>

<file path=ppt/tags/tag449.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11"/>
</p:tagLst>
</file>

<file path=ppt/tags/tag450.xml><?xml version="1.0" encoding="utf-8"?>
<p:tagLst xmlns:a="http://schemas.openxmlformats.org/drawingml/2006/main" xmlns:r="http://schemas.openxmlformats.org/officeDocument/2006/relationships" xmlns:p="http://schemas.openxmlformats.org/presentationml/2006/main">
  <p:tag name="NUM" val="2"/>
</p:tagLst>
</file>

<file path=ppt/tags/tag451.xml><?xml version="1.0" encoding="utf-8"?>
<p:tagLst xmlns:a="http://schemas.openxmlformats.org/drawingml/2006/main" xmlns:r="http://schemas.openxmlformats.org/officeDocument/2006/relationships" xmlns:p="http://schemas.openxmlformats.org/presentationml/2006/main">
  <p:tag name="NUM" val="3"/>
</p:tagLst>
</file>

<file path=ppt/tags/tag452.xml><?xml version="1.0" encoding="utf-8"?>
<p:tagLst xmlns:a="http://schemas.openxmlformats.org/drawingml/2006/main" xmlns:r="http://schemas.openxmlformats.org/officeDocument/2006/relationships" xmlns:p="http://schemas.openxmlformats.org/presentationml/2006/main">
  <p:tag name="NUM" val="4"/>
</p:tagLst>
</file>

<file path=ppt/tags/tag453.xml><?xml version="1.0" encoding="utf-8"?>
<p:tagLst xmlns:a="http://schemas.openxmlformats.org/drawingml/2006/main" xmlns:r="http://schemas.openxmlformats.org/officeDocument/2006/relationships" xmlns:p="http://schemas.openxmlformats.org/presentationml/2006/main">
  <p:tag name="NUM" val="5"/>
</p:tagLst>
</file>

<file path=ppt/tags/tag454.xml><?xml version="1.0" encoding="utf-8"?>
<p:tagLst xmlns:a="http://schemas.openxmlformats.org/drawingml/2006/main" xmlns:r="http://schemas.openxmlformats.org/officeDocument/2006/relationships" xmlns:p="http://schemas.openxmlformats.org/presentationml/2006/main">
  <p:tag name="NUM" val="6"/>
</p:tagLst>
</file>

<file path=ppt/tags/tag455.xml><?xml version="1.0" encoding="utf-8"?>
<p:tagLst xmlns:a="http://schemas.openxmlformats.org/drawingml/2006/main" xmlns:r="http://schemas.openxmlformats.org/officeDocument/2006/relationships" xmlns:p="http://schemas.openxmlformats.org/presentationml/2006/main">
  <p:tag name="NUM" val="7"/>
</p:tagLst>
</file>

<file path=ppt/tags/tag456.xml><?xml version="1.0" encoding="utf-8"?>
<p:tagLst xmlns:a="http://schemas.openxmlformats.org/drawingml/2006/main" xmlns:r="http://schemas.openxmlformats.org/officeDocument/2006/relationships" xmlns:p="http://schemas.openxmlformats.org/presentationml/2006/main">
  <p:tag name="NUM" val="8"/>
</p:tagLst>
</file>

<file path=ppt/tags/tag457.xml><?xml version="1.0" encoding="utf-8"?>
<p:tagLst xmlns:a="http://schemas.openxmlformats.org/drawingml/2006/main" xmlns:r="http://schemas.openxmlformats.org/officeDocument/2006/relationships" xmlns:p="http://schemas.openxmlformats.org/presentationml/2006/main">
  <p:tag name="NUM" val="9"/>
</p:tagLst>
</file>

<file path=ppt/tags/tag458.xml><?xml version="1.0" encoding="utf-8"?>
<p:tagLst xmlns:a="http://schemas.openxmlformats.org/drawingml/2006/main" xmlns:r="http://schemas.openxmlformats.org/officeDocument/2006/relationships" xmlns:p="http://schemas.openxmlformats.org/presentationml/2006/main">
  <p:tag name="NUM" val="10"/>
</p:tagLst>
</file>

<file path=ppt/tags/tag459.xml><?xml version="1.0" encoding="utf-8"?>
<p:tagLst xmlns:a="http://schemas.openxmlformats.org/drawingml/2006/main" xmlns:r="http://schemas.openxmlformats.org/officeDocument/2006/relationships" xmlns:p="http://schemas.openxmlformats.org/presentationml/2006/main">
  <p:tag name="NUM" val="11"/>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60.xml><?xml version="1.0" encoding="utf-8"?>
<p:tagLst xmlns:a="http://schemas.openxmlformats.org/drawingml/2006/main" xmlns:r="http://schemas.openxmlformats.org/officeDocument/2006/relationships" xmlns:p="http://schemas.openxmlformats.org/presentationml/2006/main">
  <p:tag name="NUM" val="1"/>
</p:tagLst>
</file>

<file path=ppt/tags/tag461.xml><?xml version="1.0" encoding="utf-8"?>
<p:tagLst xmlns:a="http://schemas.openxmlformats.org/drawingml/2006/main" xmlns:r="http://schemas.openxmlformats.org/officeDocument/2006/relationships" xmlns:p="http://schemas.openxmlformats.org/presentationml/2006/main">
  <p:tag name="NUM" val="2"/>
</p:tagLst>
</file>

<file path=ppt/tags/tag462.xml><?xml version="1.0" encoding="utf-8"?>
<p:tagLst xmlns:a="http://schemas.openxmlformats.org/drawingml/2006/main" xmlns:r="http://schemas.openxmlformats.org/officeDocument/2006/relationships" xmlns:p="http://schemas.openxmlformats.org/presentationml/2006/main">
  <p:tag name="NUM" val="3"/>
</p:tagLst>
</file>

<file path=ppt/tags/tag463.xml><?xml version="1.0" encoding="utf-8"?>
<p:tagLst xmlns:a="http://schemas.openxmlformats.org/drawingml/2006/main" xmlns:r="http://schemas.openxmlformats.org/officeDocument/2006/relationships" xmlns:p="http://schemas.openxmlformats.org/presentationml/2006/main">
  <p:tag name="NUM" val="4"/>
</p:tagLst>
</file>

<file path=ppt/tags/tag464.xml><?xml version="1.0" encoding="utf-8"?>
<p:tagLst xmlns:a="http://schemas.openxmlformats.org/drawingml/2006/main" xmlns:r="http://schemas.openxmlformats.org/officeDocument/2006/relationships" xmlns:p="http://schemas.openxmlformats.org/presentationml/2006/main">
  <p:tag name="NUM" val="5"/>
</p:tagLst>
</file>

<file path=ppt/tags/tag465.xml><?xml version="1.0" encoding="utf-8"?>
<p:tagLst xmlns:a="http://schemas.openxmlformats.org/drawingml/2006/main" xmlns:r="http://schemas.openxmlformats.org/officeDocument/2006/relationships" xmlns:p="http://schemas.openxmlformats.org/presentationml/2006/main">
  <p:tag name="NUM" val="6"/>
</p:tagLst>
</file>

<file path=ppt/tags/tag466.xml><?xml version="1.0" encoding="utf-8"?>
<p:tagLst xmlns:a="http://schemas.openxmlformats.org/drawingml/2006/main" xmlns:r="http://schemas.openxmlformats.org/officeDocument/2006/relationships" xmlns:p="http://schemas.openxmlformats.org/presentationml/2006/main">
  <p:tag name="NUM" val="7"/>
</p:tagLst>
</file>

<file path=ppt/tags/tag467.xml><?xml version="1.0" encoding="utf-8"?>
<p:tagLst xmlns:a="http://schemas.openxmlformats.org/drawingml/2006/main" xmlns:r="http://schemas.openxmlformats.org/officeDocument/2006/relationships" xmlns:p="http://schemas.openxmlformats.org/presentationml/2006/main">
  <p:tag name="NUM" val="8"/>
</p:tagLst>
</file>

<file path=ppt/tags/tag468.xml><?xml version="1.0" encoding="utf-8"?>
<p:tagLst xmlns:a="http://schemas.openxmlformats.org/drawingml/2006/main" xmlns:r="http://schemas.openxmlformats.org/officeDocument/2006/relationships" xmlns:p="http://schemas.openxmlformats.org/presentationml/2006/main">
  <p:tag name="NUM" val="9"/>
</p:tagLst>
</file>

<file path=ppt/tags/tag469.xml><?xml version="1.0" encoding="utf-8"?>
<p:tagLst xmlns:a="http://schemas.openxmlformats.org/drawingml/2006/main" xmlns:r="http://schemas.openxmlformats.org/officeDocument/2006/relationships" xmlns:p="http://schemas.openxmlformats.org/presentationml/2006/main">
  <p:tag name="NUM" val="10"/>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70.xml><?xml version="1.0" encoding="utf-8"?>
<p:tagLst xmlns:a="http://schemas.openxmlformats.org/drawingml/2006/main" xmlns:r="http://schemas.openxmlformats.org/officeDocument/2006/relationships" xmlns:p="http://schemas.openxmlformats.org/presentationml/2006/main">
  <p:tag name="NUM" val="11"/>
</p:tagLst>
</file>

<file path=ppt/tags/tag471.xml><?xml version="1.0" encoding="utf-8"?>
<p:tagLst xmlns:a="http://schemas.openxmlformats.org/drawingml/2006/main" xmlns:r="http://schemas.openxmlformats.org/officeDocument/2006/relationships" xmlns:p="http://schemas.openxmlformats.org/presentationml/2006/main">
  <p:tag name="NUM" val="12"/>
</p:tagLst>
</file>

<file path=ppt/tags/tag472.xml><?xml version="1.0" encoding="utf-8"?>
<p:tagLst xmlns:a="http://schemas.openxmlformats.org/drawingml/2006/main" xmlns:r="http://schemas.openxmlformats.org/officeDocument/2006/relationships" xmlns:p="http://schemas.openxmlformats.org/presentationml/2006/main">
  <p:tag name="NUM" val="13"/>
</p:tagLst>
</file>

<file path=ppt/tags/tag473.xml><?xml version="1.0" encoding="utf-8"?>
<p:tagLst xmlns:a="http://schemas.openxmlformats.org/drawingml/2006/main" xmlns:r="http://schemas.openxmlformats.org/officeDocument/2006/relationships" xmlns:p="http://schemas.openxmlformats.org/presentationml/2006/main">
  <p:tag name="NUM" val="14"/>
</p:tagLst>
</file>

<file path=ppt/tags/tag474.xml><?xml version="1.0" encoding="utf-8"?>
<p:tagLst xmlns:a="http://schemas.openxmlformats.org/drawingml/2006/main" xmlns:r="http://schemas.openxmlformats.org/officeDocument/2006/relationships" xmlns:p="http://schemas.openxmlformats.org/presentationml/2006/main">
  <p:tag name="NUM" val="15"/>
</p:tagLst>
</file>

<file path=ppt/tags/tag475.xml><?xml version="1.0" encoding="utf-8"?>
<p:tagLst xmlns:a="http://schemas.openxmlformats.org/drawingml/2006/main" xmlns:r="http://schemas.openxmlformats.org/officeDocument/2006/relationships" xmlns:p="http://schemas.openxmlformats.org/presentationml/2006/main">
  <p:tag name="NUM" val="16"/>
</p:tagLst>
</file>

<file path=ppt/tags/tag476.xml><?xml version="1.0" encoding="utf-8"?>
<p:tagLst xmlns:a="http://schemas.openxmlformats.org/drawingml/2006/main" xmlns:r="http://schemas.openxmlformats.org/officeDocument/2006/relationships" xmlns:p="http://schemas.openxmlformats.org/presentationml/2006/main">
  <p:tag name="NUM" val="17"/>
</p:tagLst>
</file>

<file path=ppt/tags/tag477.xml><?xml version="1.0" encoding="utf-8"?>
<p:tagLst xmlns:a="http://schemas.openxmlformats.org/drawingml/2006/main" xmlns:r="http://schemas.openxmlformats.org/officeDocument/2006/relationships" xmlns:p="http://schemas.openxmlformats.org/presentationml/2006/main">
  <p:tag name="NUM" val="1"/>
</p:tagLst>
</file>

<file path=ppt/tags/tag478.xml><?xml version="1.0" encoding="utf-8"?>
<p:tagLst xmlns:a="http://schemas.openxmlformats.org/drawingml/2006/main" xmlns:r="http://schemas.openxmlformats.org/officeDocument/2006/relationships" xmlns:p="http://schemas.openxmlformats.org/presentationml/2006/main">
  <p:tag name="NUM" val="2"/>
</p:tagLst>
</file>

<file path=ppt/tags/tag479.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80.xml><?xml version="1.0" encoding="utf-8"?>
<p:tagLst xmlns:a="http://schemas.openxmlformats.org/drawingml/2006/main" xmlns:r="http://schemas.openxmlformats.org/officeDocument/2006/relationships" xmlns:p="http://schemas.openxmlformats.org/presentationml/2006/main">
  <p:tag name="NUM" val="4"/>
</p:tagLst>
</file>

<file path=ppt/tags/tag481.xml><?xml version="1.0" encoding="utf-8"?>
<p:tagLst xmlns:a="http://schemas.openxmlformats.org/drawingml/2006/main" xmlns:r="http://schemas.openxmlformats.org/officeDocument/2006/relationships" xmlns:p="http://schemas.openxmlformats.org/presentationml/2006/main">
  <p:tag name="NUM" val="5"/>
</p:tagLst>
</file>

<file path=ppt/tags/tag482.xml><?xml version="1.0" encoding="utf-8"?>
<p:tagLst xmlns:a="http://schemas.openxmlformats.org/drawingml/2006/main" xmlns:r="http://schemas.openxmlformats.org/officeDocument/2006/relationships" xmlns:p="http://schemas.openxmlformats.org/presentationml/2006/main">
  <p:tag name="NUM" val="6"/>
</p:tagLst>
</file>

<file path=ppt/tags/tag483.xml><?xml version="1.0" encoding="utf-8"?>
<p:tagLst xmlns:a="http://schemas.openxmlformats.org/drawingml/2006/main" xmlns:r="http://schemas.openxmlformats.org/officeDocument/2006/relationships" xmlns:p="http://schemas.openxmlformats.org/presentationml/2006/main">
  <p:tag name="NUM" val="7"/>
</p:tagLst>
</file>

<file path=ppt/tags/tag484.xml><?xml version="1.0" encoding="utf-8"?>
<p:tagLst xmlns:a="http://schemas.openxmlformats.org/drawingml/2006/main" xmlns:r="http://schemas.openxmlformats.org/officeDocument/2006/relationships" xmlns:p="http://schemas.openxmlformats.org/presentationml/2006/main">
  <p:tag name="NUM" val="8"/>
</p:tagLst>
</file>

<file path=ppt/tags/tag485.xml><?xml version="1.0" encoding="utf-8"?>
<p:tagLst xmlns:a="http://schemas.openxmlformats.org/drawingml/2006/main" xmlns:r="http://schemas.openxmlformats.org/officeDocument/2006/relationships" xmlns:p="http://schemas.openxmlformats.org/presentationml/2006/main">
  <p:tag name="NUM" val="9"/>
</p:tagLst>
</file>

<file path=ppt/tags/tag486.xml><?xml version="1.0" encoding="utf-8"?>
<p:tagLst xmlns:a="http://schemas.openxmlformats.org/drawingml/2006/main" xmlns:r="http://schemas.openxmlformats.org/officeDocument/2006/relationships" xmlns:p="http://schemas.openxmlformats.org/presentationml/2006/main">
  <p:tag name="NUM" val="10"/>
</p:tagLst>
</file>

<file path=ppt/tags/tag487.xml><?xml version="1.0" encoding="utf-8"?>
<p:tagLst xmlns:a="http://schemas.openxmlformats.org/drawingml/2006/main" xmlns:r="http://schemas.openxmlformats.org/officeDocument/2006/relationships" xmlns:p="http://schemas.openxmlformats.org/presentationml/2006/main">
  <p:tag name="NUM" val="11"/>
</p:tagLst>
</file>

<file path=ppt/tags/tag488.xml><?xml version="1.0" encoding="utf-8"?>
<p:tagLst xmlns:a="http://schemas.openxmlformats.org/drawingml/2006/main" xmlns:r="http://schemas.openxmlformats.org/officeDocument/2006/relationships" xmlns:p="http://schemas.openxmlformats.org/presentationml/2006/main">
  <p:tag name="NUM" val="12"/>
</p:tagLst>
</file>

<file path=ppt/tags/tag489.xml><?xml version="1.0" encoding="utf-8"?>
<p:tagLst xmlns:a="http://schemas.openxmlformats.org/drawingml/2006/main" xmlns:r="http://schemas.openxmlformats.org/officeDocument/2006/relationships" xmlns:p="http://schemas.openxmlformats.org/presentationml/2006/main">
  <p:tag name="NUM" val="1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490.xml><?xml version="1.0" encoding="utf-8"?>
<p:tagLst xmlns:a="http://schemas.openxmlformats.org/drawingml/2006/main" xmlns:r="http://schemas.openxmlformats.org/officeDocument/2006/relationships" xmlns:p="http://schemas.openxmlformats.org/presentationml/2006/main">
  <p:tag name="NUM" val="14"/>
</p:tagLst>
</file>

<file path=ppt/tags/tag491.xml><?xml version="1.0" encoding="utf-8"?>
<p:tagLst xmlns:a="http://schemas.openxmlformats.org/drawingml/2006/main" xmlns:r="http://schemas.openxmlformats.org/officeDocument/2006/relationships" xmlns:p="http://schemas.openxmlformats.org/presentationml/2006/main">
  <p:tag name="NUM" val="1"/>
</p:tagLst>
</file>

<file path=ppt/tags/tag492.xml><?xml version="1.0" encoding="utf-8"?>
<p:tagLst xmlns:a="http://schemas.openxmlformats.org/drawingml/2006/main" xmlns:r="http://schemas.openxmlformats.org/officeDocument/2006/relationships" xmlns:p="http://schemas.openxmlformats.org/presentationml/2006/main">
  <p:tag name="NUM" val="2"/>
</p:tagLst>
</file>

<file path=ppt/tags/tag493.xml><?xml version="1.0" encoding="utf-8"?>
<p:tagLst xmlns:a="http://schemas.openxmlformats.org/drawingml/2006/main" xmlns:r="http://schemas.openxmlformats.org/officeDocument/2006/relationships" xmlns:p="http://schemas.openxmlformats.org/presentationml/2006/main">
  <p:tag name="NUM" val="3"/>
</p:tagLst>
</file>

<file path=ppt/tags/tag494.xml><?xml version="1.0" encoding="utf-8"?>
<p:tagLst xmlns:a="http://schemas.openxmlformats.org/drawingml/2006/main" xmlns:r="http://schemas.openxmlformats.org/officeDocument/2006/relationships" xmlns:p="http://schemas.openxmlformats.org/presentationml/2006/main">
  <p:tag name="NUM" val="4"/>
</p:tagLst>
</file>

<file path=ppt/tags/tag495.xml><?xml version="1.0" encoding="utf-8"?>
<p:tagLst xmlns:a="http://schemas.openxmlformats.org/drawingml/2006/main" xmlns:r="http://schemas.openxmlformats.org/officeDocument/2006/relationships" xmlns:p="http://schemas.openxmlformats.org/presentationml/2006/main">
  <p:tag name="NUM" val="5"/>
</p:tagLst>
</file>

<file path=ppt/tags/tag496.xml><?xml version="1.0" encoding="utf-8"?>
<p:tagLst xmlns:a="http://schemas.openxmlformats.org/drawingml/2006/main" xmlns:r="http://schemas.openxmlformats.org/officeDocument/2006/relationships" xmlns:p="http://schemas.openxmlformats.org/presentationml/2006/main">
  <p:tag name="NUM" val="6"/>
</p:tagLst>
</file>

<file path=ppt/tags/tag497.xml><?xml version="1.0" encoding="utf-8"?>
<p:tagLst xmlns:a="http://schemas.openxmlformats.org/drawingml/2006/main" xmlns:r="http://schemas.openxmlformats.org/officeDocument/2006/relationships" xmlns:p="http://schemas.openxmlformats.org/presentationml/2006/main">
  <p:tag name="NUM" val="7"/>
</p:tagLst>
</file>

<file path=ppt/tags/tag498.xml><?xml version="1.0" encoding="utf-8"?>
<p:tagLst xmlns:a="http://schemas.openxmlformats.org/drawingml/2006/main" xmlns:r="http://schemas.openxmlformats.org/officeDocument/2006/relationships" xmlns:p="http://schemas.openxmlformats.org/presentationml/2006/main">
  <p:tag name="NUM" val="8"/>
</p:tagLst>
</file>

<file path=ppt/tags/tag499.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00.xml><?xml version="1.0" encoding="utf-8"?>
<p:tagLst xmlns:a="http://schemas.openxmlformats.org/drawingml/2006/main" xmlns:r="http://schemas.openxmlformats.org/officeDocument/2006/relationships" xmlns:p="http://schemas.openxmlformats.org/presentationml/2006/main">
  <p:tag name="NUM" val="1"/>
</p:tagLst>
</file>

<file path=ppt/tags/tag501.xml><?xml version="1.0" encoding="utf-8"?>
<p:tagLst xmlns:a="http://schemas.openxmlformats.org/drawingml/2006/main" xmlns:r="http://schemas.openxmlformats.org/officeDocument/2006/relationships" xmlns:p="http://schemas.openxmlformats.org/presentationml/2006/main">
  <p:tag name="NUM" val="2"/>
</p:tagLst>
</file>

<file path=ppt/tags/tag502.xml><?xml version="1.0" encoding="utf-8"?>
<p:tagLst xmlns:a="http://schemas.openxmlformats.org/drawingml/2006/main" xmlns:r="http://schemas.openxmlformats.org/officeDocument/2006/relationships" xmlns:p="http://schemas.openxmlformats.org/presentationml/2006/main">
  <p:tag name="NUM" val="3"/>
</p:tagLst>
</file>

<file path=ppt/tags/tag503.xml><?xml version="1.0" encoding="utf-8"?>
<p:tagLst xmlns:a="http://schemas.openxmlformats.org/drawingml/2006/main" xmlns:r="http://schemas.openxmlformats.org/officeDocument/2006/relationships" xmlns:p="http://schemas.openxmlformats.org/presentationml/2006/main">
  <p:tag name="NUM" val="4"/>
</p:tagLst>
</file>

<file path=ppt/tags/tag504.xml><?xml version="1.0" encoding="utf-8"?>
<p:tagLst xmlns:a="http://schemas.openxmlformats.org/drawingml/2006/main" xmlns:r="http://schemas.openxmlformats.org/officeDocument/2006/relationships" xmlns:p="http://schemas.openxmlformats.org/presentationml/2006/main">
  <p:tag name="NUM" val="5"/>
</p:tagLst>
</file>

<file path=ppt/tags/tag505.xml><?xml version="1.0" encoding="utf-8"?>
<p:tagLst xmlns:a="http://schemas.openxmlformats.org/drawingml/2006/main" xmlns:r="http://schemas.openxmlformats.org/officeDocument/2006/relationships" xmlns:p="http://schemas.openxmlformats.org/presentationml/2006/main">
  <p:tag name="NUM" val="6"/>
</p:tagLst>
</file>

<file path=ppt/tags/tag506.xml><?xml version="1.0" encoding="utf-8"?>
<p:tagLst xmlns:a="http://schemas.openxmlformats.org/drawingml/2006/main" xmlns:r="http://schemas.openxmlformats.org/officeDocument/2006/relationships" xmlns:p="http://schemas.openxmlformats.org/presentationml/2006/main">
  <p:tag name="NUM" val="7"/>
</p:tagLst>
</file>

<file path=ppt/tags/tag507.xml><?xml version="1.0" encoding="utf-8"?>
<p:tagLst xmlns:a="http://schemas.openxmlformats.org/drawingml/2006/main" xmlns:r="http://schemas.openxmlformats.org/officeDocument/2006/relationships" xmlns:p="http://schemas.openxmlformats.org/presentationml/2006/main">
  <p:tag name="NUM" val="8"/>
</p:tagLst>
</file>

<file path=ppt/tags/tag508.xml><?xml version="1.0" encoding="utf-8"?>
<p:tagLst xmlns:a="http://schemas.openxmlformats.org/drawingml/2006/main" xmlns:r="http://schemas.openxmlformats.org/officeDocument/2006/relationships" xmlns:p="http://schemas.openxmlformats.org/presentationml/2006/main">
  <p:tag name="NUM" val="9"/>
</p:tagLst>
</file>

<file path=ppt/tags/tag509.xml><?xml version="1.0" encoding="utf-8"?>
<p:tagLst xmlns:a="http://schemas.openxmlformats.org/drawingml/2006/main" xmlns:r="http://schemas.openxmlformats.org/officeDocument/2006/relationships" xmlns:p="http://schemas.openxmlformats.org/presentationml/2006/main">
  <p:tag name="NUM" val="10"/>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10.xml><?xml version="1.0" encoding="utf-8"?>
<p:tagLst xmlns:a="http://schemas.openxmlformats.org/drawingml/2006/main" xmlns:r="http://schemas.openxmlformats.org/officeDocument/2006/relationships" xmlns:p="http://schemas.openxmlformats.org/presentationml/2006/main">
  <p:tag name="NUM" val="11"/>
</p:tagLst>
</file>

<file path=ppt/tags/tag511.xml><?xml version="1.0" encoding="utf-8"?>
<p:tagLst xmlns:a="http://schemas.openxmlformats.org/drawingml/2006/main" xmlns:r="http://schemas.openxmlformats.org/officeDocument/2006/relationships" xmlns:p="http://schemas.openxmlformats.org/presentationml/2006/main">
  <p:tag name="NUM" val="1"/>
</p:tagLst>
</file>

<file path=ppt/tags/tag512.xml><?xml version="1.0" encoding="utf-8"?>
<p:tagLst xmlns:a="http://schemas.openxmlformats.org/drawingml/2006/main" xmlns:r="http://schemas.openxmlformats.org/officeDocument/2006/relationships" xmlns:p="http://schemas.openxmlformats.org/presentationml/2006/main">
  <p:tag name="NUM" val="2"/>
</p:tagLst>
</file>

<file path=ppt/tags/tag513.xml><?xml version="1.0" encoding="utf-8"?>
<p:tagLst xmlns:a="http://schemas.openxmlformats.org/drawingml/2006/main" xmlns:r="http://schemas.openxmlformats.org/officeDocument/2006/relationships" xmlns:p="http://schemas.openxmlformats.org/presentationml/2006/main">
  <p:tag name="NUM" val="3"/>
</p:tagLst>
</file>

<file path=ppt/tags/tag514.xml><?xml version="1.0" encoding="utf-8"?>
<p:tagLst xmlns:a="http://schemas.openxmlformats.org/drawingml/2006/main" xmlns:r="http://schemas.openxmlformats.org/officeDocument/2006/relationships" xmlns:p="http://schemas.openxmlformats.org/presentationml/2006/main">
  <p:tag name="NUM" val="4"/>
</p:tagLst>
</file>

<file path=ppt/tags/tag515.xml><?xml version="1.0" encoding="utf-8"?>
<p:tagLst xmlns:a="http://schemas.openxmlformats.org/drawingml/2006/main" xmlns:r="http://schemas.openxmlformats.org/officeDocument/2006/relationships" xmlns:p="http://schemas.openxmlformats.org/presentationml/2006/main">
  <p:tag name="NUM" val="5"/>
</p:tagLst>
</file>

<file path=ppt/tags/tag516.xml><?xml version="1.0" encoding="utf-8"?>
<p:tagLst xmlns:a="http://schemas.openxmlformats.org/drawingml/2006/main" xmlns:r="http://schemas.openxmlformats.org/officeDocument/2006/relationships" xmlns:p="http://schemas.openxmlformats.org/presentationml/2006/main">
  <p:tag name="NUM" val="6"/>
</p:tagLst>
</file>

<file path=ppt/tags/tag517.xml><?xml version="1.0" encoding="utf-8"?>
<p:tagLst xmlns:a="http://schemas.openxmlformats.org/drawingml/2006/main" xmlns:r="http://schemas.openxmlformats.org/officeDocument/2006/relationships" xmlns:p="http://schemas.openxmlformats.org/presentationml/2006/main">
  <p:tag name="NUM" val="7"/>
</p:tagLst>
</file>

<file path=ppt/tags/tag518.xml><?xml version="1.0" encoding="utf-8"?>
<p:tagLst xmlns:a="http://schemas.openxmlformats.org/drawingml/2006/main" xmlns:r="http://schemas.openxmlformats.org/officeDocument/2006/relationships" xmlns:p="http://schemas.openxmlformats.org/presentationml/2006/main">
  <p:tag name="NUM" val="8"/>
</p:tagLst>
</file>

<file path=ppt/tags/tag519.xml><?xml version="1.0" encoding="utf-8"?>
<p:tagLst xmlns:a="http://schemas.openxmlformats.org/drawingml/2006/main" xmlns:r="http://schemas.openxmlformats.org/officeDocument/2006/relationships" xmlns:p="http://schemas.openxmlformats.org/presentationml/2006/main">
  <p:tag name="NUM" val="9"/>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20.xml><?xml version="1.0" encoding="utf-8"?>
<p:tagLst xmlns:a="http://schemas.openxmlformats.org/drawingml/2006/main" xmlns:r="http://schemas.openxmlformats.org/officeDocument/2006/relationships" xmlns:p="http://schemas.openxmlformats.org/presentationml/2006/main">
  <p:tag name="NUM" val="10"/>
</p:tagLst>
</file>

<file path=ppt/tags/tag521.xml><?xml version="1.0" encoding="utf-8"?>
<p:tagLst xmlns:a="http://schemas.openxmlformats.org/drawingml/2006/main" xmlns:r="http://schemas.openxmlformats.org/officeDocument/2006/relationships" xmlns:p="http://schemas.openxmlformats.org/presentationml/2006/main">
  <p:tag name="NUM" val="11"/>
</p:tagLst>
</file>

<file path=ppt/tags/tag522.xml><?xml version="1.0" encoding="utf-8"?>
<p:tagLst xmlns:a="http://schemas.openxmlformats.org/drawingml/2006/main" xmlns:r="http://schemas.openxmlformats.org/officeDocument/2006/relationships" xmlns:p="http://schemas.openxmlformats.org/presentationml/2006/main">
  <p:tag name="NUM" val="12"/>
</p:tagLst>
</file>

<file path=ppt/tags/tag523.xml><?xml version="1.0" encoding="utf-8"?>
<p:tagLst xmlns:a="http://schemas.openxmlformats.org/drawingml/2006/main" xmlns:r="http://schemas.openxmlformats.org/officeDocument/2006/relationships" xmlns:p="http://schemas.openxmlformats.org/presentationml/2006/main">
  <p:tag name="NUM" val="13"/>
</p:tagLst>
</file>

<file path=ppt/tags/tag524.xml><?xml version="1.0" encoding="utf-8"?>
<p:tagLst xmlns:a="http://schemas.openxmlformats.org/drawingml/2006/main" xmlns:r="http://schemas.openxmlformats.org/officeDocument/2006/relationships" xmlns:p="http://schemas.openxmlformats.org/presentationml/2006/main">
  <p:tag name="NUM" val="14"/>
</p:tagLst>
</file>

<file path=ppt/tags/tag525.xml><?xml version="1.0" encoding="utf-8"?>
<p:tagLst xmlns:a="http://schemas.openxmlformats.org/drawingml/2006/main" xmlns:r="http://schemas.openxmlformats.org/officeDocument/2006/relationships" xmlns:p="http://schemas.openxmlformats.org/presentationml/2006/main">
  <p:tag name="NUM" val="15"/>
</p:tagLst>
</file>

<file path=ppt/tags/tag526.xml><?xml version="1.0" encoding="utf-8"?>
<p:tagLst xmlns:a="http://schemas.openxmlformats.org/drawingml/2006/main" xmlns:r="http://schemas.openxmlformats.org/officeDocument/2006/relationships" xmlns:p="http://schemas.openxmlformats.org/presentationml/2006/main">
  <p:tag name="NUM" val="16"/>
</p:tagLst>
</file>

<file path=ppt/tags/tag527.xml><?xml version="1.0" encoding="utf-8"?>
<p:tagLst xmlns:a="http://schemas.openxmlformats.org/drawingml/2006/main" xmlns:r="http://schemas.openxmlformats.org/officeDocument/2006/relationships" xmlns:p="http://schemas.openxmlformats.org/presentationml/2006/main">
  <p:tag name="NUM" val="17"/>
</p:tagLst>
</file>

<file path=ppt/tags/tag528.xml><?xml version="1.0" encoding="utf-8"?>
<p:tagLst xmlns:a="http://schemas.openxmlformats.org/drawingml/2006/main" xmlns:r="http://schemas.openxmlformats.org/officeDocument/2006/relationships" xmlns:p="http://schemas.openxmlformats.org/presentationml/2006/main">
  <p:tag name="NUM" val="18"/>
</p:tagLst>
</file>

<file path=ppt/tags/tag529.xml><?xml version="1.0" encoding="utf-8"?>
<p:tagLst xmlns:a="http://schemas.openxmlformats.org/drawingml/2006/main" xmlns:r="http://schemas.openxmlformats.org/officeDocument/2006/relationships" xmlns:p="http://schemas.openxmlformats.org/presentationml/2006/main">
  <p:tag name="NUM" val="19"/>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30.xml><?xml version="1.0" encoding="utf-8"?>
<p:tagLst xmlns:a="http://schemas.openxmlformats.org/drawingml/2006/main" xmlns:r="http://schemas.openxmlformats.org/officeDocument/2006/relationships" xmlns:p="http://schemas.openxmlformats.org/presentationml/2006/main">
  <p:tag name="NUM" val="20"/>
</p:tagLst>
</file>

<file path=ppt/tags/tag531.xml><?xml version="1.0" encoding="utf-8"?>
<p:tagLst xmlns:a="http://schemas.openxmlformats.org/drawingml/2006/main" xmlns:r="http://schemas.openxmlformats.org/officeDocument/2006/relationships" xmlns:p="http://schemas.openxmlformats.org/presentationml/2006/main">
  <p:tag name="NUM" val="21"/>
</p:tagLst>
</file>

<file path=ppt/tags/tag532.xml><?xml version="1.0" encoding="utf-8"?>
<p:tagLst xmlns:a="http://schemas.openxmlformats.org/drawingml/2006/main" xmlns:r="http://schemas.openxmlformats.org/officeDocument/2006/relationships" xmlns:p="http://schemas.openxmlformats.org/presentationml/2006/main">
  <p:tag name="NUM" val="22"/>
</p:tagLst>
</file>

<file path=ppt/tags/tag533.xml><?xml version="1.0" encoding="utf-8"?>
<p:tagLst xmlns:a="http://schemas.openxmlformats.org/drawingml/2006/main" xmlns:r="http://schemas.openxmlformats.org/officeDocument/2006/relationships" xmlns:p="http://schemas.openxmlformats.org/presentationml/2006/main">
  <p:tag name="NUM" val="1"/>
</p:tagLst>
</file>

<file path=ppt/tags/tag534.xml><?xml version="1.0" encoding="utf-8"?>
<p:tagLst xmlns:a="http://schemas.openxmlformats.org/drawingml/2006/main" xmlns:r="http://schemas.openxmlformats.org/officeDocument/2006/relationships" xmlns:p="http://schemas.openxmlformats.org/presentationml/2006/main">
  <p:tag name="NUM" val="1"/>
</p:tagLst>
</file>

<file path=ppt/tags/tag535.xml><?xml version="1.0" encoding="utf-8"?>
<p:tagLst xmlns:a="http://schemas.openxmlformats.org/drawingml/2006/main" xmlns:r="http://schemas.openxmlformats.org/officeDocument/2006/relationships" xmlns:p="http://schemas.openxmlformats.org/presentationml/2006/main">
  <p:tag name="NUM" val="2"/>
</p:tagLst>
</file>

<file path=ppt/tags/tag536.xml><?xml version="1.0" encoding="utf-8"?>
<p:tagLst xmlns:a="http://schemas.openxmlformats.org/drawingml/2006/main" xmlns:r="http://schemas.openxmlformats.org/officeDocument/2006/relationships" xmlns:p="http://schemas.openxmlformats.org/presentationml/2006/main">
  <p:tag name="NUM" val="3"/>
</p:tagLst>
</file>

<file path=ppt/tags/tag537.xml><?xml version="1.0" encoding="utf-8"?>
<p:tagLst xmlns:a="http://schemas.openxmlformats.org/drawingml/2006/main" xmlns:r="http://schemas.openxmlformats.org/officeDocument/2006/relationships" xmlns:p="http://schemas.openxmlformats.org/presentationml/2006/main">
  <p:tag name="NUM" val="4"/>
</p:tagLst>
</file>

<file path=ppt/tags/tag538.xml><?xml version="1.0" encoding="utf-8"?>
<p:tagLst xmlns:a="http://schemas.openxmlformats.org/drawingml/2006/main" xmlns:r="http://schemas.openxmlformats.org/officeDocument/2006/relationships" xmlns:p="http://schemas.openxmlformats.org/presentationml/2006/main">
  <p:tag name="NUM" val="5"/>
</p:tagLst>
</file>

<file path=ppt/tags/tag539.xml><?xml version="1.0" encoding="utf-8"?>
<p:tagLst xmlns:a="http://schemas.openxmlformats.org/drawingml/2006/main" xmlns:r="http://schemas.openxmlformats.org/officeDocument/2006/relationships" xmlns:p="http://schemas.openxmlformats.org/presentationml/2006/main">
  <p:tag name="NUM" val="6"/>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40.xml><?xml version="1.0" encoding="utf-8"?>
<p:tagLst xmlns:a="http://schemas.openxmlformats.org/drawingml/2006/main" xmlns:r="http://schemas.openxmlformats.org/officeDocument/2006/relationships" xmlns:p="http://schemas.openxmlformats.org/presentationml/2006/main">
  <p:tag name="NUM" val="7"/>
</p:tagLst>
</file>

<file path=ppt/tags/tag541.xml><?xml version="1.0" encoding="utf-8"?>
<p:tagLst xmlns:a="http://schemas.openxmlformats.org/drawingml/2006/main" xmlns:r="http://schemas.openxmlformats.org/officeDocument/2006/relationships" xmlns:p="http://schemas.openxmlformats.org/presentationml/2006/main">
  <p:tag name="NUM" val="8"/>
</p:tagLst>
</file>

<file path=ppt/tags/tag542.xml><?xml version="1.0" encoding="utf-8"?>
<p:tagLst xmlns:a="http://schemas.openxmlformats.org/drawingml/2006/main" xmlns:r="http://schemas.openxmlformats.org/officeDocument/2006/relationships" xmlns:p="http://schemas.openxmlformats.org/presentationml/2006/main">
  <p:tag name="NUM" val="1"/>
</p:tagLst>
</file>

<file path=ppt/tags/tag543.xml><?xml version="1.0" encoding="utf-8"?>
<p:tagLst xmlns:a="http://schemas.openxmlformats.org/drawingml/2006/main" xmlns:r="http://schemas.openxmlformats.org/officeDocument/2006/relationships" xmlns:p="http://schemas.openxmlformats.org/presentationml/2006/main">
  <p:tag name="NUM" val="2"/>
</p:tagLst>
</file>

<file path=ppt/tags/tag544.xml><?xml version="1.0" encoding="utf-8"?>
<p:tagLst xmlns:a="http://schemas.openxmlformats.org/drawingml/2006/main" xmlns:r="http://schemas.openxmlformats.org/officeDocument/2006/relationships" xmlns:p="http://schemas.openxmlformats.org/presentationml/2006/main">
  <p:tag name="NUM" val="3"/>
</p:tagLst>
</file>

<file path=ppt/tags/tag545.xml><?xml version="1.0" encoding="utf-8"?>
<p:tagLst xmlns:a="http://schemas.openxmlformats.org/drawingml/2006/main" xmlns:r="http://schemas.openxmlformats.org/officeDocument/2006/relationships" xmlns:p="http://schemas.openxmlformats.org/presentationml/2006/main">
  <p:tag name="NUM" val="4"/>
</p:tagLst>
</file>

<file path=ppt/tags/tag546.xml><?xml version="1.0" encoding="utf-8"?>
<p:tagLst xmlns:a="http://schemas.openxmlformats.org/drawingml/2006/main" xmlns:r="http://schemas.openxmlformats.org/officeDocument/2006/relationships" xmlns:p="http://schemas.openxmlformats.org/presentationml/2006/main">
  <p:tag name="NUM" val="5"/>
</p:tagLst>
</file>

<file path=ppt/tags/tag547.xml><?xml version="1.0" encoding="utf-8"?>
<p:tagLst xmlns:a="http://schemas.openxmlformats.org/drawingml/2006/main" xmlns:r="http://schemas.openxmlformats.org/officeDocument/2006/relationships" xmlns:p="http://schemas.openxmlformats.org/presentationml/2006/main">
  <p:tag name="NUM" val="6"/>
</p:tagLst>
</file>

<file path=ppt/tags/tag548.xml><?xml version="1.0" encoding="utf-8"?>
<p:tagLst xmlns:a="http://schemas.openxmlformats.org/drawingml/2006/main" xmlns:r="http://schemas.openxmlformats.org/officeDocument/2006/relationships" xmlns:p="http://schemas.openxmlformats.org/presentationml/2006/main">
  <p:tag name="NUM" val="7"/>
</p:tagLst>
</file>

<file path=ppt/tags/tag549.xml><?xml version="1.0" encoding="utf-8"?>
<p:tagLst xmlns:a="http://schemas.openxmlformats.org/drawingml/2006/main" xmlns:r="http://schemas.openxmlformats.org/officeDocument/2006/relationships" xmlns:p="http://schemas.openxmlformats.org/presentationml/2006/main">
  <p:tag name="NUM" val="8"/>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50.xml><?xml version="1.0" encoding="utf-8"?>
<p:tagLst xmlns:a="http://schemas.openxmlformats.org/drawingml/2006/main" xmlns:r="http://schemas.openxmlformats.org/officeDocument/2006/relationships" xmlns:p="http://schemas.openxmlformats.org/presentationml/2006/main">
  <p:tag name="NUM" val="9"/>
</p:tagLst>
</file>

<file path=ppt/tags/tag551.xml><?xml version="1.0" encoding="utf-8"?>
<p:tagLst xmlns:a="http://schemas.openxmlformats.org/drawingml/2006/main" xmlns:r="http://schemas.openxmlformats.org/officeDocument/2006/relationships" xmlns:p="http://schemas.openxmlformats.org/presentationml/2006/main">
  <p:tag name="NUM" val="1"/>
</p:tagLst>
</file>

<file path=ppt/tags/tag552.xml><?xml version="1.0" encoding="utf-8"?>
<p:tagLst xmlns:a="http://schemas.openxmlformats.org/drawingml/2006/main" xmlns:r="http://schemas.openxmlformats.org/officeDocument/2006/relationships" xmlns:p="http://schemas.openxmlformats.org/presentationml/2006/main">
  <p:tag name="NUM" val="2"/>
</p:tagLst>
</file>

<file path=ppt/tags/tag553.xml><?xml version="1.0" encoding="utf-8"?>
<p:tagLst xmlns:a="http://schemas.openxmlformats.org/drawingml/2006/main" xmlns:r="http://schemas.openxmlformats.org/officeDocument/2006/relationships" xmlns:p="http://schemas.openxmlformats.org/presentationml/2006/main">
  <p:tag name="NUM" val="3"/>
</p:tagLst>
</file>

<file path=ppt/tags/tag554.xml><?xml version="1.0" encoding="utf-8"?>
<p:tagLst xmlns:a="http://schemas.openxmlformats.org/drawingml/2006/main" xmlns:r="http://schemas.openxmlformats.org/officeDocument/2006/relationships" xmlns:p="http://schemas.openxmlformats.org/presentationml/2006/main">
  <p:tag name="NUM" val="4"/>
</p:tagLst>
</file>

<file path=ppt/tags/tag555.xml><?xml version="1.0" encoding="utf-8"?>
<p:tagLst xmlns:a="http://schemas.openxmlformats.org/drawingml/2006/main" xmlns:r="http://schemas.openxmlformats.org/officeDocument/2006/relationships" xmlns:p="http://schemas.openxmlformats.org/presentationml/2006/main">
  <p:tag name="NUM" val="5"/>
</p:tagLst>
</file>

<file path=ppt/tags/tag556.xml><?xml version="1.0" encoding="utf-8"?>
<p:tagLst xmlns:a="http://schemas.openxmlformats.org/drawingml/2006/main" xmlns:r="http://schemas.openxmlformats.org/officeDocument/2006/relationships" xmlns:p="http://schemas.openxmlformats.org/presentationml/2006/main">
  <p:tag name="NUM" val="6"/>
</p:tagLst>
</file>

<file path=ppt/tags/tag557.xml><?xml version="1.0" encoding="utf-8"?>
<p:tagLst xmlns:a="http://schemas.openxmlformats.org/drawingml/2006/main" xmlns:r="http://schemas.openxmlformats.org/officeDocument/2006/relationships" xmlns:p="http://schemas.openxmlformats.org/presentationml/2006/main">
  <p:tag name="NUM" val="7"/>
</p:tagLst>
</file>

<file path=ppt/tags/tag558.xml><?xml version="1.0" encoding="utf-8"?>
<p:tagLst xmlns:a="http://schemas.openxmlformats.org/drawingml/2006/main" xmlns:r="http://schemas.openxmlformats.org/officeDocument/2006/relationships" xmlns:p="http://schemas.openxmlformats.org/presentationml/2006/main">
  <p:tag name="NUM" val="1"/>
</p:tagLst>
</file>

<file path=ppt/tags/tag559.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60.xml><?xml version="1.0" encoding="utf-8"?>
<p:tagLst xmlns:a="http://schemas.openxmlformats.org/drawingml/2006/main" xmlns:r="http://schemas.openxmlformats.org/officeDocument/2006/relationships" xmlns:p="http://schemas.openxmlformats.org/presentationml/2006/main">
  <p:tag name="NUM" val="3"/>
</p:tagLst>
</file>

<file path=ppt/tags/tag561.xml><?xml version="1.0" encoding="utf-8"?>
<p:tagLst xmlns:a="http://schemas.openxmlformats.org/drawingml/2006/main" xmlns:r="http://schemas.openxmlformats.org/officeDocument/2006/relationships" xmlns:p="http://schemas.openxmlformats.org/presentationml/2006/main">
  <p:tag name="NUM" val="4"/>
</p:tagLst>
</file>

<file path=ppt/tags/tag562.xml><?xml version="1.0" encoding="utf-8"?>
<p:tagLst xmlns:a="http://schemas.openxmlformats.org/drawingml/2006/main" xmlns:r="http://schemas.openxmlformats.org/officeDocument/2006/relationships" xmlns:p="http://schemas.openxmlformats.org/presentationml/2006/main">
  <p:tag name="NUM" val="5"/>
</p:tagLst>
</file>

<file path=ppt/tags/tag563.xml><?xml version="1.0" encoding="utf-8"?>
<p:tagLst xmlns:a="http://schemas.openxmlformats.org/drawingml/2006/main" xmlns:r="http://schemas.openxmlformats.org/officeDocument/2006/relationships" xmlns:p="http://schemas.openxmlformats.org/presentationml/2006/main">
  <p:tag name="NUM" val="6"/>
</p:tagLst>
</file>

<file path=ppt/tags/tag564.xml><?xml version="1.0" encoding="utf-8"?>
<p:tagLst xmlns:a="http://schemas.openxmlformats.org/drawingml/2006/main" xmlns:r="http://schemas.openxmlformats.org/officeDocument/2006/relationships" xmlns:p="http://schemas.openxmlformats.org/presentationml/2006/main">
  <p:tag name="NUM" val="7"/>
</p:tagLst>
</file>

<file path=ppt/tags/tag565.xml><?xml version="1.0" encoding="utf-8"?>
<p:tagLst xmlns:a="http://schemas.openxmlformats.org/drawingml/2006/main" xmlns:r="http://schemas.openxmlformats.org/officeDocument/2006/relationships" xmlns:p="http://schemas.openxmlformats.org/presentationml/2006/main">
  <p:tag name="NUM" val="8"/>
</p:tagLst>
</file>

<file path=ppt/tags/tag566.xml><?xml version="1.0" encoding="utf-8"?>
<p:tagLst xmlns:a="http://schemas.openxmlformats.org/drawingml/2006/main" xmlns:r="http://schemas.openxmlformats.org/officeDocument/2006/relationships" xmlns:p="http://schemas.openxmlformats.org/presentationml/2006/main">
  <p:tag name="NUM" val="9"/>
</p:tagLst>
</file>

<file path=ppt/tags/tag567.xml><?xml version="1.0" encoding="utf-8"?>
<p:tagLst xmlns:a="http://schemas.openxmlformats.org/drawingml/2006/main" xmlns:r="http://schemas.openxmlformats.org/officeDocument/2006/relationships" xmlns:p="http://schemas.openxmlformats.org/presentationml/2006/main">
  <p:tag name="NUM" val="10"/>
</p:tagLst>
</file>

<file path=ppt/tags/tag568.xml><?xml version="1.0" encoding="utf-8"?>
<p:tagLst xmlns:a="http://schemas.openxmlformats.org/drawingml/2006/main" xmlns:r="http://schemas.openxmlformats.org/officeDocument/2006/relationships" xmlns:p="http://schemas.openxmlformats.org/presentationml/2006/main">
  <p:tag name="NUM" val="11"/>
</p:tagLst>
</file>

<file path=ppt/tags/tag569.xml><?xml version="1.0" encoding="utf-8"?>
<p:tagLst xmlns:a="http://schemas.openxmlformats.org/drawingml/2006/main" xmlns:r="http://schemas.openxmlformats.org/officeDocument/2006/relationships" xmlns:p="http://schemas.openxmlformats.org/presentationml/2006/main">
  <p:tag name="NUM" val="12"/>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70.xml><?xml version="1.0" encoding="utf-8"?>
<p:tagLst xmlns:a="http://schemas.openxmlformats.org/drawingml/2006/main" xmlns:r="http://schemas.openxmlformats.org/officeDocument/2006/relationships" xmlns:p="http://schemas.openxmlformats.org/presentationml/2006/main">
  <p:tag name="NUM" val="13"/>
</p:tagLst>
</file>

<file path=ppt/tags/tag571.xml><?xml version="1.0" encoding="utf-8"?>
<p:tagLst xmlns:a="http://schemas.openxmlformats.org/drawingml/2006/main" xmlns:r="http://schemas.openxmlformats.org/officeDocument/2006/relationships" xmlns:p="http://schemas.openxmlformats.org/presentationml/2006/main">
  <p:tag name="NUM" val="14"/>
</p:tagLst>
</file>

<file path=ppt/tags/tag572.xml><?xml version="1.0" encoding="utf-8"?>
<p:tagLst xmlns:a="http://schemas.openxmlformats.org/drawingml/2006/main" xmlns:r="http://schemas.openxmlformats.org/officeDocument/2006/relationships" xmlns:p="http://schemas.openxmlformats.org/presentationml/2006/main">
  <p:tag name="NUM" val="15"/>
</p:tagLst>
</file>

<file path=ppt/tags/tag573.xml><?xml version="1.0" encoding="utf-8"?>
<p:tagLst xmlns:a="http://schemas.openxmlformats.org/drawingml/2006/main" xmlns:r="http://schemas.openxmlformats.org/officeDocument/2006/relationships" xmlns:p="http://schemas.openxmlformats.org/presentationml/2006/main">
  <p:tag name="NUM" val="16"/>
</p:tagLst>
</file>

<file path=ppt/tags/tag574.xml><?xml version="1.0" encoding="utf-8"?>
<p:tagLst xmlns:a="http://schemas.openxmlformats.org/drawingml/2006/main" xmlns:r="http://schemas.openxmlformats.org/officeDocument/2006/relationships" xmlns:p="http://schemas.openxmlformats.org/presentationml/2006/main">
  <p:tag name="NUM" val="1"/>
</p:tagLst>
</file>

<file path=ppt/tags/tag575.xml><?xml version="1.0" encoding="utf-8"?>
<p:tagLst xmlns:a="http://schemas.openxmlformats.org/drawingml/2006/main" xmlns:r="http://schemas.openxmlformats.org/officeDocument/2006/relationships" xmlns:p="http://schemas.openxmlformats.org/presentationml/2006/main">
  <p:tag name="NUM" val="2"/>
</p:tagLst>
</file>

<file path=ppt/tags/tag576.xml><?xml version="1.0" encoding="utf-8"?>
<p:tagLst xmlns:a="http://schemas.openxmlformats.org/drawingml/2006/main" xmlns:r="http://schemas.openxmlformats.org/officeDocument/2006/relationships" xmlns:p="http://schemas.openxmlformats.org/presentationml/2006/main">
  <p:tag name="NUM" val="3"/>
</p:tagLst>
</file>

<file path=ppt/tags/tag577.xml><?xml version="1.0" encoding="utf-8"?>
<p:tagLst xmlns:a="http://schemas.openxmlformats.org/drawingml/2006/main" xmlns:r="http://schemas.openxmlformats.org/officeDocument/2006/relationships" xmlns:p="http://schemas.openxmlformats.org/presentationml/2006/main">
  <p:tag name="NUM" val="4"/>
</p:tagLst>
</file>

<file path=ppt/tags/tag578.xml><?xml version="1.0" encoding="utf-8"?>
<p:tagLst xmlns:a="http://schemas.openxmlformats.org/drawingml/2006/main" xmlns:r="http://schemas.openxmlformats.org/officeDocument/2006/relationships" xmlns:p="http://schemas.openxmlformats.org/presentationml/2006/main">
  <p:tag name="NUM" val="5"/>
</p:tagLst>
</file>

<file path=ppt/tags/tag579.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80.xml><?xml version="1.0" encoding="utf-8"?>
<p:tagLst xmlns:a="http://schemas.openxmlformats.org/drawingml/2006/main" xmlns:r="http://schemas.openxmlformats.org/officeDocument/2006/relationships" xmlns:p="http://schemas.openxmlformats.org/presentationml/2006/main">
  <p:tag name="NUM" val="7"/>
</p:tagLst>
</file>

<file path=ppt/tags/tag581.xml><?xml version="1.0" encoding="utf-8"?>
<p:tagLst xmlns:a="http://schemas.openxmlformats.org/drawingml/2006/main" xmlns:r="http://schemas.openxmlformats.org/officeDocument/2006/relationships" xmlns:p="http://schemas.openxmlformats.org/presentationml/2006/main">
  <p:tag name="NUM" val="8"/>
</p:tagLst>
</file>

<file path=ppt/tags/tag582.xml><?xml version="1.0" encoding="utf-8"?>
<p:tagLst xmlns:a="http://schemas.openxmlformats.org/drawingml/2006/main" xmlns:r="http://schemas.openxmlformats.org/officeDocument/2006/relationships" xmlns:p="http://schemas.openxmlformats.org/presentationml/2006/main">
  <p:tag name="NUM" val="9"/>
</p:tagLst>
</file>

<file path=ppt/tags/tag583.xml><?xml version="1.0" encoding="utf-8"?>
<p:tagLst xmlns:a="http://schemas.openxmlformats.org/drawingml/2006/main" xmlns:r="http://schemas.openxmlformats.org/officeDocument/2006/relationships" xmlns:p="http://schemas.openxmlformats.org/presentationml/2006/main">
  <p:tag name="NUM" val="10"/>
</p:tagLst>
</file>

<file path=ppt/tags/tag584.xml><?xml version="1.0" encoding="utf-8"?>
<p:tagLst xmlns:a="http://schemas.openxmlformats.org/drawingml/2006/main" xmlns:r="http://schemas.openxmlformats.org/officeDocument/2006/relationships" xmlns:p="http://schemas.openxmlformats.org/presentationml/2006/main">
  <p:tag name="NUM" val="11"/>
</p:tagLst>
</file>

<file path=ppt/tags/tag585.xml><?xml version="1.0" encoding="utf-8"?>
<p:tagLst xmlns:a="http://schemas.openxmlformats.org/drawingml/2006/main" xmlns:r="http://schemas.openxmlformats.org/officeDocument/2006/relationships" xmlns:p="http://schemas.openxmlformats.org/presentationml/2006/main">
  <p:tag name="NUM" val="12"/>
</p:tagLst>
</file>

<file path=ppt/tags/tag586.xml><?xml version="1.0" encoding="utf-8"?>
<p:tagLst xmlns:a="http://schemas.openxmlformats.org/drawingml/2006/main" xmlns:r="http://schemas.openxmlformats.org/officeDocument/2006/relationships" xmlns:p="http://schemas.openxmlformats.org/presentationml/2006/main">
  <p:tag name="NUM" val="13"/>
</p:tagLst>
</file>

<file path=ppt/tags/tag587.xml><?xml version="1.0" encoding="utf-8"?>
<p:tagLst xmlns:a="http://schemas.openxmlformats.org/drawingml/2006/main" xmlns:r="http://schemas.openxmlformats.org/officeDocument/2006/relationships" xmlns:p="http://schemas.openxmlformats.org/presentationml/2006/main">
  <p:tag name="NUM" val="14"/>
</p:tagLst>
</file>

<file path=ppt/tags/tag588.xml><?xml version="1.0" encoding="utf-8"?>
<p:tagLst xmlns:a="http://schemas.openxmlformats.org/drawingml/2006/main" xmlns:r="http://schemas.openxmlformats.org/officeDocument/2006/relationships" xmlns:p="http://schemas.openxmlformats.org/presentationml/2006/main">
  <p:tag name="NUM" val="15"/>
</p:tagLst>
</file>

<file path=ppt/tags/tag589.xml><?xml version="1.0" encoding="utf-8"?>
<p:tagLst xmlns:a="http://schemas.openxmlformats.org/drawingml/2006/main" xmlns:r="http://schemas.openxmlformats.org/officeDocument/2006/relationships" xmlns:p="http://schemas.openxmlformats.org/presentationml/2006/main">
  <p:tag name="NUM" val="16"/>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590.xml><?xml version="1.0" encoding="utf-8"?>
<p:tagLst xmlns:a="http://schemas.openxmlformats.org/drawingml/2006/main" xmlns:r="http://schemas.openxmlformats.org/officeDocument/2006/relationships" xmlns:p="http://schemas.openxmlformats.org/presentationml/2006/main">
  <p:tag name="NUM" val="1"/>
</p:tagLst>
</file>

<file path=ppt/tags/tag591.xml><?xml version="1.0" encoding="utf-8"?>
<p:tagLst xmlns:a="http://schemas.openxmlformats.org/drawingml/2006/main" xmlns:r="http://schemas.openxmlformats.org/officeDocument/2006/relationships" xmlns:p="http://schemas.openxmlformats.org/presentationml/2006/main">
  <p:tag name="NUM" val="2"/>
</p:tagLst>
</file>

<file path=ppt/tags/tag592.xml><?xml version="1.0" encoding="utf-8"?>
<p:tagLst xmlns:a="http://schemas.openxmlformats.org/drawingml/2006/main" xmlns:r="http://schemas.openxmlformats.org/officeDocument/2006/relationships" xmlns:p="http://schemas.openxmlformats.org/presentationml/2006/main">
  <p:tag name="NUM" val="3"/>
</p:tagLst>
</file>

<file path=ppt/tags/tag593.xml><?xml version="1.0" encoding="utf-8"?>
<p:tagLst xmlns:a="http://schemas.openxmlformats.org/drawingml/2006/main" xmlns:r="http://schemas.openxmlformats.org/officeDocument/2006/relationships" xmlns:p="http://schemas.openxmlformats.org/presentationml/2006/main">
  <p:tag name="NUM" val="4"/>
</p:tagLst>
</file>

<file path=ppt/tags/tag594.xml><?xml version="1.0" encoding="utf-8"?>
<p:tagLst xmlns:a="http://schemas.openxmlformats.org/drawingml/2006/main" xmlns:r="http://schemas.openxmlformats.org/officeDocument/2006/relationships" xmlns:p="http://schemas.openxmlformats.org/presentationml/2006/main">
  <p:tag name="NUM" val="5"/>
</p:tagLst>
</file>

<file path=ppt/tags/tag595.xml><?xml version="1.0" encoding="utf-8"?>
<p:tagLst xmlns:a="http://schemas.openxmlformats.org/drawingml/2006/main" xmlns:r="http://schemas.openxmlformats.org/officeDocument/2006/relationships" xmlns:p="http://schemas.openxmlformats.org/presentationml/2006/main">
  <p:tag name="NUM" val="6"/>
</p:tagLst>
</file>

<file path=ppt/tags/tag596.xml><?xml version="1.0" encoding="utf-8"?>
<p:tagLst xmlns:a="http://schemas.openxmlformats.org/drawingml/2006/main" xmlns:r="http://schemas.openxmlformats.org/officeDocument/2006/relationships" xmlns:p="http://schemas.openxmlformats.org/presentationml/2006/main">
  <p:tag name="NUM" val="7"/>
</p:tagLst>
</file>

<file path=ppt/tags/tag597.xml><?xml version="1.0" encoding="utf-8"?>
<p:tagLst xmlns:a="http://schemas.openxmlformats.org/drawingml/2006/main" xmlns:r="http://schemas.openxmlformats.org/officeDocument/2006/relationships" xmlns:p="http://schemas.openxmlformats.org/presentationml/2006/main">
  <p:tag name="NUM" val="8"/>
</p:tagLst>
</file>

<file path=ppt/tags/tag598.xml><?xml version="1.0" encoding="utf-8"?>
<p:tagLst xmlns:a="http://schemas.openxmlformats.org/drawingml/2006/main" xmlns:r="http://schemas.openxmlformats.org/officeDocument/2006/relationships" xmlns:p="http://schemas.openxmlformats.org/presentationml/2006/main">
  <p:tag name="NUM" val="9"/>
</p:tagLst>
</file>

<file path=ppt/tags/tag59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00.xml><?xml version="1.0" encoding="utf-8"?>
<p:tagLst xmlns:a="http://schemas.openxmlformats.org/drawingml/2006/main" xmlns:r="http://schemas.openxmlformats.org/officeDocument/2006/relationships" xmlns:p="http://schemas.openxmlformats.org/presentationml/2006/main">
  <p:tag name="NUM" val="11"/>
</p:tagLst>
</file>

<file path=ppt/tags/tag601.xml><?xml version="1.0" encoding="utf-8"?>
<p:tagLst xmlns:a="http://schemas.openxmlformats.org/drawingml/2006/main" xmlns:r="http://schemas.openxmlformats.org/officeDocument/2006/relationships" xmlns:p="http://schemas.openxmlformats.org/presentationml/2006/main">
  <p:tag name="NUM" val="12"/>
</p:tagLst>
</file>

<file path=ppt/tags/tag602.xml><?xml version="1.0" encoding="utf-8"?>
<p:tagLst xmlns:a="http://schemas.openxmlformats.org/drawingml/2006/main" xmlns:r="http://schemas.openxmlformats.org/officeDocument/2006/relationships" xmlns:p="http://schemas.openxmlformats.org/presentationml/2006/main">
  <p:tag name="NUM" val="13"/>
</p:tagLst>
</file>

<file path=ppt/tags/tag603.xml><?xml version="1.0" encoding="utf-8"?>
<p:tagLst xmlns:a="http://schemas.openxmlformats.org/drawingml/2006/main" xmlns:r="http://schemas.openxmlformats.org/officeDocument/2006/relationships" xmlns:p="http://schemas.openxmlformats.org/presentationml/2006/main">
  <p:tag name="NUM" val="14"/>
</p:tagLst>
</file>

<file path=ppt/tags/tag604.xml><?xml version="1.0" encoding="utf-8"?>
<p:tagLst xmlns:a="http://schemas.openxmlformats.org/drawingml/2006/main" xmlns:r="http://schemas.openxmlformats.org/officeDocument/2006/relationships" xmlns:p="http://schemas.openxmlformats.org/presentationml/2006/main">
  <p:tag name="NUM" val="15"/>
</p:tagLst>
</file>

<file path=ppt/tags/tag605.xml><?xml version="1.0" encoding="utf-8"?>
<p:tagLst xmlns:a="http://schemas.openxmlformats.org/drawingml/2006/main" xmlns:r="http://schemas.openxmlformats.org/officeDocument/2006/relationships" xmlns:p="http://schemas.openxmlformats.org/presentationml/2006/main">
  <p:tag name="NUM" val="1"/>
</p:tagLst>
</file>

<file path=ppt/tags/tag606.xml><?xml version="1.0" encoding="utf-8"?>
<p:tagLst xmlns:a="http://schemas.openxmlformats.org/drawingml/2006/main" xmlns:r="http://schemas.openxmlformats.org/officeDocument/2006/relationships" xmlns:p="http://schemas.openxmlformats.org/presentationml/2006/main">
  <p:tag name="NUM" val="2"/>
</p:tagLst>
</file>

<file path=ppt/tags/tag607.xml><?xml version="1.0" encoding="utf-8"?>
<p:tagLst xmlns:a="http://schemas.openxmlformats.org/drawingml/2006/main" xmlns:r="http://schemas.openxmlformats.org/officeDocument/2006/relationships" xmlns:p="http://schemas.openxmlformats.org/presentationml/2006/main">
  <p:tag name="NUM" val="3"/>
</p:tagLst>
</file>

<file path=ppt/tags/tag608.xml><?xml version="1.0" encoding="utf-8"?>
<p:tagLst xmlns:a="http://schemas.openxmlformats.org/drawingml/2006/main" xmlns:r="http://schemas.openxmlformats.org/officeDocument/2006/relationships" xmlns:p="http://schemas.openxmlformats.org/presentationml/2006/main">
  <p:tag name="NUM" val="4"/>
</p:tagLst>
</file>

<file path=ppt/tags/tag609.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10.xml><?xml version="1.0" encoding="utf-8"?>
<p:tagLst xmlns:a="http://schemas.openxmlformats.org/drawingml/2006/main" xmlns:r="http://schemas.openxmlformats.org/officeDocument/2006/relationships" xmlns:p="http://schemas.openxmlformats.org/presentationml/2006/main">
  <p:tag name="NUM" val="6"/>
</p:tagLst>
</file>

<file path=ppt/tags/tag611.xml><?xml version="1.0" encoding="utf-8"?>
<p:tagLst xmlns:a="http://schemas.openxmlformats.org/drawingml/2006/main" xmlns:r="http://schemas.openxmlformats.org/officeDocument/2006/relationships" xmlns:p="http://schemas.openxmlformats.org/presentationml/2006/main">
  <p:tag name="NUM" val="7"/>
</p:tagLst>
</file>

<file path=ppt/tags/tag612.xml><?xml version="1.0" encoding="utf-8"?>
<p:tagLst xmlns:a="http://schemas.openxmlformats.org/drawingml/2006/main" xmlns:r="http://schemas.openxmlformats.org/officeDocument/2006/relationships" xmlns:p="http://schemas.openxmlformats.org/presentationml/2006/main">
  <p:tag name="NUM" val="8"/>
</p:tagLst>
</file>

<file path=ppt/tags/tag613.xml><?xml version="1.0" encoding="utf-8"?>
<p:tagLst xmlns:a="http://schemas.openxmlformats.org/drawingml/2006/main" xmlns:r="http://schemas.openxmlformats.org/officeDocument/2006/relationships" xmlns:p="http://schemas.openxmlformats.org/presentationml/2006/main">
  <p:tag name="NUM" val="9"/>
</p:tagLst>
</file>

<file path=ppt/tags/tag614.xml><?xml version="1.0" encoding="utf-8"?>
<p:tagLst xmlns:a="http://schemas.openxmlformats.org/drawingml/2006/main" xmlns:r="http://schemas.openxmlformats.org/officeDocument/2006/relationships" xmlns:p="http://schemas.openxmlformats.org/presentationml/2006/main">
  <p:tag name="NUM" val="10"/>
</p:tagLst>
</file>

<file path=ppt/tags/tag615.xml><?xml version="1.0" encoding="utf-8"?>
<p:tagLst xmlns:a="http://schemas.openxmlformats.org/drawingml/2006/main" xmlns:r="http://schemas.openxmlformats.org/officeDocument/2006/relationships" xmlns:p="http://schemas.openxmlformats.org/presentationml/2006/main">
  <p:tag name="NUM" val="11"/>
</p:tagLst>
</file>

<file path=ppt/tags/tag616.xml><?xml version="1.0" encoding="utf-8"?>
<p:tagLst xmlns:a="http://schemas.openxmlformats.org/drawingml/2006/main" xmlns:r="http://schemas.openxmlformats.org/officeDocument/2006/relationships" xmlns:p="http://schemas.openxmlformats.org/presentationml/2006/main">
  <p:tag name="NUM" val="12"/>
</p:tagLst>
</file>

<file path=ppt/tags/tag617.xml><?xml version="1.0" encoding="utf-8"?>
<p:tagLst xmlns:a="http://schemas.openxmlformats.org/drawingml/2006/main" xmlns:r="http://schemas.openxmlformats.org/officeDocument/2006/relationships" xmlns:p="http://schemas.openxmlformats.org/presentationml/2006/main">
  <p:tag name="NUM" val="1"/>
</p:tagLst>
</file>

<file path=ppt/tags/tag618.xml><?xml version="1.0" encoding="utf-8"?>
<p:tagLst xmlns:a="http://schemas.openxmlformats.org/drawingml/2006/main" xmlns:r="http://schemas.openxmlformats.org/officeDocument/2006/relationships" xmlns:p="http://schemas.openxmlformats.org/presentationml/2006/main">
  <p:tag name="NUM" val="2"/>
</p:tagLst>
</file>

<file path=ppt/tags/tag619.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20.xml><?xml version="1.0" encoding="utf-8"?>
<p:tagLst xmlns:a="http://schemas.openxmlformats.org/drawingml/2006/main" xmlns:r="http://schemas.openxmlformats.org/officeDocument/2006/relationships" xmlns:p="http://schemas.openxmlformats.org/presentationml/2006/main">
  <p:tag name="NUM" val="4"/>
</p:tagLst>
</file>

<file path=ppt/tags/tag621.xml><?xml version="1.0" encoding="utf-8"?>
<p:tagLst xmlns:a="http://schemas.openxmlformats.org/drawingml/2006/main" xmlns:r="http://schemas.openxmlformats.org/officeDocument/2006/relationships" xmlns:p="http://schemas.openxmlformats.org/presentationml/2006/main">
  <p:tag name="NUM" val="5"/>
</p:tagLst>
</file>

<file path=ppt/tags/tag622.xml><?xml version="1.0" encoding="utf-8"?>
<p:tagLst xmlns:a="http://schemas.openxmlformats.org/drawingml/2006/main" xmlns:r="http://schemas.openxmlformats.org/officeDocument/2006/relationships" xmlns:p="http://schemas.openxmlformats.org/presentationml/2006/main">
  <p:tag name="NUM" val="6"/>
</p:tagLst>
</file>

<file path=ppt/tags/tag623.xml><?xml version="1.0" encoding="utf-8"?>
<p:tagLst xmlns:a="http://schemas.openxmlformats.org/drawingml/2006/main" xmlns:r="http://schemas.openxmlformats.org/officeDocument/2006/relationships" xmlns:p="http://schemas.openxmlformats.org/presentationml/2006/main">
  <p:tag name="NUM" val="7"/>
</p:tagLst>
</file>

<file path=ppt/tags/tag624.xml><?xml version="1.0" encoding="utf-8"?>
<p:tagLst xmlns:a="http://schemas.openxmlformats.org/drawingml/2006/main" xmlns:r="http://schemas.openxmlformats.org/officeDocument/2006/relationships" xmlns:p="http://schemas.openxmlformats.org/presentationml/2006/main">
  <p:tag name="NUM" val="8"/>
</p:tagLst>
</file>

<file path=ppt/tags/tag625.xml><?xml version="1.0" encoding="utf-8"?>
<p:tagLst xmlns:a="http://schemas.openxmlformats.org/drawingml/2006/main" xmlns:r="http://schemas.openxmlformats.org/officeDocument/2006/relationships" xmlns:p="http://schemas.openxmlformats.org/presentationml/2006/main">
  <p:tag name="NUM" val="9"/>
</p:tagLst>
</file>

<file path=ppt/tags/tag626.xml><?xml version="1.0" encoding="utf-8"?>
<p:tagLst xmlns:a="http://schemas.openxmlformats.org/drawingml/2006/main" xmlns:r="http://schemas.openxmlformats.org/officeDocument/2006/relationships" xmlns:p="http://schemas.openxmlformats.org/presentationml/2006/main">
  <p:tag name="NUM" val="10"/>
</p:tagLst>
</file>

<file path=ppt/tags/tag627.xml><?xml version="1.0" encoding="utf-8"?>
<p:tagLst xmlns:a="http://schemas.openxmlformats.org/drawingml/2006/main" xmlns:r="http://schemas.openxmlformats.org/officeDocument/2006/relationships" xmlns:p="http://schemas.openxmlformats.org/presentationml/2006/main">
  <p:tag name="NUM" val="11"/>
</p:tagLst>
</file>

<file path=ppt/tags/tag628.xml><?xml version="1.0" encoding="utf-8"?>
<p:tagLst xmlns:a="http://schemas.openxmlformats.org/drawingml/2006/main" xmlns:r="http://schemas.openxmlformats.org/officeDocument/2006/relationships" xmlns:p="http://schemas.openxmlformats.org/presentationml/2006/main">
  <p:tag name="NUM" val="12"/>
</p:tagLst>
</file>

<file path=ppt/tags/tag629.xml><?xml version="1.0" encoding="utf-8"?>
<p:tagLst xmlns:a="http://schemas.openxmlformats.org/drawingml/2006/main" xmlns:r="http://schemas.openxmlformats.org/officeDocument/2006/relationships" xmlns:p="http://schemas.openxmlformats.org/presentationml/2006/main">
  <p:tag name="NUM" val="1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30.xml><?xml version="1.0" encoding="utf-8"?>
<p:tagLst xmlns:a="http://schemas.openxmlformats.org/drawingml/2006/main" xmlns:r="http://schemas.openxmlformats.org/officeDocument/2006/relationships" xmlns:p="http://schemas.openxmlformats.org/presentationml/2006/main">
  <p:tag name="NUM" val="14"/>
</p:tagLst>
</file>

<file path=ppt/tags/tag631.xml><?xml version="1.0" encoding="utf-8"?>
<p:tagLst xmlns:a="http://schemas.openxmlformats.org/drawingml/2006/main" xmlns:r="http://schemas.openxmlformats.org/officeDocument/2006/relationships" xmlns:p="http://schemas.openxmlformats.org/presentationml/2006/main">
  <p:tag name="NUM" val="15"/>
</p:tagLst>
</file>

<file path=ppt/tags/tag632.xml><?xml version="1.0" encoding="utf-8"?>
<p:tagLst xmlns:a="http://schemas.openxmlformats.org/drawingml/2006/main" xmlns:r="http://schemas.openxmlformats.org/officeDocument/2006/relationships" xmlns:p="http://schemas.openxmlformats.org/presentationml/2006/main">
  <p:tag name="NUM" val="1"/>
</p:tagLst>
</file>

<file path=ppt/tags/tag633.xml><?xml version="1.0" encoding="utf-8"?>
<p:tagLst xmlns:a="http://schemas.openxmlformats.org/drawingml/2006/main" xmlns:r="http://schemas.openxmlformats.org/officeDocument/2006/relationships" xmlns:p="http://schemas.openxmlformats.org/presentationml/2006/main">
  <p:tag name="NUM" val="2"/>
</p:tagLst>
</file>

<file path=ppt/tags/tag634.xml><?xml version="1.0" encoding="utf-8"?>
<p:tagLst xmlns:a="http://schemas.openxmlformats.org/drawingml/2006/main" xmlns:r="http://schemas.openxmlformats.org/officeDocument/2006/relationships" xmlns:p="http://schemas.openxmlformats.org/presentationml/2006/main">
  <p:tag name="NUM" val="3"/>
</p:tagLst>
</file>

<file path=ppt/tags/tag635.xml><?xml version="1.0" encoding="utf-8"?>
<p:tagLst xmlns:a="http://schemas.openxmlformats.org/drawingml/2006/main" xmlns:r="http://schemas.openxmlformats.org/officeDocument/2006/relationships" xmlns:p="http://schemas.openxmlformats.org/presentationml/2006/main">
  <p:tag name="NUM" val="4"/>
</p:tagLst>
</file>

<file path=ppt/tags/tag636.xml><?xml version="1.0" encoding="utf-8"?>
<p:tagLst xmlns:a="http://schemas.openxmlformats.org/drawingml/2006/main" xmlns:r="http://schemas.openxmlformats.org/officeDocument/2006/relationships" xmlns:p="http://schemas.openxmlformats.org/presentationml/2006/main">
  <p:tag name="NUM" val="5"/>
</p:tagLst>
</file>

<file path=ppt/tags/tag637.xml><?xml version="1.0" encoding="utf-8"?>
<p:tagLst xmlns:a="http://schemas.openxmlformats.org/drawingml/2006/main" xmlns:r="http://schemas.openxmlformats.org/officeDocument/2006/relationships" xmlns:p="http://schemas.openxmlformats.org/presentationml/2006/main">
  <p:tag name="NUM" val="6"/>
</p:tagLst>
</file>

<file path=ppt/tags/tag638.xml><?xml version="1.0" encoding="utf-8"?>
<p:tagLst xmlns:a="http://schemas.openxmlformats.org/drawingml/2006/main" xmlns:r="http://schemas.openxmlformats.org/officeDocument/2006/relationships" xmlns:p="http://schemas.openxmlformats.org/presentationml/2006/main">
  <p:tag name="NUM" val="7"/>
</p:tagLst>
</file>

<file path=ppt/tags/tag639.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40.xml><?xml version="1.0" encoding="utf-8"?>
<p:tagLst xmlns:a="http://schemas.openxmlformats.org/drawingml/2006/main" xmlns:r="http://schemas.openxmlformats.org/officeDocument/2006/relationships" xmlns:p="http://schemas.openxmlformats.org/presentationml/2006/main">
  <p:tag name="NUM" val="9"/>
</p:tagLst>
</file>

<file path=ppt/tags/tag641.xml><?xml version="1.0" encoding="utf-8"?>
<p:tagLst xmlns:a="http://schemas.openxmlformats.org/drawingml/2006/main" xmlns:r="http://schemas.openxmlformats.org/officeDocument/2006/relationships" xmlns:p="http://schemas.openxmlformats.org/presentationml/2006/main">
  <p:tag name="NUM" val="10"/>
</p:tagLst>
</file>

<file path=ppt/tags/tag642.xml><?xml version="1.0" encoding="utf-8"?>
<p:tagLst xmlns:a="http://schemas.openxmlformats.org/drawingml/2006/main" xmlns:r="http://schemas.openxmlformats.org/officeDocument/2006/relationships" xmlns:p="http://schemas.openxmlformats.org/presentationml/2006/main">
  <p:tag name="NUM" val="11"/>
</p:tagLst>
</file>

<file path=ppt/tags/tag643.xml><?xml version="1.0" encoding="utf-8"?>
<p:tagLst xmlns:a="http://schemas.openxmlformats.org/drawingml/2006/main" xmlns:r="http://schemas.openxmlformats.org/officeDocument/2006/relationships" xmlns:p="http://schemas.openxmlformats.org/presentationml/2006/main">
  <p:tag name="NUM" val="12"/>
</p:tagLst>
</file>

<file path=ppt/tags/tag644.xml><?xml version="1.0" encoding="utf-8"?>
<p:tagLst xmlns:a="http://schemas.openxmlformats.org/drawingml/2006/main" xmlns:r="http://schemas.openxmlformats.org/officeDocument/2006/relationships" xmlns:p="http://schemas.openxmlformats.org/presentationml/2006/main">
  <p:tag name="NUM" val="13"/>
</p:tagLst>
</file>

<file path=ppt/tags/tag645.xml><?xml version="1.0" encoding="utf-8"?>
<p:tagLst xmlns:a="http://schemas.openxmlformats.org/drawingml/2006/main" xmlns:r="http://schemas.openxmlformats.org/officeDocument/2006/relationships" xmlns:p="http://schemas.openxmlformats.org/presentationml/2006/main">
  <p:tag name="NUM" val="14"/>
</p:tagLst>
</file>

<file path=ppt/tags/tag646.xml><?xml version="1.0" encoding="utf-8"?>
<p:tagLst xmlns:a="http://schemas.openxmlformats.org/drawingml/2006/main" xmlns:r="http://schemas.openxmlformats.org/officeDocument/2006/relationships" xmlns:p="http://schemas.openxmlformats.org/presentationml/2006/main">
  <p:tag name="NUM" val="15"/>
</p:tagLst>
</file>

<file path=ppt/tags/tag647.xml><?xml version="1.0" encoding="utf-8"?>
<p:tagLst xmlns:a="http://schemas.openxmlformats.org/drawingml/2006/main" xmlns:r="http://schemas.openxmlformats.org/officeDocument/2006/relationships" xmlns:p="http://schemas.openxmlformats.org/presentationml/2006/main">
  <p:tag name="NUM" val="16"/>
</p:tagLst>
</file>

<file path=ppt/tags/tag648.xml><?xml version="1.0" encoding="utf-8"?>
<p:tagLst xmlns:a="http://schemas.openxmlformats.org/drawingml/2006/main" xmlns:r="http://schemas.openxmlformats.org/officeDocument/2006/relationships" xmlns:p="http://schemas.openxmlformats.org/presentationml/2006/main">
  <p:tag name="NUM" val="1"/>
</p:tagLst>
</file>

<file path=ppt/tags/tag649.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50.xml><?xml version="1.0" encoding="utf-8"?>
<p:tagLst xmlns:a="http://schemas.openxmlformats.org/drawingml/2006/main" xmlns:r="http://schemas.openxmlformats.org/officeDocument/2006/relationships" xmlns:p="http://schemas.openxmlformats.org/presentationml/2006/main">
  <p:tag name="NUM" val="3"/>
</p:tagLst>
</file>

<file path=ppt/tags/tag651.xml><?xml version="1.0" encoding="utf-8"?>
<p:tagLst xmlns:a="http://schemas.openxmlformats.org/drawingml/2006/main" xmlns:r="http://schemas.openxmlformats.org/officeDocument/2006/relationships" xmlns:p="http://schemas.openxmlformats.org/presentationml/2006/main">
  <p:tag name="NUM" val="4"/>
</p:tagLst>
</file>

<file path=ppt/tags/tag652.xml><?xml version="1.0" encoding="utf-8"?>
<p:tagLst xmlns:a="http://schemas.openxmlformats.org/drawingml/2006/main" xmlns:r="http://schemas.openxmlformats.org/officeDocument/2006/relationships" xmlns:p="http://schemas.openxmlformats.org/presentationml/2006/main">
  <p:tag name="NUM" val="5"/>
</p:tagLst>
</file>

<file path=ppt/tags/tag653.xml><?xml version="1.0" encoding="utf-8"?>
<p:tagLst xmlns:a="http://schemas.openxmlformats.org/drawingml/2006/main" xmlns:r="http://schemas.openxmlformats.org/officeDocument/2006/relationships" xmlns:p="http://schemas.openxmlformats.org/presentationml/2006/main">
  <p:tag name="NUM" val="6"/>
</p:tagLst>
</file>

<file path=ppt/tags/tag654.xml><?xml version="1.0" encoding="utf-8"?>
<p:tagLst xmlns:a="http://schemas.openxmlformats.org/drawingml/2006/main" xmlns:r="http://schemas.openxmlformats.org/officeDocument/2006/relationships" xmlns:p="http://schemas.openxmlformats.org/presentationml/2006/main">
  <p:tag name="NUM" val="7"/>
</p:tagLst>
</file>

<file path=ppt/tags/tag655.xml><?xml version="1.0" encoding="utf-8"?>
<p:tagLst xmlns:a="http://schemas.openxmlformats.org/drawingml/2006/main" xmlns:r="http://schemas.openxmlformats.org/officeDocument/2006/relationships" xmlns:p="http://schemas.openxmlformats.org/presentationml/2006/main">
  <p:tag name="NUM" val="8"/>
</p:tagLst>
</file>

<file path=ppt/tags/tag656.xml><?xml version="1.0" encoding="utf-8"?>
<p:tagLst xmlns:a="http://schemas.openxmlformats.org/drawingml/2006/main" xmlns:r="http://schemas.openxmlformats.org/officeDocument/2006/relationships" xmlns:p="http://schemas.openxmlformats.org/presentationml/2006/main">
  <p:tag name="NUM" val="9"/>
</p:tagLst>
</file>

<file path=ppt/tags/tag657.xml><?xml version="1.0" encoding="utf-8"?>
<p:tagLst xmlns:a="http://schemas.openxmlformats.org/drawingml/2006/main" xmlns:r="http://schemas.openxmlformats.org/officeDocument/2006/relationships" xmlns:p="http://schemas.openxmlformats.org/presentationml/2006/main">
  <p:tag name="NUM" val="10"/>
</p:tagLst>
</file>

<file path=ppt/tags/tag658.xml><?xml version="1.0" encoding="utf-8"?>
<p:tagLst xmlns:a="http://schemas.openxmlformats.org/drawingml/2006/main" xmlns:r="http://schemas.openxmlformats.org/officeDocument/2006/relationships" xmlns:p="http://schemas.openxmlformats.org/presentationml/2006/main">
  <p:tag name="NUM" val="11"/>
</p:tagLst>
</file>

<file path=ppt/tags/tag659.xml><?xml version="1.0" encoding="utf-8"?>
<p:tagLst xmlns:a="http://schemas.openxmlformats.org/drawingml/2006/main" xmlns:r="http://schemas.openxmlformats.org/officeDocument/2006/relationships" xmlns:p="http://schemas.openxmlformats.org/presentationml/2006/main">
  <p:tag name="NUM" val="12"/>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60.xml><?xml version="1.0" encoding="utf-8"?>
<p:tagLst xmlns:a="http://schemas.openxmlformats.org/drawingml/2006/main" xmlns:r="http://schemas.openxmlformats.org/officeDocument/2006/relationships" xmlns:p="http://schemas.openxmlformats.org/presentationml/2006/main">
  <p:tag name="NUM" val="13"/>
</p:tagLst>
</file>

<file path=ppt/tags/tag661.xml><?xml version="1.0" encoding="utf-8"?>
<p:tagLst xmlns:a="http://schemas.openxmlformats.org/drawingml/2006/main" xmlns:r="http://schemas.openxmlformats.org/officeDocument/2006/relationships" xmlns:p="http://schemas.openxmlformats.org/presentationml/2006/main">
  <p:tag name="NUM" val="14"/>
</p:tagLst>
</file>

<file path=ppt/tags/tag662.xml><?xml version="1.0" encoding="utf-8"?>
<p:tagLst xmlns:a="http://schemas.openxmlformats.org/drawingml/2006/main" xmlns:r="http://schemas.openxmlformats.org/officeDocument/2006/relationships" xmlns:p="http://schemas.openxmlformats.org/presentationml/2006/main">
  <p:tag name="NUM" val="15"/>
</p:tagLst>
</file>

<file path=ppt/tags/tag663.xml><?xml version="1.0" encoding="utf-8"?>
<p:tagLst xmlns:a="http://schemas.openxmlformats.org/drawingml/2006/main" xmlns:r="http://schemas.openxmlformats.org/officeDocument/2006/relationships" xmlns:p="http://schemas.openxmlformats.org/presentationml/2006/main">
  <p:tag name="NUM" val="16"/>
</p:tagLst>
</file>

<file path=ppt/tags/tag664.xml><?xml version="1.0" encoding="utf-8"?>
<p:tagLst xmlns:a="http://schemas.openxmlformats.org/drawingml/2006/main" xmlns:r="http://schemas.openxmlformats.org/officeDocument/2006/relationships" xmlns:p="http://schemas.openxmlformats.org/presentationml/2006/main">
  <p:tag name="NUM" val="17"/>
</p:tagLst>
</file>

<file path=ppt/tags/tag665.xml><?xml version="1.0" encoding="utf-8"?>
<p:tagLst xmlns:a="http://schemas.openxmlformats.org/drawingml/2006/main" xmlns:r="http://schemas.openxmlformats.org/officeDocument/2006/relationships" xmlns:p="http://schemas.openxmlformats.org/presentationml/2006/main">
  <p:tag name="NUM" val="18"/>
</p:tagLst>
</file>

<file path=ppt/tags/tag666.xml><?xml version="1.0" encoding="utf-8"?>
<p:tagLst xmlns:a="http://schemas.openxmlformats.org/drawingml/2006/main" xmlns:r="http://schemas.openxmlformats.org/officeDocument/2006/relationships" xmlns:p="http://schemas.openxmlformats.org/presentationml/2006/main">
  <p:tag name="NUM" val="1"/>
</p:tagLst>
</file>

<file path=ppt/tags/tag667.xml><?xml version="1.0" encoding="utf-8"?>
<p:tagLst xmlns:a="http://schemas.openxmlformats.org/drawingml/2006/main" xmlns:r="http://schemas.openxmlformats.org/officeDocument/2006/relationships" xmlns:p="http://schemas.openxmlformats.org/presentationml/2006/main">
  <p:tag name="NUM" val="2"/>
</p:tagLst>
</file>

<file path=ppt/tags/tag668.xml><?xml version="1.0" encoding="utf-8"?>
<p:tagLst xmlns:a="http://schemas.openxmlformats.org/drawingml/2006/main" xmlns:r="http://schemas.openxmlformats.org/officeDocument/2006/relationships" xmlns:p="http://schemas.openxmlformats.org/presentationml/2006/main">
  <p:tag name="NUM" val="3"/>
</p:tagLst>
</file>

<file path=ppt/tags/tag669.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70.xml><?xml version="1.0" encoding="utf-8"?>
<p:tagLst xmlns:a="http://schemas.openxmlformats.org/drawingml/2006/main" xmlns:r="http://schemas.openxmlformats.org/officeDocument/2006/relationships" xmlns:p="http://schemas.openxmlformats.org/presentationml/2006/main">
  <p:tag name="NUM" val="5"/>
</p:tagLst>
</file>

<file path=ppt/tags/tag671.xml><?xml version="1.0" encoding="utf-8"?>
<p:tagLst xmlns:a="http://schemas.openxmlformats.org/drawingml/2006/main" xmlns:r="http://schemas.openxmlformats.org/officeDocument/2006/relationships" xmlns:p="http://schemas.openxmlformats.org/presentationml/2006/main">
  <p:tag name="NUM" val="6"/>
</p:tagLst>
</file>

<file path=ppt/tags/tag672.xml><?xml version="1.0" encoding="utf-8"?>
<p:tagLst xmlns:a="http://schemas.openxmlformats.org/drawingml/2006/main" xmlns:r="http://schemas.openxmlformats.org/officeDocument/2006/relationships" xmlns:p="http://schemas.openxmlformats.org/presentationml/2006/main">
  <p:tag name="NUM" val="7"/>
</p:tagLst>
</file>

<file path=ppt/tags/tag673.xml><?xml version="1.0" encoding="utf-8"?>
<p:tagLst xmlns:a="http://schemas.openxmlformats.org/drawingml/2006/main" xmlns:r="http://schemas.openxmlformats.org/officeDocument/2006/relationships" xmlns:p="http://schemas.openxmlformats.org/presentationml/2006/main">
  <p:tag name="NUM" val="8"/>
</p:tagLst>
</file>

<file path=ppt/tags/tag674.xml><?xml version="1.0" encoding="utf-8"?>
<p:tagLst xmlns:a="http://schemas.openxmlformats.org/drawingml/2006/main" xmlns:r="http://schemas.openxmlformats.org/officeDocument/2006/relationships" xmlns:p="http://schemas.openxmlformats.org/presentationml/2006/main">
  <p:tag name="NUM" val="9"/>
</p:tagLst>
</file>

<file path=ppt/tags/tag675.xml><?xml version="1.0" encoding="utf-8"?>
<p:tagLst xmlns:a="http://schemas.openxmlformats.org/drawingml/2006/main" xmlns:r="http://schemas.openxmlformats.org/officeDocument/2006/relationships" xmlns:p="http://schemas.openxmlformats.org/presentationml/2006/main">
  <p:tag name="NUM" val="1"/>
</p:tagLst>
</file>

<file path=ppt/tags/tag676.xml><?xml version="1.0" encoding="utf-8"?>
<p:tagLst xmlns:a="http://schemas.openxmlformats.org/drawingml/2006/main" xmlns:r="http://schemas.openxmlformats.org/officeDocument/2006/relationships" xmlns:p="http://schemas.openxmlformats.org/presentationml/2006/main">
  <p:tag name="NUM" val="2"/>
</p:tagLst>
</file>

<file path=ppt/tags/tag677.xml><?xml version="1.0" encoding="utf-8"?>
<p:tagLst xmlns:a="http://schemas.openxmlformats.org/drawingml/2006/main" xmlns:r="http://schemas.openxmlformats.org/officeDocument/2006/relationships" xmlns:p="http://schemas.openxmlformats.org/presentationml/2006/main">
  <p:tag name="NUM" val="3"/>
</p:tagLst>
</file>

<file path=ppt/tags/tag678.xml><?xml version="1.0" encoding="utf-8"?>
<p:tagLst xmlns:a="http://schemas.openxmlformats.org/drawingml/2006/main" xmlns:r="http://schemas.openxmlformats.org/officeDocument/2006/relationships" xmlns:p="http://schemas.openxmlformats.org/presentationml/2006/main">
  <p:tag name="NUM" val="4"/>
</p:tagLst>
</file>

<file path=ppt/tags/tag679.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80.xml><?xml version="1.0" encoding="utf-8"?>
<p:tagLst xmlns:a="http://schemas.openxmlformats.org/drawingml/2006/main" xmlns:r="http://schemas.openxmlformats.org/officeDocument/2006/relationships" xmlns:p="http://schemas.openxmlformats.org/presentationml/2006/main">
  <p:tag name="NUM" val="6"/>
</p:tagLst>
</file>

<file path=ppt/tags/tag681.xml><?xml version="1.0" encoding="utf-8"?>
<p:tagLst xmlns:a="http://schemas.openxmlformats.org/drawingml/2006/main" xmlns:r="http://schemas.openxmlformats.org/officeDocument/2006/relationships" xmlns:p="http://schemas.openxmlformats.org/presentationml/2006/main">
  <p:tag name="NUM" val="7"/>
</p:tagLst>
</file>

<file path=ppt/tags/tag682.xml><?xml version="1.0" encoding="utf-8"?>
<p:tagLst xmlns:a="http://schemas.openxmlformats.org/drawingml/2006/main" xmlns:r="http://schemas.openxmlformats.org/officeDocument/2006/relationships" xmlns:p="http://schemas.openxmlformats.org/presentationml/2006/main">
  <p:tag name="NUM" val="8"/>
</p:tagLst>
</file>

<file path=ppt/tags/tag683.xml><?xml version="1.0" encoding="utf-8"?>
<p:tagLst xmlns:a="http://schemas.openxmlformats.org/drawingml/2006/main" xmlns:r="http://schemas.openxmlformats.org/officeDocument/2006/relationships" xmlns:p="http://schemas.openxmlformats.org/presentationml/2006/main">
  <p:tag name="NUM" val="9"/>
</p:tagLst>
</file>

<file path=ppt/tags/tag684.xml><?xml version="1.0" encoding="utf-8"?>
<p:tagLst xmlns:a="http://schemas.openxmlformats.org/drawingml/2006/main" xmlns:r="http://schemas.openxmlformats.org/officeDocument/2006/relationships" xmlns:p="http://schemas.openxmlformats.org/presentationml/2006/main">
  <p:tag name="NUM" val="10"/>
</p:tagLst>
</file>

<file path=ppt/tags/tag685.xml><?xml version="1.0" encoding="utf-8"?>
<p:tagLst xmlns:a="http://schemas.openxmlformats.org/drawingml/2006/main" xmlns:r="http://schemas.openxmlformats.org/officeDocument/2006/relationships" xmlns:p="http://schemas.openxmlformats.org/presentationml/2006/main">
  <p:tag name="NUM" val="11"/>
</p:tagLst>
</file>

<file path=ppt/tags/tag686.xml><?xml version="1.0" encoding="utf-8"?>
<p:tagLst xmlns:a="http://schemas.openxmlformats.org/drawingml/2006/main" xmlns:r="http://schemas.openxmlformats.org/officeDocument/2006/relationships" xmlns:p="http://schemas.openxmlformats.org/presentationml/2006/main">
  <p:tag name="NUM" val="12"/>
</p:tagLst>
</file>

<file path=ppt/tags/tag687.xml><?xml version="1.0" encoding="utf-8"?>
<p:tagLst xmlns:a="http://schemas.openxmlformats.org/drawingml/2006/main" xmlns:r="http://schemas.openxmlformats.org/officeDocument/2006/relationships" xmlns:p="http://schemas.openxmlformats.org/presentationml/2006/main">
  <p:tag name="NUM" val="13"/>
</p:tagLst>
</file>

<file path=ppt/tags/tag688.xml><?xml version="1.0" encoding="utf-8"?>
<p:tagLst xmlns:a="http://schemas.openxmlformats.org/drawingml/2006/main" xmlns:r="http://schemas.openxmlformats.org/officeDocument/2006/relationships" xmlns:p="http://schemas.openxmlformats.org/presentationml/2006/main">
  <p:tag name="NUM" val="14"/>
</p:tagLst>
</file>

<file path=ppt/tags/tag689.xml><?xml version="1.0" encoding="utf-8"?>
<p:tagLst xmlns:a="http://schemas.openxmlformats.org/drawingml/2006/main" xmlns:r="http://schemas.openxmlformats.org/officeDocument/2006/relationships" xmlns:p="http://schemas.openxmlformats.org/presentationml/2006/main">
  <p:tag name="NUM" val="15"/>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690.xml><?xml version="1.0" encoding="utf-8"?>
<p:tagLst xmlns:a="http://schemas.openxmlformats.org/drawingml/2006/main" xmlns:r="http://schemas.openxmlformats.org/officeDocument/2006/relationships" xmlns:p="http://schemas.openxmlformats.org/presentationml/2006/main">
  <p:tag name="NUM" val="1"/>
</p:tagLst>
</file>

<file path=ppt/tags/tag691.xml><?xml version="1.0" encoding="utf-8"?>
<p:tagLst xmlns:a="http://schemas.openxmlformats.org/drawingml/2006/main" xmlns:r="http://schemas.openxmlformats.org/officeDocument/2006/relationships" xmlns:p="http://schemas.openxmlformats.org/presentationml/2006/main">
  <p:tag name="NUM" val="1"/>
</p:tagLst>
</file>

<file path=ppt/tags/tag692.xml><?xml version="1.0" encoding="utf-8"?>
<p:tagLst xmlns:a="http://schemas.openxmlformats.org/drawingml/2006/main" xmlns:r="http://schemas.openxmlformats.org/officeDocument/2006/relationships" xmlns:p="http://schemas.openxmlformats.org/presentationml/2006/main">
  <p:tag name="NUM" val="2"/>
</p:tagLst>
</file>

<file path=ppt/tags/tag693.xml><?xml version="1.0" encoding="utf-8"?>
<p:tagLst xmlns:a="http://schemas.openxmlformats.org/drawingml/2006/main" xmlns:r="http://schemas.openxmlformats.org/officeDocument/2006/relationships" xmlns:p="http://schemas.openxmlformats.org/presentationml/2006/main">
  <p:tag name="NUM" val="3"/>
</p:tagLst>
</file>

<file path=ppt/tags/tag694.xml><?xml version="1.0" encoding="utf-8"?>
<p:tagLst xmlns:a="http://schemas.openxmlformats.org/drawingml/2006/main" xmlns:r="http://schemas.openxmlformats.org/officeDocument/2006/relationships" xmlns:p="http://schemas.openxmlformats.org/presentationml/2006/main">
  <p:tag name="NUM" val="4"/>
</p:tagLst>
</file>

<file path=ppt/tags/tag695.xml><?xml version="1.0" encoding="utf-8"?>
<p:tagLst xmlns:a="http://schemas.openxmlformats.org/drawingml/2006/main" xmlns:r="http://schemas.openxmlformats.org/officeDocument/2006/relationships" xmlns:p="http://schemas.openxmlformats.org/presentationml/2006/main">
  <p:tag name="NUM" val="5"/>
</p:tagLst>
</file>

<file path=ppt/tags/tag696.xml><?xml version="1.0" encoding="utf-8"?>
<p:tagLst xmlns:a="http://schemas.openxmlformats.org/drawingml/2006/main" xmlns:r="http://schemas.openxmlformats.org/officeDocument/2006/relationships" xmlns:p="http://schemas.openxmlformats.org/presentationml/2006/main">
  <p:tag name="NUM" val="6"/>
</p:tagLst>
</file>

<file path=ppt/tags/tag697.xml><?xml version="1.0" encoding="utf-8"?>
<p:tagLst xmlns:a="http://schemas.openxmlformats.org/drawingml/2006/main" xmlns:r="http://schemas.openxmlformats.org/officeDocument/2006/relationships" xmlns:p="http://schemas.openxmlformats.org/presentationml/2006/main">
  <p:tag name="NUM" val="7"/>
</p:tagLst>
</file>

<file path=ppt/tags/tag698.xml><?xml version="1.0" encoding="utf-8"?>
<p:tagLst xmlns:a="http://schemas.openxmlformats.org/drawingml/2006/main" xmlns:r="http://schemas.openxmlformats.org/officeDocument/2006/relationships" xmlns:p="http://schemas.openxmlformats.org/presentationml/2006/main">
  <p:tag name="NUM" val="8"/>
</p:tagLst>
</file>

<file path=ppt/tags/tag69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00.xml><?xml version="1.0" encoding="utf-8"?>
<p:tagLst xmlns:a="http://schemas.openxmlformats.org/drawingml/2006/main" xmlns:r="http://schemas.openxmlformats.org/officeDocument/2006/relationships" xmlns:p="http://schemas.openxmlformats.org/presentationml/2006/main">
  <p:tag name="NUM" val="10"/>
</p:tagLst>
</file>

<file path=ppt/tags/tag701.xml><?xml version="1.0" encoding="utf-8"?>
<p:tagLst xmlns:a="http://schemas.openxmlformats.org/drawingml/2006/main" xmlns:r="http://schemas.openxmlformats.org/officeDocument/2006/relationships" xmlns:p="http://schemas.openxmlformats.org/presentationml/2006/main">
  <p:tag name="NUM" val="11"/>
</p:tagLst>
</file>

<file path=ppt/tags/tag702.xml><?xml version="1.0" encoding="utf-8"?>
<p:tagLst xmlns:a="http://schemas.openxmlformats.org/drawingml/2006/main" xmlns:r="http://schemas.openxmlformats.org/officeDocument/2006/relationships" xmlns:p="http://schemas.openxmlformats.org/presentationml/2006/main">
  <p:tag name="NUM" val="12"/>
</p:tagLst>
</file>

<file path=ppt/tags/tag703.xml><?xml version="1.0" encoding="utf-8"?>
<p:tagLst xmlns:a="http://schemas.openxmlformats.org/drawingml/2006/main" xmlns:r="http://schemas.openxmlformats.org/officeDocument/2006/relationships" xmlns:p="http://schemas.openxmlformats.org/presentationml/2006/main">
  <p:tag name="NUM" val="13"/>
</p:tagLst>
</file>

<file path=ppt/tags/tag704.xml><?xml version="1.0" encoding="utf-8"?>
<p:tagLst xmlns:a="http://schemas.openxmlformats.org/drawingml/2006/main" xmlns:r="http://schemas.openxmlformats.org/officeDocument/2006/relationships" xmlns:p="http://schemas.openxmlformats.org/presentationml/2006/main">
  <p:tag name="NUM" val="14"/>
</p:tagLst>
</file>

<file path=ppt/tags/tag705.xml><?xml version="1.0" encoding="utf-8"?>
<p:tagLst xmlns:a="http://schemas.openxmlformats.org/drawingml/2006/main" xmlns:r="http://schemas.openxmlformats.org/officeDocument/2006/relationships" xmlns:p="http://schemas.openxmlformats.org/presentationml/2006/main">
  <p:tag name="NUM" val="15"/>
</p:tagLst>
</file>

<file path=ppt/tags/tag706.xml><?xml version="1.0" encoding="utf-8"?>
<p:tagLst xmlns:a="http://schemas.openxmlformats.org/drawingml/2006/main" xmlns:r="http://schemas.openxmlformats.org/officeDocument/2006/relationships" xmlns:p="http://schemas.openxmlformats.org/presentationml/2006/main">
  <p:tag name="NUM" val="1"/>
</p:tagLst>
</file>

<file path=ppt/tags/tag707.xml><?xml version="1.0" encoding="utf-8"?>
<p:tagLst xmlns:a="http://schemas.openxmlformats.org/drawingml/2006/main" xmlns:r="http://schemas.openxmlformats.org/officeDocument/2006/relationships" xmlns:p="http://schemas.openxmlformats.org/presentationml/2006/main">
  <p:tag name="NUM" val="2"/>
</p:tagLst>
</file>

<file path=ppt/tags/tag708.xml><?xml version="1.0" encoding="utf-8"?>
<p:tagLst xmlns:a="http://schemas.openxmlformats.org/drawingml/2006/main" xmlns:r="http://schemas.openxmlformats.org/officeDocument/2006/relationships" xmlns:p="http://schemas.openxmlformats.org/presentationml/2006/main">
  <p:tag name="NUM" val="3"/>
</p:tagLst>
</file>

<file path=ppt/tags/tag709.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10.xml><?xml version="1.0" encoding="utf-8"?>
<p:tagLst xmlns:a="http://schemas.openxmlformats.org/drawingml/2006/main" xmlns:r="http://schemas.openxmlformats.org/officeDocument/2006/relationships" xmlns:p="http://schemas.openxmlformats.org/presentationml/2006/main">
  <p:tag name="NUM" val="5"/>
</p:tagLst>
</file>

<file path=ppt/tags/tag711.xml><?xml version="1.0" encoding="utf-8"?>
<p:tagLst xmlns:a="http://schemas.openxmlformats.org/drawingml/2006/main" xmlns:r="http://schemas.openxmlformats.org/officeDocument/2006/relationships" xmlns:p="http://schemas.openxmlformats.org/presentationml/2006/main">
  <p:tag name="NUM" val="6"/>
</p:tagLst>
</file>

<file path=ppt/tags/tag712.xml><?xml version="1.0" encoding="utf-8"?>
<p:tagLst xmlns:a="http://schemas.openxmlformats.org/drawingml/2006/main" xmlns:r="http://schemas.openxmlformats.org/officeDocument/2006/relationships" xmlns:p="http://schemas.openxmlformats.org/presentationml/2006/main">
  <p:tag name="NUM" val="7"/>
</p:tagLst>
</file>

<file path=ppt/tags/tag713.xml><?xml version="1.0" encoding="utf-8"?>
<p:tagLst xmlns:a="http://schemas.openxmlformats.org/drawingml/2006/main" xmlns:r="http://schemas.openxmlformats.org/officeDocument/2006/relationships" xmlns:p="http://schemas.openxmlformats.org/presentationml/2006/main">
  <p:tag name="NUM" val="8"/>
</p:tagLst>
</file>

<file path=ppt/tags/tag714.xml><?xml version="1.0" encoding="utf-8"?>
<p:tagLst xmlns:a="http://schemas.openxmlformats.org/drawingml/2006/main" xmlns:r="http://schemas.openxmlformats.org/officeDocument/2006/relationships" xmlns:p="http://schemas.openxmlformats.org/presentationml/2006/main">
  <p:tag name="NUM" val="9"/>
</p:tagLst>
</file>

<file path=ppt/tags/tag715.xml><?xml version="1.0" encoding="utf-8"?>
<p:tagLst xmlns:a="http://schemas.openxmlformats.org/drawingml/2006/main" xmlns:r="http://schemas.openxmlformats.org/officeDocument/2006/relationships" xmlns:p="http://schemas.openxmlformats.org/presentationml/2006/main">
  <p:tag name="NUM" val="10"/>
</p:tagLst>
</file>

<file path=ppt/tags/tag716.xml><?xml version="1.0" encoding="utf-8"?>
<p:tagLst xmlns:a="http://schemas.openxmlformats.org/drawingml/2006/main" xmlns:r="http://schemas.openxmlformats.org/officeDocument/2006/relationships" xmlns:p="http://schemas.openxmlformats.org/presentationml/2006/main">
  <p:tag name="NUM" val="11"/>
</p:tagLst>
</file>

<file path=ppt/tags/tag717.xml><?xml version="1.0" encoding="utf-8"?>
<p:tagLst xmlns:a="http://schemas.openxmlformats.org/drawingml/2006/main" xmlns:r="http://schemas.openxmlformats.org/officeDocument/2006/relationships" xmlns:p="http://schemas.openxmlformats.org/presentationml/2006/main">
  <p:tag name="NUM" val="12"/>
</p:tagLst>
</file>

<file path=ppt/tags/tag718.xml><?xml version="1.0" encoding="utf-8"?>
<p:tagLst xmlns:a="http://schemas.openxmlformats.org/drawingml/2006/main" xmlns:r="http://schemas.openxmlformats.org/officeDocument/2006/relationships" xmlns:p="http://schemas.openxmlformats.org/presentationml/2006/main">
  <p:tag name="NUM" val="13"/>
</p:tagLst>
</file>

<file path=ppt/tags/tag719.xml><?xml version="1.0" encoding="utf-8"?>
<p:tagLst xmlns:a="http://schemas.openxmlformats.org/drawingml/2006/main" xmlns:r="http://schemas.openxmlformats.org/officeDocument/2006/relationships" xmlns:p="http://schemas.openxmlformats.org/presentationml/2006/main">
  <p:tag name="NUM" val="1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20.xml><?xml version="1.0" encoding="utf-8"?>
<p:tagLst xmlns:a="http://schemas.openxmlformats.org/drawingml/2006/main" xmlns:r="http://schemas.openxmlformats.org/officeDocument/2006/relationships" xmlns:p="http://schemas.openxmlformats.org/presentationml/2006/main">
  <p:tag name="NUM" val="15"/>
</p:tagLst>
</file>

<file path=ppt/tags/tag721.xml><?xml version="1.0" encoding="utf-8"?>
<p:tagLst xmlns:a="http://schemas.openxmlformats.org/drawingml/2006/main" xmlns:r="http://schemas.openxmlformats.org/officeDocument/2006/relationships" xmlns:p="http://schemas.openxmlformats.org/presentationml/2006/main">
  <p:tag name="NUM" val="16"/>
</p:tagLst>
</file>

<file path=ppt/tags/tag722.xml><?xml version="1.0" encoding="utf-8"?>
<p:tagLst xmlns:a="http://schemas.openxmlformats.org/drawingml/2006/main" xmlns:r="http://schemas.openxmlformats.org/officeDocument/2006/relationships" xmlns:p="http://schemas.openxmlformats.org/presentationml/2006/main">
  <p:tag name="NUM" val="17"/>
</p:tagLst>
</file>

<file path=ppt/tags/tag723.xml><?xml version="1.0" encoding="utf-8"?>
<p:tagLst xmlns:a="http://schemas.openxmlformats.org/drawingml/2006/main" xmlns:r="http://schemas.openxmlformats.org/officeDocument/2006/relationships" xmlns:p="http://schemas.openxmlformats.org/presentationml/2006/main">
  <p:tag name="NUM" val="18"/>
</p:tagLst>
</file>

<file path=ppt/tags/tag724.xml><?xml version="1.0" encoding="utf-8"?>
<p:tagLst xmlns:a="http://schemas.openxmlformats.org/drawingml/2006/main" xmlns:r="http://schemas.openxmlformats.org/officeDocument/2006/relationships" xmlns:p="http://schemas.openxmlformats.org/presentationml/2006/main">
  <p:tag name="NUM" val="19"/>
</p:tagLst>
</file>

<file path=ppt/tags/tag725.xml><?xml version="1.0" encoding="utf-8"?>
<p:tagLst xmlns:a="http://schemas.openxmlformats.org/drawingml/2006/main" xmlns:r="http://schemas.openxmlformats.org/officeDocument/2006/relationships" xmlns:p="http://schemas.openxmlformats.org/presentationml/2006/main">
  <p:tag name="NUM" val="1"/>
</p:tagLst>
</file>

<file path=ppt/tags/tag726.xml><?xml version="1.0" encoding="utf-8"?>
<p:tagLst xmlns:a="http://schemas.openxmlformats.org/drawingml/2006/main" xmlns:r="http://schemas.openxmlformats.org/officeDocument/2006/relationships" xmlns:p="http://schemas.openxmlformats.org/presentationml/2006/main">
  <p:tag name="NUM" val="1"/>
</p:tagLst>
</file>

<file path=ppt/tags/tag727.xml><?xml version="1.0" encoding="utf-8"?>
<p:tagLst xmlns:a="http://schemas.openxmlformats.org/drawingml/2006/main" xmlns:r="http://schemas.openxmlformats.org/officeDocument/2006/relationships" xmlns:p="http://schemas.openxmlformats.org/presentationml/2006/main">
  <p:tag name="NUM" val="2"/>
</p:tagLst>
</file>

<file path=ppt/tags/tag728.xml><?xml version="1.0" encoding="utf-8"?>
<p:tagLst xmlns:a="http://schemas.openxmlformats.org/drawingml/2006/main" xmlns:r="http://schemas.openxmlformats.org/officeDocument/2006/relationships" xmlns:p="http://schemas.openxmlformats.org/presentationml/2006/main">
  <p:tag name="NUM" val="3"/>
</p:tagLst>
</file>

<file path=ppt/tags/tag729.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30.xml><?xml version="1.0" encoding="utf-8"?>
<p:tagLst xmlns:a="http://schemas.openxmlformats.org/drawingml/2006/main" xmlns:r="http://schemas.openxmlformats.org/officeDocument/2006/relationships" xmlns:p="http://schemas.openxmlformats.org/presentationml/2006/main">
  <p:tag name="NUM" val="5"/>
</p:tagLst>
</file>

<file path=ppt/tags/tag731.xml><?xml version="1.0" encoding="utf-8"?>
<p:tagLst xmlns:a="http://schemas.openxmlformats.org/drawingml/2006/main" xmlns:r="http://schemas.openxmlformats.org/officeDocument/2006/relationships" xmlns:p="http://schemas.openxmlformats.org/presentationml/2006/main">
  <p:tag name="NUM" val="6"/>
</p:tagLst>
</file>

<file path=ppt/tags/tag732.xml><?xml version="1.0" encoding="utf-8"?>
<p:tagLst xmlns:a="http://schemas.openxmlformats.org/drawingml/2006/main" xmlns:r="http://schemas.openxmlformats.org/officeDocument/2006/relationships" xmlns:p="http://schemas.openxmlformats.org/presentationml/2006/main">
  <p:tag name="NUM" val="7"/>
</p:tagLst>
</file>

<file path=ppt/tags/tag733.xml><?xml version="1.0" encoding="utf-8"?>
<p:tagLst xmlns:a="http://schemas.openxmlformats.org/drawingml/2006/main" xmlns:r="http://schemas.openxmlformats.org/officeDocument/2006/relationships" xmlns:p="http://schemas.openxmlformats.org/presentationml/2006/main">
  <p:tag name="NUM" val="1"/>
</p:tagLst>
</file>

<file path=ppt/tags/tag734.xml><?xml version="1.0" encoding="utf-8"?>
<p:tagLst xmlns:a="http://schemas.openxmlformats.org/drawingml/2006/main" xmlns:r="http://schemas.openxmlformats.org/officeDocument/2006/relationships" xmlns:p="http://schemas.openxmlformats.org/presentationml/2006/main">
  <p:tag name="NUM" val="2"/>
</p:tagLst>
</file>

<file path=ppt/tags/tag735.xml><?xml version="1.0" encoding="utf-8"?>
<p:tagLst xmlns:a="http://schemas.openxmlformats.org/drawingml/2006/main" xmlns:r="http://schemas.openxmlformats.org/officeDocument/2006/relationships" xmlns:p="http://schemas.openxmlformats.org/presentationml/2006/main">
  <p:tag name="NUM" val="3"/>
</p:tagLst>
</file>

<file path=ppt/tags/tag736.xml><?xml version="1.0" encoding="utf-8"?>
<p:tagLst xmlns:a="http://schemas.openxmlformats.org/drawingml/2006/main" xmlns:r="http://schemas.openxmlformats.org/officeDocument/2006/relationships" xmlns:p="http://schemas.openxmlformats.org/presentationml/2006/main">
  <p:tag name="NUM" val="4"/>
</p:tagLst>
</file>

<file path=ppt/tags/tag737.xml><?xml version="1.0" encoding="utf-8"?>
<p:tagLst xmlns:a="http://schemas.openxmlformats.org/drawingml/2006/main" xmlns:r="http://schemas.openxmlformats.org/officeDocument/2006/relationships" xmlns:p="http://schemas.openxmlformats.org/presentationml/2006/main">
  <p:tag name="NUM" val="5"/>
</p:tagLst>
</file>

<file path=ppt/tags/tag738.xml><?xml version="1.0" encoding="utf-8"?>
<p:tagLst xmlns:a="http://schemas.openxmlformats.org/drawingml/2006/main" xmlns:r="http://schemas.openxmlformats.org/officeDocument/2006/relationships" xmlns:p="http://schemas.openxmlformats.org/presentationml/2006/main">
  <p:tag name="NUM" val="6"/>
</p:tagLst>
</file>

<file path=ppt/tags/tag739.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40.xml><?xml version="1.0" encoding="utf-8"?>
<p:tagLst xmlns:a="http://schemas.openxmlformats.org/drawingml/2006/main" xmlns:r="http://schemas.openxmlformats.org/officeDocument/2006/relationships" xmlns:p="http://schemas.openxmlformats.org/presentationml/2006/main">
  <p:tag name="NUM" val="8"/>
</p:tagLst>
</file>

<file path=ppt/tags/tag741.xml><?xml version="1.0" encoding="utf-8"?>
<p:tagLst xmlns:a="http://schemas.openxmlformats.org/drawingml/2006/main" xmlns:r="http://schemas.openxmlformats.org/officeDocument/2006/relationships" xmlns:p="http://schemas.openxmlformats.org/presentationml/2006/main">
  <p:tag name="NUM" val="9"/>
</p:tagLst>
</file>

<file path=ppt/tags/tag742.xml><?xml version="1.0" encoding="utf-8"?>
<p:tagLst xmlns:a="http://schemas.openxmlformats.org/drawingml/2006/main" xmlns:r="http://schemas.openxmlformats.org/officeDocument/2006/relationships" xmlns:p="http://schemas.openxmlformats.org/presentationml/2006/main">
  <p:tag name="NUM" val="10"/>
</p:tagLst>
</file>

<file path=ppt/tags/tag743.xml><?xml version="1.0" encoding="utf-8"?>
<p:tagLst xmlns:a="http://schemas.openxmlformats.org/drawingml/2006/main" xmlns:r="http://schemas.openxmlformats.org/officeDocument/2006/relationships" xmlns:p="http://schemas.openxmlformats.org/presentationml/2006/main">
  <p:tag name="NUM" val="1"/>
</p:tagLst>
</file>

<file path=ppt/tags/tag744.xml><?xml version="1.0" encoding="utf-8"?>
<p:tagLst xmlns:a="http://schemas.openxmlformats.org/drawingml/2006/main" xmlns:r="http://schemas.openxmlformats.org/officeDocument/2006/relationships" xmlns:p="http://schemas.openxmlformats.org/presentationml/2006/main">
  <p:tag name="NUM" val="2"/>
</p:tagLst>
</file>

<file path=ppt/tags/tag745.xml><?xml version="1.0" encoding="utf-8"?>
<p:tagLst xmlns:a="http://schemas.openxmlformats.org/drawingml/2006/main" xmlns:r="http://schemas.openxmlformats.org/officeDocument/2006/relationships" xmlns:p="http://schemas.openxmlformats.org/presentationml/2006/main">
  <p:tag name="NUM" val="3"/>
</p:tagLst>
</file>

<file path=ppt/tags/tag746.xml><?xml version="1.0" encoding="utf-8"?>
<p:tagLst xmlns:a="http://schemas.openxmlformats.org/drawingml/2006/main" xmlns:r="http://schemas.openxmlformats.org/officeDocument/2006/relationships" xmlns:p="http://schemas.openxmlformats.org/presentationml/2006/main">
  <p:tag name="NUM" val="4"/>
</p:tagLst>
</file>

<file path=ppt/tags/tag747.xml><?xml version="1.0" encoding="utf-8"?>
<p:tagLst xmlns:a="http://schemas.openxmlformats.org/drawingml/2006/main" xmlns:r="http://schemas.openxmlformats.org/officeDocument/2006/relationships" xmlns:p="http://schemas.openxmlformats.org/presentationml/2006/main">
  <p:tag name="NUM" val="5"/>
</p:tagLst>
</file>

<file path=ppt/tags/tag748.xml><?xml version="1.0" encoding="utf-8"?>
<p:tagLst xmlns:a="http://schemas.openxmlformats.org/drawingml/2006/main" xmlns:r="http://schemas.openxmlformats.org/officeDocument/2006/relationships" xmlns:p="http://schemas.openxmlformats.org/presentationml/2006/main">
  <p:tag name="NUM" val="1"/>
</p:tagLst>
</file>

<file path=ppt/tags/tag749.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50.xml><?xml version="1.0" encoding="utf-8"?>
<p:tagLst xmlns:a="http://schemas.openxmlformats.org/drawingml/2006/main" xmlns:r="http://schemas.openxmlformats.org/officeDocument/2006/relationships" xmlns:p="http://schemas.openxmlformats.org/presentationml/2006/main">
  <p:tag name="NUM" val="3"/>
</p:tagLst>
</file>

<file path=ppt/tags/tag751.xml><?xml version="1.0" encoding="utf-8"?>
<p:tagLst xmlns:a="http://schemas.openxmlformats.org/drawingml/2006/main" xmlns:r="http://schemas.openxmlformats.org/officeDocument/2006/relationships" xmlns:p="http://schemas.openxmlformats.org/presentationml/2006/main">
  <p:tag name="NUM" val="4"/>
</p:tagLst>
</file>

<file path=ppt/tags/tag752.xml><?xml version="1.0" encoding="utf-8"?>
<p:tagLst xmlns:a="http://schemas.openxmlformats.org/drawingml/2006/main" xmlns:r="http://schemas.openxmlformats.org/officeDocument/2006/relationships" xmlns:p="http://schemas.openxmlformats.org/presentationml/2006/main">
  <p:tag name="NUM" val="5"/>
</p:tagLst>
</file>

<file path=ppt/tags/tag753.xml><?xml version="1.0" encoding="utf-8"?>
<p:tagLst xmlns:a="http://schemas.openxmlformats.org/drawingml/2006/main" xmlns:r="http://schemas.openxmlformats.org/officeDocument/2006/relationships" xmlns:p="http://schemas.openxmlformats.org/presentationml/2006/main">
  <p:tag name="NUM" val="6"/>
</p:tagLst>
</file>

<file path=ppt/tags/tag754.xml><?xml version="1.0" encoding="utf-8"?>
<p:tagLst xmlns:a="http://schemas.openxmlformats.org/drawingml/2006/main" xmlns:r="http://schemas.openxmlformats.org/officeDocument/2006/relationships" xmlns:p="http://schemas.openxmlformats.org/presentationml/2006/main">
  <p:tag name="NUM" val="7"/>
</p:tagLst>
</file>

<file path=ppt/tags/tag755.xml><?xml version="1.0" encoding="utf-8"?>
<p:tagLst xmlns:a="http://schemas.openxmlformats.org/drawingml/2006/main" xmlns:r="http://schemas.openxmlformats.org/officeDocument/2006/relationships" xmlns:p="http://schemas.openxmlformats.org/presentationml/2006/main">
  <p:tag name="NUM" val="8"/>
</p:tagLst>
</file>

<file path=ppt/tags/tag756.xml><?xml version="1.0" encoding="utf-8"?>
<p:tagLst xmlns:a="http://schemas.openxmlformats.org/drawingml/2006/main" xmlns:r="http://schemas.openxmlformats.org/officeDocument/2006/relationships" xmlns:p="http://schemas.openxmlformats.org/presentationml/2006/main">
  <p:tag name="NUM" val="9"/>
</p:tagLst>
</file>

<file path=ppt/tags/tag757.xml><?xml version="1.0" encoding="utf-8"?>
<p:tagLst xmlns:a="http://schemas.openxmlformats.org/drawingml/2006/main" xmlns:r="http://schemas.openxmlformats.org/officeDocument/2006/relationships" xmlns:p="http://schemas.openxmlformats.org/presentationml/2006/main">
  <p:tag name="NUM" val="10"/>
</p:tagLst>
</file>

<file path=ppt/tags/tag758.xml><?xml version="1.0" encoding="utf-8"?>
<p:tagLst xmlns:a="http://schemas.openxmlformats.org/drawingml/2006/main" xmlns:r="http://schemas.openxmlformats.org/officeDocument/2006/relationships" xmlns:p="http://schemas.openxmlformats.org/presentationml/2006/main">
  <p:tag name="NUM" val="11"/>
</p:tagLst>
</file>

<file path=ppt/tags/tag759.xml><?xml version="1.0" encoding="utf-8"?>
<p:tagLst xmlns:a="http://schemas.openxmlformats.org/drawingml/2006/main" xmlns:r="http://schemas.openxmlformats.org/officeDocument/2006/relationships" xmlns:p="http://schemas.openxmlformats.org/presentationml/2006/main">
  <p:tag name="NUM" val="12"/>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60.xml><?xml version="1.0" encoding="utf-8"?>
<p:tagLst xmlns:a="http://schemas.openxmlformats.org/drawingml/2006/main" xmlns:r="http://schemas.openxmlformats.org/officeDocument/2006/relationships" xmlns:p="http://schemas.openxmlformats.org/presentationml/2006/main">
  <p:tag name="NUM" val="13"/>
</p:tagLst>
</file>

<file path=ppt/tags/tag761.xml><?xml version="1.0" encoding="utf-8"?>
<p:tagLst xmlns:a="http://schemas.openxmlformats.org/drawingml/2006/main" xmlns:r="http://schemas.openxmlformats.org/officeDocument/2006/relationships" xmlns:p="http://schemas.openxmlformats.org/presentationml/2006/main">
  <p:tag name="NUM" val="14"/>
</p:tagLst>
</file>

<file path=ppt/tags/tag762.xml><?xml version="1.0" encoding="utf-8"?>
<p:tagLst xmlns:a="http://schemas.openxmlformats.org/drawingml/2006/main" xmlns:r="http://schemas.openxmlformats.org/officeDocument/2006/relationships" xmlns:p="http://schemas.openxmlformats.org/presentationml/2006/main">
  <p:tag name="NUM" val="15"/>
</p:tagLst>
</file>

<file path=ppt/tags/tag763.xml><?xml version="1.0" encoding="utf-8"?>
<p:tagLst xmlns:a="http://schemas.openxmlformats.org/drawingml/2006/main" xmlns:r="http://schemas.openxmlformats.org/officeDocument/2006/relationships" xmlns:p="http://schemas.openxmlformats.org/presentationml/2006/main">
  <p:tag name="NUM" val="16"/>
</p:tagLst>
</file>

<file path=ppt/tags/tag764.xml><?xml version="1.0" encoding="utf-8"?>
<p:tagLst xmlns:a="http://schemas.openxmlformats.org/drawingml/2006/main" xmlns:r="http://schemas.openxmlformats.org/officeDocument/2006/relationships" xmlns:p="http://schemas.openxmlformats.org/presentationml/2006/main">
  <p:tag name="NUM" val="1"/>
</p:tagLst>
</file>

<file path=ppt/tags/tag765.xml><?xml version="1.0" encoding="utf-8"?>
<p:tagLst xmlns:a="http://schemas.openxmlformats.org/drawingml/2006/main" xmlns:r="http://schemas.openxmlformats.org/officeDocument/2006/relationships" xmlns:p="http://schemas.openxmlformats.org/presentationml/2006/main">
  <p:tag name="NUM" val="1"/>
</p:tagLst>
</file>

<file path=ppt/tags/tag766.xml><?xml version="1.0" encoding="utf-8"?>
<p:tagLst xmlns:a="http://schemas.openxmlformats.org/drawingml/2006/main" xmlns:r="http://schemas.openxmlformats.org/officeDocument/2006/relationships" xmlns:p="http://schemas.openxmlformats.org/presentationml/2006/main">
  <p:tag name="NUM" val="2"/>
</p:tagLst>
</file>

<file path=ppt/tags/tag767.xml><?xml version="1.0" encoding="utf-8"?>
<p:tagLst xmlns:a="http://schemas.openxmlformats.org/drawingml/2006/main" xmlns:r="http://schemas.openxmlformats.org/officeDocument/2006/relationships" xmlns:p="http://schemas.openxmlformats.org/presentationml/2006/main">
  <p:tag name="NUM" val="3"/>
</p:tagLst>
</file>

<file path=ppt/tags/tag768.xml><?xml version="1.0" encoding="utf-8"?>
<p:tagLst xmlns:a="http://schemas.openxmlformats.org/drawingml/2006/main" xmlns:r="http://schemas.openxmlformats.org/officeDocument/2006/relationships" xmlns:p="http://schemas.openxmlformats.org/presentationml/2006/main">
  <p:tag name="NUM" val="4"/>
</p:tagLst>
</file>

<file path=ppt/tags/tag769.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70.xml><?xml version="1.0" encoding="utf-8"?>
<p:tagLst xmlns:a="http://schemas.openxmlformats.org/drawingml/2006/main" xmlns:r="http://schemas.openxmlformats.org/officeDocument/2006/relationships" xmlns:p="http://schemas.openxmlformats.org/presentationml/2006/main">
  <p:tag name="NUM" val="6"/>
</p:tagLst>
</file>

<file path=ppt/tags/tag771.xml><?xml version="1.0" encoding="utf-8"?>
<p:tagLst xmlns:a="http://schemas.openxmlformats.org/drawingml/2006/main" xmlns:r="http://schemas.openxmlformats.org/officeDocument/2006/relationships" xmlns:p="http://schemas.openxmlformats.org/presentationml/2006/main">
  <p:tag name="NUM" val="7"/>
</p:tagLst>
</file>

<file path=ppt/tags/tag772.xml><?xml version="1.0" encoding="utf-8"?>
<p:tagLst xmlns:a="http://schemas.openxmlformats.org/drawingml/2006/main" xmlns:r="http://schemas.openxmlformats.org/officeDocument/2006/relationships" xmlns:p="http://schemas.openxmlformats.org/presentationml/2006/main">
  <p:tag name="NUM" val="8"/>
</p:tagLst>
</file>

<file path=ppt/tags/tag773.xml><?xml version="1.0" encoding="utf-8"?>
<p:tagLst xmlns:a="http://schemas.openxmlformats.org/drawingml/2006/main" xmlns:r="http://schemas.openxmlformats.org/officeDocument/2006/relationships" xmlns:p="http://schemas.openxmlformats.org/presentationml/2006/main">
  <p:tag name="NUM" val="9"/>
</p:tagLst>
</file>

<file path=ppt/tags/tag774.xml><?xml version="1.0" encoding="utf-8"?>
<p:tagLst xmlns:a="http://schemas.openxmlformats.org/drawingml/2006/main" xmlns:r="http://schemas.openxmlformats.org/officeDocument/2006/relationships" xmlns:p="http://schemas.openxmlformats.org/presentationml/2006/main">
  <p:tag name="NUM" val="10"/>
</p:tagLst>
</file>

<file path=ppt/tags/tag775.xml><?xml version="1.0" encoding="utf-8"?>
<p:tagLst xmlns:a="http://schemas.openxmlformats.org/drawingml/2006/main" xmlns:r="http://schemas.openxmlformats.org/officeDocument/2006/relationships" xmlns:p="http://schemas.openxmlformats.org/presentationml/2006/main">
  <p:tag name="NUM" val="11"/>
</p:tagLst>
</file>

<file path=ppt/tags/tag776.xml><?xml version="1.0" encoding="utf-8"?>
<p:tagLst xmlns:a="http://schemas.openxmlformats.org/drawingml/2006/main" xmlns:r="http://schemas.openxmlformats.org/officeDocument/2006/relationships" xmlns:p="http://schemas.openxmlformats.org/presentationml/2006/main">
  <p:tag name="NUM" val="12"/>
</p:tagLst>
</file>

<file path=ppt/tags/tag777.xml><?xml version="1.0" encoding="utf-8"?>
<p:tagLst xmlns:a="http://schemas.openxmlformats.org/drawingml/2006/main" xmlns:r="http://schemas.openxmlformats.org/officeDocument/2006/relationships" xmlns:p="http://schemas.openxmlformats.org/presentationml/2006/main">
  <p:tag name="NUM" val="13"/>
</p:tagLst>
</file>

<file path=ppt/tags/tag778.xml><?xml version="1.0" encoding="utf-8"?>
<p:tagLst xmlns:a="http://schemas.openxmlformats.org/drawingml/2006/main" xmlns:r="http://schemas.openxmlformats.org/officeDocument/2006/relationships" xmlns:p="http://schemas.openxmlformats.org/presentationml/2006/main">
  <p:tag name="NUM" val="14"/>
</p:tagLst>
</file>

<file path=ppt/tags/tag779.xml><?xml version="1.0" encoding="utf-8"?>
<p:tagLst xmlns:a="http://schemas.openxmlformats.org/drawingml/2006/main" xmlns:r="http://schemas.openxmlformats.org/officeDocument/2006/relationships" xmlns:p="http://schemas.openxmlformats.org/presentationml/2006/main">
  <p:tag name="NUM" val="15"/>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80.xml><?xml version="1.0" encoding="utf-8"?>
<p:tagLst xmlns:a="http://schemas.openxmlformats.org/drawingml/2006/main" xmlns:r="http://schemas.openxmlformats.org/officeDocument/2006/relationships" xmlns:p="http://schemas.openxmlformats.org/presentationml/2006/main">
  <p:tag name="NUM" val="1"/>
</p:tagLst>
</file>

<file path=ppt/tags/tag781.xml><?xml version="1.0" encoding="utf-8"?>
<p:tagLst xmlns:a="http://schemas.openxmlformats.org/drawingml/2006/main" xmlns:r="http://schemas.openxmlformats.org/officeDocument/2006/relationships" xmlns:p="http://schemas.openxmlformats.org/presentationml/2006/main">
  <p:tag name="NUM" val="2"/>
</p:tagLst>
</file>

<file path=ppt/tags/tag782.xml><?xml version="1.0" encoding="utf-8"?>
<p:tagLst xmlns:a="http://schemas.openxmlformats.org/drawingml/2006/main" xmlns:r="http://schemas.openxmlformats.org/officeDocument/2006/relationships" xmlns:p="http://schemas.openxmlformats.org/presentationml/2006/main">
  <p:tag name="NUM" val="3"/>
</p:tagLst>
</file>

<file path=ppt/tags/tag783.xml><?xml version="1.0" encoding="utf-8"?>
<p:tagLst xmlns:a="http://schemas.openxmlformats.org/drawingml/2006/main" xmlns:r="http://schemas.openxmlformats.org/officeDocument/2006/relationships" xmlns:p="http://schemas.openxmlformats.org/presentationml/2006/main">
  <p:tag name="NUM" val="4"/>
</p:tagLst>
</file>

<file path=ppt/tags/tag784.xml><?xml version="1.0" encoding="utf-8"?>
<p:tagLst xmlns:a="http://schemas.openxmlformats.org/drawingml/2006/main" xmlns:r="http://schemas.openxmlformats.org/officeDocument/2006/relationships" xmlns:p="http://schemas.openxmlformats.org/presentationml/2006/main">
  <p:tag name="NUM" val="5"/>
</p:tagLst>
</file>

<file path=ppt/tags/tag785.xml><?xml version="1.0" encoding="utf-8"?>
<p:tagLst xmlns:a="http://schemas.openxmlformats.org/drawingml/2006/main" xmlns:r="http://schemas.openxmlformats.org/officeDocument/2006/relationships" xmlns:p="http://schemas.openxmlformats.org/presentationml/2006/main">
  <p:tag name="NUM" val="6"/>
</p:tagLst>
</file>

<file path=ppt/tags/tag786.xml><?xml version="1.0" encoding="utf-8"?>
<p:tagLst xmlns:a="http://schemas.openxmlformats.org/drawingml/2006/main" xmlns:r="http://schemas.openxmlformats.org/officeDocument/2006/relationships" xmlns:p="http://schemas.openxmlformats.org/presentationml/2006/main">
  <p:tag name="NUM" val="7"/>
</p:tagLst>
</file>

<file path=ppt/tags/tag787.xml><?xml version="1.0" encoding="utf-8"?>
<p:tagLst xmlns:a="http://schemas.openxmlformats.org/drawingml/2006/main" xmlns:r="http://schemas.openxmlformats.org/officeDocument/2006/relationships" xmlns:p="http://schemas.openxmlformats.org/presentationml/2006/main">
  <p:tag name="NUM" val="8"/>
</p:tagLst>
</file>

<file path=ppt/tags/tag788.xml><?xml version="1.0" encoding="utf-8"?>
<p:tagLst xmlns:a="http://schemas.openxmlformats.org/drawingml/2006/main" xmlns:r="http://schemas.openxmlformats.org/officeDocument/2006/relationships" xmlns:p="http://schemas.openxmlformats.org/presentationml/2006/main">
  <p:tag name="NUM" val="9"/>
</p:tagLst>
</file>

<file path=ppt/tags/tag789.xml><?xml version="1.0" encoding="utf-8"?>
<p:tagLst xmlns:a="http://schemas.openxmlformats.org/drawingml/2006/main" xmlns:r="http://schemas.openxmlformats.org/officeDocument/2006/relationships" xmlns:p="http://schemas.openxmlformats.org/presentationml/2006/main">
  <p:tag name="NUM" val="10"/>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790.xml><?xml version="1.0" encoding="utf-8"?>
<p:tagLst xmlns:a="http://schemas.openxmlformats.org/drawingml/2006/main" xmlns:r="http://schemas.openxmlformats.org/officeDocument/2006/relationships" xmlns:p="http://schemas.openxmlformats.org/presentationml/2006/main">
  <p:tag name="NUM" val="11"/>
</p:tagLst>
</file>

<file path=ppt/tags/tag791.xml><?xml version="1.0" encoding="utf-8"?>
<p:tagLst xmlns:a="http://schemas.openxmlformats.org/drawingml/2006/main" xmlns:r="http://schemas.openxmlformats.org/officeDocument/2006/relationships" xmlns:p="http://schemas.openxmlformats.org/presentationml/2006/main">
  <p:tag name="NUM" val="12"/>
</p:tagLst>
</file>

<file path=ppt/tags/tag792.xml><?xml version="1.0" encoding="utf-8"?>
<p:tagLst xmlns:a="http://schemas.openxmlformats.org/drawingml/2006/main" xmlns:r="http://schemas.openxmlformats.org/officeDocument/2006/relationships" xmlns:p="http://schemas.openxmlformats.org/presentationml/2006/main">
  <p:tag name="NUM" val="13"/>
</p:tagLst>
</file>

<file path=ppt/tags/tag793.xml><?xml version="1.0" encoding="utf-8"?>
<p:tagLst xmlns:a="http://schemas.openxmlformats.org/drawingml/2006/main" xmlns:r="http://schemas.openxmlformats.org/officeDocument/2006/relationships" xmlns:p="http://schemas.openxmlformats.org/presentationml/2006/main">
  <p:tag name="NUM" val="14"/>
</p:tagLst>
</file>

<file path=ppt/tags/tag794.xml><?xml version="1.0" encoding="utf-8"?>
<p:tagLst xmlns:a="http://schemas.openxmlformats.org/drawingml/2006/main" xmlns:r="http://schemas.openxmlformats.org/officeDocument/2006/relationships" xmlns:p="http://schemas.openxmlformats.org/presentationml/2006/main">
  <p:tag name="NUM" val="15"/>
</p:tagLst>
</file>

<file path=ppt/tags/tag795.xml><?xml version="1.0" encoding="utf-8"?>
<p:tagLst xmlns:a="http://schemas.openxmlformats.org/drawingml/2006/main" xmlns:r="http://schemas.openxmlformats.org/officeDocument/2006/relationships" xmlns:p="http://schemas.openxmlformats.org/presentationml/2006/main">
  <p:tag name="NUM" val="16"/>
</p:tagLst>
</file>

<file path=ppt/tags/tag796.xml><?xml version="1.0" encoding="utf-8"?>
<p:tagLst xmlns:a="http://schemas.openxmlformats.org/drawingml/2006/main" xmlns:r="http://schemas.openxmlformats.org/officeDocument/2006/relationships" xmlns:p="http://schemas.openxmlformats.org/presentationml/2006/main">
  <p:tag name="NUM" val="17"/>
</p:tagLst>
</file>

<file path=ppt/tags/tag797.xml><?xml version="1.0" encoding="utf-8"?>
<p:tagLst xmlns:a="http://schemas.openxmlformats.org/drawingml/2006/main" xmlns:r="http://schemas.openxmlformats.org/officeDocument/2006/relationships" xmlns:p="http://schemas.openxmlformats.org/presentationml/2006/main">
  <p:tag name="NUM" val="18"/>
</p:tagLst>
</file>

<file path=ppt/tags/tag798.xml><?xml version="1.0" encoding="utf-8"?>
<p:tagLst xmlns:a="http://schemas.openxmlformats.org/drawingml/2006/main" xmlns:r="http://schemas.openxmlformats.org/officeDocument/2006/relationships" xmlns:p="http://schemas.openxmlformats.org/presentationml/2006/main">
  <p:tag name="NUM" val="19"/>
</p:tagLst>
</file>

<file path=ppt/tags/tag799.xml><?xml version="1.0" encoding="utf-8"?>
<p:tagLst xmlns:a="http://schemas.openxmlformats.org/drawingml/2006/main" xmlns:r="http://schemas.openxmlformats.org/officeDocument/2006/relationships" xmlns:p="http://schemas.openxmlformats.org/presentationml/2006/main">
  <p:tag name="NUM" val="20"/>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00.xml><?xml version="1.0" encoding="utf-8"?>
<p:tagLst xmlns:a="http://schemas.openxmlformats.org/drawingml/2006/main" xmlns:r="http://schemas.openxmlformats.org/officeDocument/2006/relationships" xmlns:p="http://schemas.openxmlformats.org/presentationml/2006/main">
  <p:tag name="NUM" val="21"/>
</p:tagLst>
</file>

<file path=ppt/tags/tag801.xml><?xml version="1.0" encoding="utf-8"?>
<p:tagLst xmlns:a="http://schemas.openxmlformats.org/drawingml/2006/main" xmlns:r="http://schemas.openxmlformats.org/officeDocument/2006/relationships" xmlns:p="http://schemas.openxmlformats.org/presentationml/2006/main">
  <p:tag name="NUM" val="22"/>
</p:tagLst>
</file>

<file path=ppt/tags/tag802.xml><?xml version="1.0" encoding="utf-8"?>
<p:tagLst xmlns:a="http://schemas.openxmlformats.org/drawingml/2006/main" xmlns:r="http://schemas.openxmlformats.org/officeDocument/2006/relationships" xmlns:p="http://schemas.openxmlformats.org/presentationml/2006/main">
  <p:tag name="NUM" val="23"/>
</p:tagLst>
</file>

<file path=ppt/tags/tag803.xml><?xml version="1.0" encoding="utf-8"?>
<p:tagLst xmlns:a="http://schemas.openxmlformats.org/drawingml/2006/main" xmlns:r="http://schemas.openxmlformats.org/officeDocument/2006/relationships" xmlns:p="http://schemas.openxmlformats.org/presentationml/2006/main">
  <p:tag name="NUM" val="24"/>
</p:tagLst>
</file>

<file path=ppt/tags/tag804.xml><?xml version="1.0" encoding="utf-8"?>
<p:tagLst xmlns:a="http://schemas.openxmlformats.org/drawingml/2006/main" xmlns:r="http://schemas.openxmlformats.org/officeDocument/2006/relationships" xmlns:p="http://schemas.openxmlformats.org/presentationml/2006/main">
  <p:tag name="NUM" val="25"/>
</p:tagLst>
</file>

<file path=ppt/tags/tag805.xml><?xml version="1.0" encoding="utf-8"?>
<p:tagLst xmlns:a="http://schemas.openxmlformats.org/drawingml/2006/main" xmlns:r="http://schemas.openxmlformats.org/officeDocument/2006/relationships" xmlns:p="http://schemas.openxmlformats.org/presentationml/2006/main">
  <p:tag name="NUM" val="1"/>
</p:tagLst>
</file>

<file path=ppt/tags/tag806.xml><?xml version="1.0" encoding="utf-8"?>
<p:tagLst xmlns:a="http://schemas.openxmlformats.org/drawingml/2006/main" xmlns:r="http://schemas.openxmlformats.org/officeDocument/2006/relationships" xmlns:p="http://schemas.openxmlformats.org/presentationml/2006/main">
  <p:tag name="NUM" val="2"/>
</p:tagLst>
</file>

<file path=ppt/tags/tag807.xml><?xml version="1.0" encoding="utf-8"?>
<p:tagLst xmlns:a="http://schemas.openxmlformats.org/drawingml/2006/main" xmlns:r="http://schemas.openxmlformats.org/officeDocument/2006/relationships" xmlns:p="http://schemas.openxmlformats.org/presentationml/2006/main">
  <p:tag name="NUM" val="3"/>
</p:tagLst>
</file>

<file path=ppt/tags/tag808.xml><?xml version="1.0" encoding="utf-8"?>
<p:tagLst xmlns:a="http://schemas.openxmlformats.org/drawingml/2006/main" xmlns:r="http://schemas.openxmlformats.org/officeDocument/2006/relationships" xmlns:p="http://schemas.openxmlformats.org/presentationml/2006/main">
  <p:tag name="NUM" val="4"/>
</p:tagLst>
</file>

<file path=ppt/tags/tag809.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10.xml><?xml version="1.0" encoding="utf-8"?>
<p:tagLst xmlns:a="http://schemas.openxmlformats.org/drawingml/2006/main" xmlns:r="http://schemas.openxmlformats.org/officeDocument/2006/relationships" xmlns:p="http://schemas.openxmlformats.org/presentationml/2006/main">
  <p:tag name="NUM" val="6"/>
</p:tagLst>
</file>

<file path=ppt/tags/tag811.xml><?xml version="1.0" encoding="utf-8"?>
<p:tagLst xmlns:a="http://schemas.openxmlformats.org/drawingml/2006/main" xmlns:r="http://schemas.openxmlformats.org/officeDocument/2006/relationships" xmlns:p="http://schemas.openxmlformats.org/presentationml/2006/main">
  <p:tag name="NUM" val="7"/>
</p:tagLst>
</file>

<file path=ppt/tags/tag812.xml><?xml version="1.0" encoding="utf-8"?>
<p:tagLst xmlns:a="http://schemas.openxmlformats.org/drawingml/2006/main" xmlns:r="http://schemas.openxmlformats.org/officeDocument/2006/relationships" xmlns:p="http://schemas.openxmlformats.org/presentationml/2006/main">
  <p:tag name="NUM" val="8"/>
</p:tagLst>
</file>

<file path=ppt/tags/tag813.xml><?xml version="1.0" encoding="utf-8"?>
<p:tagLst xmlns:a="http://schemas.openxmlformats.org/drawingml/2006/main" xmlns:r="http://schemas.openxmlformats.org/officeDocument/2006/relationships" xmlns:p="http://schemas.openxmlformats.org/presentationml/2006/main">
  <p:tag name="NUM" val="9"/>
</p:tagLst>
</file>

<file path=ppt/tags/tag814.xml><?xml version="1.0" encoding="utf-8"?>
<p:tagLst xmlns:a="http://schemas.openxmlformats.org/drawingml/2006/main" xmlns:r="http://schemas.openxmlformats.org/officeDocument/2006/relationships" xmlns:p="http://schemas.openxmlformats.org/presentationml/2006/main">
  <p:tag name="NUM" val="10"/>
</p:tagLst>
</file>

<file path=ppt/tags/tag815.xml><?xml version="1.0" encoding="utf-8"?>
<p:tagLst xmlns:a="http://schemas.openxmlformats.org/drawingml/2006/main" xmlns:r="http://schemas.openxmlformats.org/officeDocument/2006/relationships" xmlns:p="http://schemas.openxmlformats.org/presentationml/2006/main">
  <p:tag name="NUM" val="11"/>
</p:tagLst>
</file>

<file path=ppt/tags/tag816.xml><?xml version="1.0" encoding="utf-8"?>
<p:tagLst xmlns:a="http://schemas.openxmlformats.org/drawingml/2006/main" xmlns:r="http://schemas.openxmlformats.org/officeDocument/2006/relationships" xmlns:p="http://schemas.openxmlformats.org/presentationml/2006/main">
  <p:tag name="NUM" val="12"/>
</p:tagLst>
</file>

<file path=ppt/tags/tag817.xml><?xml version="1.0" encoding="utf-8"?>
<p:tagLst xmlns:a="http://schemas.openxmlformats.org/drawingml/2006/main" xmlns:r="http://schemas.openxmlformats.org/officeDocument/2006/relationships" xmlns:p="http://schemas.openxmlformats.org/presentationml/2006/main">
  <p:tag name="NUM" val="13"/>
</p:tagLst>
</file>

<file path=ppt/tags/tag818.xml><?xml version="1.0" encoding="utf-8"?>
<p:tagLst xmlns:a="http://schemas.openxmlformats.org/drawingml/2006/main" xmlns:r="http://schemas.openxmlformats.org/officeDocument/2006/relationships" xmlns:p="http://schemas.openxmlformats.org/presentationml/2006/main">
  <p:tag name="NUM" val="14"/>
</p:tagLst>
</file>

<file path=ppt/tags/tag819.xml><?xml version="1.0" encoding="utf-8"?>
<p:tagLst xmlns:a="http://schemas.openxmlformats.org/drawingml/2006/main" xmlns:r="http://schemas.openxmlformats.org/officeDocument/2006/relationships" xmlns:p="http://schemas.openxmlformats.org/presentationml/2006/main">
  <p:tag name="NUM" val="15"/>
</p:tagLst>
</file>

<file path=ppt/tags/tag82.xml><?xml version="1.0" encoding="utf-8"?>
<p:tagLst xmlns:a="http://schemas.openxmlformats.org/drawingml/2006/main" xmlns:r="http://schemas.openxmlformats.org/officeDocument/2006/relationships" xmlns:p="http://schemas.openxmlformats.org/presentationml/2006/main">
  <p:tag name="NUM" val="8"/>
</p:tagLst>
</file>

<file path=ppt/tags/tag820.xml><?xml version="1.0" encoding="utf-8"?>
<p:tagLst xmlns:a="http://schemas.openxmlformats.org/drawingml/2006/main" xmlns:r="http://schemas.openxmlformats.org/officeDocument/2006/relationships" xmlns:p="http://schemas.openxmlformats.org/presentationml/2006/main">
  <p:tag name="NUM" val="16"/>
</p:tagLst>
</file>

<file path=ppt/tags/tag821.xml><?xml version="1.0" encoding="utf-8"?>
<p:tagLst xmlns:a="http://schemas.openxmlformats.org/drawingml/2006/main" xmlns:r="http://schemas.openxmlformats.org/officeDocument/2006/relationships" xmlns:p="http://schemas.openxmlformats.org/presentationml/2006/main">
  <p:tag name="NUM" val="17"/>
</p:tagLst>
</file>

<file path=ppt/tags/tag822.xml><?xml version="1.0" encoding="utf-8"?>
<p:tagLst xmlns:a="http://schemas.openxmlformats.org/drawingml/2006/main" xmlns:r="http://schemas.openxmlformats.org/officeDocument/2006/relationships" xmlns:p="http://schemas.openxmlformats.org/presentationml/2006/main">
  <p:tag name="NUM" val="18"/>
</p:tagLst>
</file>

<file path=ppt/tags/tag823.xml><?xml version="1.0" encoding="utf-8"?>
<p:tagLst xmlns:a="http://schemas.openxmlformats.org/drawingml/2006/main" xmlns:r="http://schemas.openxmlformats.org/officeDocument/2006/relationships" xmlns:p="http://schemas.openxmlformats.org/presentationml/2006/main">
  <p:tag name="NUM" val="19"/>
</p:tagLst>
</file>

<file path=ppt/tags/tag824.xml><?xml version="1.0" encoding="utf-8"?>
<p:tagLst xmlns:a="http://schemas.openxmlformats.org/drawingml/2006/main" xmlns:r="http://schemas.openxmlformats.org/officeDocument/2006/relationships" xmlns:p="http://schemas.openxmlformats.org/presentationml/2006/main">
  <p:tag name="NUM" val="20"/>
</p:tagLst>
</file>

<file path=ppt/tags/tag825.xml><?xml version="1.0" encoding="utf-8"?>
<p:tagLst xmlns:a="http://schemas.openxmlformats.org/drawingml/2006/main" xmlns:r="http://schemas.openxmlformats.org/officeDocument/2006/relationships" xmlns:p="http://schemas.openxmlformats.org/presentationml/2006/main">
  <p:tag name="NUM" val="21"/>
</p:tagLst>
</file>

<file path=ppt/tags/tag826.xml><?xml version="1.0" encoding="utf-8"?>
<p:tagLst xmlns:a="http://schemas.openxmlformats.org/drawingml/2006/main" xmlns:r="http://schemas.openxmlformats.org/officeDocument/2006/relationships" xmlns:p="http://schemas.openxmlformats.org/presentationml/2006/main">
  <p:tag name="NUM" val="22"/>
</p:tagLst>
</file>

<file path=ppt/tags/tag827.xml><?xml version="1.0" encoding="utf-8"?>
<p:tagLst xmlns:a="http://schemas.openxmlformats.org/drawingml/2006/main" xmlns:r="http://schemas.openxmlformats.org/officeDocument/2006/relationships" xmlns:p="http://schemas.openxmlformats.org/presentationml/2006/main">
  <p:tag name="NUM" val="23"/>
</p:tagLst>
</file>

<file path=ppt/tags/tag828.xml><?xml version="1.0" encoding="utf-8"?>
<p:tagLst xmlns:a="http://schemas.openxmlformats.org/drawingml/2006/main" xmlns:r="http://schemas.openxmlformats.org/officeDocument/2006/relationships" xmlns:p="http://schemas.openxmlformats.org/presentationml/2006/main">
  <p:tag name="NUM" val="24"/>
</p:tagLst>
</file>

<file path=ppt/tags/tag829.xml><?xml version="1.0" encoding="utf-8"?>
<p:tagLst xmlns:a="http://schemas.openxmlformats.org/drawingml/2006/main" xmlns:r="http://schemas.openxmlformats.org/officeDocument/2006/relationships" xmlns:p="http://schemas.openxmlformats.org/presentationml/2006/main">
  <p:tag name="NUM" val="25"/>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30.xml><?xml version="1.0" encoding="utf-8"?>
<p:tagLst xmlns:a="http://schemas.openxmlformats.org/drawingml/2006/main" xmlns:r="http://schemas.openxmlformats.org/officeDocument/2006/relationships" xmlns:p="http://schemas.openxmlformats.org/presentationml/2006/main">
  <p:tag name="NUM" val="26"/>
</p:tagLst>
</file>

<file path=ppt/tags/tag831.xml><?xml version="1.0" encoding="utf-8"?>
<p:tagLst xmlns:a="http://schemas.openxmlformats.org/drawingml/2006/main" xmlns:r="http://schemas.openxmlformats.org/officeDocument/2006/relationships" xmlns:p="http://schemas.openxmlformats.org/presentationml/2006/main">
  <p:tag name="NUM" val="27"/>
</p:tagLst>
</file>

<file path=ppt/tags/tag832.xml><?xml version="1.0" encoding="utf-8"?>
<p:tagLst xmlns:a="http://schemas.openxmlformats.org/drawingml/2006/main" xmlns:r="http://schemas.openxmlformats.org/officeDocument/2006/relationships" xmlns:p="http://schemas.openxmlformats.org/presentationml/2006/main">
  <p:tag name="NUM" val="1"/>
</p:tagLst>
</file>

<file path=ppt/tags/tag833.xml><?xml version="1.0" encoding="utf-8"?>
<p:tagLst xmlns:a="http://schemas.openxmlformats.org/drawingml/2006/main" xmlns:r="http://schemas.openxmlformats.org/officeDocument/2006/relationships" xmlns:p="http://schemas.openxmlformats.org/presentationml/2006/main">
  <p:tag name="NUM" val="2"/>
</p:tagLst>
</file>

<file path=ppt/tags/tag834.xml><?xml version="1.0" encoding="utf-8"?>
<p:tagLst xmlns:a="http://schemas.openxmlformats.org/drawingml/2006/main" xmlns:r="http://schemas.openxmlformats.org/officeDocument/2006/relationships" xmlns:p="http://schemas.openxmlformats.org/presentationml/2006/main">
  <p:tag name="NUM" val="3"/>
</p:tagLst>
</file>

<file path=ppt/tags/tag835.xml><?xml version="1.0" encoding="utf-8"?>
<p:tagLst xmlns:a="http://schemas.openxmlformats.org/drawingml/2006/main" xmlns:r="http://schemas.openxmlformats.org/officeDocument/2006/relationships" xmlns:p="http://schemas.openxmlformats.org/presentationml/2006/main">
  <p:tag name="NUM" val="4"/>
</p:tagLst>
</file>

<file path=ppt/tags/tag836.xml><?xml version="1.0" encoding="utf-8"?>
<p:tagLst xmlns:a="http://schemas.openxmlformats.org/drawingml/2006/main" xmlns:r="http://schemas.openxmlformats.org/officeDocument/2006/relationships" xmlns:p="http://schemas.openxmlformats.org/presentationml/2006/main">
  <p:tag name="NUM" val="5"/>
</p:tagLst>
</file>

<file path=ppt/tags/tag837.xml><?xml version="1.0" encoding="utf-8"?>
<p:tagLst xmlns:a="http://schemas.openxmlformats.org/drawingml/2006/main" xmlns:r="http://schemas.openxmlformats.org/officeDocument/2006/relationships" xmlns:p="http://schemas.openxmlformats.org/presentationml/2006/main">
  <p:tag name="NUM" val="6"/>
</p:tagLst>
</file>

<file path=ppt/tags/tag838.xml><?xml version="1.0" encoding="utf-8"?>
<p:tagLst xmlns:a="http://schemas.openxmlformats.org/drawingml/2006/main" xmlns:r="http://schemas.openxmlformats.org/officeDocument/2006/relationships" xmlns:p="http://schemas.openxmlformats.org/presentationml/2006/main">
  <p:tag name="NUM" val="7"/>
</p:tagLst>
</file>

<file path=ppt/tags/tag839.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10"/>
</p:tagLst>
</file>

<file path=ppt/tags/tag840.xml><?xml version="1.0" encoding="utf-8"?>
<p:tagLst xmlns:a="http://schemas.openxmlformats.org/drawingml/2006/main" xmlns:r="http://schemas.openxmlformats.org/officeDocument/2006/relationships" xmlns:p="http://schemas.openxmlformats.org/presentationml/2006/main">
  <p:tag name="NUM" val="9"/>
</p:tagLst>
</file>

<file path=ppt/tags/tag841.xml><?xml version="1.0" encoding="utf-8"?>
<p:tagLst xmlns:a="http://schemas.openxmlformats.org/drawingml/2006/main" xmlns:r="http://schemas.openxmlformats.org/officeDocument/2006/relationships" xmlns:p="http://schemas.openxmlformats.org/presentationml/2006/main">
  <p:tag name="NUM" val="10"/>
</p:tagLst>
</file>

<file path=ppt/tags/tag842.xml><?xml version="1.0" encoding="utf-8"?>
<p:tagLst xmlns:a="http://schemas.openxmlformats.org/drawingml/2006/main" xmlns:r="http://schemas.openxmlformats.org/officeDocument/2006/relationships" xmlns:p="http://schemas.openxmlformats.org/presentationml/2006/main">
  <p:tag name="NUM" val="11"/>
</p:tagLst>
</file>

<file path=ppt/tags/tag843.xml><?xml version="1.0" encoding="utf-8"?>
<p:tagLst xmlns:a="http://schemas.openxmlformats.org/drawingml/2006/main" xmlns:r="http://schemas.openxmlformats.org/officeDocument/2006/relationships" xmlns:p="http://schemas.openxmlformats.org/presentationml/2006/main">
  <p:tag name="NUM" val="12"/>
</p:tagLst>
</file>

<file path=ppt/tags/tag844.xml><?xml version="1.0" encoding="utf-8"?>
<p:tagLst xmlns:a="http://schemas.openxmlformats.org/drawingml/2006/main" xmlns:r="http://schemas.openxmlformats.org/officeDocument/2006/relationships" xmlns:p="http://schemas.openxmlformats.org/presentationml/2006/main">
  <p:tag name="NUM" val="13"/>
</p:tagLst>
</file>

<file path=ppt/tags/tag845.xml><?xml version="1.0" encoding="utf-8"?>
<p:tagLst xmlns:a="http://schemas.openxmlformats.org/drawingml/2006/main" xmlns:r="http://schemas.openxmlformats.org/officeDocument/2006/relationships" xmlns:p="http://schemas.openxmlformats.org/presentationml/2006/main">
  <p:tag name="NUM" val="14"/>
</p:tagLst>
</file>

<file path=ppt/tags/tag846.xml><?xml version="1.0" encoding="utf-8"?>
<p:tagLst xmlns:a="http://schemas.openxmlformats.org/drawingml/2006/main" xmlns:r="http://schemas.openxmlformats.org/officeDocument/2006/relationships" xmlns:p="http://schemas.openxmlformats.org/presentationml/2006/main">
  <p:tag name="NUM" val="15"/>
</p:tagLst>
</file>

<file path=ppt/tags/tag847.xml><?xml version="1.0" encoding="utf-8"?>
<p:tagLst xmlns:a="http://schemas.openxmlformats.org/drawingml/2006/main" xmlns:r="http://schemas.openxmlformats.org/officeDocument/2006/relationships" xmlns:p="http://schemas.openxmlformats.org/presentationml/2006/main">
  <p:tag name="NUM" val="16"/>
</p:tagLst>
</file>

<file path=ppt/tags/tag848.xml><?xml version="1.0" encoding="utf-8"?>
<p:tagLst xmlns:a="http://schemas.openxmlformats.org/drawingml/2006/main" xmlns:r="http://schemas.openxmlformats.org/officeDocument/2006/relationships" xmlns:p="http://schemas.openxmlformats.org/presentationml/2006/main">
  <p:tag name="NUM" val="17"/>
</p:tagLst>
</file>

<file path=ppt/tags/tag849.xml><?xml version="1.0" encoding="utf-8"?>
<p:tagLst xmlns:a="http://schemas.openxmlformats.org/drawingml/2006/main" xmlns:r="http://schemas.openxmlformats.org/officeDocument/2006/relationships" xmlns:p="http://schemas.openxmlformats.org/presentationml/2006/main">
  <p:tag name="NUM" val="18"/>
</p:tagLst>
</file>

<file path=ppt/tags/tag85.xml><?xml version="1.0" encoding="utf-8"?>
<p:tagLst xmlns:a="http://schemas.openxmlformats.org/drawingml/2006/main" xmlns:r="http://schemas.openxmlformats.org/officeDocument/2006/relationships" xmlns:p="http://schemas.openxmlformats.org/presentationml/2006/main">
  <p:tag name="NUM" val="11"/>
</p:tagLst>
</file>

<file path=ppt/tags/tag850.xml><?xml version="1.0" encoding="utf-8"?>
<p:tagLst xmlns:a="http://schemas.openxmlformats.org/drawingml/2006/main" xmlns:r="http://schemas.openxmlformats.org/officeDocument/2006/relationships" xmlns:p="http://schemas.openxmlformats.org/presentationml/2006/main">
  <p:tag name="NUM" val="19"/>
</p:tagLst>
</file>

<file path=ppt/tags/tag851.xml><?xml version="1.0" encoding="utf-8"?>
<p:tagLst xmlns:a="http://schemas.openxmlformats.org/drawingml/2006/main" xmlns:r="http://schemas.openxmlformats.org/officeDocument/2006/relationships" xmlns:p="http://schemas.openxmlformats.org/presentationml/2006/main">
  <p:tag name="NUM" val="20"/>
</p:tagLst>
</file>

<file path=ppt/tags/tag852.xml><?xml version="1.0" encoding="utf-8"?>
<p:tagLst xmlns:a="http://schemas.openxmlformats.org/drawingml/2006/main" xmlns:r="http://schemas.openxmlformats.org/officeDocument/2006/relationships" xmlns:p="http://schemas.openxmlformats.org/presentationml/2006/main">
  <p:tag name="NUM" val="21"/>
</p:tagLst>
</file>

<file path=ppt/tags/tag853.xml><?xml version="1.0" encoding="utf-8"?>
<p:tagLst xmlns:a="http://schemas.openxmlformats.org/drawingml/2006/main" xmlns:r="http://schemas.openxmlformats.org/officeDocument/2006/relationships" xmlns:p="http://schemas.openxmlformats.org/presentationml/2006/main">
  <p:tag name="NUM" val="22"/>
</p:tagLst>
</file>

<file path=ppt/tags/tag854.xml><?xml version="1.0" encoding="utf-8"?>
<p:tagLst xmlns:a="http://schemas.openxmlformats.org/drawingml/2006/main" xmlns:r="http://schemas.openxmlformats.org/officeDocument/2006/relationships" xmlns:p="http://schemas.openxmlformats.org/presentationml/2006/main">
  <p:tag name="NUM" val="23"/>
</p:tagLst>
</file>

<file path=ppt/tags/tag855.xml><?xml version="1.0" encoding="utf-8"?>
<p:tagLst xmlns:a="http://schemas.openxmlformats.org/drawingml/2006/main" xmlns:r="http://schemas.openxmlformats.org/officeDocument/2006/relationships" xmlns:p="http://schemas.openxmlformats.org/presentationml/2006/main">
  <p:tag name="NUM" val="1"/>
</p:tagLst>
</file>

<file path=ppt/tags/tag856.xml><?xml version="1.0" encoding="utf-8"?>
<p:tagLst xmlns:a="http://schemas.openxmlformats.org/drawingml/2006/main" xmlns:r="http://schemas.openxmlformats.org/officeDocument/2006/relationships" xmlns:p="http://schemas.openxmlformats.org/presentationml/2006/main">
  <p:tag name="NUM" val="2"/>
</p:tagLst>
</file>

<file path=ppt/tags/tag857.xml><?xml version="1.0" encoding="utf-8"?>
<p:tagLst xmlns:a="http://schemas.openxmlformats.org/drawingml/2006/main" xmlns:r="http://schemas.openxmlformats.org/officeDocument/2006/relationships" xmlns:p="http://schemas.openxmlformats.org/presentationml/2006/main">
  <p:tag name="NUM" val="3"/>
</p:tagLst>
</file>

<file path=ppt/tags/tag858.xml><?xml version="1.0" encoding="utf-8"?>
<p:tagLst xmlns:a="http://schemas.openxmlformats.org/drawingml/2006/main" xmlns:r="http://schemas.openxmlformats.org/officeDocument/2006/relationships" xmlns:p="http://schemas.openxmlformats.org/presentationml/2006/main">
  <p:tag name="NUM" val="4"/>
</p:tagLst>
</file>

<file path=ppt/tags/tag859.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60.xml><?xml version="1.0" encoding="utf-8"?>
<p:tagLst xmlns:a="http://schemas.openxmlformats.org/drawingml/2006/main" xmlns:r="http://schemas.openxmlformats.org/officeDocument/2006/relationships" xmlns:p="http://schemas.openxmlformats.org/presentationml/2006/main">
  <p:tag name="NUM" val="6"/>
</p:tagLst>
</file>

<file path=ppt/tags/tag861.xml><?xml version="1.0" encoding="utf-8"?>
<p:tagLst xmlns:a="http://schemas.openxmlformats.org/drawingml/2006/main" xmlns:r="http://schemas.openxmlformats.org/officeDocument/2006/relationships" xmlns:p="http://schemas.openxmlformats.org/presentationml/2006/main">
  <p:tag name="NUM" val="7"/>
</p:tagLst>
</file>

<file path=ppt/tags/tag862.xml><?xml version="1.0" encoding="utf-8"?>
<p:tagLst xmlns:a="http://schemas.openxmlformats.org/drawingml/2006/main" xmlns:r="http://schemas.openxmlformats.org/officeDocument/2006/relationships" xmlns:p="http://schemas.openxmlformats.org/presentationml/2006/main">
  <p:tag name="NUM" val="8"/>
</p:tagLst>
</file>

<file path=ppt/tags/tag863.xml><?xml version="1.0" encoding="utf-8"?>
<p:tagLst xmlns:a="http://schemas.openxmlformats.org/drawingml/2006/main" xmlns:r="http://schemas.openxmlformats.org/officeDocument/2006/relationships" xmlns:p="http://schemas.openxmlformats.org/presentationml/2006/main">
  <p:tag name="NUM" val="9"/>
</p:tagLst>
</file>

<file path=ppt/tags/tag864.xml><?xml version="1.0" encoding="utf-8"?>
<p:tagLst xmlns:a="http://schemas.openxmlformats.org/drawingml/2006/main" xmlns:r="http://schemas.openxmlformats.org/officeDocument/2006/relationships" xmlns:p="http://schemas.openxmlformats.org/presentationml/2006/main">
  <p:tag name="NUM" val="10"/>
</p:tagLst>
</file>

<file path=ppt/tags/tag865.xml><?xml version="1.0" encoding="utf-8"?>
<p:tagLst xmlns:a="http://schemas.openxmlformats.org/drawingml/2006/main" xmlns:r="http://schemas.openxmlformats.org/officeDocument/2006/relationships" xmlns:p="http://schemas.openxmlformats.org/presentationml/2006/main">
  <p:tag name="NUM" val="11"/>
</p:tagLst>
</file>

<file path=ppt/tags/tag866.xml><?xml version="1.0" encoding="utf-8"?>
<p:tagLst xmlns:a="http://schemas.openxmlformats.org/drawingml/2006/main" xmlns:r="http://schemas.openxmlformats.org/officeDocument/2006/relationships" xmlns:p="http://schemas.openxmlformats.org/presentationml/2006/main">
  <p:tag name="NUM" val="12"/>
</p:tagLst>
</file>

<file path=ppt/tags/tag867.xml><?xml version="1.0" encoding="utf-8"?>
<p:tagLst xmlns:a="http://schemas.openxmlformats.org/drawingml/2006/main" xmlns:r="http://schemas.openxmlformats.org/officeDocument/2006/relationships" xmlns:p="http://schemas.openxmlformats.org/presentationml/2006/main">
  <p:tag name="NUM" val="13"/>
</p:tagLst>
</file>

<file path=ppt/tags/tag868.xml><?xml version="1.0" encoding="utf-8"?>
<p:tagLst xmlns:a="http://schemas.openxmlformats.org/drawingml/2006/main" xmlns:r="http://schemas.openxmlformats.org/officeDocument/2006/relationships" xmlns:p="http://schemas.openxmlformats.org/presentationml/2006/main">
  <p:tag name="NUM" val="14"/>
</p:tagLst>
</file>

<file path=ppt/tags/tag869.xml><?xml version="1.0" encoding="utf-8"?>
<p:tagLst xmlns:a="http://schemas.openxmlformats.org/drawingml/2006/main" xmlns:r="http://schemas.openxmlformats.org/officeDocument/2006/relationships" xmlns:p="http://schemas.openxmlformats.org/presentationml/2006/main">
  <p:tag name="NUM" val="15"/>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70.xml><?xml version="1.0" encoding="utf-8"?>
<p:tagLst xmlns:a="http://schemas.openxmlformats.org/drawingml/2006/main" xmlns:r="http://schemas.openxmlformats.org/officeDocument/2006/relationships" xmlns:p="http://schemas.openxmlformats.org/presentationml/2006/main">
  <p:tag name="NUM" val="1"/>
</p:tagLst>
</file>

<file path=ppt/tags/tag871.xml><?xml version="1.0" encoding="utf-8"?>
<p:tagLst xmlns:a="http://schemas.openxmlformats.org/drawingml/2006/main" xmlns:r="http://schemas.openxmlformats.org/officeDocument/2006/relationships" xmlns:p="http://schemas.openxmlformats.org/presentationml/2006/main">
  <p:tag name="NUM" val="2"/>
</p:tagLst>
</file>

<file path=ppt/tags/tag872.xml><?xml version="1.0" encoding="utf-8"?>
<p:tagLst xmlns:a="http://schemas.openxmlformats.org/drawingml/2006/main" xmlns:r="http://schemas.openxmlformats.org/officeDocument/2006/relationships" xmlns:p="http://schemas.openxmlformats.org/presentationml/2006/main">
  <p:tag name="NUM" val="3"/>
</p:tagLst>
</file>

<file path=ppt/tags/tag873.xml><?xml version="1.0" encoding="utf-8"?>
<p:tagLst xmlns:a="http://schemas.openxmlformats.org/drawingml/2006/main" xmlns:r="http://schemas.openxmlformats.org/officeDocument/2006/relationships" xmlns:p="http://schemas.openxmlformats.org/presentationml/2006/main">
  <p:tag name="NUM" val="4"/>
</p:tagLst>
</file>

<file path=ppt/tags/tag874.xml><?xml version="1.0" encoding="utf-8"?>
<p:tagLst xmlns:a="http://schemas.openxmlformats.org/drawingml/2006/main" xmlns:r="http://schemas.openxmlformats.org/officeDocument/2006/relationships" xmlns:p="http://schemas.openxmlformats.org/presentationml/2006/main">
  <p:tag name="NUM" val="5"/>
</p:tagLst>
</file>

<file path=ppt/tags/tag875.xml><?xml version="1.0" encoding="utf-8"?>
<p:tagLst xmlns:a="http://schemas.openxmlformats.org/drawingml/2006/main" xmlns:r="http://schemas.openxmlformats.org/officeDocument/2006/relationships" xmlns:p="http://schemas.openxmlformats.org/presentationml/2006/main">
  <p:tag name="NUM" val="6"/>
</p:tagLst>
</file>

<file path=ppt/tags/tag876.xml><?xml version="1.0" encoding="utf-8"?>
<p:tagLst xmlns:a="http://schemas.openxmlformats.org/drawingml/2006/main" xmlns:r="http://schemas.openxmlformats.org/officeDocument/2006/relationships" xmlns:p="http://schemas.openxmlformats.org/presentationml/2006/main">
  <p:tag name="NUM" val="7"/>
</p:tagLst>
</file>

<file path=ppt/tags/tag877.xml><?xml version="1.0" encoding="utf-8"?>
<p:tagLst xmlns:a="http://schemas.openxmlformats.org/drawingml/2006/main" xmlns:r="http://schemas.openxmlformats.org/officeDocument/2006/relationships" xmlns:p="http://schemas.openxmlformats.org/presentationml/2006/main">
  <p:tag name="NUM" val="8"/>
</p:tagLst>
</file>

<file path=ppt/tags/tag878.xml><?xml version="1.0" encoding="utf-8"?>
<p:tagLst xmlns:a="http://schemas.openxmlformats.org/drawingml/2006/main" xmlns:r="http://schemas.openxmlformats.org/officeDocument/2006/relationships" xmlns:p="http://schemas.openxmlformats.org/presentationml/2006/main">
  <p:tag name="NUM" val="9"/>
</p:tagLst>
</file>

<file path=ppt/tags/tag879.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80.xml><?xml version="1.0" encoding="utf-8"?>
<p:tagLst xmlns:a="http://schemas.openxmlformats.org/drawingml/2006/main" xmlns:r="http://schemas.openxmlformats.org/officeDocument/2006/relationships" xmlns:p="http://schemas.openxmlformats.org/presentationml/2006/main">
  <p:tag name="NUM" val="11"/>
</p:tagLst>
</file>

<file path=ppt/tags/tag881.xml><?xml version="1.0" encoding="utf-8"?>
<p:tagLst xmlns:a="http://schemas.openxmlformats.org/drawingml/2006/main" xmlns:r="http://schemas.openxmlformats.org/officeDocument/2006/relationships" xmlns:p="http://schemas.openxmlformats.org/presentationml/2006/main">
  <p:tag name="NUM" val="12"/>
</p:tagLst>
</file>

<file path=ppt/tags/tag882.xml><?xml version="1.0" encoding="utf-8"?>
<p:tagLst xmlns:a="http://schemas.openxmlformats.org/drawingml/2006/main" xmlns:r="http://schemas.openxmlformats.org/officeDocument/2006/relationships" xmlns:p="http://schemas.openxmlformats.org/presentationml/2006/main">
  <p:tag name="NUM" val="13"/>
</p:tagLst>
</file>

<file path=ppt/tags/tag883.xml><?xml version="1.0" encoding="utf-8"?>
<p:tagLst xmlns:a="http://schemas.openxmlformats.org/drawingml/2006/main" xmlns:r="http://schemas.openxmlformats.org/officeDocument/2006/relationships" xmlns:p="http://schemas.openxmlformats.org/presentationml/2006/main">
  <p:tag name="NUM" val="14"/>
</p:tagLst>
</file>

<file path=ppt/tags/tag884.xml><?xml version="1.0" encoding="utf-8"?>
<p:tagLst xmlns:a="http://schemas.openxmlformats.org/drawingml/2006/main" xmlns:r="http://schemas.openxmlformats.org/officeDocument/2006/relationships" xmlns:p="http://schemas.openxmlformats.org/presentationml/2006/main">
  <p:tag name="NUM" val="15"/>
</p:tagLst>
</file>

<file path=ppt/tags/tag885.xml><?xml version="1.0" encoding="utf-8"?>
<p:tagLst xmlns:a="http://schemas.openxmlformats.org/drawingml/2006/main" xmlns:r="http://schemas.openxmlformats.org/officeDocument/2006/relationships" xmlns:p="http://schemas.openxmlformats.org/presentationml/2006/main">
  <p:tag name="NUM" val="16"/>
</p:tagLst>
</file>

<file path=ppt/tags/tag886.xml><?xml version="1.0" encoding="utf-8"?>
<p:tagLst xmlns:a="http://schemas.openxmlformats.org/drawingml/2006/main" xmlns:r="http://schemas.openxmlformats.org/officeDocument/2006/relationships" xmlns:p="http://schemas.openxmlformats.org/presentationml/2006/main">
  <p:tag name="NUM" val="17"/>
</p:tagLst>
</file>

<file path=ppt/tags/tag887.xml><?xml version="1.0" encoding="utf-8"?>
<p:tagLst xmlns:a="http://schemas.openxmlformats.org/drawingml/2006/main" xmlns:r="http://schemas.openxmlformats.org/officeDocument/2006/relationships" xmlns:p="http://schemas.openxmlformats.org/presentationml/2006/main">
  <p:tag name="NUM" val="18"/>
</p:tagLst>
</file>

<file path=ppt/tags/tag888.xml><?xml version="1.0" encoding="utf-8"?>
<p:tagLst xmlns:a="http://schemas.openxmlformats.org/drawingml/2006/main" xmlns:r="http://schemas.openxmlformats.org/officeDocument/2006/relationships" xmlns:p="http://schemas.openxmlformats.org/presentationml/2006/main">
  <p:tag name="NUM" val="19"/>
</p:tagLst>
</file>

<file path=ppt/tags/tag889.xml><?xml version="1.0" encoding="utf-8"?>
<p:tagLst xmlns:a="http://schemas.openxmlformats.org/drawingml/2006/main" xmlns:r="http://schemas.openxmlformats.org/officeDocument/2006/relationships" xmlns:p="http://schemas.openxmlformats.org/presentationml/2006/main">
  <p:tag name="NUM" val="20"/>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890.xml><?xml version="1.0" encoding="utf-8"?>
<p:tagLst xmlns:a="http://schemas.openxmlformats.org/drawingml/2006/main" xmlns:r="http://schemas.openxmlformats.org/officeDocument/2006/relationships" xmlns:p="http://schemas.openxmlformats.org/presentationml/2006/main">
  <p:tag name="NUM" val="1"/>
</p:tagLst>
</file>

<file path=ppt/tags/tag891.xml><?xml version="1.0" encoding="utf-8"?>
<p:tagLst xmlns:a="http://schemas.openxmlformats.org/drawingml/2006/main" xmlns:r="http://schemas.openxmlformats.org/officeDocument/2006/relationships" xmlns:p="http://schemas.openxmlformats.org/presentationml/2006/main">
  <p:tag name="NUM" val="2"/>
</p:tagLst>
</file>

<file path=ppt/tags/tag892.xml><?xml version="1.0" encoding="utf-8"?>
<p:tagLst xmlns:a="http://schemas.openxmlformats.org/drawingml/2006/main" xmlns:r="http://schemas.openxmlformats.org/officeDocument/2006/relationships" xmlns:p="http://schemas.openxmlformats.org/presentationml/2006/main">
  <p:tag name="NUM" val="3"/>
</p:tagLst>
</file>

<file path=ppt/tags/tag893.xml><?xml version="1.0" encoding="utf-8"?>
<p:tagLst xmlns:a="http://schemas.openxmlformats.org/drawingml/2006/main" xmlns:r="http://schemas.openxmlformats.org/officeDocument/2006/relationships" xmlns:p="http://schemas.openxmlformats.org/presentationml/2006/main">
  <p:tag name="NUM" val="4"/>
</p:tagLst>
</file>

<file path=ppt/tags/tag894.xml><?xml version="1.0" encoding="utf-8"?>
<p:tagLst xmlns:a="http://schemas.openxmlformats.org/drawingml/2006/main" xmlns:r="http://schemas.openxmlformats.org/officeDocument/2006/relationships" xmlns:p="http://schemas.openxmlformats.org/presentationml/2006/main">
  <p:tag name="NUM" val="5"/>
</p:tagLst>
</file>

<file path=ppt/tags/tag895.xml><?xml version="1.0" encoding="utf-8"?>
<p:tagLst xmlns:a="http://schemas.openxmlformats.org/drawingml/2006/main" xmlns:r="http://schemas.openxmlformats.org/officeDocument/2006/relationships" xmlns:p="http://schemas.openxmlformats.org/presentationml/2006/main">
  <p:tag name="NUM" val="6"/>
</p:tagLst>
</file>

<file path=ppt/tags/tag896.xml><?xml version="1.0" encoding="utf-8"?>
<p:tagLst xmlns:a="http://schemas.openxmlformats.org/drawingml/2006/main" xmlns:r="http://schemas.openxmlformats.org/officeDocument/2006/relationships" xmlns:p="http://schemas.openxmlformats.org/presentationml/2006/main">
  <p:tag name="NUM" val="7"/>
</p:tagLst>
</file>

<file path=ppt/tags/tag897.xml><?xml version="1.0" encoding="utf-8"?>
<p:tagLst xmlns:a="http://schemas.openxmlformats.org/drawingml/2006/main" xmlns:r="http://schemas.openxmlformats.org/officeDocument/2006/relationships" xmlns:p="http://schemas.openxmlformats.org/presentationml/2006/main">
  <p:tag name="NUM" val="8"/>
</p:tagLst>
</file>

<file path=ppt/tags/tag898.xml><?xml version="1.0" encoding="utf-8"?>
<p:tagLst xmlns:a="http://schemas.openxmlformats.org/drawingml/2006/main" xmlns:r="http://schemas.openxmlformats.org/officeDocument/2006/relationships" xmlns:p="http://schemas.openxmlformats.org/presentationml/2006/main">
  <p:tag name="NUM" val="9"/>
</p:tagLst>
</file>

<file path=ppt/tags/tag899.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00.xml><?xml version="1.0" encoding="utf-8"?>
<p:tagLst xmlns:a="http://schemas.openxmlformats.org/drawingml/2006/main" xmlns:r="http://schemas.openxmlformats.org/officeDocument/2006/relationships" xmlns:p="http://schemas.openxmlformats.org/presentationml/2006/main">
  <p:tag name="NUM" val="11"/>
</p:tagLst>
</file>

<file path=ppt/tags/tag901.xml><?xml version="1.0" encoding="utf-8"?>
<p:tagLst xmlns:a="http://schemas.openxmlformats.org/drawingml/2006/main" xmlns:r="http://schemas.openxmlformats.org/officeDocument/2006/relationships" xmlns:p="http://schemas.openxmlformats.org/presentationml/2006/main">
  <p:tag name="NUM" val="12"/>
</p:tagLst>
</file>

<file path=ppt/tags/tag902.xml><?xml version="1.0" encoding="utf-8"?>
<p:tagLst xmlns:a="http://schemas.openxmlformats.org/drawingml/2006/main" xmlns:r="http://schemas.openxmlformats.org/officeDocument/2006/relationships" xmlns:p="http://schemas.openxmlformats.org/presentationml/2006/main">
  <p:tag name="NUM" val="13"/>
</p:tagLst>
</file>

<file path=ppt/tags/tag903.xml><?xml version="1.0" encoding="utf-8"?>
<p:tagLst xmlns:a="http://schemas.openxmlformats.org/drawingml/2006/main" xmlns:r="http://schemas.openxmlformats.org/officeDocument/2006/relationships" xmlns:p="http://schemas.openxmlformats.org/presentationml/2006/main">
  <p:tag name="NUM" val="14"/>
</p:tagLst>
</file>

<file path=ppt/tags/tag904.xml><?xml version="1.0" encoding="utf-8"?>
<p:tagLst xmlns:a="http://schemas.openxmlformats.org/drawingml/2006/main" xmlns:r="http://schemas.openxmlformats.org/officeDocument/2006/relationships" xmlns:p="http://schemas.openxmlformats.org/presentationml/2006/main">
  <p:tag name="NUM" val="15"/>
</p:tagLst>
</file>

<file path=ppt/tags/tag905.xml><?xml version="1.0" encoding="utf-8"?>
<p:tagLst xmlns:a="http://schemas.openxmlformats.org/drawingml/2006/main" xmlns:r="http://schemas.openxmlformats.org/officeDocument/2006/relationships" xmlns:p="http://schemas.openxmlformats.org/presentationml/2006/main">
  <p:tag name="NUM" val="1"/>
</p:tagLst>
</file>

<file path=ppt/tags/tag906.xml><?xml version="1.0" encoding="utf-8"?>
<p:tagLst xmlns:a="http://schemas.openxmlformats.org/drawingml/2006/main" xmlns:r="http://schemas.openxmlformats.org/officeDocument/2006/relationships" xmlns:p="http://schemas.openxmlformats.org/presentationml/2006/main">
  <p:tag name="NUM" val="2"/>
</p:tagLst>
</file>

<file path=ppt/tags/tag907.xml><?xml version="1.0" encoding="utf-8"?>
<p:tagLst xmlns:a="http://schemas.openxmlformats.org/drawingml/2006/main" xmlns:r="http://schemas.openxmlformats.org/officeDocument/2006/relationships" xmlns:p="http://schemas.openxmlformats.org/presentationml/2006/main">
  <p:tag name="NUM" val="3"/>
</p:tagLst>
</file>

<file path=ppt/tags/tag908.xml><?xml version="1.0" encoding="utf-8"?>
<p:tagLst xmlns:a="http://schemas.openxmlformats.org/drawingml/2006/main" xmlns:r="http://schemas.openxmlformats.org/officeDocument/2006/relationships" xmlns:p="http://schemas.openxmlformats.org/presentationml/2006/main">
  <p:tag name="NUM" val="4"/>
</p:tagLst>
</file>

<file path=ppt/tags/tag909.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10.xml><?xml version="1.0" encoding="utf-8"?>
<p:tagLst xmlns:a="http://schemas.openxmlformats.org/drawingml/2006/main" xmlns:r="http://schemas.openxmlformats.org/officeDocument/2006/relationships" xmlns:p="http://schemas.openxmlformats.org/presentationml/2006/main">
  <p:tag name="NUM" val="6"/>
</p:tagLst>
</file>

<file path=ppt/tags/tag911.xml><?xml version="1.0" encoding="utf-8"?>
<p:tagLst xmlns:a="http://schemas.openxmlformats.org/drawingml/2006/main" xmlns:r="http://schemas.openxmlformats.org/officeDocument/2006/relationships" xmlns:p="http://schemas.openxmlformats.org/presentationml/2006/main">
  <p:tag name="NUM" val="7"/>
</p:tagLst>
</file>

<file path=ppt/tags/tag912.xml><?xml version="1.0" encoding="utf-8"?>
<p:tagLst xmlns:a="http://schemas.openxmlformats.org/drawingml/2006/main" xmlns:r="http://schemas.openxmlformats.org/officeDocument/2006/relationships" xmlns:p="http://schemas.openxmlformats.org/presentationml/2006/main">
  <p:tag name="NUM" val="8"/>
</p:tagLst>
</file>

<file path=ppt/tags/tag913.xml><?xml version="1.0" encoding="utf-8"?>
<p:tagLst xmlns:a="http://schemas.openxmlformats.org/drawingml/2006/main" xmlns:r="http://schemas.openxmlformats.org/officeDocument/2006/relationships" xmlns:p="http://schemas.openxmlformats.org/presentationml/2006/main">
  <p:tag name="NUM" val="9"/>
</p:tagLst>
</file>

<file path=ppt/tags/tag914.xml><?xml version="1.0" encoding="utf-8"?>
<p:tagLst xmlns:a="http://schemas.openxmlformats.org/drawingml/2006/main" xmlns:r="http://schemas.openxmlformats.org/officeDocument/2006/relationships" xmlns:p="http://schemas.openxmlformats.org/presentationml/2006/main">
  <p:tag name="NUM" val="10"/>
</p:tagLst>
</file>

<file path=ppt/tags/tag915.xml><?xml version="1.0" encoding="utf-8"?>
<p:tagLst xmlns:a="http://schemas.openxmlformats.org/drawingml/2006/main" xmlns:r="http://schemas.openxmlformats.org/officeDocument/2006/relationships" xmlns:p="http://schemas.openxmlformats.org/presentationml/2006/main">
  <p:tag name="NUM" val="11"/>
</p:tagLst>
</file>

<file path=ppt/tags/tag916.xml><?xml version="1.0" encoding="utf-8"?>
<p:tagLst xmlns:a="http://schemas.openxmlformats.org/drawingml/2006/main" xmlns:r="http://schemas.openxmlformats.org/officeDocument/2006/relationships" xmlns:p="http://schemas.openxmlformats.org/presentationml/2006/main">
  <p:tag name="NUM" val="12"/>
</p:tagLst>
</file>

<file path=ppt/tags/tag917.xml><?xml version="1.0" encoding="utf-8"?>
<p:tagLst xmlns:a="http://schemas.openxmlformats.org/drawingml/2006/main" xmlns:r="http://schemas.openxmlformats.org/officeDocument/2006/relationships" xmlns:p="http://schemas.openxmlformats.org/presentationml/2006/main">
  <p:tag name="NUM" val="13"/>
</p:tagLst>
</file>

<file path=ppt/tags/tag918.xml><?xml version="1.0" encoding="utf-8"?>
<p:tagLst xmlns:a="http://schemas.openxmlformats.org/drawingml/2006/main" xmlns:r="http://schemas.openxmlformats.org/officeDocument/2006/relationships" xmlns:p="http://schemas.openxmlformats.org/presentationml/2006/main">
  <p:tag name="NUM" val="14"/>
</p:tagLst>
</file>

<file path=ppt/tags/tag919.xml><?xml version="1.0" encoding="utf-8"?>
<p:tagLst xmlns:a="http://schemas.openxmlformats.org/drawingml/2006/main" xmlns:r="http://schemas.openxmlformats.org/officeDocument/2006/relationships" xmlns:p="http://schemas.openxmlformats.org/presentationml/2006/main">
  <p:tag name="NUM" val="15"/>
</p:tagLst>
</file>

<file path=ppt/tags/tag92.xml><?xml version="1.0" encoding="utf-8"?>
<p:tagLst xmlns:a="http://schemas.openxmlformats.org/drawingml/2006/main" xmlns:r="http://schemas.openxmlformats.org/officeDocument/2006/relationships" xmlns:p="http://schemas.openxmlformats.org/presentationml/2006/main">
  <p:tag name="NUM" val="6"/>
</p:tagLst>
</file>

<file path=ppt/tags/tag920.xml><?xml version="1.0" encoding="utf-8"?>
<p:tagLst xmlns:a="http://schemas.openxmlformats.org/drawingml/2006/main" xmlns:r="http://schemas.openxmlformats.org/officeDocument/2006/relationships" xmlns:p="http://schemas.openxmlformats.org/presentationml/2006/main">
  <p:tag name="NUM" val="16"/>
</p:tagLst>
</file>

<file path=ppt/tags/tag921.xml><?xml version="1.0" encoding="utf-8"?>
<p:tagLst xmlns:a="http://schemas.openxmlformats.org/drawingml/2006/main" xmlns:r="http://schemas.openxmlformats.org/officeDocument/2006/relationships" xmlns:p="http://schemas.openxmlformats.org/presentationml/2006/main">
  <p:tag name="NUM" val="17"/>
</p:tagLst>
</file>

<file path=ppt/tags/tag922.xml><?xml version="1.0" encoding="utf-8"?>
<p:tagLst xmlns:a="http://schemas.openxmlformats.org/drawingml/2006/main" xmlns:r="http://schemas.openxmlformats.org/officeDocument/2006/relationships" xmlns:p="http://schemas.openxmlformats.org/presentationml/2006/main">
  <p:tag name="NUM" val="1"/>
</p:tagLst>
</file>

<file path=ppt/tags/tag923.xml><?xml version="1.0" encoding="utf-8"?>
<p:tagLst xmlns:a="http://schemas.openxmlformats.org/drawingml/2006/main" xmlns:r="http://schemas.openxmlformats.org/officeDocument/2006/relationships" xmlns:p="http://schemas.openxmlformats.org/presentationml/2006/main">
  <p:tag name="NUM" val="2"/>
</p:tagLst>
</file>

<file path=ppt/tags/tag924.xml><?xml version="1.0" encoding="utf-8"?>
<p:tagLst xmlns:a="http://schemas.openxmlformats.org/drawingml/2006/main" xmlns:r="http://schemas.openxmlformats.org/officeDocument/2006/relationships" xmlns:p="http://schemas.openxmlformats.org/presentationml/2006/main">
  <p:tag name="NUM" val="3"/>
</p:tagLst>
</file>

<file path=ppt/tags/tag925.xml><?xml version="1.0" encoding="utf-8"?>
<p:tagLst xmlns:a="http://schemas.openxmlformats.org/drawingml/2006/main" xmlns:r="http://schemas.openxmlformats.org/officeDocument/2006/relationships" xmlns:p="http://schemas.openxmlformats.org/presentationml/2006/main">
  <p:tag name="NUM" val="4"/>
</p:tagLst>
</file>

<file path=ppt/tags/tag926.xml><?xml version="1.0" encoding="utf-8"?>
<p:tagLst xmlns:a="http://schemas.openxmlformats.org/drawingml/2006/main" xmlns:r="http://schemas.openxmlformats.org/officeDocument/2006/relationships" xmlns:p="http://schemas.openxmlformats.org/presentationml/2006/main">
  <p:tag name="NUM" val="5"/>
</p:tagLst>
</file>

<file path=ppt/tags/tag927.xml><?xml version="1.0" encoding="utf-8"?>
<p:tagLst xmlns:a="http://schemas.openxmlformats.org/drawingml/2006/main" xmlns:r="http://schemas.openxmlformats.org/officeDocument/2006/relationships" xmlns:p="http://schemas.openxmlformats.org/presentationml/2006/main">
  <p:tag name="NUM" val="6"/>
</p:tagLst>
</file>

<file path=ppt/tags/tag928.xml><?xml version="1.0" encoding="utf-8"?>
<p:tagLst xmlns:a="http://schemas.openxmlformats.org/drawingml/2006/main" xmlns:r="http://schemas.openxmlformats.org/officeDocument/2006/relationships" xmlns:p="http://schemas.openxmlformats.org/presentationml/2006/main">
  <p:tag name="NUM" val="7"/>
</p:tagLst>
</file>

<file path=ppt/tags/tag929.xml><?xml version="1.0" encoding="utf-8"?>
<p:tagLst xmlns:a="http://schemas.openxmlformats.org/drawingml/2006/main" xmlns:r="http://schemas.openxmlformats.org/officeDocument/2006/relationships" xmlns:p="http://schemas.openxmlformats.org/presentationml/2006/main">
  <p:tag name="NUM" val="8"/>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30.xml><?xml version="1.0" encoding="utf-8"?>
<p:tagLst xmlns:a="http://schemas.openxmlformats.org/drawingml/2006/main" xmlns:r="http://schemas.openxmlformats.org/officeDocument/2006/relationships" xmlns:p="http://schemas.openxmlformats.org/presentationml/2006/main">
  <p:tag name="NUM" val="9"/>
</p:tagLst>
</file>

<file path=ppt/tags/tag931.xml><?xml version="1.0" encoding="utf-8"?>
<p:tagLst xmlns:a="http://schemas.openxmlformats.org/drawingml/2006/main" xmlns:r="http://schemas.openxmlformats.org/officeDocument/2006/relationships" xmlns:p="http://schemas.openxmlformats.org/presentationml/2006/main">
  <p:tag name="NUM" val="10"/>
</p:tagLst>
</file>

<file path=ppt/tags/tag932.xml><?xml version="1.0" encoding="utf-8"?>
<p:tagLst xmlns:a="http://schemas.openxmlformats.org/drawingml/2006/main" xmlns:r="http://schemas.openxmlformats.org/officeDocument/2006/relationships" xmlns:p="http://schemas.openxmlformats.org/presentationml/2006/main">
  <p:tag name="NUM" val="11"/>
</p:tagLst>
</file>

<file path=ppt/tags/tag933.xml><?xml version="1.0" encoding="utf-8"?>
<p:tagLst xmlns:a="http://schemas.openxmlformats.org/drawingml/2006/main" xmlns:r="http://schemas.openxmlformats.org/officeDocument/2006/relationships" xmlns:p="http://schemas.openxmlformats.org/presentationml/2006/main">
  <p:tag name="NUM" val="12"/>
</p:tagLst>
</file>

<file path=ppt/tags/tag934.xml><?xml version="1.0" encoding="utf-8"?>
<p:tagLst xmlns:a="http://schemas.openxmlformats.org/drawingml/2006/main" xmlns:r="http://schemas.openxmlformats.org/officeDocument/2006/relationships" xmlns:p="http://schemas.openxmlformats.org/presentationml/2006/main">
  <p:tag name="NUM" val="13"/>
</p:tagLst>
</file>

<file path=ppt/tags/tag935.xml><?xml version="1.0" encoding="utf-8"?>
<p:tagLst xmlns:a="http://schemas.openxmlformats.org/drawingml/2006/main" xmlns:r="http://schemas.openxmlformats.org/officeDocument/2006/relationships" xmlns:p="http://schemas.openxmlformats.org/presentationml/2006/main">
  <p:tag name="NUM" val="14"/>
</p:tagLst>
</file>

<file path=ppt/tags/tag936.xml><?xml version="1.0" encoding="utf-8"?>
<p:tagLst xmlns:a="http://schemas.openxmlformats.org/drawingml/2006/main" xmlns:r="http://schemas.openxmlformats.org/officeDocument/2006/relationships" xmlns:p="http://schemas.openxmlformats.org/presentationml/2006/main">
  <p:tag name="NUM" val="15"/>
</p:tagLst>
</file>

<file path=ppt/tags/tag937.xml><?xml version="1.0" encoding="utf-8"?>
<p:tagLst xmlns:a="http://schemas.openxmlformats.org/drawingml/2006/main" xmlns:r="http://schemas.openxmlformats.org/officeDocument/2006/relationships" xmlns:p="http://schemas.openxmlformats.org/presentationml/2006/main">
  <p:tag name="NUM" val="1"/>
</p:tagLst>
</file>

<file path=ppt/tags/tag938.xml><?xml version="1.0" encoding="utf-8"?>
<p:tagLst xmlns:a="http://schemas.openxmlformats.org/drawingml/2006/main" xmlns:r="http://schemas.openxmlformats.org/officeDocument/2006/relationships" xmlns:p="http://schemas.openxmlformats.org/presentationml/2006/main">
  <p:tag name="NUM" val="2"/>
</p:tagLst>
</file>

<file path=ppt/tags/tag939.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8"/>
</p:tagLst>
</file>

<file path=ppt/tags/tag940.xml><?xml version="1.0" encoding="utf-8"?>
<p:tagLst xmlns:a="http://schemas.openxmlformats.org/drawingml/2006/main" xmlns:r="http://schemas.openxmlformats.org/officeDocument/2006/relationships" xmlns:p="http://schemas.openxmlformats.org/presentationml/2006/main">
  <p:tag name="NUM" val="4"/>
</p:tagLst>
</file>

<file path=ppt/tags/tag941.xml><?xml version="1.0" encoding="utf-8"?>
<p:tagLst xmlns:a="http://schemas.openxmlformats.org/drawingml/2006/main" xmlns:r="http://schemas.openxmlformats.org/officeDocument/2006/relationships" xmlns:p="http://schemas.openxmlformats.org/presentationml/2006/main">
  <p:tag name="NUM" val="5"/>
</p:tagLst>
</file>

<file path=ppt/tags/tag942.xml><?xml version="1.0" encoding="utf-8"?>
<p:tagLst xmlns:a="http://schemas.openxmlformats.org/drawingml/2006/main" xmlns:r="http://schemas.openxmlformats.org/officeDocument/2006/relationships" xmlns:p="http://schemas.openxmlformats.org/presentationml/2006/main">
  <p:tag name="NUM" val="6"/>
</p:tagLst>
</file>

<file path=ppt/tags/tag943.xml><?xml version="1.0" encoding="utf-8"?>
<p:tagLst xmlns:a="http://schemas.openxmlformats.org/drawingml/2006/main" xmlns:r="http://schemas.openxmlformats.org/officeDocument/2006/relationships" xmlns:p="http://schemas.openxmlformats.org/presentationml/2006/main">
  <p:tag name="NUM" val="7"/>
</p:tagLst>
</file>

<file path=ppt/tags/tag944.xml><?xml version="1.0" encoding="utf-8"?>
<p:tagLst xmlns:a="http://schemas.openxmlformats.org/drawingml/2006/main" xmlns:r="http://schemas.openxmlformats.org/officeDocument/2006/relationships" xmlns:p="http://schemas.openxmlformats.org/presentationml/2006/main">
  <p:tag name="NUM" val="8"/>
</p:tagLst>
</file>

<file path=ppt/tags/tag945.xml><?xml version="1.0" encoding="utf-8"?>
<p:tagLst xmlns:a="http://schemas.openxmlformats.org/drawingml/2006/main" xmlns:r="http://schemas.openxmlformats.org/officeDocument/2006/relationships" xmlns:p="http://schemas.openxmlformats.org/presentationml/2006/main">
  <p:tag name="NUM" val="9"/>
</p:tagLst>
</file>

<file path=ppt/tags/tag946.xml><?xml version="1.0" encoding="utf-8"?>
<p:tagLst xmlns:a="http://schemas.openxmlformats.org/drawingml/2006/main" xmlns:r="http://schemas.openxmlformats.org/officeDocument/2006/relationships" xmlns:p="http://schemas.openxmlformats.org/presentationml/2006/main">
  <p:tag name="NUM" val="10"/>
</p:tagLst>
</file>

<file path=ppt/tags/tag947.xml><?xml version="1.0" encoding="utf-8"?>
<p:tagLst xmlns:a="http://schemas.openxmlformats.org/drawingml/2006/main" xmlns:r="http://schemas.openxmlformats.org/officeDocument/2006/relationships" xmlns:p="http://schemas.openxmlformats.org/presentationml/2006/main">
  <p:tag name="NUM" val="11"/>
</p:tagLst>
</file>

<file path=ppt/tags/tag948.xml><?xml version="1.0" encoding="utf-8"?>
<p:tagLst xmlns:a="http://schemas.openxmlformats.org/drawingml/2006/main" xmlns:r="http://schemas.openxmlformats.org/officeDocument/2006/relationships" xmlns:p="http://schemas.openxmlformats.org/presentationml/2006/main">
  <p:tag name="NUM" val="12"/>
</p:tagLst>
</file>

<file path=ppt/tags/tag949.xml><?xml version="1.0" encoding="utf-8"?>
<p:tagLst xmlns:a="http://schemas.openxmlformats.org/drawingml/2006/main" xmlns:r="http://schemas.openxmlformats.org/officeDocument/2006/relationships" xmlns:p="http://schemas.openxmlformats.org/presentationml/2006/main">
  <p:tag name="NUM" val="13"/>
</p:tagLst>
</file>

<file path=ppt/tags/tag95.xml><?xml version="1.0" encoding="utf-8"?>
<p:tagLst xmlns:a="http://schemas.openxmlformats.org/drawingml/2006/main" xmlns:r="http://schemas.openxmlformats.org/officeDocument/2006/relationships" xmlns:p="http://schemas.openxmlformats.org/presentationml/2006/main">
  <p:tag name="NUM" val="9"/>
</p:tagLst>
</file>

<file path=ppt/tags/tag950.xml><?xml version="1.0" encoding="utf-8"?>
<p:tagLst xmlns:a="http://schemas.openxmlformats.org/drawingml/2006/main" xmlns:r="http://schemas.openxmlformats.org/officeDocument/2006/relationships" xmlns:p="http://schemas.openxmlformats.org/presentationml/2006/main">
  <p:tag name="NUM" val="14"/>
</p:tagLst>
</file>

<file path=ppt/tags/tag951.xml><?xml version="1.0" encoding="utf-8"?>
<p:tagLst xmlns:a="http://schemas.openxmlformats.org/drawingml/2006/main" xmlns:r="http://schemas.openxmlformats.org/officeDocument/2006/relationships" xmlns:p="http://schemas.openxmlformats.org/presentationml/2006/main">
  <p:tag name="NUM" val="15"/>
</p:tagLst>
</file>

<file path=ppt/tags/tag952.xml><?xml version="1.0" encoding="utf-8"?>
<p:tagLst xmlns:a="http://schemas.openxmlformats.org/drawingml/2006/main" xmlns:r="http://schemas.openxmlformats.org/officeDocument/2006/relationships" xmlns:p="http://schemas.openxmlformats.org/presentationml/2006/main">
  <p:tag name="NUM" val="16"/>
</p:tagLst>
</file>

<file path=ppt/tags/tag953.xml><?xml version="1.0" encoding="utf-8"?>
<p:tagLst xmlns:a="http://schemas.openxmlformats.org/drawingml/2006/main" xmlns:r="http://schemas.openxmlformats.org/officeDocument/2006/relationships" xmlns:p="http://schemas.openxmlformats.org/presentationml/2006/main">
  <p:tag name="NUM" val="17"/>
</p:tagLst>
</file>

<file path=ppt/tags/tag954.xml><?xml version="1.0" encoding="utf-8"?>
<p:tagLst xmlns:a="http://schemas.openxmlformats.org/drawingml/2006/main" xmlns:r="http://schemas.openxmlformats.org/officeDocument/2006/relationships" xmlns:p="http://schemas.openxmlformats.org/presentationml/2006/main">
  <p:tag name="NUM" val="1"/>
</p:tagLst>
</file>

<file path=ppt/tags/tag955.xml><?xml version="1.0" encoding="utf-8"?>
<p:tagLst xmlns:a="http://schemas.openxmlformats.org/drawingml/2006/main" xmlns:r="http://schemas.openxmlformats.org/officeDocument/2006/relationships" xmlns:p="http://schemas.openxmlformats.org/presentationml/2006/main">
  <p:tag name="NUM" val="2"/>
</p:tagLst>
</file>

<file path=ppt/tags/tag956.xml><?xml version="1.0" encoding="utf-8"?>
<p:tagLst xmlns:a="http://schemas.openxmlformats.org/drawingml/2006/main" xmlns:r="http://schemas.openxmlformats.org/officeDocument/2006/relationships" xmlns:p="http://schemas.openxmlformats.org/presentationml/2006/main">
  <p:tag name="NUM" val="3"/>
</p:tagLst>
</file>

<file path=ppt/tags/tag957.xml><?xml version="1.0" encoding="utf-8"?>
<p:tagLst xmlns:a="http://schemas.openxmlformats.org/drawingml/2006/main" xmlns:r="http://schemas.openxmlformats.org/officeDocument/2006/relationships" xmlns:p="http://schemas.openxmlformats.org/presentationml/2006/main">
  <p:tag name="NUM" val="4"/>
</p:tagLst>
</file>

<file path=ppt/tags/tag958.xml><?xml version="1.0" encoding="utf-8"?>
<p:tagLst xmlns:a="http://schemas.openxmlformats.org/drawingml/2006/main" xmlns:r="http://schemas.openxmlformats.org/officeDocument/2006/relationships" xmlns:p="http://schemas.openxmlformats.org/presentationml/2006/main">
  <p:tag name="NUM" val="5"/>
</p:tagLst>
</file>

<file path=ppt/tags/tag959.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10"/>
</p:tagLst>
</file>

<file path=ppt/tags/tag960.xml><?xml version="1.0" encoding="utf-8"?>
<p:tagLst xmlns:a="http://schemas.openxmlformats.org/drawingml/2006/main" xmlns:r="http://schemas.openxmlformats.org/officeDocument/2006/relationships" xmlns:p="http://schemas.openxmlformats.org/presentationml/2006/main">
  <p:tag name="NUM" val="7"/>
</p:tagLst>
</file>

<file path=ppt/tags/tag961.xml><?xml version="1.0" encoding="utf-8"?>
<p:tagLst xmlns:a="http://schemas.openxmlformats.org/drawingml/2006/main" xmlns:r="http://schemas.openxmlformats.org/officeDocument/2006/relationships" xmlns:p="http://schemas.openxmlformats.org/presentationml/2006/main">
  <p:tag name="NUM" val="8"/>
</p:tagLst>
</file>

<file path=ppt/tags/tag962.xml><?xml version="1.0" encoding="utf-8"?>
<p:tagLst xmlns:a="http://schemas.openxmlformats.org/drawingml/2006/main" xmlns:r="http://schemas.openxmlformats.org/officeDocument/2006/relationships" xmlns:p="http://schemas.openxmlformats.org/presentationml/2006/main">
  <p:tag name="NUM" val="9"/>
</p:tagLst>
</file>

<file path=ppt/tags/tag963.xml><?xml version="1.0" encoding="utf-8"?>
<p:tagLst xmlns:a="http://schemas.openxmlformats.org/drawingml/2006/main" xmlns:r="http://schemas.openxmlformats.org/officeDocument/2006/relationships" xmlns:p="http://schemas.openxmlformats.org/presentationml/2006/main">
  <p:tag name="NUM" val="10"/>
</p:tagLst>
</file>

<file path=ppt/tags/tag964.xml><?xml version="1.0" encoding="utf-8"?>
<p:tagLst xmlns:a="http://schemas.openxmlformats.org/drawingml/2006/main" xmlns:r="http://schemas.openxmlformats.org/officeDocument/2006/relationships" xmlns:p="http://schemas.openxmlformats.org/presentationml/2006/main">
  <p:tag name="NUM" val="11"/>
</p:tagLst>
</file>

<file path=ppt/tags/tag965.xml><?xml version="1.0" encoding="utf-8"?>
<p:tagLst xmlns:a="http://schemas.openxmlformats.org/drawingml/2006/main" xmlns:r="http://schemas.openxmlformats.org/officeDocument/2006/relationships" xmlns:p="http://schemas.openxmlformats.org/presentationml/2006/main">
  <p:tag name="NUM" val="12"/>
</p:tagLst>
</file>

<file path=ppt/tags/tag966.xml><?xml version="1.0" encoding="utf-8"?>
<p:tagLst xmlns:a="http://schemas.openxmlformats.org/drawingml/2006/main" xmlns:r="http://schemas.openxmlformats.org/officeDocument/2006/relationships" xmlns:p="http://schemas.openxmlformats.org/presentationml/2006/main">
  <p:tag name="NUM" val="13"/>
</p:tagLst>
</file>

<file path=ppt/tags/tag967.xml><?xml version="1.0" encoding="utf-8"?>
<p:tagLst xmlns:a="http://schemas.openxmlformats.org/drawingml/2006/main" xmlns:r="http://schemas.openxmlformats.org/officeDocument/2006/relationships" xmlns:p="http://schemas.openxmlformats.org/presentationml/2006/main">
  <p:tag name="NUM" val="14"/>
</p:tagLst>
</file>

<file path=ppt/tags/tag968.xml><?xml version="1.0" encoding="utf-8"?>
<p:tagLst xmlns:a="http://schemas.openxmlformats.org/drawingml/2006/main" xmlns:r="http://schemas.openxmlformats.org/officeDocument/2006/relationships" xmlns:p="http://schemas.openxmlformats.org/presentationml/2006/main">
  <p:tag name="NUM" val="15"/>
</p:tagLst>
</file>

<file path=ppt/tags/tag969.xml><?xml version="1.0" encoding="utf-8"?>
<p:tagLst xmlns:a="http://schemas.openxmlformats.org/drawingml/2006/main" xmlns:r="http://schemas.openxmlformats.org/officeDocument/2006/relationships" xmlns:p="http://schemas.openxmlformats.org/presentationml/2006/main">
  <p:tag name="NUM" val="16"/>
</p:tagLst>
</file>

<file path=ppt/tags/tag97.xml><?xml version="1.0" encoding="utf-8"?>
<p:tagLst xmlns:a="http://schemas.openxmlformats.org/drawingml/2006/main" xmlns:r="http://schemas.openxmlformats.org/officeDocument/2006/relationships" xmlns:p="http://schemas.openxmlformats.org/presentationml/2006/main">
  <p:tag name="NUM" val="11"/>
</p:tagLst>
</file>

<file path=ppt/tags/tag970.xml><?xml version="1.0" encoding="utf-8"?>
<p:tagLst xmlns:a="http://schemas.openxmlformats.org/drawingml/2006/main" xmlns:r="http://schemas.openxmlformats.org/officeDocument/2006/relationships" xmlns:p="http://schemas.openxmlformats.org/presentationml/2006/main">
  <p:tag name="NUM" val="17"/>
</p:tagLst>
</file>

<file path=ppt/tags/tag971.xml><?xml version="1.0" encoding="utf-8"?>
<p:tagLst xmlns:a="http://schemas.openxmlformats.org/drawingml/2006/main" xmlns:r="http://schemas.openxmlformats.org/officeDocument/2006/relationships" xmlns:p="http://schemas.openxmlformats.org/presentationml/2006/main">
  <p:tag name="NUM" val="1"/>
</p:tagLst>
</file>

<file path=ppt/tags/tag972.xml><?xml version="1.0" encoding="utf-8"?>
<p:tagLst xmlns:a="http://schemas.openxmlformats.org/drawingml/2006/main" xmlns:r="http://schemas.openxmlformats.org/officeDocument/2006/relationships" xmlns:p="http://schemas.openxmlformats.org/presentationml/2006/main">
  <p:tag name="NUM" val="2"/>
</p:tagLst>
</file>

<file path=ppt/tags/tag973.xml><?xml version="1.0" encoding="utf-8"?>
<p:tagLst xmlns:a="http://schemas.openxmlformats.org/drawingml/2006/main" xmlns:r="http://schemas.openxmlformats.org/officeDocument/2006/relationships" xmlns:p="http://schemas.openxmlformats.org/presentationml/2006/main">
  <p:tag name="NUM" val="3"/>
</p:tagLst>
</file>

<file path=ppt/tags/tag974.xml><?xml version="1.0" encoding="utf-8"?>
<p:tagLst xmlns:a="http://schemas.openxmlformats.org/drawingml/2006/main" xmlns:r="http://schemas.openxmlformats.org/officeDocument/2006/relationships" xmlns:p="http://schemas.openxmlformats.org/presentationml/2006/main">
  <p:tag name="NUM" val="4"/>
</p:tagLst>
</file>

<file path=ppt/tags/tag975.xml><?xml version="1.0" encoding="utf-8"?>
<p:tagLst xmlns:a="http://schemas.openxmlformats.org/drawingml/2006/main" xmlns:r="http://schemas.openxmlformats.org/officeDocument/2006/relationships" xmlns:p="http://schemas.openxmlformats.org/presentationml/2006/main">
  <p:tag name="NUM" val="5"/>
</p:tagLst>
</file>

<file path=ppt/tags/tag976.xml><?xml version="1.0" encoding="utf-8"?>
<p:tagLst xmlns:a="http://schemas.openxmlformats.org/drawingml/2006/main" xmlns:r="http://schemas.openxmlformats.org/officeDocument/2006/relationships" xmlns:p="http://schemas.openxmlformats.org/presentationml/2006/main">
  <p:tag name="NUM" val="6"/>
</p:tagLst>
</file>

<file path=ppt/tags/tag977.xml><?xml version="1.0" encoding="utf-8"?>
<p:tagLst xmlns:a="http://schemas.openxmlformats.org/drawingml/2006/main" xmlns:r="http://schemas.openxmlformats.org/officeDocument/2006/relationships" xmlns:p="http://schemas.openxmlformats.org/presentationml/2006/main">
  <p:tag name="NUM" val="7"/>
</p:tagLst>
</file>

<file path=ppt/tags/tag978.xml><?xml version="1.0" encoding="utf-8"?>
<p:tagLst xmlns:a="http://schemas.openxmlformats.org/drawingml/2006/main" xmlns:r="http://schemas.openxmlformats.org/officeDocument/2006/relationships" xmlns:p="http://schemas.openxmlformats.org/presentationml/2006/main">
  <p:tag name="NUM" val="8"/>
</p:tagLst>
</file>

<file path=ppt/tags/tag979.xml><?xml version="1.0" encoding="utf-8"?>
<p:tagLst xmlns:a="http://schemas.openxmlformats.org/drawingml/2006/main" xmlns:r="http://schemas.openxmlformats.org/officeDocument/2006/relationships" xmlns:p="http://schemas.openxmlformats.org/presentationml/2006/main">
  <p:tag name="NUM" val="9"/>
</p:tagLst>
</file>

<file path=ppt/tags/tag98.xml><?xml version="1.0" encoding="utf-8"?>
<p:tagLst xmlns:a="http://schemas.openxmlformats.org/drawingml/2006/main" xmlns:r="http://schemas.openxmlformats.org/officeDocument/2006/relationships" xmlns:p="http://schemas.openxmlformats.org/presentationml/2006/main">
  <p:tag name="NUM" val="12"/>
</p:tagLst>
</file>

<file path=ppt/tags/tag980.xml><?xml version="1.0" encoding="utf-8"?>
<p:tagLst xmlns:a="http://schemas.openxmlformats.org/drawingml/2006/main" xmlns:r="http://schemas.openxmlformats.org/officeDocument/2006/relationships" xmlns:p="http://schemas.openxmlformats.org/presentationml/2006/main">
  <p:tag name="NUM" val="1"/>
</p:tagLst>
</file>

<file path=ppt/tags/tag981.xml><?xml version="1.0" encoding="utf-8"?>
<p:tagLst xmlns:a="http://schemas.openxmlformats.org/drawingml/2006/main" xmlns:r="http://schemas.openxmlformats.org/officeDocument/2006/relationships" xmlns:p="http://schemas.openxmlformats.org/presentationml/2006/main">
  <p:tag name="NUM" val="1"/>
</p:tagLst>
</file>

<file path=ppt/tags/tag982.xml><?xml version="1.0" encoding="utf-8"?>
<p:tagLst xmlns:a="http://schemas.openxmlformats.org/drawingml/2006/main" xmlns:r="http://schemas.openxmlformats.org/officeDocument/2006/relationships" xmlns:p="http://schemas.openxmlformats.org/presentationml/2006/main">
  <p:tag name="NUM" val="2"/>
</p:tagLst>
</file>

<file path=ppt/tags/tag983.xml><?xml version="1.0" encoding="utf-8"?>
<p:tagLst xmlns:a="http://schemas.openxmlformats.org/drawingml/2006/main" xmlns:r="http://schemas.openxmlformats.org/officeDocument/2006/relationships" xmlns:p="http://schemas.openxmlformats.org/presentationml/2006/main">
  <p:tag name="NUM" val="3"/>
</p:tagLst>
</file>

<file path=ppt/tags/tag984.xml><?xml version="1.0" encoding="utf-8"?>
<p:tagLst xmlns:a="http://schemas.openxmlformats.org/drawingml/2006/main" xmlns:r="http://schemas.openxmlformats.org/officeDocument/2006/relationships" xmlns:p="http://schemas.openxmlformats.org/presentationml/2006/main">
  <p:tag name="NUM" val="4"/>
</p:tagLst>
</file>

<file path=ppt/tags/tag985.xml><?xml version="1.0" encoding="utf-8"?>
<p:tagLst xmlns:a="http://schemas.openxmlformats.org/drawingml/2006/main" xmlns:r="http://schemas.openxmlformats.org/officeDocument/2006/relationships" xmlns:p="http://schemas.openxmlformats.org/presentationml/2006/main">
  <p:tag name="NUM" val="5"/>
</p:tagLst>
</file>

<file path=ppt/tags/tag986.xml><?xml version="1.0" encoding="utf-8"?>
<p:tagLst xmlns:a="http://schemas.openxmlformats.org/drawingml/2006/main" xmlns:r="http://schemas.openxmlformats.org/officeDocument/2006/relationships" xmlns:p="http://schemas.openxmlformats.org/presentationml/2006/main">
  <p:tag name="NUM" val="6"/>
</p:tagLst>
</file>

<file path=ppt/tags/tag987.xml><?xml version="1.0" encoding="utf-8"?>
<p:tagLst xmlns:a="http://schemas.openxmlformats.org/drawingml/2006/main" xmlns:r="http://schemas.openxmlformats.org/officeDocument/2006/relationships" xmlns:p="http://schemas.openxmlformats.org/presentationml/2006/main">
  <p:tag name="NUM" val="7"/>
</p:tagLst>
</file>

<file path=ppt/tags/tag988.xml><?xml version="1.0" encoding="utf-8"?>
<p:tagLst xmlns:a="http://schemas.openxmlformats.org/drawingml/2006/main" xmlns:r="http://schemas.openxmlformats.org/officeDocument/2006/relationships" xmlns:p="http://schemas.openxmlformats.org/presentationml/2006/main">
  <p:tag name="NUM" val="1"/>
</p:tagLst>
</file>

<file path=ppt/tags/tag989.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13"/>
</p:tagLst>
</file>

<file path=ppt/tags/tag990.xml><?xml version="1.0" encoding="utf-8"?>
<p:tagLst xmlns:a="http://schemas.openxmlformats.org/drawingml/2006/main" xmlns:r="http://schemas.openxmlformats.org/officeDocument/2006/relationships" xmlns:p="http://schemas.openxmlformats.org/presentationml/2006/main">
  <p:tag name="NUM" val="3"/>
</p:tagLst>
</file>

<file path=ppt/tags/tag991.xml><?xml version="1.0" encoding="utf-8"?>
<p:tagLst xmlns:a="http://schemas.openxmlformats.org/drawingml/2006/main" xmlns:r="http://schemas.openxmlformats.org/officeDocument/2006/relationships" xmlns:p="http://schemas.openxmlformats.org/presentationml/2006/main">
  <p:tag name="NUM" val="4"/>
</p:tagLst>
</file>

<file path=ppt/tags/tag992.xml><?xml version="1.0" encoding="utf-8"?>
<p:tagLst xmlns:a="http://schemas.openxmlformats.org/drawingml/2006/main" xmlns:r="http://schemas.openxmlformats.org/officeDocument/2006/relationships" xmlns:p="http://schemas.openxmlformats.org/presentationml/2006/main">
  <p:tag name="NUM" val="5"/>
</p:tagLst>
</file>

<file path=ppt/tags/tag993.xml><?xml version="1.0" encoding="utf-8"?>
<p:tagLst xmlns:a="http://schemas.openxmlformats.org/drawingml/2006/main" xmlns:r="http://schemas.openxmlformats.org/officeDocument/2006/relationships" xmlns:p="http://schemas.openxmlformats.org/presentationml/2006/main">
  <p:tag name="NUM" val="6"/>
</p:tagLst>
</file>

<file path=ppt/tags/tag994.xml><?xml version="1.0" encoding="utf-8"?>
<p:tagLst xmlns:a="http://schemas.openxmlformats.org/drawingml/2006/main" xmlns:r="http://schemas.openxmlformats.org/officeDocument/2006/relationships" xmlns:p="http://schemas.openxmlformats.org/presentationml/2006/main">
  <p:tag name="NUM" val="7"/>
</p:tagLst>
</file>

<file path=ppt/tags/tag995.xml><?xml version="1.0" encoding="utf-8"?>
<p:tagLst xmlns:a="http://schemas.openxmlformats.org/drawingml/2006/main" xmlns:r="http://schemas.openxmlformats.org/officeDocument/2006/relationships" xmlns:p="http://schemas.openxmlformats.org/presentationml/2006/main">
  <p:tag name="NUM" val="8"/>
</p:tagLst>
</file>

<file path=ppt/tags/tag996.xml><?xml version="1.0" encoding="utf-8"?>
<p:tagLst xmlns:a="http://schemas.openxmlformats.org/drawingml/2006/main" xmlns:r="http://schemas.openxmlformats.org/officeDocument/2006/relationships" xmlns:p="http://schemas.openxmlformats.org/presentationml/2006/main">
  <p:tag name="NUM" val="1"/>
</p:tagLst>
</file>

<file path=ppt/tags/tag997.xml><?xml version="1.0" encoding="utf-8"?>
<p:tagLst xmlns:a="http://schemas.openxmlformats.org/drawingml/2006/main" xmlns:r="http://schemas.openxmlformats.org/officeDocument/2006/relationships" xmlns:p="http://schemas.openxmlformats.org/presentationml/2006/main">
  <p:tag name="NUM" val="2"/>
</p:tagLst>
</file>

<file path=ppt/tags/tag998.xml><?xml version="1.0" encoding="utf-8"?>
<p:tagLst xmlns:a="http://schemas.openxmlformats.org/drawingml/2006/main" xmlns:r="http://schemas.openxmlformats.org/officeDocument/2006/relationships" xmlns:p="http://schemas.openxmlformats.org/presentationml/2006/main">
  <p:tag name="NUM" val="3"/>
</p:tagLst>
</file>

<file path=ppt/tags/tag9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17912</TotalTime>
  <Words>17696</Words>
  <Application>Microsoft Office PowerPoint</Application>
  <PresentationFormat>Personnalisé</PresentationFormat>
  <Paragraphs>3753</Paragraphs>
  <Slides>154</Slides>
  <Notes>124</Notes>
  <HiddenSlides>0</HiddenSlides>
  <MMClips>0</MMClips>
  <ScaleCrop>false</ScaleCrop>
  <HeadingPairs>
    <vt:vector size="4" baseType="variant">
      <vt:variant>
        <vt:lpstr>Thème</vt:lpstr>
      </vt:variant>
      <vt:variant>
        <vt:i4>1</vt:i4>
      </vt:variant>
      <vt:variant>
        <vt:lpstr>Titres des diapositives</vt:lpstr>
      </vt:variant>
      <vt:variant>
        <vt:i4>154</vt:i4>
      </vt:variant>
    </vt:vector>
  </HeadingPairs>
  <TitlesOfParts>
    <vt:vector size="155"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Christan Balch</dc:creator>
  <cp:lastModifiedBy>Utilisateur</cp:lastModifiedBy>
  <cp:revision>828</cp:revision>
  <cp:lastPrinted>2014-11-13T16:19:36Z</cp:lastPrinted>
  <dcterms:created xsi:type="dcterms:W3CDTF">2014-05-19T18:30:44Z</dcterms:created>
  <dcterms:modified xsi:type="dcterms:W3CDTF">2014-11-13T16:19:59Z</dcterms:modified>
</cp:coreProperties>
</file>