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259" r:id="rId3"/>
    <p:sldId id="270" r:id="rId4"/>
    <p:sldId id="289" r:id="rId5"/>
    <p:sldId id="290" r:id="rId6"/>
    <p:sldId id="322" r:id="rId7"/>
    <p:sldId id="323" r:id="rId8"/>
    <p:sldId id="324" r:id="rId9"/>
    <p:sldId id="301" r:id="rId10"/>
    <p:sldId id="302" r:id="rId11"/>
    <p:sldId id="303" r:id="rId12"/>
    <p:sldId id="304" r:id="rId13"/>
    <p:sldId id="305" r:id="rId14"/>
    <p:sldId id="288" r:id="rId15"/>
    <p:sldId id="306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8" r:id="rId26"/>
    <p:sldId id="319" r:id="rId27"/>
    <p:sldId id="287" r:id="rId28"/>
    <p:sldId id="32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43" autoAdjust="0"/>
  </p:normalViewPr>
  <p:slideViewPr>
    <p:cSldViewPr>
      <p:cViewPr varScale="1">
        <p:scale>
          <a:sx n="91" d="100"/>
          <a:sy n="91" d="100"/>
        </p:scale>
        <p:origin x="-1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36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7885F-DAE1-4CF6-B459-713C7EAAC17B}" type="datetimeFigureOut">
              <a:rPr lang="en-US" smtClean="0"/>
              <a:pPr/>
              <a:t>26/04/2010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7741D-03E3-4FF5-BBBD-EC7740974EE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93203-36DA-4E68-8BEF-72DF1768CEE3}" type="datetimeFigureOut">
              <a:rPr lang="en-US" smtClean="0"/>
              <a:pPr/>
              <a:t>26/04/2010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B946A-1B05-4A78-81C8-EDFC7A5DF3C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27BA-DABA-49B7-A359-9ECEED4AE04E}" type="datetime1">
              <a:rPr lang="en-US" smtClean="0"/>
              <a:t>26/04/2010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C682-0785-44EB-A5C1-B8FB0C6ECB2D}" type="datetime1">
              <a:rPr lang="en-US" smtClean="0"/>
              <a:t>26/04/2010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2BC3-D28C-4402-AF8D-BE5D30745DE3}" type="datetime1">
              <a:rPr lang="en-US" smtClean="0"/>
              <a:t>26/04/2010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7A79-83BB-4807-B6F6-7FD0EE84003F}" type="datetime1">
              <a:rPr lang="en-US" smtClean="0"/>
              <a:t>26/04/2010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21FDC-74B7-41BA-AA97-6BE00FF12560}" type="datetime1">
              <a:rPr lang="en-US" smtClean="0"/>
              <a:t>26/04/2010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9DA2-7259-4C4B-B36D-5457194CDA81}" type="datetime1">
              <a:rPr lang="en-US" smtClean="0"/>
              <a:t>26/04/2010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CB50-A2C0-47A5-BF28-45DD9F484774}" type="datetime1">
              <a:rPr lang="en-US" smtClean="0"/>
              <a:t>26/04/2010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7370-73A9-44E6-8310-09369D14C0EE}" type="datetime1">
              <a:rPr lang="en-US" smtClean="0"/>
              <a:t>26/04/2010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FD32-4C04-44C7-8402-CE8DA02E78E6}" type="datetime1">
              <a:rPr lang="en-US" smtClean="0"/>
              <a:t>26/04/2010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A07C6-5396-4CE5-B546-B78F5B8B3260}" type="datetime1">
              <a:rPr lang="en-US" smtClean="0"/>
              <a:t>26/04/2010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E20F-3660-4BC5-BB89-12C6E5235622}" type="datetime1">
              <a:rPr lang="en-US" smtClean="0"/>
              <a:t>26/04/2010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Lab_PP_Banner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921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7747"/>
            <a:ext cx="8229600" cy="416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" pitchFamily="34" charset="0"/>
              </a:defRPr>
            </a:lvl1pPr>
          </a:lstStyle>
          <a:p>
            <a:fld id="{B9B1C038-2CEC-4ACA-87C0-F13DDB5DBF5D}" type="datetime1">
              <a:rPr lang="en-US" smtClean="0"/>
              <a:t>26/04/2010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" pitchFamily="34" charset="0"/>
              </a:defRPr>
            </a:lvl1pPr>
          </a:lstStyle>
          <a:p>
            <a:r>
              <a:rPr lang="en-GB" smtClean="0"/>
              <a:t>EDCC Valencia 2010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" pitchFamily="34" charset="0"/>
              </a:defRPr>
            </a:lvl1pPr>
          </a:lstStyle>
          <a:p>
            <a:fld id="{41EB6EB7-295C-4852-9B00-99BFD212F7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B0F0"/>
          </a:solidFill>
          <a:latin typeface="Segoe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Developing Risk Models Requires Mathematics, Domain Knowledge and Common Sense,</a:t>
            </a:r>
            <a:br>
              <a:rPr lang="en-GB" dirty="0" smtClean="0"/>
            </a:br>
            <a:r>
              <a:rPr lang="en-GB" sz="4000" dirty="0" smtClean="0"/>
              <a:t>although not Necessarily in that order</a:t>
            </a:r>
            <a:endParaRPr lang="en-GB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/>
          <a:lstStyle/>
          <a:p>
            <a:r>
              <a:rPr lang="en-GB" dirty="0" smtClean="0"/>
              <a:t>Brendan Murphy</a:t>
            </a:r>
          </a:p>
          <a:p>
            <a:r>
              <a:rPr lang="en-GB" dirty="0" smtClean="0"/>
              <a:t>Microsoft Research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Objectives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Tracking the Project</a:t>
            </a:r>
          </a:p>
          <a:p>
            <a:pPr lvl="1"/>
            <a:r>
              <a:rPr lang="en-GB" dirty="0" smtClean="0"/>
              <a:t>Project Managers can interpret most data</a:t>
            </a:r>
          </a:p>
          <a:p>
            <a:r>
              <a:rPr lang="en-GB" dirty="0" smtClean="0"/>
              <a:t>Identify Exceptions</a:t>
            </a:r>
          </a:p>
          <a:p>
            <a:pPr lvl="1"/>
            <a:r>
              <a:rPr lang="en-GB" dirty="0" smtClean="0"/>
              <a:t>Cross correlation of data to identify exceptions or gaming </a:t>
            </a:r>
          </a:p>
          <a:p>
            <a:r>
              <a:rPr lang="en-GB" dirty="0" smtClean="0"/>
              <a:t>Predictions</a:t>
            </a:r>
          </a:p>
          <a:p>
            <a:pPr lvl="1"/>
            <a:r>
              <a:rPr lang="en-GB" dirty="0" smtClean="0"/>
              <a:t>Completion dates and release quality</a:t>
            </a:r>
          </a:p>
          <a:p>
            <a:pPr lvl="1"/>
            <a:r>
              <a:rPr lang="en-GB" dirty="0" smtClean="0"/>
              <a:t>Verify on past projects.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Problems with tracking Metrics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Metrics collected through software tools</a:t>
            </a:r>
          </a:p>
          <a:p>
            <a:pPr lvl="1"/>
            <a:r>
              <a:rPr lang="en-GB" dirty="0" smtClean="0"/>
              <a:t>Metrics often a By-Product</a:t>
            </a:r>
          </a:p>
          <a:p>
            <a:pPr lvl="1"/>
            <a:r>
              <a:rPr lang="en-GB" dirty="0" smtClean="0"/>
              <a:t>Tools evolved as do the metrics</a:t>
            </a:r>
          </a:p>
          <a:p>
            <a:pPr lvl="2"/>
            <a:r>
              <a:rPr lang="en-GB" dirty="0" smtClean="0"/>
              <a:t>Making historical comparisons difficult</a:t>
            </a:r>
          </a:p>
          <a:p>
            <a:r>
              <a:rPr lang="en-GB" dirty="0" smtClean="0"/>
              <a:t>People / organizations adapt</a:t>
            </a:r>
          </a:p>
          <a:p>
            <a:pPr lvl="1"/>
            <a:r>
              <a:rPr lang="en-GB" dirty="0" smtClean="0"/>
              <a:t>Peoples behaviour changes based on the problem being addressed</a:t>
            </a:r>
          </a:p>
          <a:p>
            <a:pPr lvl="1"/>
            <a:r>
              <a:rPr lang="en-GB" dirty="0" smtClean="0"/>
              <a:t>People/ Organizations learn from past mistakes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Software Churn </a:t>
            </a:r>
            <a:br>
              <a:rPr lang="en-GB" dirty="0" smtClean="0"/>
            </a:br>
            <a:r>
              <a:rPr lang="en-GB" sz="3600" dirty="0" smtClean="0"/>
              <a:t>Initial “Gold Standard” Metric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GB" dirty="0" smtClean="0"/>
              <a:t>Lehman and </a:t>
            </a:r>
            <a:r>
              <a:rPr lang="en-GB" dirty="0" err="1" smtClean="0"/>
              <a:t>Belady</a:t>
            </a:r>
            <a:r>
              <a:rPr lang="en-GB" dirty="0" smtClean="0"/>
              <a:t> identified its importance in 1960’s</a:t>
            </a:r>
          </a:p>
          <a:p>
            <a:pPr>
              <a:defRPr/>
            </a:pPr>
            <a:r>
              <a:rPr lang="en-GB" dirty="0" smtClean="0"/>
              <a:t>Measure code rather than Binary churn</a:t>
            </a:r>
          </a:p>
          <a:p>
            <a:pPr>
              <a:defRPr/>
            </a:pPr>
            <a:r>
              <a:rPr lang="en-GB" dirty="0" smtClean="0"/>
              <a:t>Key attributes</a:t>
            </a:r>
          </a:p>
          <a:p>
            <a:pPr lvl="1">
              <a:defRPr/>
            </a:pPr>
            <a:r>
              <a:rPr lang="en-GB" dirty="0" smtClean="0"/>
              <a:t>Churn frequency</a:t>
            </a:r>
          </a:p>
          <a:p>
            <a:pPr lvl="1">
              <a:defRPr/>
            </a:pPr>
            <a:r>
              <a:rPr lang="en-GB" dirty="0" smtClean="0"/>
              <a:t>Amount of churn</a:t>
            </a:r>
          </a:p>
          <a:p>
            <a:pPr lvl="1">
              <a:defRPr/>
            </a:pPr>
            <a:r>
              <a:rPr lang="en-GB" dirty="0" smtClean="0"/>
              <a:t>Frequency of repetitive churn</a:t>
            </a:r>
          </a:p>
          <a:p>
            <a:pPr lvl="1">
              <a:defRPr/>
            </a:pPr>
            <a:r>
              <a:rPr lang="en-GB" dirty="0" smtClean="0"/>
              <a:t>Late Churn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Churn Correlates to Failures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pic>
        <p:nvPicPr>
          <p:cNvPr id="5" name="Picture 4" descr="nachi 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916113"/>
            <a:ext cx="748982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5720" y="5643578"/>
            <a:ext cx="852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Use of Relative Code churn measures to predict System Defect Density, ICSE 2005</a:t>
            </a:r>
          </a:p>
          <a:p>
            <a:r>
              <a:rPr lang="en-GB" dirty="0"/>
              <a:t>			Nagappan, Ball (Microsoft)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Metrics Monitored in Windows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Test Coverage</a:t>
            </a:r>
          </a:p>
          <a:p>
            <a:pPr lvl="1"/>
            <a:r>
              <a:rPr lang="en-GB" dirty="0" smtClean="0"/>
              <a:t>Arc / Block coverage reflecting testing</a:t>
            </a:r>
          </a:p>
          <a:p>
            <a:pPr lvl="1"/>
            <a:r>
              <a:rPr lang="en-GB" dirty="0" smtClean="0"/>
              <a:t>Testing focuses on problem areas so may be symptomatic rather than a predictor of quality!</a:t>
            </a:r>
          </a:p>
          <a:p>
            <a:r>
              <a:rPr lang="en-GB" dirty="0" smtClean="0"/>
              <a:t>Bugs</a:t>
            </a:r>
          </a:p>
          <a:p>
            <a:pPr lvl="1"/>
            <a:r>
              <a:rPr lang="en-GB" dirty="0" smtClean="0"/>
              <a:t>Identified through in-house testing and Beta feedback</a:t>
            </a:r>
          </a:p>
          <a:p>
            <a:pPr lvl="1"/>
            <a:r>
              <a:rPr lang="en-GB" dirty="0" smtClean="0"/>
              <a:t>Difficulty in identifying bug severity!</a:t>
            </a:r>
          </a:p>
          <a:p>
            <a:pPr lvl="1"/>
            <a:r>
              <a:rPr lang="en-GB" dirty="0" smtClean="0"/>
              <a:t>Beta testers not necessarily reflecting user base</a:t>
            </a:r>
          </a:p>
          <a:p>
            <a:r>
              <a:rPr lang="en-GB" dirty="0" smtClean="0"/>
              <a:t>Code Complexity</a:t>
            </a:r>
          </a:p>
          <a:p>
            <a:pPr lvl="1"/>
            <a:r>
              <a:rPr lang="en-GB" dirty="0" smtClean="0"/>
              <a:t>OO and non OO metrics</a:t>
            </a:r>
          </a:p>
          <a:p>
            <a:pPr lvl="1"/>
            <a:r>
              <a:rPr lang="en-GB" dirty="0" smtClean="0"/>
              <a:t>Measures often reflect ease of testing!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Metrics Monitored in Windows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Dependencies</a:t>
            </a:r>
          </a:p>
          <a:p>
            <a:pPr lvl="1"/>
            <a:r>
              <a:rPr lang="en-GB" dirty="0" smtClean="0"/>
              <a:t>Direct and indirect dependencies reflect impact of change</a:t>
            </a:r>
          </a:p>
          <a:p>
            <a:pPr lvl="1"/>
            <a:r>
              <a:rPr lang="en-GB" dirty="0" smtClean="0"/>
              <a:t>Binaries cluster into three categories </a:t>
            </a:r>
          </a:p>
          <a:p>
            <a:r>
              <a:rPr lang="en-GB" dirty="0" smtClean="0"/>
              <a:t>Architectural Layering</a:t>
            </a:r>
          </a:p>
          <a:p>
            <a:pPr lvl="1"/>
            <a:r>
              <a:rPr lang="en-GB" dirty="0" smtClean="0"/>
              <a:t>Does not distinguish hardware interfaces</a:t>
            </a:r>
          </a:p>
          <a:p>
            <a:r>
              <a:rPr lang="en-GB" dirty="0" smtClean="0"/>
              <a:t>Code Velocity</a:t>
            </a:r>
          </a:p>
          <a:p>
            <a:pPr lvl="1"/>
            <a:r>
              <a:rPr lang="en-GB" dirty="0" smtClean="0"/>
              <a:t>Time code exists in the system before being checked into the main branch</a:t>
            </a:r>
          </a:p>
          <a:p>
            <a:pPr lvl="1"/>
            <a:r>
              <a:rPr lang="en-GB" dirty="0" smtClean="0"/>
              <a:t>Process rather than quality measure</a:t>
            </a:r>
          </a:p>
          <a:p>
            <a:r>
              <a:rPr lang="en-GB" dirty="0" smtClean="0"/>
              <a:t>Legacy Code</a:t>
            </a:r>
          </a:p>
          <a:p>
            <a:pPr lvl="1"/>
            <a:r>
              <a:rPr lang="en-GB" dirty="0" smtClean="0"/>
              <a:t>Legacy code is either very good or a potential time bomb!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Organizational Structure Metrics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3500" dirty="0" smtClean="0"/>
              <a:t>Propose eight measures that quantify organizational complexity capturing issues such as </a:t>
            </a:r>
          </a:p>
          <a:p>
            <a:pPr lvl="1"/>
            <a:r>
              <a:rPr lang="en-GB" dirty="0" smtClean="0"/>
              <a:t>Organizational distance of the developers</a:t>
            </a:r>
          </a:p>
          <a:p>
            <a:pPr lvl="1"/>
            <a:r>
              <a:rPr lang="en-GB" dirty="0" smtClean="0"/>
              <a:t>The number of developers working on a component</a:t>
            </a:r>
          </a:p>
          <a:p>
            <a:pPr lvl="1"/>
            <a:r>
              <a:rPr lang="en-GB" dirty="0" smtClean="0"/>
              <a:t>Component changes within the context of an organization</a:t>
            </a:r>
          </a:p>
          <a:p>
            <a:r>
              <a:rPr lang="en-GB" sz="3500" dirty="0" smtClean="0"/>
              <a:t>Organizational structure not taken literally</a:t>
            </a:r>
          </a:p>
          <a:p>
            <a:pPr lvl="1"/>
            <a:r>
              <a:rPr lang="en-GB" dirty="0" smtClean="0"/>
              <a:t>Structure reflects logical rather than actual structure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42910" y="4214818"/>
            <a:ext cx="7772400" cy="1500187"/>
          </a:xfrm>
        </p:spPr>
        <p:txBody>
          <a:bodyPr/>
          <a:lstStyle/>
          <a:p>
            <a:r>
              <a:rPr lang="en-GB" dirty="0" smtClean="0"/>
              <a:t>“The ability to foretell what is going to happen tomorrow, next week, next month, next year. And to have the ability afterwards to explain why it didn’t happen” </a:t>
            </a:r>
            <a:r>
              <a:rPr lang="en-GB" b="1" dirty="0" smtClean="0"/>
              <a:t>Winston Churchill on politicians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 dirty="0"/>
          </a:p>
        </p:txBody>
      </p:sp>
      <p:pic>
        <p:nvPicPr>
          <p:cNvPr id="8" name="Picture 5" descr="C:\Users\bmurphy\AppData\Local\Microsoft\Windows\Temporary Internet Files\Content.IE5\QXTKOJEY\MCj02807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143116"/>
            <a:ext cx="2214578" cy="208188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143240" y="1357298"/>
            <a:ext cx="1930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2060"/>
                </a:solidFill>
              </a:rPr>
              <a:t>Models</a:t>
            </a:r>
            <a:endParaRPr lang="en-GB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Building the Models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Various methods have been used to build the models</a:t>
            </a:r>
          </a:p>
          <a:p>
            <a:pPr lvl="1"/>
            <a:r>
              <a:rPr lang="en-GB" dirty="0" smtClean="0"/>
              <a:t>Bayesian, Step- wise regression</a:t>
            </a:r>
          </a:p>
          <a:p>
            <a:pPr lvl="2"/>
            <a:r>
              <a:rPr lang="en-GB" dirty="0" smtClean="0"/>
              <a:t>Technique applied does not make that big a difference</a:t>
            </a:r>
          </a:p>
          <a:p>
            <a:r>
              <a:rPr lang="en-GB" dirty="0" smtClean="0"/>
              <a:t>Train and verify the model on a past product, apply to future products</a:t>
            </a:r>
          </a:p>
          <a:p>
            <a:r>
              <a:rPr lang="en-GB" dirty="0" smtClean="0"/>
              <a:t>Initial focus was developing models for Vista</a:t>
            </a:r>
          </a:p>
          <a:p>
            <a:pPr lvl="1"/>
            <a:r>
              <a:rPr lang="en-GB" dirty="0" smtClean="0"/>
              <a:t>Pre usage of People data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results of the Risk Model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graphicFrame>
        <p:nvGraphicFramePr>
          <p:cNvPr id="6" name="Group 76"/>
          <p:cNvGraphicFramePr>
            <a:graphicFrameLocks/>
          </p:cNvGraphicFramePr>
          <p:nvPr/>
        </p:nvGraphicFramePr>
        <p:xfrm>
          <a:off x="179388" y="1981200"/>
          <a:ext cx="8785225" cy="4288536"/>
        </p:xfrm>
        <a:graphic>
          <a:graphicData uri="http://schemas.openxmlformats.org/drawingml/2006/table">
            <a:tbl>
              <a:tblPr/>
              <a:tblGrid>
                <a:gridCol w="2520950"/>
                <a:gridCol w="1871662"/>
                <a:gridCol w="2197100"/>
                <a:gridCol w="2195513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Franklin Gothic Book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 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 XP SP1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 XP SP2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FAC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 2003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C3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 XP SP1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C3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 XP SP2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C3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Win 2003 SP1 RC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C3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78"/>
          <p:cNvSpPr>
            <a:spLocks noChangeArrowheads="1"/>
          </p:cNvSpPr>
          <p:nvPr/>
        </p:nvSpPr>
        <p:spPr bwMode="auto">
          <a:xfrm>
            <a:off x="4572000" y="2643182"/>
            <a:ext cx="4321175" cy="36004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Talk Content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5572132" y="1714488"/>
            <a:ext cx="2745880" cy="2189996"/>
            <a:chOff x="5500694" y="1714488"/>
            <a:chExt cx="2745880" cy="2189996"/>
          </a:xfrm>
        </p:grpSpPr>
        <p:pic>
          <p:nvPicPr>
            <p:cNvPr id="1027" name="Picture 3" descr="C:\Users\bmurphy\AppData\Local\Microsoft\Windows\Temporary Internet Files\Content.IE5\0Z6EIU3S\MCj0356941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43570" y="2857496"/>
              <a:ext cx="1832458" cy="1046988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5500694" y="1714488"/>
              <a:ext cx="274588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rgbClr val="002060"/>
                  </a:solidFill>
                </a:rPr>
                <a:t>Metrics and </a:t>
              </a:r>
            </a:p>
            <a:p>
              <a:pPr algn="ctr"/>
              <a:r>
                <a:rPr lang="en-GB" sz="3200" b="1" dirty="0" smtClean="0">
                  <a:solidFill>
                    <a:srgbClr val="002060"/>
                  </a:solidFill>
                </a:rPr>
                <a:t>Measurements</a:t>
              </a:r>
              <a:endParaRPr lang="en-GB" sz="32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285852" y="4000504"/>
            <a:ext cx="2214578" cy="2581953"/>
            <a:chOff x="1071538" y="4000504"/>
            <a:chExt cx="2214578" cy="2581953"/>
          </a:xfrm>
        </p:grpSpPr>
        <p:pic>
          <p:nvPicPr>
            <p:cNvPr id="1029" name="Picture 5" descr="C:\Users\bmurphy\AppData\Local\Microsoft\Windows\Temporary Internet Files\Content.IE5\QXTKOJEY\MCj0280748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1538" y="4500570"/>
              <a:ext cx="2214578" cy="2081887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1428728" y="4000504"/>
              <a:ext cx="14558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002060"/>
                  </a:solidFill>
                </a:rPr>
                <a:t>Models</a:t>
              </a:r>
              <a:endParaRPr lang="en-GB" sz="32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15008" y="4071942"/>
            <a:ext cx="2585964" cy="2467218"/>
            <a:chOff x="5715008" y="4071942"/>
            <a:chExt cx="2585964" cy="2467218"/>
          </a:xfrm>
        </p:grpSpPr>
        <p:pic>
          <p:nvPicPr>
            <p:cNvPr id="1030" name="Picture 6" descr="C:\Users\bmurphy\AppData\Local\Microsoft\Windows\Temporary Internet Files\Content.IE5\4VV5XTHI\MCj00786250000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9388" y="4643446"/>
              <a:ext cx="1296063" cy="1895714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5715008" y="4071942"/>
              <a:ext cx="25859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002060"/>
                  </a:solidFill>
                </a:rPr>
                <a:t>Interpretation</a:t>
              </a:r>
              <a:endParaRPr lang="en-GB" sz="32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85852" y="1643050"/>
            <a:ext cx="2286016" cy="2357454"/>
            <a:chOff x="1285852" y="1643050"/>
            <a:chExt cx="2286016" cy="2357454"/>
          </a:xfrm>
        </p:grpSpPr>
        <p:sp>
          <p:nvSpPr>
            <p:cNvPr id="7" name="TextBox 6"/>
            <p:cNvSpPr txBox="1"/>
            <p:nvPr/>
          </p:nvSpPr>
          <p:spPr>
            <a:xfrm>
              <a:off x="1428999" y="1643050"/>
              <a:ext cx="213391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rgbClr val="002060"/>
                  </a:solidFill>
                </a:rPr>
                <a:t>Are People </a:t>
              </a:r>
            </a:p>
            <a:p>
              <a:pPr algn="ctr"/>
              <a:r>
                <a:rPr lang="en-GB" sz="3200" b="1" dirty="0" smtClean="0">
                  <a:solidFill>
                    <a:srgbClr val="002060"/>
                  </a:solidFill>
                </a:rPr>
                <a:t>a problem</a:t>
              </a:r>
              <a:r>
                <a:rPr lang="en-GB" sz="3200" b="1" dirty="0" smtClean="0">
                  <a:solidFill>
                    <a:srgbClr val="002060"/>
                  </a:solidFill>
                </a:rPr>
                <a:t>?</a:t>
              </a:r>
              <a:endParaRPr lang="en-GB" sz="3200" b="1" dirty="0">
                <a:solidFill>
                  <a:srgbClr val="002060"/>
                </a:solidFill>
              </a:endParaRPr>
            </a:p>
          </p:txBody>
        </p:sp>
        <p:pic>
          <p:nvPicPr>
            <p:cNvPr id="4" name="Picture 2" descr="C:\Users\bmurphy\AppData\Local\Microsoft\Windows\Temporary Internet Files\Content.IE5\Q7HF3IY2\MP900386802[1]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5852" y="2643182"/>
              <a:ext cx="2286016" cy="135732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Initial Interpretation of Results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Variation in the objectives of releases</a:t>
            </a:r>
          </a:p>
          <a:p>
            <a:pPr lvl="1"/>
            <a:r>
              <a:rPr lang="en-GB" dirty="0" smtClean="0"/>
              <a:t>Main Releases are feature focused</a:t>
            </a:r>
          </a:p>
          <a:p>
            <a:pPr lvl="2"/>
            <a:r>
              <a:rPr lang="en-GB" dirty="0" smtClean="0"/>
              <a:t>New features create usage issues</a:t>
            </a:r>
          </a:p>
          <a:p>
            <a:pPr lvl="1"/>
            <a:r>
              <a:rPr lang="en-GB" dirty="0" smtClean="0"/>
              <a:t>Service Packs are risk adverse</a:t>
            </a:r>
          </a:p>
          <a:p>
            <a:r>
              <a:rPr lang="en-GB" dirty="0" smtClean="0"/>
              <a:t>Variations between client and server software</a:t>
            </a:r>
          </a:p>
          <a:p>
            <a:pPr lvl="1"/>
            <a:r>
              <a:rPr lang="en-GB" dirty="0" smtClean="0"/>
              <a:t>Management, usage profile and hardware</a:t>
            </a:r>
          </a:p>
          <a:p>
            <a:r>
              <a:rPr lang="en-GB" dirty="0" smtClean="0"/>
              <a:t>Ignoring vital areas</a:t>
            </a:r>
          </a:p>
          <a:p>
            <a:pPr lvl="1"/>
            <a:r>
              <a:rPr lang="en-GB" dirty="0" smtClean="0"/>
              <a:t>Engineers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Developing Models using Vista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Developed models for predicting product status</a:t>
            </a:r>
          </a:p>
          <a:p>
            <a:pPr lvl="1"/>
            <a:r>
              <a:rPr lang="en-GB" dirty="0" smtClean="0"/>
              <a:t>Achieved accuracy late in the development cycle</a:t>
            </a:r>
          </a:p>
          <a:p>
            <a:r>
              <a:rPr lang="en-GB" dirty="0" smtClean="0"/>
              <a:t>Developed Organizational Metrics</a:t>
            </a:r>
          </a:p>
          <a:p>
            <a:pPr lvl="1"/>
            <a:r>
              <a:rPr lang="en-GB" dirty="0" smtClean="0"/>
              <a:t>Focus is to enhance Churn Metrics</a:t>
            </a:r>
          </a:p>
          <a:p>
            <a:r>
              <a:rPr lang="en-GB" dirty="0" smtClean="0"/>
              <a:t>Verify the predictability of the Organizational Metrics</a:t>
            </a:r>
          </a:p>
          <a:p>
            <a:pPr lvl="1"/>
            <a:r>
              <a:rPr lang="en-GB" dirty="0" smtClean="0"/>
              <a:t>Predict the post release failure rate based on single metrics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Accuracy of Metrics as Predictors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142976" y="1643050"/>
            <a:ext cx="71041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 smtClean="0"/>
              <a:t>Each attribute characterized by a set of metric </a:t>
            </a:r>
          </a:p>
          <a:p>
            <a:pPr algn="ctr"/>
            <a:r>
              <a:rPr lang="en-GB" sz="2800" b="1" dirty="0" smtClean="0"/>
              <a:t>All metrics correlated against failures</a:t>
            </a:r>
            <a:endParaRPr lang="en-GB" sz="2800" b="1" dirty="0"/>
          </a:p>
        </p:txBody>
      </p:sp>
      <p:graphicFrame>
        <p:nvGraphicFramePr>
          <p:cNvPr id="7" name="Group 39"/>
          <p:cNvGraphicFramePr>
            <a:graphicFrameLocks noGrp="1"/>
          </p:cNvGraphicFramePr>
          <p:nvPr/>
        </p:nvGraphicFramePr>
        <p:xfrm>
          <a:off x="642910" y="2786058"/>
          <a:ext cx="7897393" cy="3637080"/>
        </p:xfrm>
        <a:graphic>
          <a:graphicData uri="http://schemas.openxmlformats.org/drawingml/2006/table">
            <a:tbl>
              <a:tblPr/>
              <a:tblGrid>
                <a:gridCol w="2895711"/>
                <a:gridCol w="2369218"/>
                <a:gridCol w="2632464"/>
              </a:tblGrid>
              <a:tr h="46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Model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Recall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28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Organization Structure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86.2%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84.0%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6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Churn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78.6%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79.9%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46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Complexity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79.3%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66.0%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6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Dependencies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74.4%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69.9%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46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Coverage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83.8%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54.4%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6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Pre-Release Bugs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73.8%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62.9%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00430" y="3214686"/>
            <a:ext cx="5011859" cy="818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14348" y="4429132"/>
            <a:ext cx="7772400" cy="1500187"/>
          </a:xfrm>
        </p:spPr>
        <p:txBody>
          <a:bodyPr/>
          <a:lstStyle/>
          <a:p>
            <a:r>
              <a:rPr lang="en-GB" dirty="0" smtClean="0"/>
              <a:t>“I was gratified to be able to answer promptly and I did. I said I didn’t know” </a:t>
            </a:r>
            <a:r>
              <a:rPr lang="en-GB" b="1" dirty="0" smtClean="0"/>
              <a:t>Mark Twain, Life on the Mississippi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pic>
        <p:nvPicPr>
          <p:cNvPr id="7" name="Picture 6" descr="C:\Users\bmurphy\AppData\Local\Microsoft\Windows\Temporary Internet Files\Content.IE5\4VV5XTHI\MCj007862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214554"/>
            <a:ext cx="1296063" cy="189571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3108" y="1428736"/>
            <a:ext cx="34858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2060"/>
                </a:solidFill>
              </a:rPr>
              <a:t>Interpretation</a:t>
            </a:r>
            <a:endParaRPr lang="en-GB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Org Structure Matter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837552" y="2272893"/>
            <a:ext cx="2238576" cy="20217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060748" y="4270872"/>
            <a:ext cx="2385675" cy="1541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019017" y="4297436"/>
            <a:ext cx="3001185" cy="2163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071934" y="1785926"/>
            <a:ext cx="2818701" cy="24374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039989" y="2270863"/>
            <a:ext cx="838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Org A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367314" y="5533482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Org D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05214" y="5882956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Org C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890634" y="2126086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Org B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708561" y="3489297"/>
            <a:ext cx="851515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Bug Fix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01570" y="3809477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New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Feature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5126" y="313835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Binary</a:t>
            </a:r>
            <a:endParaRPr lang="en-GB" dirty="0">
              <a:solidFill>
                <a:srgbClr val="00B05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871221" y="2609851"/>
            <a:ext cx="1367405" cy="1233182"/>
            <a:chOff x="2056701" y="2283204"/>
            <a:chExt cx="1367405" cy="1233182"/>
          </a:xfrm>
        </p:grpSpPr>
        <p:sp>
          <p:nvSpPr>
            <p:cNvPr id="18" name="Oval 17"/>
            <p:cNvSpPr/>
            <p:nvPr/>
          </p:nvSpPr>
          <p:spPr>
            <a:xfrm>
              <a:off x="2056701" y="2283204"/>
              <a:ext cx="1367405" cy="1233182"/>
            </a:xfrm>
            <a:prstGeom prst="ellipse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2727820" y="2492928"/>
              <a:ext cx="419449" cy="24328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2383871" y="3038213"/>
              <a:ext cx="125835" cy="125835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2787941" y="3199002"/>
              <a:ext cx="125835" cy="125835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2294388" y="2613171"/>
              <a:ext cx="125835" cy="125835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82555" y="3291173"/>
            <a:ext cx="2002795" cy="1927498"/>
            <a:chOff x="3280095" y="3020037"/>
            <a:chExt cx="1702966" cy="1560351"/>
          </a:xfrm>
        </p:grpSpPr>
        <p:sp>
          <p:nvSpPr>
            <p:cNvPr id="24" name="Oval 23"/>
            <p:cNvSpPr/>
            <p:nvPr/>
          </p:nvSpPr>
          <p:spPr>
            <a:xfrm>
              <a:off x="3280095" y="3020037"/>
              <a:ext cx="1702966" cy="1560351"/>
            </a:xfrm>
            <a:prstGeom prst="ellipse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3728485" y="4279869"/>
              <a:ext cx="156715" cy="15921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5-Point Star 25"/>
            <p:cNvSpPr/>
            <p:nvPr/>
          </p:nvSpPr>
          <p:spPr>
            <a:xfrm>
              <a:off x="4308724" y="4264490"/>
              <a:ext cx="156715" cy="15921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3571890" y="3292765"/>
              <a:ext cx="156715" cy="15921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3481009" y="4074339"/>
              <a:ext cx="156715" cy="15921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4606533" y="4050571"/>
              <a:ext cx="156715" cy="15921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4557597" y="3246625"/>
              <a:ext cx="156715" cy="15921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4366048" y="3097022"/>
              <a:ext cx="156715" cy="159219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44362" y="2952401"/>
            <a:ext cx="11176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Low </a:t>
            </a:r>
          </a:p>
          <a:p>
            <a:pPr algn="ctr"/>
            <a:r>
              <a:rPr lang="en-GB" sz="3200" b="1" dirty="0" smtClean="0"/>
              <a:t>Risk</a:t>
            </a:r>
            <a:endParaRPr lang="en-GB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151167" y="4406493"/>
            <a:ext cx="20746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High Risk</a:t>
            </a:r>
          </a:p>
          <a:p>
            <a:r>
              <a:rPr lang="en-GB" sz="3200" b="1" dirty="0" smtClean="0"/>
              <a:t>Unknown</a:t>
            </a:r>
            <a:endParaRPr lang="en-GB" sz="32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2817780" y="3002735"/>
            <a:ext cx="4918603" cy="2877425"/>
            <a:chOff x="2860647" y="2499919"/>
            <a:chExt cx="4918603" cy="2877425"/>
          </a:xfrm>
        </p:grpSpPr>
        <p:sp>
          <p:nvSpPr>
            <p:cNvPr id="35" name="TextBox 34"/>
            <p:cNvSpPr txBox="1"/>
            <p:nvPr/>
          </p:nvSpPr>
          <p:spPr>
            <a:xfrm>
              <a:off x="6228826" y="2906785"/>
              <a:ext cx="155042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3200" b="1" dirty="0" smtClean="0"/>
                <a:t>High</a:t>
              </a:r>
            </a:p>
            <a:p>
              <a:pPr algn="ctr"/>
              <a:r>
                <a:rPr lang="en-GB" sz="3200" b="1" dirty="0" smtClean="0"/>
                <a:t>Risk</a:t>
              </a:r>
            </a:p>
            <a:p>
              <a:pPr algn="ctr"/>
              <a:r>
                <a:rPr lang="en-GB" sz="3200" b="1" dirty="0" smtClean="0"/>
                <a:t>Known</a:t>
              </a:r>
              <a:endParaRPr lang="en-GB" sz="3200" b="1" dirty="0"/>
            </a:p>
          </p:txBody>
        </p:sp>
        <p:grpSp>
          <p:nvGrpSpPr>
            <p:cNvPr id="36" name="Group 60"/>
            <p:cNvGrpSpPr/>
            <p:nvPr/>
          </p:nvGrpSpPr>
          <p:grpSpPr>
            <a:xfrm>
              <a:off x="2860647" y="2499919"/>
              <a:ext cx="3506598" cy="2877425"/>
              <a:chOff x="2860647" y="2499919"/>
              <a:chExt cx="3506598" cy="2877425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5696125" y="4135772"/>
                <a:ext cx="419449" cy="243281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8" name="Group 59"/>
              <p:cNvGrpSpPr/>
              <p:nvPr/>
            </p:nvGrpSpPr>
            <p:grpSpPr>
              <a:xfrm>
                <a:off x="2860647" y="2499919"/>
                <a:ext cx="3506598" cy="2877425"/>
                <a:chOff x="2860647" y="2499919"/>
                <a:chExt cx="3506598" cy="2877425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2860647" y="2499919"/>
                  <a:ext cx="3506598" cy="2877425"/>
                </a:xfrm>
                <a:prstGeom prst="ellipse">
                  <a:avLst/>
                </a:prstGeom>
                <a:noFill/>
                <a:ln w="762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5-Point Star 39"/>
                <p:cNvSpPr/>
                <p:nvPr/>
              </p:nvSpPr>
              <p:spPr>
                <a:xfrm>
                  <a:off x="3322040" y="4152550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" name="5-Point Star 40"/>
                <p:cNvSpPr/>
                <p:nvPr/>
              </p:nvSpPr>
              <p:spPr>
                <a:xfrm>
                  <a:off x="4976069" y="3231160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5-Point Star 41"/>
                <p:cNvSpPr/>
                <p:nvPr/>
              </p:nvSpPr>
              <p:spPr>
                <a:xfrm>
                  <a:off x="3282891" y="3308059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3507997" y="3021435"/>
                  <a:ext cx="419449" cy="243281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5431872" y="3250733"/>
                  <a:ext cx="419449" cy="243281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4882392" y="4001549"/>
                  <a:ext cx="419449" cy="243281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 dirty="0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4590177" y="4757956"/>
                  <a:ext cx="419449" cy="243281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5-Point Star 46"/>
                <p:cNvSpPr/>
                <p:nvPr/>
              </p:nvSpPr>
              <p:spPr>
                <a:xfrm>
                  <a:off x="5406704" y="4198690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5-Point Star 31"/>
                <p:cNvSpPr/>
                <p:nvPr/>
              </p:nvSpPr>
              <p:spPr>
                <a:xfrm>
                  <a:off x="5307434" y="4846041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5-Point Star 48"/>
                <p:cNvSpPr/>
                <p:nvPr/>
              </p:nvSpPr>
              <p:spPr>
                <a:xfrm>
                  <a:off x="5015217" y="2766969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5-Point Star 33"/>
                <p:cNvSpPr/>
                <p:nvPr/>
              </p:nvSpPr>
              <p:spPr>
                <a:xfrm>
                  <a:off x="5237526" y="4474129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5-Point Star 50"/>
                <p:cNvSpPr/>
                <p:nvPr/>
              </p:nvSpPr>
              <p:spPr>
                <a:xfrm>
                  <a:off x="5431871" y="2940342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5-Point Star 51"/>
                <p:cNvSpPr/>
                <p:nvPr/>
              </p:nvSpPr>
              <p:spPr>
                <a:xfrm>
                  <a:off x="5693328" y="4535648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5-Point Star 52"/>
                <p:cNvSpPr/>
                <p:nvPr/>
              </p:nvSpPr>
              <p:spPr>
                <a:xfrm>
                  <a:off x="4771937" y="4503490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5-Point Star 53"/>
                <p:cNvSpPr/>
                <p:nvPr/>
              </p:nvSpPr>
              <p:spPr>
                <a:xfrm>
                  <a:off x="5389926" y="4626529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5-Point Star 54"/>
                <p:cNvSpPr/>
                <p:nvPr/>
              </p:nvSpPr>
              <p:spPr>
                <a:xfrm>
                  <a:off x="4653093" y="2874628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5-Point Star 55"/>
                <p:cNvSpPr/>
                <p:nvPr/>
              </p:nvSpPr>
              <p:spPr>
                <a:xfrm>
                  <a:off x="3440573" y="4542017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5-Point Star 56"/>
                <p:cNvSpPr/>
                <p:nvPr/>
              </p:nvSpPr>
              <p:spPr>
                <a:xfrm>
                  <a:off x="3615551" y="4367039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5-Point Star 57"/>
                <p:cNvSpPr/>
                <p:nvPr/>
              </p:nvSpPr>
              <p:spPr>
                <a:xfrm>
                  <a:off x="3632485" y="4846817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5-Point Star 58"/>
                <p:cNvSpPr/>
                <p:nvPr/>
              </p:nvSpPr>
              <p:spPr>
                <a:xfrm>
                  <a:off x="3863906" y="4604106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5-Point Star 59"/>
                <p:cNvSpPr/>
                <p:nvPr/>
              </p:nvSpPr>
              <p:spPr>
                <a:xfrm>
                  <a:off x="3169640" y="4417839"/>
                  <a:ext cx="125835" cy="125835"/>
                </a:xfrm>
                <a:prstGeom prst="star5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Applied Models to Windows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Tracking Project Status</a:t>
            </a:r>
          </a:p>
          <a:p>
            <a:pPr lvl="1"/>
            <a:r>
              <a:rPr lang="en-GB" dirty="0" smtClean="0"/>
              <a:t>Knowledge gained from cross correlating metrics</a:t>
            </a:r>
          </a:p>
          <a:p>
            <a:r>
              <a:rPr lang="en-GB" dirty="0" smtClean="0"/>
              <a:t>Providing Real Time Data</a:t>
            </a:r>
          </a:p>
          <a:p>
            <a:pPr lvl="1"/>
            <a:r>
              <a:rPr lang="en-GB" dirty="0" smtClean="0"/>
              <a:t>No point identifying historical risk!</a:t>
            </a:r>
          </a:p>
          <a:p>
            <a:r>
              <a:rPr lang="en-GB" dirty="0" smtClean="0"/>
              <a:t>Risk Assessment</a:t>
            </a:r>
          </a:p>
          <a:p>
            <a:pPr lvl="1"/>
            <a:r>
              <a:rPr lang="en-GB" dirty="0" smtClean="0"/>
              <a:t>Adapt to changes in Org structure and project management</a:t>
            </a:r>
          </a:p>
          <a:p>
            <a:r>
              <a:rPr lang="en-GB" dirty="0" smtClean="0"/>
              <a:t>Verification of models once failure profile is known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Problem in Building Risk 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Predicting the Future</a:t>
            </a:r>
          </a:p>
          <a:p>
            <a:r>
              <a:rPr lang="en-GB" dirty="0" smtClean="0"/>
              <a:t>Telling good Engineers something they don’t already know</a:t>
            </a:r>
          </a:p>
          <a:p>
            <a:pPr lvl="1"/>
            <a:r>
              <a:rPr lang="en-GB" dirty="0" smtClean="0"/>
              <a:t>Known Problematic area</a:t>
            </a:r>
          </a:p>
          <a:p>
            <a:pPr lvl="2"/>
            <a:r>
              <a:rPr lang="en-GB" dirty="0" smtClean="0"/>
              <a:t>Areas interfacing with hardware</a:t>
            </a:r>
          </a:p>
          <a:p>
            <a:pPr lvl="3"/>
            <a:r>
              <a:rPr lang="en-GB" dirty="0" smtClean="0"/>
              <a:t>Win 7 must work with existing hardware and not all hardware follows specs!</a:t>
            </a:r>
          </a:p>
          <a:p>
            <a:pPr lvl="2"/>
            <a:r>
              <a:rPr lang="en-GB" dirty="0" smtClean="0"/>
              <a:t>New complicated areas</a:t>
            </a:r>
          </a:p>
          <a:p>
            <a:pPr lvl="2"/>
            <a:r>
              <a:rPr lang="en-GB" dirty="0" smtClean="0"/>
              <a:t>Areas with a track record of problems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Humans impact reliability</a:t>
            </a:r>
            <a:endParaRPr lang="en-GB" sz="2000" dirty="0" smtClean="0"/>
          </a:p>
          <a:p>
            <a:r>
              <a:rPr lang="en-GB" sz="2400" dirty="0" smtClean="0"/>
              <a:t>Building knowledge is more important than models</a:t>
            </a:r>
          </a:p>
          <a:p>
            <a:pPr lvl="1"/>
            <a:r>
              <a:rPr lang="en-GB" sz="2000" dirty="0" smtClean="0"/>
              <a:t>Getting papers into conf/ Journals is far easier than getting engineers to value your results.</a:t>
            </a:r>
          </a:p>
          <a:p>
            <a:r>
              <a:rPr lang="en-GB" sz="2400" dirty="0" smtClean="0"/>
              <a:t>Developing accurate risk models is difficult </a:t>
            </a:r>
          </a:p>
          <a:p>
            <a:pPr lvl="1"/>
            <a:r>
              <a:rPr lang="en-GB" sz="2000" dirty="0" smtClean="0"/>
              <a:t>Ensuring they provide useful and timely data is the real problem</a:t>
            </a:r>
          </a:p>
          <a:p>
            <a:r>
              <a:rPr lang="en-GB" sz="2400" dirty="0" smtClean="0"/>
              <a:t>Writing complex software is difficult </a:t>
            </a:r>
          </a:p>
          <a:p>
            <a:pPr lvl="1"/>
            <a:r>
              <a:rPr lang="en-GB" sz="2000" dirty="0" smtClean="0"/>
              <a:t>So its highly unlikely that a simple model will capture that complexity!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pic>
        <p:nvPicPr>
          <p:cNvPr id="1027" name="Picture 3" descr="C:\Users\bmurphy\AppData\Local\Microsoft\Windows\Temporary Internet Files\Content.IE5\H39YSRTN\MCj007871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125" y="1071546"/>
            <a:ext cx="1622425" cy="3065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Tandem Systems availability</a:t>
            </a:r>
            <a:br>
              <a:rPr lang="en-GB" dirty="0" smtClean="0"/>
            </a:br>
            <a:r>
              <a:rPr lang="en-GB" dirty="0" smtClean="0"/>
              <a:t>1985 – 1990 (Jim Gray)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Fault Tolerant Systems</a:t>
            </a:r>
            <a:endParaRPr lang="en-GB" dirty="0" smtClean="0"/>
          </a:p>
          <a:p>
            <a:r>
              <a:rPr lang="en-GB" dirty="0" smtClean="0"/>
              <a:t>Highly trained System Managers and Service Engineers</a:t>
            </a:r>
          </a:p>
          <a:p>
            <a:r>
              <a:rPr lang="en-GB" dirty="0" smtClean="0"/>
              <a:t>Systems sent failures</a:t>
            </a:r>
            <a:r>
              <a:rPr lang="en-GB" dirty="0" smtClean="0"/>
              <a:t> to Tandem</a:t>
            </a:r>
            <a:endParaRPr lang="en-GB" dirty="0" smtClean="0"/>
          </a:p>
          <a:p>
            <a:r>
              <a:rPr lang="en-GB" dirty="0" smtClean="0"/>
              <a:t>Findings</a:t>
            </a:r>
            <a:endParaRPr lang="en-GB" dirty="0" smtClean="0"/>
          </a:p>
          <a:p>
            <a:pPr lvl="1"/>
            <a:r>
              <a:rPr lang="en-GB" dirty="0" smtClean="0"/>
              <a:t>“Operations is a significant cause of outages, second only to software”</a:t>
            </a:r>
            <a:endParaRPr lang="en-GB" dirty="0" smtClean="0"/>
          </a:p>
          <a:p>
            <a:pPr lvl="1"/>
            <a:r>
              <a:rPr lang="en-GB" dirty="0" smtClean="0"/>
              <a:t>“Operators are people, they will not be less faulty in the future”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Monitoring DEC Server Systems 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Reality did not match the theory</a:t>
            </a:r>
          </a:p>
          <a:p>
            <a:pPr lvl="1"/>
            <a:r>
              <a:rPr lang="en-GB" dirty="0" smtClean="0"/>
              <a:t>System reality is impact by product quality therefore static</a:t>
            </a:r>
          </a:p>
          <a:p>
            <a:r>
              <a:rPr lang="en-GB" dirty="0" smtClean="0"/>
              <a:t>System Reality is periodic</a:t>
            </a:r>
          </a:p>
          <a:p>
            <a:pPr lvl="1"/>
            <a:r>
              <a:rPr lang="en-GB" dirty="0" smtClean="0"/>
              <a:t>Daily</a:t>
            </a:r>
          </a:p>
          <a:p>
            <a:pPr lvl="1"/>
            <a:r>
              <a:rPr lang="en-GB" dirty="0" smtClean="0"/>
              <a:t>Weekly</a:t>
            </a:r>
          </a:p>
          <a:p>
            <a:pPr lvl="1"/>
            <a:r>
              <a:rPr lang="en-GB" dirty="0" smtClean="0"/>
              <a:t>Monthly</a:t>
            </a:r>
          </a:p>
          <a:p>
            <a:pPr lvl="1"/>
            <a:r>
              <a:rPr lang="en-GB" dirty="0" smtClean="0"/>
              <a:t>Quarterly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Monitoring DEC Server Systems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571472" y="2357430"/>
            <a:ext cx="4081203" cy="3843535"/>
            <a:chOff x="571472" y="2357430"/>
            <a:chExt cx="4081203" cy="384353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1472" y="2357430"/>
              <a:ext cx="4081203" cy="2357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630246" y="5000636"/>
              <a:ext cx="378071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The underlying trend was operators </a:t>
              </a:r>
            </a:p>
            <a:p>
              <a:pPr algn="ctr"/>
              <a:r>
                <a:rPr lang="en-GB" dirty="0" smtClean="0"/>
                <a:t>increasingly causing crashes</a:t>
              </a:r>
            </a:p>
            <a:p>
              <a:pPr algn="ctr"/>
              <a:r>
                <a:rPr lang="en-GB" dirty="0" smtClean="0"/>
                <a:t>System and Network complexity made</a:t>
              </a:r>
            </a:p>
            <a:p>
              <a:pPr algn="ctr"/>
              <a:r>
                <a:rPr lang="en-GB" dirty="0" smtClean="0"/>
                <a:t>m</a:t>
              </a:r>
              <a:r>
                <a:rPr lang="en-GB" dirty="0" smtClean="0"/>
                <a:t>atters worse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072066" y="2214554"/>
            <a:ext cx="3578576" cy="4057849"/>
            <a:chOff x="5072066" y="2214554"/>
            <a:chExt cx="3578576" cy="4057849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2066" y="2214554"/>
              <a:ext cx="3495673" cy="2676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5357818" y="5072074"/>
              <a:ext cx="329282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Crashes only represent 10% of all</a:t>
              </a:r>
            </a:p>
            <a:p>
              <a:pPr algn="ctr"/>
              <a:r>
                <a:rPr lang="en-GB" dirty="0" smtClean="0"/>
                <a:t>Outages!</a:t>
              </a:r>
            </a:p>
            <a:p>
              <a:pPr algn="ctr"/>
              <a:r>
                <a:rPr lang="en-GB" dirty="0" smtClean="0"/>
                <a:t>Availability driven by controlled</a:t>
              </a:r>
            </a:p>
            <a:p>
              <a:pPr algn="ctr"/>
              <a:r>
                <a:rPr lang="en-GB" dirty="0" smtClean="0"/>
                <a:t>shutdowns!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8596" y="6488668"/>
            <a:ext cx="2296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Murphy Gent 1995 Q&amp;RE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OS on DEC Servers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4929222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64582" y="5000636"/>
            <a:ext cx="6855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System reliability increases dramatically in the days </a:t>
            </a:r>
          </a:p>
          <a:p>
            <a:pPr algn="ctr"/>
            <a:r>
              <a:rPr lang="en-GB" sz="2400" dirty="0" smtClean="0"/>
              <a:t>following installation Reliability continues to improve </a:t>
            </a:r>
          </a:p>
          <a:p>
            <a:pPr algn="ctr"/>
            <a:r>
              <a:rPr lang="en-GB" sz="2400" dirty="0" smtClean="0"/>
              <a:t>over the next 5 months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6488668"/>
            <a:ext cx="2296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Murphy Gent 1995 Q&amp;RE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 of Microsoft Software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585791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7274" y="5000636"/>
            <a:ext cx="9010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Software reliability always improve in the months following installation</a:t>
            </a:r>
          </a:p>
          <a:p>
            <a:pPr algn="ctr"/>
            <a:r>
              <a:rPr lang="en-GB" sz="2400" dirty="0" smtClean="0"/>
              <a:t>Improvement not due to  software patches</a:t>
            </a:r>
          </a:p>
          <a:p>
            <a:pPr algn="ctr"/>
            <a:r>
              <a:rPr lang="en-GB" sz="2400" dirty="0" smtClean="0"/>
              <a:t>Improvement due to changes in usage profile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6488668"/>
            <a:ext cx="2838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Jalote, Murphy, Sharma  TOSEM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Do humans only impact failures due to usage.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reliability of the released system and software are heavily dependent on the usage profile.</a:t>
            </a:r>
          </a:p>
          <a:p>
            <a:r>
              <a:rPr lang="en-GB" dirty="0" smtClean="0"/>
              <a:t>Is the underlying software quality based purely on development process?</a:t>
            </a:r>
          </a:p>
          <a:p>
            <a:pPr lvl="1"/>
            <a:r>
              <a:rPr lang="en-GB" dirty="0" smtClean="0"/>
              <a:t>Do human factors have a significant impact?</a:t>
            </a:r>
          </a:p>
          <a:p>
            <a:pPr lvl="1"/>
            <a:r>
              <a:rPr lang="en-GB" dirty="0" smtClean="0"/>
              <a:t>If so how do you feed this into a model?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EDCC Valencia 2010</a:t>
            </a:r>
            <a:endParaRPr lang="en-GB"/>
          </a:p>
        </p:txBody>
      </p:sp>
      <p:pic>
        <p:nvPicPr>
          <p:cNvPr id="8" name="Picture 3" descr="C:\Users\bmurphy\AppData\Local\Microsoft\Windows\Temporary Internet Files\Content.IE5\0Z6EIU3S\MCj035694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714620"/>
            <a:ext cx="1832458" cy="10469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00364" y="1357298"/>
            <a:ext cx="33897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Metrics and </a:t>
            </a:r>
          </a:p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Measurements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idx="1"/>
          </p:nvPr>
        </p:nvSpPr>
        <p:spPr>
          <a:xfrm>
            <a:off x="785786" y="3357562"/>
            <a:ext cx="7772400" cy="1500187"/>
          </a:xfrm>
        </p:spPr>
        <p:txBody>
          <a:bodyPr/>
          <a:lstStyle/>
          <a:p>
            <a:r>
              <a:rPr lang="en-GB" dirty="0" smtClean="0"/>
              <a:t>“The people who cast votes decide nothing. The people who count the votes decide everything” </a:t>
            </a:r>
            <a:r>
              <a:rPr lang="en-GB" b="1" dirty="0" smtClean="0"/>
              <a:t>Joseph Stalin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R_POTX - whit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18815</TotalTime>
  <Words>1143</Words>
  <Application>Microsoft Office PowerPoint</Application>
  <PresentationFormat>On-screen Show (4:3)</PresentationFormat>
  <Paragraphs>250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MSR_POTX - white background</vt:lpstr>
      <vt:lpstr>Developing Risk Models Requires Mathematics, Domain Knowledge and Common Sense, although not Necessarily in that order</vt:lpstr>
      <vt:lpstr>Talk Content</vt:lpstr>
      <vt:lpstr>Tandem Systems availability 1985 – 1990 (Jim Gray)</vt:lpstr>
      <vt:lpstr>Monitoring DEC Server Systems </vt:lpstr>
      <vt:lpstr>Monitoring DEC Server Systems </vt:lpstr>
      <vt:lpstr>Measuring OS on DEC Servers</vt:lpstr>
      <vt:lpstr>Reliability of Microsoft Software</vt:lpstr>
      <vt:lpstr>Do humans only impact failures due to usage.</vt:lpstr>
      <vt:lpstr>Slide 9</vt:lpstr>
      <vt:lpstr>Measurement Objectives</vt:lpstr>
      <vt:lpstr>Problems with tracking Metrics</vt:lpstr>
      <vt:lpstr>Software Churn  Initial “Gold Standard” Metric</vt:lpstr>
      <vt:lpstr>Churn Correlates to Failures</vt:lpstr>
      <vt:lpstr>Metrics Monitored in Windows</vt:lpstr>
      <vt:lpstr>Metrics Monitored in Windows</vt:lpstr>
      <vt:lpstr>Organizational Structure Metrics</vt:lpstr>
      <vt:lpstr>Slide 17</vt:lpstr>
      <vt:lpstr>Building the Models</vt:lpstr>
      <vt:lpstr>Initial results of the Risk Model</vt:lpstr>
      <vt:lpstr>Initial Interpretation of Results</vt:lpstr>
      <vt:lpstr>Developing Models using Vista</vt:lpstr>
      <vt:lpstr>Accuracy of Metrics as Predictors</vt:lpstr>
      <vt:lpstr>Slide 23</vt:lpstr>
      <vt:lpstr>Why Org Structure Matter</vt:lpstr>
      <vt:lpstr>Applied Models to Windows 7</vt:lpstr>
      <vt:lpstr>Problem in Building Risk Models</vt:lpstr>
      <vt:lpstr>Summary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Developing Software So Difficult</dc:title>
  <dc:creator>bmurphy</dc:creator>
  <cp:lastModifiedBy>Brendan Murphy</cp:lastModifiedBy>
  <cp:revision>641</cp:revision>
  <dcterms:created xsi:type="dcterms:W3CDTF">2007-03-05T11:14:25Z</dcterms:created>
  <dcterms:modified xsi:type="dcterms:W3CDTF">2010-04-27T19:54:43Z</dcterms:modified>
</cp:coreProperties>
</file>