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41"/>
  </p:notesMasterIdLst>
  <p:handoutMasterIdLst>
    <p:handoutMasterId r:id="rId42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88" r:id="rId9"/>
    <p:sldId id="285" r:id="rId10"/>
    <p:sldId id="287" r:id="rId11"/>
    <p:sldId id="289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3" r:id="rId22"/>
    <p:sldId id="274" r:id="rId23"/>
    <p:sldId id="282" r:id="rId24"/>
    <p:sldId id="284" r:id="rId25"/>
    <p:sldId id="275" r:id="rId26"/>
    <p:sldId id="276" r:id="rId27"/>
    <p:sldId id="277" r:id="rId28"/>
    <p:sldId id="292" r:id="rId29"/>
    <p:sldId id="291" r:id="rId30"/>
    <p:sldId id="278" r:id="rId31"/>
    <p:sldId id="279" r:id="rId32"/>
    <p:sldId id="280" r:id="rId33"/>
    <p:sldId id="294" r:id="rId34"/>
    <p:sldId id="295" r:id="rId35"/>
    <p:sldId id="296" r:id="rId36"/>
    <p:sldId id="290" r:id="rId37"/>
    <p:sldId id="283" r:id="rId38"/>
    <p:sldId id="298" r:id="rId39"/>
    <p:sldId id="297" r:id="rId4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794B4C2-972C-C642-B180-5C84C2AE5AF8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88"/>
            <p14:sldId id="285"/>
            <p14:sldId id="287"/>
            <p14:sldId id="289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  <p14:sldId id="273"/>
            <p14:sldId id="274"/>
            <p14:sldId id="282"/>
            <p14:sldId id="284"/>
            <p14:sldId id="275"/>
            <p14:sldId id="276"/>
            <p14:sldId id="277"/>
            <p14:sldId id="292"/>
            <p14:sldId id="291"/>
            <p14:sldId id="278"/>
            <p14:sldId id="279"/>
            <p14:sldId id="280"/>
            <p14:sldId id="294"/>
            <p14:sldId id="295"/>
            <p14:sldId id="296"/>
            <p14:sldId id="290"/>
            <p14:sldId id="283"/>
            <p14:sldId id="298"/>
            <p14:sldId id="297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2" d="100"/>
          <a:sy n="92" d="100"/>
        </p:scale>
        <p:origin x="-1072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heme" Target="theme/theme1.xml"/><Relationship Id="rId47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notesMaster" Target="notesMasters/notesMaster1.xml"/><Relationship Id="rId42" Type="http://schemas.openxmlformats.org/officeDocument/2006/relationships/handoutMaster" Target="handoutMasters/handoutMaster1.xml"/><Relationship Id="rId43" Type="http://schemas.openxmlformats.org/officeDocument/2006/relationships/printerSettings" Target="printerSettings/printerSettings1.bin"/><Relationship Id="rId44" Type="http://schemas.openxmlformats.org/officeDocument/2006/relationships/presProps" Target="presProps.xml"/><Relationship Id="rId4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D3CF79-4096-1E4F-8A47-A29B8557FC8C}" type="datetimeFigureOut">
              <a:rPr lang="en-US" smtClean="0"/>
              <a:t>6/10/15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66D6D5-C471-E746-AC09-17B26BA082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04891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2E290F-27FB-FE40-AE63-4BCC1C1D9C65}" type="datetimeFigureOut">
              <a:rPr lang="en-US" smtClean="0"/>
              <a:t>6/10/15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C13145-CF0D-044D-9AF6-8F50EBCB26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81125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1752600" cy="48768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 sz="2400">
              <a:latin typeface="Times New Roman" charset="0"/>
            </a:endParaRP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0" y="3733800"/>
            <a:ext cx="8763000" cy="1981200"/>
            <a:chOff x="0" y="2208"/>
            <a:chExt cx="5520" cy="1536"/>
          </a:xfrm>
        </p:grpSpPr>
        <p:sp>
          <p:nvSpPr>
            <p:cNvPr id="6" name="Rectangle 5"/>
            <p:cNvSpPr>
              <a:spLocks noChangeArrowheads="1"/>
            </p:cNvSpPr>
            <p:nvPr/>
          </p:nvSpPr>
          <p:spPr bwMode="ltGray">
            <a:xfrm>
              <a:off x="624" y="2208"/>
              <a:ext cx="4896" cy="153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defRPr/>
              </a:pPr>
              <a:endParaRPr lang="en-US" sz="2400">
                <a:latin typeface="Times New Roman" charset="0"/>
              </a:endParaRPr>
            </a:p>
          </p:txBody>
        </p:sp>
        <p:sp>
          <p:nvSpPr>
            <p:cNvPr id="7" name="Rectangle 6"/>
            <p:cNvSpPr>
              <a:spLocks noChangeArrowheads="1"/>
            </p:cNvSpPr>
            <p:nvPr/>
          </p:nvSpPr>
          <p:spPr bwMode="white">
            <a:xfrm>
              <a:off x="654" y="2352"/>
              <a:ext cx="4818" cy="134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defRPr/>
              </a:pPr>
              <a:endParaRPr lang="en-US" sz="2400">
                <a:latin typeface="Times New Roman" charset="0"/>
              </a:endParaRPr>
            </a:p>
          </p:txBody>
        </p:sp>
        <p:sp>
          <p:nvSpPr>
            <p:cNvPr id="8" name="Line 7"/>
            <p:cNvSpPr>
              <a:spLocks noChangeShapeType="1"/>
            </p:cNvSpPr>
            <p:nvPr/>
          </p:nvSpPr>
          <p:spPr bwMode="auto">
            <a:xfrm>
              <a:off x="0" y="3072"/>
              <a:ext cx="624" cy="0"/>
            </a:xfrm>
            <a:prstGeom prst="line">
              <a:avLst/>
            </a:prstGeom>
            <a:noFill/>
            <a:ln w="508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635000" y="533400"/>
            <a:ext cx="8077200" cy="304800"/>
            <a:chOff x="400" y="336"/>
            <a:chExt cx="5088" cy="192"/>
          </a:xfrm>
        </p:grpSpPr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3952" y="336"/>
              <a:ext cx="1536" cy="192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defRPr/>
              </a:pPr>
              <a:endParaRPr lang="en-US" sz="2400">
                <a:latin typeface="Times New Roman" charset="0"/>
              </a:endParaRPr>
            </a:p>
          </p:txBody>
        </p:sp>
        <p:sp>
          <p:nvSpPr>
            <p:cNvPr id="11" name="Line 10"/>
            <p:cNvSpPr>
              <a:spLocks noChangeShapeType="1"/>
            </p:cNvSpPr>
            <p:nvPr/>
          </p:nvSpPr>
          <p:spPr bwMode="auto">
            <a:xfrm>
              <a:off x="400" y="432"/>
              <a:ext cx="5088" cy="0"/>
            </a:xfrm>
            <a:prstGeom prst="line">
              <a:avLst/>
            </a:prstGeom>
            <a:noFill/>
            <a:ln w="4445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9227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2057400" y="1143000"/>
            <a:ext cx="6629400" cy="22098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228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962400"/>
            <a:ext cx="6858000" cy="1600200"/>
          </a:xfrm>
        </p:spPr>
        <p:txBody>
          <a:bodyPr anchor="ctr"/>
          <a:lstStyle>
            <a:lvl1pPr marL="0" indent="0" algn="ctr">
              <a:buFont typeface="Wingdings" charset="2"/>
              <a:buNone/>
              <a:defRPr sz="2400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half" idx="10"/>
          </p:nvPr>
        </p:nvSpPr>
        <p:spPr>
          <a:xfrm>
            <a:off x="912813" y="6251575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8BD577F0-5F2C-534C-A564-D1A32AD09A0B}" type="datetime1">
              <a:rPr lang="en-US" smtClean="0"/>
              <a:t>6/10/15</a:t>
            </a:fld>
            <a:endParaRPr lang="en-US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4388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X10 Workshop 2015</a:t>
            </a:r>
            <a:endParaRPr lang="en-US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BC8D7AE7-9394-C44A-9CEF-11D26C2B66D3}" type="slidenum">
              <a:rPr lang="en-US" smtClean="0"/>
              <a:t>‹#›</a:t>
            </a:fld>
            <a:endParaRPr lang="en-US"/>
          </a:p>
        </p:txBody>
      </p:sp>
      <p:pic>
        <p:nvPicPr>
          <p:cNvPr id="2" name="Picture 1" descr="inr_logo_corpo_FR_cou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9060" y="-70688"/>
            <a:ext cx="1581730" cy="67686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32B252-5945-5040-944C-561A41694D72}" type="datetime1">
              <a:rPr lang="en-US" smtClean="0"/>
              <a:t>6/10/15</a:t>
            </a:fld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X10 Workshop 2015</a:t>
            </a: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8D7AE7-9394-C44A-9CEF-11D26C2B66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277813"/>
            <a:ext cx="19431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7813"/>
            <a:ext cx="56769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3A3C96-DC22-B54C-85D3-8BFC7AB9817C}" type="datetime1">
              <a:rPr lang="en-US" smtClean="0"/>
              <a:t>6/10/15</a:t>
            </a:fld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X10 Workshop 2015</a:t>
            </a: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8D7AE7-9394-C44A-9CEF-11D26C2B66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8E478B-4874-4244-B46A-F36F21BB9A33}" type="datetime1">
              <a:rPr lang="en-US" smtClean="0"/>
              <a:t>6/10/15</a:t>
            </a:fld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X10 Workshop 2015</a:t>
            </a: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8D7AE7-9394-C44A-9CEF-11D26C2B66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77724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941763"/>
            <a:ext cx="77724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5CF74A-7E21-1449-9AEA-8D229BADC2DA}" type="datetime1">
              <a:rPr lang="en-US" smtClean="0"/>
              <a:t>6/10/15</a:t>
            </a:fld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X10 Workshop 2015</a:t>
            </a: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8D7AE7-9394-C44A-9CEF-11D26C2B66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49ECDF-AECD-374A-B3F0-3640801F8974}" type="datetime1">
              <a:rPr lang="en-US" smtClean="0"/>
              <a:t>6/10/15</a:t>
            </a:fld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X10 Workshop 2015</a:t>
            </a: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8D7AE7-9394-C44A-9CEF-11D26C2B66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872828-99D3-3B47-9605-57EF3448BAF5}" type="datetime1">
              <a:rPr lang="en-US" smtClean="0"/>
              <a:t>6/10/15</a:t>
            </a:fld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X10 Workshop 2015</a:t>
            </a: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8D7AE7-9394-C44A-9CEF-11D26C2B66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E768DA-260E-5647-A7F4-6D6ADED24B6F}" type="datetime1">
              <a:rPr lang="en-US" smtClean="0"/>
              <a:t>6/10/15</a:t>
            </a:fld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X10 Workshop 2015</a:t>
            </a: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8D7AE7-9394-C44A-9CEF-11D26C2B66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A3695B-93FF-5C4F-B7E0-29DE737F8665}" type="datetime1">
              <a:rPr lang="en-US" smtClean="0"/>
              <a:t>6/10/15</a:t>
            </a:fld>
            <a:endParaRPr lang="en-US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X10 Workshop 2015</a:t>
            </a:r>
            <a:endParaRPr lang="en-US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8D7AE7-9394-C44A-9CEF-11D26C2B66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196070-3CA5-C744-B120-6729EF7584A4}" type="datetime1">
              <a:rPr lang="en-US" smtClean="0"/>
              <a:t>6/10/15</a:t>
            </a:fld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X10 Workshop 2015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8D7AE7-9394-C44A-9CEF-11D26C2B66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B38E7D-0281-8A4B-AA3B-4D0697F4E29F}" type="datetime1">
              <a:rPr lang="en-US" smtClean="0"/>
              <a:t>6/10/15</a:t>
            </a:fld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X10 Workshop 2015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8D7AE7-9394-C44A-9CEF-11D26C2B66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446BA4-6721-A040-8298-DE6A470E99E1}" type="datetime1">
              <a:rPr lang="en-US" smtClean="0"/>
              <a:t>6/10/15</a:t>
            </a:fld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X10 Workshop 2015</a:t>
            </a: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8D7AE7-9394-C44A-9CEF-11D26C2B66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08EF6A-2F54-C843-A588-F96175BC3574}" type="datetime1">
              <a:rPr lang="en-US" smtClean="0"/>
              <a:t>6/10/15</a:t>
            </a:fld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X10 Workshop 2015</a:t>
            </a: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8D7AE7-9394-C44A-9CEF-11D26C2B66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0" y="0"/>
            <a:ext cx="609600" cy="48768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 sz="2400">
              <a:latin typeface="Times New Roman" charset="0"/>
            </a:endParaRPr>
          </a:p>
        </p:txBody>
      </p:sp>
      <p:grpSp>
        <p:nvGrpSpPr>
          <p:cNvPr id="1027" name="Group 4"/>
          <p:cNvGrpSpPr>
            <a:grpSpLocks/>
          </p:cNvGrpSpPr>
          <p:nvPr/>
        </p:nvGrpSpPr>
        <p:grpSpPr bwMode="auto">
          <a:xfrm>
            <a:off x="381000" y="1417638"/>
            <a:ext cx="8305800" cy="182562"/>
            <a:chOff x="240" y="893"/>
            <a:chExt cx="5232" cy="115"/>
          </a:xfrm>
        </p:grpSpPr>
        <p:sp>
          <p:nvSpPr>
            <p:cNvPr id="8197" name="Rectangle 5"/>
            <p:cNvSpPr>
              <a:spLocks noChangeArrowheads="1"/>
            </p:cNvSpPr>
            <p:nvPr userDrawn="1"/>
          </p:nvSpPr>
          <p:spPr bwMode="auto">
            <a:xfrm>
              <a:off x="4320" y="893"/>
              <a:ext cx="1152" cy="115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defRPr/>
              </a:pPr>
              <a:endParaRPr lang="en-US" sz="2400">
                <a:latin typeface="Times New Roman" charset="0"/>
              </a:endParaRPr>
            </a:p>
          </p:txBody>
        </p:sp>
        <p:sp>
          <p:nvSpPr>
            <p:cNvPr id="8198" name="Line 6"/>
            <p:cNvSpPr>
              <a:spLocks noChangeShapeType="1"/>
            </p:cNvSpPr>
            <p:nvPr userDrawn="1"/>
          </p:nvSpPr>
          <p:spPr bwMode="auto">
            <a:xfrm>
              <a:off x="240" y="941"/>
              <a:ext cx="5232" cy="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028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77813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9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00200"/>
            <a:ext cx="77724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201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51575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Arial" charset="0"/>
              </a:defRPr>
            </a:lvl1pPr>
          </a:lstStyle>
          <a:p>
            <a:fld id="{25A42563-8FBD-BC46-A32A-2012E2AFCD12}" type="datetime1">
              <a:rPr lang="en-US" smtClean="0"/>
              <a:t>6/10/15</a:t>
            </a:fld>
            <a:endParaRPr lang="en-US"/>
          </a:p>
        </p:txBody>
      </p:sp>
      <p:sp>
        <p:nvSpPr>
          <p:cNvPr id="8202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2484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Arial" charset="0"/>
              </a:defRPr>
            </a:lvl1pPr>
          </a:lstStyle>
          <a:p>
            <a:r>
              <a:rPr lang="en-US" smtClean="0"/>
              <a:t>X10 Workshop 2015</a:t>
            </a:r>
            <a:endParaRPr lang="en-US"/>
          </a:p>
        </p:txBody>
      </p:sp>
      <p:sp>
        <p:nvSpPr>
          <p:cNvPr id="8203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62800" y="64770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Arial" charset="0"/>
              </a:defRPr>
            </a:lvl1pPr>
          </a:lstStyle>
          <a:p>
            <a:fld id="{BC8D7AE7-9394-C44A-9CEF-11D26C2B66D3}" type="slidenum">
              <a:rPr lang="en-US" smtClean="0"/>
              <a:t>‹#›</a:t>
            </a:fld>
            <a:endParaRPr lang="en-US"/>
          </a:p>
        </p:txBody>
      </p:sp>
      <p:sp>
        <p:nvSpPr>
          <p:cNvPr id="8204" name="Line 12"/>
          <p:cNvSpPr>
            <a:spLocks noChangeShapeType="1"/>
          </p:cNvSpPr>
          <p:nvPr/>
        </p:nvSpPr>
        <p:spPr bwMode="auto">
          <a:xfrm>
            <a:off x="0" y="4876800"/>
            <a:ext cx="609600" cy="0"/>
          </a:xfrm>
          <a:prstGeom prst="line">
            <a:avLst/>
          </a:prstGeom>
          <a:noFill/>
          <a:ln w="44450">
            <a:solidFill>
              <a:schemeClr val="bg2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pic>
        <p:nvPicPr>
          <p:cNvPr id="13" name="Picture 12" descr="inr_logo_corpo_FR_coul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6867" y="6080362"/>
            <a:ext cx="1929641" cy="82574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Optima" charset="0"/>
          <a:ea typeface="ＭＳ Ｐゴシック" charset="-128"/>
          <a:cs typeface="ＭＳ Ｐゴシック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Optima" charset="0"/>
          <a:ea typeface="ＭＳ Ｐゴシック" charset="-128"/>
          <a:cs typeface="ＭＳ Ｐゴシック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Optima" charset="0"/>
          <a:ea typeface="ＭＳ Ｐゴシック" charset="-128"/>
          <a:cs typeface="ＭＳ Ｐゴシック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Optima" charset="0"/>
          <a:ea typeface="ＭＳ Ｐゴシック" charset="-128"/>
          <a:cs typeface="ＭＳ Ｐゴシック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Optima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Optima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Optima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Optima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charset="2"/>
        <a:buChar char="n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2"/>
        <a:buChar char="n"/>
        <a:defRPr sz="26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charset="2"/>
        <a:buChar char="n"/>
        <a:defRPr sz="23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Relationship Id="rId3" Type="http://schemas.openxmlformats.org/officeDocument/2006/relationships/image" Target="../media/image6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Relationship Id="rId3" Type="http://schemas.openxmlformats.org/officeDocument/2006/relationships/image" Target="../media/image6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Relationship Id="rId3" Type="http://schemas.openxmlformats.org/officeDocument/2006/relationships/image" Target="../media/image6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Relationship Id="rId3" Type="http://schemas.openxmlformats.org/officeDocument/2006/relationships/image" Target="../media/image6.e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Relationship Id="rId3" Type="http://schemas.openxmlformats.org/officeDocument/2006/relationships/image" Target="../media/image6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Relationship Id="rId3" Type="http://schemas.openxmlformats.org/officeDocument/2006/relationships/image" Target="../media/image6.e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Relationship Id="rId3" Type="http://schemas.openxmlformats.org/officeDocument/2006/relationships/image" Target="../media/image6.e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emf"/><Relationship Id="rId3" Type="http://schemas.openxmlformats.org/officeDocument/2006/relationships/image" Target="../media/image6.e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Revisiting Loop Transformations with X10 Clocks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Tomofumi Yuki</a:t>
            </a:r>
          </a:p>
          <a:p>
            <a:r>
              <a:rPr lang="en-US" dirty="0" err="1" smtClean="0"/>
              <a:t>Inria</a:t>
            </a:r>
            <a:r>
              <a:rPr lang="en-US" dirty="0" smtClean="0"/>
              <a:t> / LIP / ENS Lyon</a:t>
            </a:r>
          </a:p>
          <a:p>
            <a:r>
              <a:rPr lang="en-US" dirty="0" smtClean="0"/>
              <a:t>X10 Workshop 2015</a:t>
            </a:r>
          </a:p>
        </p:txBody>
      </p:sp>
    </p:spTree>
    <p:extLst>
      <p:ext uri="{BB962C8B-B14F-4D97-AF65-F5344CB8AC3E}">
        <p14:creationId xmlns:p14="http://schemas.microsoft.com/office/powerpoint/2010/main" val="37671087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Goal: retain the original structure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Expressing with Clocks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X10 Workshop 2015</a:t>
            </a:r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006780" y="2196528"/>
            <a:ext cx="7668579" cy="378565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b="1" dirty="0" err="1" smtClean="0">
                <a:latin typeface="Courier"/>
                <a:cs typeface="Courier"/>
              </a:rPr>
              <a:t>async</a:t>
            </a:r>
            <a:r>
              <a:rPr lang="en-US" sz="1600" dirty="0">
                <a:latin typeface="Courier"/>
                <a:cs typeface="Courier"/>
              </a:rPr>
              <a:t> </a:t>
            </a:r>
            <a:endParaRPr lang="en-US" sz="1600" dirty="0" smtClean="0">
              <a:latin typeface="Courier"/>
              <a:cs typeface="Courier"/>
            </a:endParaRPr>
          </a:p>
          <a:p>
            <a:r>
              <a:rPr lang="en-US" sz="1600" dirty="0">
                <a:latin typeface="Courier"/>
                <a:cs typeface="Courier"/>
              </a:rPr>
              <a:t> </a:t>
            </a:r>
            <a:r>
              <a:rPr lang="en-US" sz="1600" dirty="0" smtClean="0">
                <a:latin typeface="Courier"/>
                <a:cs typeface="Courier"/>
              </a:rPr>
              <a:t> for (</a:t>
            </a:r>
            <a:r>
              <a:rPr lang="en-US" sz="1600" dirty="0" err="1" smtClean="0">
                <a:latin typeface="Courier"/>
                <a:cs typeface="Courier"/>
              </a:rPr>
              <a:t>i</a:t>
            </a:r>
            <a:r>
              <a:rPr lang="en-US" sz="1600" dirty="0" smtClean="0">
                <a:latin typeface="Courier"/>
                <a:cs typeface="Courier"/>
              </a:rPr>
              <a:t>=1; </a:t>
            </a:r>
            <a:r>
              <a:rPr lang="en-US" sz="1600" dirty="0" err="1" smtClean="0">
                <a:latin typeface="Courier"/>
                <a:cs typeface="Courier"/>
              </a:rPr>
              <a:t>i</a:t>
            </a:r>
            <a:r>
              <a:rPr lang="en-US" sz="1600" dirty="0" smtClean="0">
                <a:latin typeface="Courier"/>
                <a:cs typeface="Courier"/>
              </a:rPr>
              <a:t>&lt;N; </a:t>
            </a:r>
            <a:r>
              <a:rPr lang="en-US" sz="1600" dirty="0" err="1" smtClean="0">
                <a:latin typeface="Courier"/>
                <a:cs typeface="Courier"/>
              </a:rPr>
              <a:t>i</a:t>
            </a:r>
            <a:r>
              <a:rPr lang="en-US" sz="1600" dirty="0" smtClean="0">
                <a:latin typeface="Courier"/>
                <a:cs typeface="Courier"/>
              </a:rPr>
              <a:t>++)</a:t>
            </a:r>
          </a:p>
          <a:p>
            <a:r>
              <a:rPr lang="en-US" sz="1600" b="1" dirty="0" smtClean="0">
                <a:latin typeface="Courier"/>
                <a:cs typeface="Courier"/>
              </a:rPr>
              <a:t>    advance; </a:t>
            </a:r>
          </a:p>
          <a:p>
            <a:r>
              <a:rPr lang="en-US" sz="1600" b="1" dirty="0" smtClean="0">
                <a:latin typeface="Courier"/>
                <a:cs typeface="Courier"/>
              </a:rPr>
              <a:t>    </a:t>
            </a:r>
            <a:r>
              <a:rPr lang="en-US" sz="1600" b="1" dirty="0" err="1" smtClean="0">
                <a:latin typeface="Courier"/>
                <a:cs typeface="Courier"/>
              </a:rPr>
              <a:t>async</a:t>
            </a:r>
            <a:r>
              <a:rPr lang="en-US" sz="1600" dirty="0" smtClean="0">
                <a:latin typeface="Courier"/>
                <a:cs typeface="Courier"/>
              </a:rPr>
              <a:t> </a:t>
            </a:r>
          </a:p>
          <a:p>
            <a:r>
              <a:rPr lang="en-US" sz="1600" dirty="0">
                <a:latin typeface="Courier"/>
                <a:cs typeface="Courier"/>
              </a:rPr>
              <a:t> </a:t>
            </a:r>
            <a:r>
              <a:rPr lang="en-US" sz="1600" dirty="0" smtClean="0">
                <a:latin typeface="Courier"/>
                <a:cs typeface="Courier"/>
              </a:rPr>
              <a:t>     for (j=1; j&lt;M; j++)</a:t>
            </a:r>
          </a:p>
          <a:p>
            <a:r>
              <a:rPr lang="en-US" sz="1600" dirty="0" smtClean="0">
                <a:latin typeface="Courier"/>
                <a:cs typeface="Courier"/>
              </a:rPr>
              <a:t>      </a:t>
            </a:r>
            <a:r>
              <a:rPr lang="en-US" sz="1600" dirty="0">
                <a:latin typeface="Courier"/>
                <a:cs typeface="Courier"/>
              </a:rPr>
              <a:t> </a:t>
            </a:r>
            <a:r>
              <a:rPr lang="en-US" sz="1600" dirty="0" smtClean="0">
                <a:latin typeface="Courier"/>
                <a:cs typeface="Courier"/>
              </a:rPr>
              <a:t> x[</a:t>
            </a:r>
            <a:r>
              <a:rPr lang="en-US" sz="1600" dirty="0" err="1" smtClean="0">
                <a:latin typeface="Courier"/>
                <a:cs typeface="Courier"/>
              </a:rPr>
              <a:t>i</a:t>
            </a:r>
            <a:r>
              <a:rPr lang="en-US" sz="1600" dirty="0" smtClean="0">
                <a:latin typeface="Courier"/>
                <a:cs typeface="Courier"/>
              </a:rPr>
              <a:t>][j] = x[i-1][j] + x[</a:t>
            </a:r>
            <a:r>
              <a:rPr lang="en-US" sz="1600" dirty="0" err="1" smtClean="0">
                <a:latin typeface="Courier"/>
                <a:cs typeface="Courier"/>
              </a:rPr>
              <a:t>i</a:t>
            </a:r>
            <a:r>
              <a:rPr lang="en-US" sz="1600" dirty="0" smtClean="0">
                <a:latin typeface="Courier"/>
                <a:cs typeface="Courier"/>
              </a:rPr>
              <a:t>][j-1];</a:t>
            </a:r>
          </a:p>
          <a:p>
            <a:r>
              <a:rPr lang="en-US" sz="1600" dirty="0">
                <a:latin typeface="Courier"/>
                <a:cs typeface="Courier"/>
              </a:rPr>
              <a:t> </a:t>
            </a:r>
            <a:r>
              <a:rPr lang="en-US" sz="1600" dirty="0" smtClean="0">
                <a:latin typeface="Courier"/>
                <a:cs typeface="Courier"/>
              </a:rPr>
              <a:t>      </a:t>
            </a:r>
            <a:r>
              <a:rPr lang="en-US" sz="1600" b="1" dirty="0" smtClean="0">
                <a:latin typeface="Courier"/>
                <a:cs typeface="Courier"/>
              </a:rPr>
              <a:t>advance;</a:t>
            </a:r>
          </a:p>
          <a:p>
            <a:r>
              <a:rPr lang="en-US" sz="1600" b="1" dirty="0" smtClean="0">
                <a:latin typeface="Courier"/>
                <a:cs typeface="Courier"/>
              </a:rPr>
              <a:t>advance;</a:t>
            </a:r>
          </a:p>
          <a:p>
            <a:r>
              <a:rPr lang="en-US" sz="1600" b="1" dirty="0" err="1" smtClean="0">
                <a:latin typeface="Courier"/>
                <a:cs typeface="Courier"/>
              </a:rPr>
              <a:t>async</a:t>
            </a:r>
            <a:r>
              <a:rPr lang="en-US" sz="1600" dirty="0" smtClean="0">
                <a:latin typeface="Courier"/>
                <a:cs typeface="Courier"/>
              </a:rPr>
              <a:t> </a:t>
            </a:r>
          </a:p>
          <a:p>
            <a:r>
              <a:rPr lang="en-US" sz="1600" dirty="0">
                <a:latin typeface="Courier"/>
                <a:cs typeface="Courier"/>
              </a:rPr>
              <a:t> </a:t>
            </a:r>
            <a:r>
              <a:rPr lang="en-US" sz="1600" dirty="0" smtClean="0">
                <a:latin typeface="Courier"/>
                <a:cs typeface="Courier"/>
              </a:rPr>
              <a:t> for (</a:t>
            </a:r>
            <a:r>
              <a:rPr lang="en-US" sz="1600" dirty="0" err="1" smtClean="0">
                <a:latin typeface="Courier"/>
                <a:cs typeface="Courier"/>
              </a:rPr>
              <a:t>i</a:t>
            </a:r>
            <a:r>
              <a:rPr lang="en-US" sz="1600" dirty="0" smtClean="0">
                <a:latin typeface="Courier"/>
                <a:cs typeface="Courier"/>
              </a:rPr>
              <a:t>=1; </a:t>
            </a:r>
            <a:r>
              <a:rPr lang="en-US" sz="1600" dirty="0" err="1" smtClean="0">
                <a:latin typeface="Courier"/>
                <a:cs typeface="Courier"/>
              </a:rPr>
              <a:t>i</a:t>
            </a:r>
            <a:r>
              <a:rPr lang="en-US" sz="1600" dirty="0" smtClean="0">
                <a:latin typeface="Courier"/>
                <a:cs typeface="Courier"/>
              </a:rPr>
              <a:t> &lt;N-1; </a:t>
            </a:r>
            <a:r>
              <a:rPr lang="en-US" sz="1600" dirty="0" err="1" smtClean="0">
                <a:latin typeface="Courier"/>
                <a:cs typeface="Courier"/>
              </a:rPr>
              <a:t>i</a:t>
            </a:r>
            <a:r>
              <a:rPr lang="en-US" sz="1600" dirty="0" smtClean="0">
                <a:latin typeface="Courier"/>
                <a:cs typeface="Courier"/>
              </a:rPr>
              <a:t>++)</a:t>
            </a:r>
          </a:p>
          <a:p>
            <a:r>
              <a:rPr lang="en-US" sz="1600" dirty="0" smtClean="0">
                <a:latin typeface="Courier"/>
                <a:cs typeface="Courier"/>
              </a:rPr>
              <a:t>     </a:t>
            </a:r>
            <a:r>
              <a:rPr lang="en-US" sz="1600" b="1" dirty="0" smtClean="0">
                <a:latin typeface="Courier"/>
                <a:cs typeface="Courier"/>
              </a:rPr>
              <a:t>advance;</a:t>
            </a:r>
          </a:p>
          <a:p>
            <a:r>
              <a:rPr lang="en-US" sz="1600" dirty="0" smtClean="0">
                <a:latin typeface="Courier"/>
                <a:cs typeface="Courier"/>
              </a:rPr>
              <a:t>     </a:t>
            </a:r>
            <a:r>
              <a:rPr lang="en-US" sz="1600" b="1" dirty="0" err="1" smtClean="0">
                <a:latin typeface="Courier"/>
                <a:cs typeface="Courier"/>
              </a:rPr>
              <a:t>async</a:t>
            </a:r>
            <a:r>
              <a:rPr lang="en-US" sz="1600" dirty="0" smtClean="0">
                <a:latin typeface="Courier"/>
                <a:cs typeface="Courier"/>
              </a:rPr>
              <a:t> </a:t>
            </a:r>
          </a:p>
          <a:p>
            <a:r>
              <a:rPr lang="en-US" sz="1600" dirty="0">
                <a:latin typeface="Courier"/>
                <a:cs typeface="Courier"/>
              </a:rPr>
              <a:t> </a:t>
            </a:r>
            <a:r>
              <a:rPr lang="en-US" sz="1600" dirty="0" smtClean="0">
                <a:latin typeface="Courier"/>
                <a:cs typeface="Courier"/>
              </a:rPr>
              <a:t>      for (j=1; j&lt;M-1; j++)</a:t>
            </a:r>
          </a:p>
          <a:p>
            <a:r>
              <a:rPr lang="en-US" sz="1600" dirty="0" smtClean="0">
                <a:latin typeface="Courier"/>
                <a:cs typeface="Courier"/>
              </a:rPr>
              <a:t>         y[</a:t>
            </a:r>
            <a:r>
              <a:rPr lang="en-US" sz="1600" dirty="0" err="1" smtClean="0">
                <a:latin typeface="Courier"/>
                <a:cs typeface="Courier"/>
              </a:rPr>
              <a:t>i</a:t>
            </a:r>
            <a:r>
              <a:rPr lang="en-US" sz="1600" dirty="0" smtClean="0">
                <a:latin typeface="Courier"/>
                <a:cs typeface="Courier"/>
              </a:rPr>
              <a:t>][j] = y[i-1][j] + y[</a:t>
            </a:r>
            <a:r>
              <a:rPr lang="en-US" sz="1600" dirty="0" err="1" smtClean="0">
                <a:latin typeface="Courier"/>
                <a:cs typeface="Courier"/>
              </a:rPr>
              <a:t>i</a:t>
            </a:r>
            <a:r>
              <a:rPr lang="en-US" sz="1600" dirty="0" smtClean="0">
                <a:latin typeface="Courier"/>
                <a:cs typeface="Courier"/>
              </a:rPr>
              <a:t>][j-1] + x[i+1][j+1];</a:t>
            </a:r>
          </a:p>
          <a:p>
            <a:r>
              <a:rPr lang="en-US" sz="1600" dirty="0">
                <a:latin typeface="Courier"/>
                <a:cs typeface="Courier"/>
              </a:rPr>
              <a:t> </a:t>
            </a:r>
            <a:r>
              <a:rPr lang="en-US" sz="1600" dirty="0" smtClean="0">
                <a:latin typeface="Courier"/>
                <a:cs typeface="Courier"/>
              </a:rPr>
              <a:t>        </a:t>
            </a:r>
            <a:r>
              <a:rPr lang="en-US" sz="1600" b="1" dirty="0" smtClean="0">
                <a:latin typeface="Courier"/>
                <a:cs typeface="Courier"/>
              </a:rPr>
              <a:t>advance;</a:t>
            </a:r>
            <a:endParaRPr lang="en-US" sz="1600" b="1" dirty="0">
              <a:latin typeface="Courier"/>
              <a:cs typeface="Courier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D7AE7-9394-C44A-9CEF-11D26C2B66D3}" type="slidenum">
              <a:rPr lang="en-US" smtClean="0"/>
              <a:t>10</a:t>
            </a:fld>
            <a:endParaRPr lang="en-US"/>
          </a:p>
        </p:txBody>
      </p:sp>
      <p:grpSp>
        <p:nvGrpSpPr>
          <p:cNvPr id="24" name="Group 23"/>
          <p:cNvGrpSpPr/>
          <p:nvPr/>
        </p:nvGrpSpPr>
        <p:grpSpPr>
          <a:xfrm>
            <a:off x="1045608" y="2281101"/>
            <a:ext cx="1305235" cy="2926705"/>
            <a:chOff x="1045608" y="2281101"/>
            <a:chExt cx="1305235" cy="2926705"/>
          </a:xfrm>
        </p:grpSpPr>
        <p:sp>
          <p:nvSpPr>
            <p:cNvPr id="12" name="Rectangle 11"/>
            <p:cNvSpPr/>
            <p:nvPr/>
          </p:nvSpPr>
          <p:spPr>
            <a:xfrm>
              <a:off x="1058298" y="2281101"/>
              <a:ext cx="682015" cy="246923"/>
            </a:xfrm>
            <a:prstGeom prst="rect">
              <a:avLst/>
            </a:prstGeom>
            <a:noFill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551705" y="3009928"/>
              <a:ext cx="682015" cy="246923"/>
            </a:xfrm>
            <a:prstGeom prst="rect">
              <a:avLst/>
            </a:prstGeom>
            <a:noFill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045608" y="4220570"/>
              <a:ext cx="682015" cy="246923"/>
            </a:xfrm>
            <a:prstGeom prst="rect">
              <a:avLst/>
            </a:prstGeom>
            <a:noFill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668828" y="4960883"/>
              <a:ext cx="682015" cy="246923"/>
            </a:xfrm>
            <a:prstGeom prst="rect">
              <a:avLst/>
            </a:prstGeom>
            <a:noFill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1045608" y="2739032"/>
            <a:ext cx="2117298" cy="3196116"/>
            <a:chOff x="1045608" y="2739032"/>
            <a:chExt cx="2117298" cy="3196116"/>
          </a:xfrm>
        </p:grpSpPr>
        <p:sp>
          <p:nvSpPr>
            <p:cNvPr id="17" name="Rectangle 16"/>
            <p:cNvSpPr/>
            <p:nvPr/>
          </p:nvSpPr>
          <p:spPr>
            <a:xfrm>
              <a:off x="1539946" y="2739032"/>
              <a:ext cx="1011731" cy="246923"/>
            </a:xfrm>
            <a:prstGeom prst="rect">
              <a:avLst/>
            </a:prstGeom>
            <a:noFill/>
            <a:ln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915764" y="3735389"/>
              <a:ext cx="1011731" cy="246923"/>
            </a:xfrm>
            <a:prstGeom prst="rect">
              <a:avLst/>
            </a:prstGeom>
            <a:noFill/>
            <a:ln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045608" y="3957697"/>
              <a:ext cx="1011731" cy="246923"/>
            </a:xfrm>
            <a:prstGeom prst="rect">
              <a:avLst/>
            </a:prstGeom>
            <a:noFill/>
            <a:ln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668828" y="4696911"/>
              <a:ext cx="1011731" cy="246923"/>
            </a:xfrm>
            <a:prstGeom prst="rect">
              <a:avLst/>
            </a:prstGeom>
            <a:noFill/>
            <a:ln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2151175" y="5688225"/>
              <a:ext cx="1011731" cy="246923"/>
            </a:xfrm>
            <a:prstGeom prst="rect">
              <a:avLst/>
            </a:prstGeom>
            <a:noFill/>
            <a:ln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3774601" y="2671725"/>
            <a:ext cx="4680035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1. make many iterations parallel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3774601" y="3882367"/>
            <a:ext cx="4680035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2. order them by synchronizations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757135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Goal: retain the original structure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Expressing with Clocks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X10 Workshop 2015</a:t>
            </a:r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006780" y="2196528"/>
            <a:ext cx="7668579" cy="378565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b="1" dirty="0" err="1" smtClean="0">
                <a:latin typeface="Courier"/>
                <a:cs typeface="Courier"/>
              </a:rPr>
              <a:t>async</a:t>
            </a:r>
            <a:r>
              <a:rPr lang="en-US" sz="1600" dirty="0">
                <a:latin typeface="Courier"/>
                <a:cs typeface="Courier"/>
              </a:rPr>
              <a:t> </a:t>
            </a:r>
            <a:endParaRPr lang="en-US" sz="1600" dirty="0" smtClean="0">
              <a:latin typeface="Courier"/>
              <a:cs typeface="Courier"/>
            </a:endParaRPr>
          </a:p>
          <a:p>
            <a:r>
              <a:rPr lang="en-US" sz="1600" dirty="0">
                <a:latin typeface="Courier"/>
                <a:cs typeface="Courier"/>
              </a:rPr>
              <a:t> </a:t>
            </a:r>
            <a:r>
              <a:rPr lang="en-US" sz="1600" dirty="0" smtClean="0">
                <a:latin typeface="Courier"/>
                <a:cs typeface="Courier"/>
              </a:rPr>
              <a:t> for (</a:t>
            </a:r>
            <a:r>
              <a:rPr lang="en-US" sz="1600" dirty="0" err="1" smtClean="0">
                <a:latin typeface="Courier"/>
                <a:cs typeface="Courier"/>
              </a:rPr>
              <a:t>i</a:t>
            </a:r>
            <a:r>
              <a:rPr lang="en-US" sz="1600" dirty="0" smtClean="0">
                <a:latin typeface="Courier"/>
                <a:cs typeface="Courier"/>
              </a:rPr>
              <a:t>=1; </a:t>
            </a:r>
            <a:r>
              <a:rPr lang="en-US" sz="1600" dirty="0" err="1" smtClean="0">
                <a:latin typeface="Courier"/>
                <a:cs typeface="Courier"/>
              </a:rPr>
              <a:t>i</a:t>
            </a:r>
            <a:r>
              <a:rPr lang="en-US" sz="1600" dirty="0" smtClean="0">
                <a:latin typeface="Courier"/>
                <a:cs typeface="Courier"/>
              </a:rPr>
              <a:t>&lt;N; </a:t>
            </a:r>
            <a:r>
              <a:rPr lang="en-US" sz="1600" dirty="0" err="1" smtClean="0">
                <a:latin typeface="Courier"/>
                <a:cs typeface="Courier"/>
              </a:rPr>
              <a:t>i</a:t>
            </a:r>
            <a:r>
              <a:rPr lang="en-US" sz="1600" dirty="0" smtClean="0">
                <a:latin typeface="Courier"/>
                <a:cs typeface="Courier"/>
              </a:rPr>
              <a:t>++)</a:t>
            </a:r>
          </a:p>
          <a:p>
            <a:r>
              <a:rPr lang="en-US" sz="1600" b="1" dirty="0" smtClean="0">
                <a:latin typeface="Courier"/>
                <a:cs typeface="Courier"/>
              </a:rPr>
              <a:t>    advance; </a:t>
            </a:r>
          </a:p>
          <a:p>
            <a:r>
              <a:rPr lang="en-US" sz="1600" b="1" dirty="0" smtClean="0">
                <a:latin typeface="Courier"/>
                <a:cs typeface="Courier"/>
              </a:rPr>
              <a:t>    </a:t>
            </a:r>
            <a:r>
              <a:rPr lang="en-US" sz="1600" b="1" dirty="0" err="1" smtClean="0">
                <a:latin typeface="Courier"/>
                <a:cs typeface="Courier"/>
              </a:rPr>
              <a:t>async</a:t>
            </a:r>
            <a:r>
              <a:rPr lang="en-US" sz="1600" dirty="0" smtClean="0">
                <a:latin typeface="Courier"/>
                <a:cs typeface="Courier"/>
              </a:rPr>
              <a:t> </a:t>
            </a:r>
          </a:p>
          <a:p>
            <a:r>
              <a:rPr lang="en-US" sz="1600" dirty="0">
                <a:latin typeface="Courier"/>
                <a:cs typeface="Courier"/>
              </a:rPr>
              <a:t> </a:t>
            </a:r>
            <a:r>
              <a:rPr lang="en-US" sz="1600" dirty="0" smtClean="0">
                <a:latin typeface="Courier"/>
                <a:cs typeface="Courier"/>
              </a:rPr>
              <a:t>     for (j=1; j&lt;M; j++)</a:t>
            </a:r>
          </a:p>
          <a:p>
            <a:r>
              <a:rPr lang="en-US" sz="1600" dirty="0" smtClean="0">
                <a:latin typeface="Courier"/>
                <a:cs typeface="Courier"/>
              </a:rPr>
              <a:t>      </a:t>
            </a:r>
            <a:r>
              <a:rPr lang="en-US" sz="1600" dirty="0">
                <a:latin typeface="Courier"/>
                <a:cs typeface="Courier"/>
              </a:rPr>
              <a:t> </a:t>
            </a:r>
            <a:r>
              <a:rPr lang="en-US" sz="1600" dirty="0" smtClean="0">
                <a:latin typeface="Courier"/>
                <a:cs typeface="Courier"/>
              </a:rPr>
              <a:t> x[</a:t>
            </a:r>
            <a:r>
              <a:rPr lang="en-US" sz="1600" dirty="0" err="1" smtClean="0">
                <a:latin typeface="Courier"/>
                <a:cs typeface="Courier"/>
              </a:rPr>
              <a:t>i</a:t>
            </a:r>
            <a:r>
              <a:rPr lang="en-US" sz="1600" dirty="0" smtClean="0">
                <a:latin typeface="Courier"/>
                <a:cs typeface="Courier"/>
              </a:rPr>
              <a:t>][j] = x[i-1][j] + x[</a:t>
            </a:r>
            <a:r>
              <a:rPr lang="en-US" sz="1600" dirty="0" err="1" smtClean="0">
                <a:latin typeface="Courier"/>
                <a:cs typeface="Courier"/>
              </a:rPr>
              <a:t>i</a:t>
            </a:r>
            <a:r>
              <a:rPr lang="en-US" sz="1600" dirty="0" smtClean="0">
                <a:latin typeface="Courier"/>
                <a:cs typeface="Courier"/>
              </a:rPr>
              <a:t>][j-1];</a:t>
            </a:r>
          </a:p>
          <a:p>
            <a:r>
              <a:rPr lang="en-US" sz="1600" dirty="0">
                <a:latin typeface="Courier"/>
                <a:cs typeface="Courier"/>
              </a:rPr>
              <a:t> </a:t>
            </a:r>
            <a:r>
              <a:rPr lang="en-US" sz="1600" dirty="0" smtClean="0">
                <a:latin typeface="Courier"/>
                <a:cs typeface="Courier"/>
              </a:rPr>
              <a:t>      </a:t>
            </a:r>
            <a:r>
              <a:rPr lang="en-US" sz="1600" b="1" dirty="0" smtClean="0">
                <a:latin typeface="Courier"/>
                <a:cs typeface="Courier"/>
              </a:rPr>
              <a:t>advance;</a:t>
            </a:r>
          </a:p>
          <a:p>
            <a:r>
              <a:rPr lang="en-US" sz="1600" b="1" dirty="0" smtClean="0">
                <a:latin typeface="Courier"/>
                <a:cs typeface="Courier"/>
              </a:rPr>
              <a:t>advance;</a:t>
            </a:r>
          </a:p>
          <a:p>
            <a:r>
              <a:rPr lang="en-US" sz="1600" b="1" dirty="0" err="1" smtClean="0">
                <a:latin typeface="Courier"/>
                <a:cs typeface="Courier"/>
              </a:rPr>
              <a:t>async</a:t>
            </a:r>
            <a:r>
              <a:rPr lang="en-US" sz="1600" dirty="0" smtClean="0">
                <a:latin typeface="Courier"/>
                <a:cs typeface="Courier"/>
              </a:rPr>
              <a:t> </a:t>
            </a:r>
          </a:p>
          <a:p>
            <a:r>
              <a:rPr lang="en-US" sz="1600" dirty="0">
                <a:latin typeface="Courier"/>
                <a:cs typeface="Courier"/>
              </a:rPr>
              <a:t> </a:t>
            </a:r>
            <a:r>
              <a:rPr lang="en-US" sz="1600" dirty="0" smtClean="0">
                <a:latin typeface="Courier"/>
                <a:cs typeface="Courier"/>
              </a:rPr>
              <a:t> for (</a:t>
            </a:r>
            <a:r>
              <a:rPr lang="en-US" sz="1600" dirty="0" err="1" smtClean="0">
                <a:latin typeface="Courier"/>
                <a:cs typeface="Courier"/>
              </a:rPr>
              <a:t>i</a:t>
            </a:r>
            <a:r>
              <a:rPr lang="en-US" sz="1600" dirty="0" smtClean="0">
                <a:latin typeface="Courier"/>
                <a:cs typeface="Courier"/>
              </a:rPr>
              <a:t>=1; </a:t>
            </a:r>
            <a:r>
              <a:rPr lang="en-US" sz="1600" dirty="0" err="1" smtClean="0">
                <a:latin typeface="Courier"/>
                <a:cs typeface="Courier"/>
              </a:rPr>
              <a:t>i</a:t>
            </a:r>
            <a:r>
              <a:rPr lang="en-US" sz="1600" dirty="0" smtClean="0">
                <a:latin typeface="Courier"/>
                <a:cs typeface="Courier"/>
              </a:rPr>
              <a:t> &lt;N-1; </a:t>
            </a:r>
            <a:r>
              <a:rPr lang="en-US" sz="1600" dirty="0" err="1" smtClean="0">
                <a:latin typeface="Courier"/>
                <a:cs typeface="Courier"/>
              </a:rPr>
              <a:t>i</a:t>
            </a:r>
            <a:r>
              <a:rPr lang="en-US" sz="1600" dirty="0" smtClean="0">
                <a:latin typeface="Courier"/>
                <a:cs typeface="Courier"/>
              </a:rPr>
              <a:t>++)</a:t>
            </a:r>
          </a:p>
          <a:p>
            <a:r>
              <a:rPr lang="en-US" sz="1600" dirty="0" smtClean="0">
                <a:latin typeface="Courier"/>
                <a:cs typeface="Courier"/>
              </a:rPr>
              <a:t>     </a:t>
            </a:r>
            <a:r>
              <a:rPr lang="en-US" sz="1600" b="1" dirty="0" smtClean="0">
                <a:latin typeface="Courier"/>
                <a:cs typeface="Courier"/>
              </a:rPr>
              <a:t>advance;</a:t>
            </a:r>
          </a:p>
          <a:p>
            <a:r>
              <a:rPr lang="en-US" sz="1600" dirty="0" smtClean="0">
                <a:latin typeface="Courier"/>
                <a:cs typeface="Courier"/>
              </a:rPr>
              <a:t>     </a:t>
            </a:r>
            <a:r>
              <a:rPr lang="en-US" sz="1600" b="1" dirty="0" err="1" smtClean="0">
                <a:latin typeface="Courier"/>
                <a:cs typeface="Courier"/>
              </a:rPr>
              <a:t>async</a:t>
            </a:r>
            <a:r>
              <a:rPr lang="en-US" sz="1600" dirty="0" smtClean="0">
                <a:latin typeface="Courier"/>
                <a:cs typeface="Courier"/>
              </a:rPr>
              <a:t> </a:t>
            </a:r>
          </a:p>
          <a:p>
            <a:r>
              <a:rPr lang="en-US" sz="1600" dirty="0">
                <a:latin typeface="Courier"/>
                <a:cs typeface="Courier"/>
              </a:rPr>
              <a:t> </a:t>
            </a:r>
            <a:r>
              <a:rPr lang="en-US" sz="1600" dirty="0" smtClean="0">
                <a:latin typeface="Courier"/>
                <a:cs typeface="Courier"/>
              </a:rPr>
              <a:t>      for (j=1; j&lt;M-1; j++)</a:t>
            </a:r>
          </a:p>
          <a:p>
            <a:r>
              <a:rPr lang="en-US" sz="1600" dirty="0" smtClean="0">
                <a:latin typeface="Courier"/>
                <a:cs typeface="Courier"/>
              </a:rPr>
              <a:t>         y[</a:t>
            </a:r>
            <a:r>
              <a:rPr lang="en-US" sz="1600" dirty="0" err="1" smtClean="0">
                <a:latin typeface="Courier"/>
                <a:cs typeface="Courier"/>
              </a:rPr>
              <a:t>i</a:t>
            </a:r>
            <a:r>
              <a:rPr lang="en-US" sz="1600" dirty="0" smtClean="0">
                <a:latin typeface="Courier"/>
                <a:cs typeface="Courier"/>
              </a:rPr>
              <a:t>][j] = y[i-1][j] + y[</a:t>
            </a:r>
            <a:r>
              <a:rPr lang="en-US" sz="1600" dirty="0" err="1" smtClean="0">
                <a:latin typeface="Courier"/>
                <a:cs typeface="Courier"/>
              </a:rPr>
              <a:t>i</a:t>
            </a:r>
            <a:r>
              <a:rPr lang="en-US" sz="1600" dirty="0" smtClean="0">
                <a:latin typeface="Courier"/>
                <a:cs typeface="Courier"/>
              </a:rPr>
              <a:t>][j-1] + x[i+1][j+1];</a:t>
            </a:r>
          </a:p>
          <a:p>
            <a:r>
              <a:rPr lang="en-US" sz="1600" dirty="0">
                <a:latin typeface="Courier"/>
                <a:cs typeface="Courier"/>
              </a:rPr>
              <a:t> </a:t>
            </a:r>
            <a:r>
              <a:rPr lang="en-US" sz="1600" dirty="0" smtClean="0">
                <a:latin typeface="Courier"/>
                <a:cs typeface="Courier"/>
              </a:rPr>
              <a:t>        </a:t>
            </a:r>
            <a:r>
              <a:rPr lang="en-US" sz="1600" b="1" dirty="0" smtClean="0">
                <a:latin typeface="Courier"/>
                <a:cs typeface="Courier"/>
              </a:rPr>
              <a:t>advance;</a:t>
            </a:r>
            <a:endParaRPr lang="en-US" sz="1600" b="1" dirty="0">
              <a:latin typeface="Courier"/>
              <a:cs typeface="Courier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D7AE7-9394-C44A-9CEF-11D26C2B66D3}" type="slidenum">
              <a:rPr lang="en-US" smtClean="0"/>
              <a:t>11</a:t>
            </a:fld>
            <a:endParaRPr lang="en-US"/>
          </a:p>
        </p:txBody>
      </p:sp>
      <p:grpSp>
        <p:nvGrpSpPr>
          <p:cNvPr id="24" name="Group 23"/>
          <p:cNvGrpSpPr/>
          <p:nvPr/>
        </p:nvGrpSpPr>
        <p:grpSpPr>
          <a:xfrm>
            <a:off x="1045608" y="2281101"/>
            <a:ext cx="1305235" cy="2926705"/>
            <a:chOff x="1045608" y="2281101"/>
            <a:chExt cx="1305235" cy="2926705"/>
          </a:xfrm>
        </p:grpSpPr>
        <p:sp>
          <p:nvSpPr>
            <p:cNvPr id="12" name="Rectangle 11"/>
            <p:cNvSpPr/>
            <p:nvPr/>
          </p:nvSpPr>
          <p:spPr>
            <a:xfrm>
              <a:off x="1058298" y="2281101"/>
              <a:ext cx="682015" cy="246923"/>
            </a:xfrm>
            <a:prstGeom prst="rect">
              <a:avLst/>
            </a:prstGeom>
            <a:noFill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551705" y="3009928"/>
              <a:ext cx="682015" cy="246923"/>
            </a:xfrm>
            <a:prstGeom prst="rect">
              <a:avLst/>
            </a:prstGeom>
            <a:noFill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045608" y="4220570"/>
              <a:ext cx="682015" cy="246923"/>
            </a:xfrm>
            <a:prstGeom prst="rect">
              <a:avLst/>
            </a:prstGeom>
            <a:noFill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668828" y="4960883"/>
              <a:ext cx="682015" cy="246923"/>
            </a:xfrm>
            <a:prstGeom prst="rect">
              <a:avLst/>
            </a:prstGeom>
            <a:noFill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1045608" y="2739032"/>
            <a:ext cx="2117298" cy="3196116"/>
            <a:chOff x="1045608" y="2739032"/>
            <a:chExt cx="2117298" cy="3196116"/>
          </a:xfrm>
        </p:grpSpPr>
        <p:sp>
          <p:nvSpPr>
            <p:cNvPr id="17" name="Rectangle 16"/>
            <p:cNvSpPr/>
            <p:nvPr/>
          </p:nvSpPr>
          <p:spPr>
            <a:xfrm>
              <a:off x="1539946" y="2739032"/>
              <a:ext cx="1011731" cy="246923"/>
            </a:xfrm>
            <a:prstGeom prst="rect">
              <a:avLst/>
            </a:prstGeom>
            <a:noFill/>
            <a:ln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915764" y="3735389"/>
              <a:ext cx="1011731" cy="246923"/>
            </a:xfrm>
            <a:prstGeom prst="rect">
              <a:avLst/>
            </a:prstGeom>
            <a:noFill/>
            <a:ln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045608" y="3957697"/>
              <a:ext cx="1011731" cy="246923"/>
            </a:xfrm>
            <a:prstGeom prst="rect">
              <a:avLst/>
            </a:prstGeom>
            <a:noFill/>
            <a:ln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668828" y="4696911"/>
              <a:ext cx="1011731" cy="246923"/>
            </a:xfrm>
            <a:prstGeom prst="rect">
              <a:avLst/>
            </a:prstGeom>
            <a:noFill/>
            <a:ln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2151175" y="5688225"/>
              <a:ext cx="1011731" cy="246923"/>
            </a:xfrm>
            <a:prstGeom prst="rect">
              <a:avLst/>
            </a:prstGeom>
            <a:noFill/>
            <a:ln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3774601" y="2671725"/>
            <a:ext cx="4680035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1. make many iterations parallel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3774601" y="3882367"/>
            <a:ext cx="4680035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2. order them by synchronizations</a:t>
            </a:r>
            <a:endParaRPr lang="en-US" sz="2400" dirty="0"/>
          </a:p>
        </p:txBody>
      </p:sp>
      <p:sp>
        <p:nvSpPr>
          <p:cNvPr id="30" name="TextBox 29"/>
          <p:cNvSpPr txBox="1"/>
          <p:nvPr/>
        </p:nvSpPr>
        <p:spPr>
          <a:xfrm>
            <a:off x="3774601" y="4836944"/>
            <a:ext cx="4680036" cy="8309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compound effect: parallelism similar to those with loop trans.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774104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</a:p>
          <a:p>
            <a:r>
              <a:rPr lang="en-US" dirty="0" smtClean="0"/>
              <a:t>X10 Clocks</a:t>
            </a:r>
          </a:p>
          <a:p>
            <a:r>
              <a:rPr lang="en-US" dirty="0" smtClean="0"/>
              <a:t>Examples</a:t>
            </a:r>
          </a:p>
          <a:p>
            <a:r>
              <a:rPr lang="en-US" dirty="0" smtClean="0"/>
              <a:t>Discussion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X10 Workshop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D7AE7-9394-C44A-9CEF-11D26C2B66D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7111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urier"/>
                <a:cs typeface="Courier"/>
              </a:rPr>
              <a:t>clocks</a:t>
            </a:r>
            <a:r>
              <a:rPr lang="en-US" dirty="0" smtClean="0"/>
              <a:t> </a:t>
            </a:r>
            <a:r>
              <a:rPr lang="en-US" dirty="0" err="1" smtClean="0"/>
              <a:t>vs</a:t>
            </a:r>
            <a:r>
              <a:rPr lang="en-US" dirty="0" smtClean="0"/>
              <a:t> </a:t>
            </a:r>
            <a:r>
              <a:rPr lang="en-US" dirty="0" smtClean="0">
                <a:latin typeface="Courier"/>
                <a:cs typeface="Courier"/>
              </a:rPr>
              <a:t>barriers</a:t>
            </a:r>
            <a:endParaRPr lang="en-US" dirty="0">
              <a:latin typeface="Courier"/>
              <a:cs typeface="Courier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Barriers can easily deadlock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Clocks are more dynamic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8260C-7339-B54A-ACD0-8F067C8E38FB}" type="slidenum">
              <a:rPr lang="en-US" smtClean="0"/>
              <a:t>13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774692" y="2237113"/>
            <a:ext cx="5515108" cy="1200329"/>
            <a:chOff x="1431792" y="2186313"/>
            <a:chExt cx="5515108" cy="1200329"/>
          </a:xfrm>
        </p:grpSpPr>
        <p:sp>
          <p:nvSpPr>
            <p:cNvPr id="6" name="TextBox 5"/>
            <p:cNvSpPr txBox="1"/>
            <p:nvPr/>
          </p:nvSpPr>
          <p:spPr>
            <a:xfrm>
              <a:off x="5538462" y="2186313"/>
              <a:ext cx="1408438" cy="1200329"/>
            </a:xfrm>
            <a:prstGeom prst="rect">
              <a:avLst/>
            </a:prstGeom>
            <a:noFill/>
            <a:ln w="19050" cmpd="sng"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latin typeface="Courier"/>
                  <a:cs typeface="Courier"/>
                </a:rPr>
                <a:t>//P2</a:t>
              </a:r>
            </a:p>
            <a:p>
              <a:r>
                <a:rPr lang="en-US" b="1" dirty="0">
                  <a:latin typeface="Courier"/>
                  <a:cs typeface="Courier"/>
                </a:rPr>
                <a:t>barrier</a:t>
              </a:r>
              <a:r>
                <a:rPr lang="en-US" dirty="0">
                  <a:latin typeface="Courier"/>
                  <a:cs typeface="Courier"/>
                </a:rPr>
                <a:t>;</a:t>
              </a:r>
            </a:p>
            <a:p>
              <a:r>
                <a:rPr lang="en-US" dirty="0" smtClean="0">
                  <a:latin typeface="Courier"/>
                  <a:cs typeface="Courier"/>
                </a:rPr>
                <a:t>S1;</a:t>
              </a:r>
            </a:p>
            <a:p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431792" y="2186313"/>
              <a:ext cx="1336808" cy="1200329"/>
            </a:xfrm>
            <a:prstGeom prst="rect">
              <a:avLst/>
            </a:prstGeom>
            <a:noFill/>
            <a:ln w="19050" cmpd="sng"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latin typeface="Courier"/>
                  <a:cs typeface="Courier"/>
                </a:rPr>
                <a:t>//P1</a:t>
              </a:r>
              <a:endParaRPr lang="en-US" dirty="0">
                <a:latin typeface="Courier"/>
                <a:cs typeface="Courier"/>
              </a:endParaRPr>
            </a:p>
            <a:p>
              <a:r>
                <a:rPr lang="en-US" b="1" dirty="0">
                  <a:latin typeface="Courier"/>
                  <a:cs typeface="Courier"/>
                </a:rPr>
                <a:t>barrier</a:t>
              </a:r>
              <a:r>
                <a:rPr lang="en-US" dirty="0">
                  <a:latin typeface="Courier"/>
                  <a:cs typeface="Courier"/>
                </a:rPr>
                <a:t>;</a:t>
              </a:r>
            </a:p>
            <a:p>
              <a:r>
                <a:rPr lang="en-US" dirty="0" smtClean="0">
                  <a:latin typeface="Courier"/>
                  <a:cs typeface="Courier"/>
                </a:rPr>
                <a:t>S0;</a:t>
              </a:r>
            </a:p>
            <a:p>
              <a:r>
                <a:rPr lang="en-US" b="1" dirty="0" smtClean="0">
                  <a:latin typeface="Courier"/>
                  <a:cs typeface="Courier"/>
                </a:rPr>
                <a:t>barrier</a:t>
              </a:r>
              <a:r>
                <a:rPr lang="en-US" dirty="0" smtClean="0">
                  <a:latin typeface="Courier"/>
                  <a:cs typeface="Courier"/>
                </a:rPr>
                <a:t>;</a:t>
              </a: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5881362" y="4287552"/>
            <a:ext cx="1408438" cy="1200329"/>
          </a:xfrm>
          <a:prstGeom prst="rect">
            <a:avLst/>
          </a:prstGeom>
          <a:noFill/>
          <a:ln w="19050" cmpd="sng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ourier"/>
                <a:cs typeface="Courier"/>
              </a:rPr>
              <a:t>//P2</a:t>
            </a:r>
          </a:p>
          <a:p>
            <a:r>
              <a:rPr lang="en-US" b="1" dirty="0" smtClean="0">
                <a:latin typeface="Courier"/>
                <a:cs typeface="Courier"/>
              </a:rPr>
              <a:t>advance</a:t>
            </a:r>
            <a:r>
              <a:rPr lang="en-US" dirty="0" smtClean="0">
                <a:latin typeface="Courier"/>
                <a:cs typeface="Courier"/>
              </a:rPr>
              <a:t>;</a:t>
            </a:r>
            <a:endParaRPr lang="en-US" dirty="0">
              <a:latin typeface="Courier"/>
              <a:cs typeface="Courier"/>
            </a:endParaRPr>
          </a:p>
          <a:p>
            <a:r>
              <a:rPr lang="en-US" dirty="0" smtClean="0">
                <a:latin typeface="Courier"/>
                <a:cs typeface="Courier"/>
              </a:rPr>
              <a:t>S1;</a:t>
            </a:r>
          </a:p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774692" y="4287552"/>
            <a:ext cx="1336808" cy="1200329"/>
          </a:xfrm>
          <a:prstGeom prst="rect">
            <a:avLst/>
          </a:prstGeom>
          <a:noFill/>
          <a:ln w="19050" cmpd="sng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ourier"/>
                <a:cs typeface="Courier"/>
              </a:rPr>
              <a:t>//P1</a:t>
            </a:r>
            <a:endParaRPr lang="en-US" dirty="0">
              <a:latin typeface="Courier"/>
              <a:cs typeface="Courier"/>
            </a:endParaRPr>
          </a:p>
          <a:p>
            <a:r>
              <a:rPr lang="en-US" b="1" dirty="0" smtClean="0">
                <a:latin typeface="Courier"/>
                <a:cs typeface="Courier"/>
              </a:rPr>
              <a:t>advance</a:t>
            </a:r>
            <a:r>
              <a:rPr lang="en-US" dirty="0" smtClean="0">
                <a:latin typeface="Courier"/>
                <a:cs typeface="Courier"/>
              </a:rPr>
              <a:t>;</a:t>
            </a:r>
            <a:endParaRPr lang="en-US" dirty="0">
              <a:latin typeface="Courier"/>
              <a:cs typeface="Courier"/>
            </a:endParaRPr>
          </a:p>
          <a:p>
            <a:r>
              <a:rPr lang="en-US" dirty="0" smtClean="0">
                <a:latin typeface="Courier"/>
                <a:cs typeface="Courier"/>
              </a:rPr>
              <a:t>S0;</a:t>
            </a:r>
          </a:p>
          <a:p>
            <a:r>
              <a:rPr lang="en-US" b="1" dirty="0" smtClean="0">
                <a:latin typeface="Courier"/>
                <a:cs typeface="Courier"/>
              </a:rPr>
              <a:t>advance</a:t>
            </a:r>
            <a:r>
              <a:rPr lang="en-US" dirty="0" smtClean="0">
                <a:latin typeface="Courier"/>
                <a:cs typeface="Courier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13018043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urier"/>
                <a:cs typeface="Courier"/>
              </a:rPr>
              <a:t>clocks</a:t>
            </a:r>
            <a:r>
              <a:rPr lang="en-US" dirty="0" smtClean="0"/>
              <a:t> </a:t>
            </a:r>
            <a:r>
              <a:rPr lang="en-US" dirty="0" err="1" smtClean="0"/>
              <a:t>vs</a:t>
            </a:r>
            <a:r>
              <a:rPr lang="en-US" dirty="0" smtClean="0"/>
              <a:t> </a:t>
            </a:r>
            <a:r>
              <a:rPr lang="en-US" dirty="0" smtClean="0">
                <a:latin typeface="Courier"/>
                <a:cs typeface="Courier"/>
              </a:rPr>
              <a:t>barriers</a:t>
            </a:r>
            <a:endParaRPr lang="en-US" dirty="0">
              <a:latin typeface="Courier"/>
              <a:cs typeface="Courier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Barriers can easily deadlock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Clocks are more dynamic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8260C-7339-B54A-ACD0-8F067C8E38FB}" type="slidenum">
              <a:rPr lang="en-US" smtClean="0"/>
              <a:t>14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774692" y="2166954"/>
            <a:ext cx="5515108" cy="1359388"/>
            <a:chOff x="1431792" y="2116154"/>
            <a:chExt cx="5515108" cy="1359388"/>
          </a:xfrm>
        </p:grpSpPr>
        <p:sp>
          <p:nvSpPr>
            <p:cNvPr id="6" name="TextBox 5"/>
            <p:cNvSpPr txBox="1"/>
            <p:nvPr/>
          </p:nvSpPr>
          <p:spPr>
            <a:xfrm>
              <a:off x="5538462" y="2186313"/>
              <a:ext cx="1408438" cy="1200329"/>
            </a:xfrm>
            <a:prstGeom prst="rect">
              <a:avLst/>
            </a:prstGeom>
            <a:noFill/>
            <a:ln w="19050" cmpd="sng"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latin typeface="Courier"/>
                  <a:cs typeface="Courier"/>
                </a:rPr>
                <a:t>//P2</a:t>
              </a:r>
            </a:p>
            <a:p>
              <a:r>
                <a:rPr lang="en-US" b="1" dirty="0">
                  <a:latin typeface="Courier"/>
                  <a:cs typeface="Courier"/>
                </a:rPr>
                <a:t>barrier</a:t>
              </a:r>
              <a:r>
                <a:rPr lang="en-US" dirty="0">
                  <a:latin typeface="Courier"/>
                  <a:cs typeface="Courier"/>
                </a:rPr>
                <a:t>;</a:t>
              </a:r>
            </a:p>
            <a:p>
              <a:r>
                <a:rPr lang="en-US" dirty="0" smtClean="0">
                  <a:latin typeface="Courier"/>
                  <a:cs typeface="Courier"/>
                </a:rPr>
                <a:t>S1;</a:t>
              </a:r>
            </a:p>
            <a:p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431792" y="2186313"/>
              <a:ext cx="1336808" cy="1200329"/>
            </a:xfrm>
            <a:prstGeom prst="rect">
              <a:avLst/>
            </a:prstGeom>
            <a:noFill/>
            <a:ln w="19050" cmpd="sng"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latin typeface="Courier"/>
                  <a:cs typeface="Courier"/>
                </a:rPr>
                <a:t>//P1</a:t>
              </a:r>
              <a:endParaRPr lang="en-US" dirty="0">
                <a:latin typeface="Courier"/>
                <a:cs typeface="Courier"/>
              </a:endParaRPr>
            </a:p>
            <a:p>
              <a:r>
                <a:rPr lang="en-US" b="1" dirty="0">
                  <a:latin typeface="Courier"/>
                  <a:cs typeface="Courier"/>
                </a:rPr>
                <a:t>barrier</a:t>
              </a:r>
              <a:r>
                <a:rPr lang="en-US" dirty="0">
                  <a:latin typeface="Courier"/>
                  <a:cs typeface="Courier"/>
                </a:rPr>
                <a:t>;</a:t>
              </a:r>
            </a:p>
            <a:p>
              <a:r>
                <a:rPr lang="en-US" dirty="0" smtClean="0">
                  <a:latin typeface="Courier"/>
                  <a:cs typeface="Courier"/>
                </a:rPr>
                <a:t>S0;</a:t>
              </a:r>
            </a:p>
            <a:p>
              <a:r>
                <a:rPr lang="en-US" b="1" dirty="0" smtClean="0">
                  <a:latin typeface="Courier"/>
                  <a:cs typeface="Courier"/>
                </a:rPr>
                <a:t>barrier</a:t>
              </a:r>
              <a:r>
                <a:rPr lang="en-US" dirty="0" smtClean="0">
                  <a:latin typeface="Courier"/>
                  <a:cs typeface="Courier"/>
                </a:rPr>
                <a:t>;</a:t>
              </a:r>
            </a:p>
          </p:txBody>
        </p:sp>
        <p:sp>
          <p:nvSpPr>
            <p:cNvPr id="9" name="Explosion 1 8"/>
            <p:cNvSpPr/>
            <p:nvPr/>
          </p:nvSpPr>
          <p:spPr>
            <a:xfrm>
              <a:off x="3162300" y="2116154"/>
              <a:ext cx="1993900" cy="1359388"/>
            </a:xfrm>
            <a:prstGeom prst="irregularSeal1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deadlock</a:t>
              </a:r>
              <a:endParaRPr lang="en-US" dirty="0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5881362" y="4287552"/>
            <a:ext cx="1408438" cy="1200329"/>
          </a:xfrm>
          <a:prstGeom prst="rect">
            <a:avLst/>
          </a:prstGeom>
          <a:noFill/>
          <a:ln w="19050" cmpd="sng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ourier"/>
                <a:cs typeface="Courier"/>
              </a:rPr>
              <a:t>//P2</a:t>
            </a:r>
          </a:p>
          <a:p>
            <a:r>
              <a:rPr lang="en-US" b="1" dirty="0" smtClean="0">
                <a:latin typeface="Courier"/>
                <a:cs typeface="Courier"/>
              </a:rPr>
              <a:t>advance</a:t>
            </a:r>
            <a:r>
              <a:rPr lang="en-US" dirty="0" smtClean="0">
                <a:latin typeface="Courier"/>
                <a:cs typeface="Courier"/>
              </a:rPr>
              <a:t>;</a:t>
            </a:r>
            <a:endParaRPr lang="en-US" dirty="0">
              <a:latin typeface="Courier"/>
              <a:cs typeface="Courier"/>
            </a:endParaRPr>
          </a:p>
          <a:p>
            <a:r>
              <a:rPr lang="en-US" dirty="0" smtClean="0">
                <a:latin typeface="Courier"/>
                <a:cs typeface="Courier"/>
              </a:rPr>
              <a:t>S1;</a:t>
            </a:r>
          </a:p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774692" y="4287552"/>
            <a:ext cx="1336808" cy="1200329"/>
          </a:xfrm>
          <a:prstGeom prst="rect">
            <a:avLst/>
          </a:prstGeom>
          <a:noFill/>
          <a:ln w="19050" cmpd="sng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ourier"/>
                <a:cs typeface="Courier"/>
              </a:rPr>
              <a:t>//P1</a:t>
            </a:r>
            <a:endParaRPr lang="en-US" dirty="0">
              <a:latin typeface="Courier"/>
              <a:cs typeface="Courier"/>
            </a:endParaRPr>
          </a:p>
          <a:p>
            <a:r>
              <a:rPr lang="en-US" b="1" dirty="0" smtClean="0">
                <a:latin typeface="Courier"/>
                <a:cs typeface="Courier"/>
              </a:rPr>
              <a:t>advance</a:t>
            </a:r>
            <a:r>
              <a:rPr lang="en-US" dirty="0" smtClean="0">
                <a:latin typeface="Courier"/>
                <a:cs typeface="Courier"/>
              </a:rPr>
              <a:t>;</a:t>
            </a:r>
            <a:endParaRPr lang="en-US" dirty="0">
              <a:latin typeface="Courier"/>
              <a:cs typeface="Courier"/>
            </a:endParaRPr>
          </a:p>
          <a:p>
            <a:r>
              <a:rPr lang="en-US" dirty="0" smtClean="0">
                <a:latin typeface="Courier"/>
                <a:cs typeface="Courier"/>
              </a:rPr>
              <a:t>S0;</a:t>
            </a:r>
          </a:p>
          <a:p>
            <a:r>
              <a:rPr lang="en-US" b="1" dirty="0" smtClean="0">
                <a:latin typeface="Courier"/>
                <a:cs typeface="Courier"/>
              </a:rPr>
              <a:t>advance</a:t>
            </a:r>
            <a:r>
              <a:rPr lang="en-US" dirty="0" smtClean="0">
                <a:latin typeface="Courier"/>
                <a:cs typeface="Courier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24022835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urier"/>
                <a:cs typeface="Courier"/>
              </a:rPr>
              <a:t>clocks</a:t>
            </a:r>
            <a:r>
              <a:rPr lang="en-US" dirty="0" smtClean="0"/>
              <a:t> </a:t>
            </a:r>
            <a:r>
              <a:rPr lang="en-US" dirty="0" err="1" smtClean="0"/>
              <a:t>vs</a:t>
            </a:r>
            <a:r>
              <a:rPr lang="en-US" dirty="0" smtClean="0"/>
              <a:t> </a:t>
            </a:r>
            <a:r>
              <a:rPr lang="en-US" dirty="0" smtClean="0">
                <a:latin typeface="Courier"/>
                <a:cs typeface="Courier"/>
              </a:rPr>
              <a:t>barriers</a:t>
            </a:r>
            <a:endParaRPr lang="en-US" dirty="0">
              <a:latin typeface="Courier"/>
              <a:cs typeface="Courier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Barriers can easily deadlock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Clocks are more dynamic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8260C-7339-B54A-ACD0-8F067C8E38FB}" type="slidenum">
              <a:rPr lang="en-US" smtClean="0"/>
              <a:t>15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774692" y="2166954"/>
            <a:ext cx="5515108" cy="1359388"/>
            <a:chOff x="1431792" y="2116154"/>
            <a:chExt cx="5515108" cy="1359388"/>
          </a:xfrm>
        </p:grpSpPr>
        <p:sp>
          <p:nvSpPr>
            <p:cNvPr id="6" name="TextBox 5"/>
            <p:cNvSpPr txBox="1"/>
            <p:nvPr/>
          </p:nvSpPr>
          <p:spPr>
            <a:xfrm>
              <a:off x="5538462" y="2186313"/>
              <a:ext cx="1408438" cy="1200329"/>
            </a:xfrm>
            <a:prstGeom prst="rect">
              <a:avLst/>
            </a:prstGeom>
            <a:noFill/>
            <a:ln w="19050" cmpd="sng"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latin typeface="Courier"/>
                  <a:cs typeface="Courier"/>
                </a:rPr>
                <a:t>//P2</a:t>
              </a:r>
            </a:p>
            <a:p>
              <a:r>
                <a:rPr lang="en-US" b="1" dirty="0">
                  <a:latin typeface="Courier"/>
                  <a:cs typeface="Courier"/>
                </a:rPr>
                <a:t>barrier</a:t>
              </a:r>
              <a:r>
                <a:rPr lang="en-US" dirty="0">
                  <a:latin typeface="Courier"/>
                  <a:cs typeface="Courier"/>
                </a:rPr>
                <a:t>;</a:t>
              </a:r>
            </a:p>
            <a:p>
              <a:r>
                <a:rPr lang="en-US" dirty="0" smtClean="0">
                  <a:latin typeface="Courier"/>
                  <a:cs typeface="Courier"/>
                </a:rPr>
                <a:t>S1;</a:t>
              </a:r>
            </a:p>
            <a:p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431792" y="2186313"/>
              <a:ext cx="1336808" cy="1200329"/>
            </a:xfrm>
            <a:prstGeom prst="rect">
              <a:avLst/>
            </a:prstGeom>
            <a:noFill/>
            <a:ln w="19050" cmpd="sng"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latin typeface="Courier"/>
                  <a:cs typeface="Courier"/>
                </a:rPr>
                <a:t>//P1</a:t>
              </a:r>
              <a:endParaRPr lang="en-US" dirty="0">
                <a:latin typeface="Courier"/>
                <a:cs typeface="Courier"/>
              </a:endParaRPr>
            </a:p>
            <a:p>
              <a:r>
                <a:rPr lang="en-US" b="1" dirty="0">
                  <a:latin typeface="Courier"/>
                  <a:cs typeface="Courier"/>
                </a:rPr>
                <a:t>barrier</a:t>
              </a:r>
              <a:r>
                <a:rPr lang="en-US" dirty="0">
                  <a:latin typeface="Courier"/>
                  <a:cs typeface="Courier"/>
                </a:rPr>
                <a:t>;</a:t>
              </a:r>
            </a:p>
            <a:p>
              <a:r>
                <a:rPr lang="en-US" dirty="0" smtClean="0">
                  <a:latin typeface="Courier"/>
                  <a:cs typeface="Courier"/>
                </a:rPr>
                <a:t>S0;</a:t>
              </a:r>
            </a:p>
            <a:p>
              <a:r>
                <a:rPr lang="en-US" b="1" dirty="0" smtClean="0">
                  <a:latin typeface="Courier"/>
                  <a:cs typeface="Courier"/>
                </a:rPr>
                <a:t>barrier</a:t>
              </a:r>
              <a:r>
                <a:rPr lang="en-US" dirty="0" smtClean="0">
                  <a:latin typeface="Courier"/>
                  <a:cs typeface="Courier"/>
                </a:rPr>
                <a:t>;</a:t>
              </a:r>
            </a:p>
          </p:txBody>
        </p:sp>
        <p:sp>
          <p:nvSpPr>
            <p:cNvPr id="9" name="Explosion 1 8"/>
            <p:cNvSpPr/>
            <p:nvPr/>
          </p:nvSpPr>
          <p:spPr>
            <a:xfrm>
              <a:off x="3162300" y="2116154"/>
              <a:ext cx="1993900" cy="1359388"/>
            </a:xfrm>
            <a:prstGeom prst="irregularSeal1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deadlock</a:t>
              </a:r>
              <a:endParaRPr lang="en-US" dirty="0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5881362" y="4287552"/>
            <a:ext cx="1408438" cy="1200329"/>
          </a:xfrm>
          <a:prstGeom prst="rect">
            <a:avLst/>
          </a:prstGeom>
          <a:noFill/>
          <a:ln w="19050" cmpd="sng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ourier"/>
                <a:cs typeface="Courier"/>
              </a:rPr>
              <a:t>//P2</a:t>
            </a:r>
          </a:p>
          <a:p>
            <a:r>
              <a:rPr lang="en-US" b="1" dirty="0" smtClean="0">
                <a:latin typeface="Courier"/>
                <a:cs typeface="Courier"/>
              </a:rPr>
              <a:t>advance</a:t>
            </a:r>
            <a:r>
              <a:rPr lang="en-US" dirty="0" smtClean="0">
                <a:latin typeface="Courier"/>
                <a:cs typeface="Courier"/>
              </a:rPr>
              <a:t>;</a:t>
            </a:r>
            <a:endParaRPr lang="en-US" dirty="0">
              <a:latin typeface="Courier"/>
              <a:cs typeface="Courier"/>
            </a:endParaRPr>
          </a:p>
          <a:p>
            <a:r>
              <a:rPr lang="en-US" dirty="0" smtClean="0">
                <a:latin typeface="Courier"/>
                <a:cs typeface="Courier"/>
              </a:rPr>
              <a:t>S1;</a:t>
            </a:r>
          </a:p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774692" y="4287552"/>
            <a:ext cx="1336808" cy="1200329"/>
          </a:xfrm>
          <a:prstGeom prst="rect">
            <a:avLst/>
          </a:prstGeom>
          <a:noFill/>
          <a:ln w="19050" cmpd="sng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ourier"/>
                <a:cs typeface="Courier"/>
              </a:rPr>
              <a:t>//P1</a:t>
            </a:r>
            <a:endParaRPr lang="en-US" dirty="0">
              <a:latin typeface="Courier"/>
              <a:cs typeface="Courier"/>
            </a:endParaRPr>
          </a:p>
          <a:p>
            <a:r>
              <a:rPr lang="en-US" b="1" dirty="0" smtClean="0">
                <a:latin typeface="Courier"/>
                <a:cs typeface="Courier"/>
              </a:rPr>
              <a:t>advance</a:t>
            </a:r>
            <a:r>
              <a:rPr lang="en-US" dirty="0" smtClean="0">
                <a:latin typeface="Courier"/>
                <a:cs typeface="Courier"/>
              </a:rPr>
              <a:t>;</a:t>
            </a:r>
            <a:endParaRPr lang="en-US" dirty="0">
              <a:latin typeface="Courier"/>
              <a:cs typeface="Courier"/>
            </a:endParaRPr>
          </a:p>
          <a:p>
            <a:r>
              <a:rPr lang="en-US" dirty="0" smtClean="0">
                <a:latin typeface="Courier"/>
                <a:cs typeface="Courier"/>
              </a:rPr>
              <a:t>S0;</a:t>
            </a:r>
          </a:p>
          <a:p>
            <a:r>
              <a:rPr lang="en-US" b="1" dirty="0" smtClean="0">
                <a:latin typeface="Courier"/>
                <a:cs typeface="Courier"/>
              </a:rPr>
              <a:t>advance</a:t>
            </a:r>
            <a:r>
              <a:rPr lang="en-US" dirty="0" smtClean="0">
                <a:latin typeface="Courier"/>
                <a:cs typeface="Courier"/>
              </a:rPr>
              <a:t>;</a:t>
            </a:r>
          </a:p>
        </p:txBody>
      </p:sp>
      <p:sp>
        <p:nvSpPr>
          <p:cNvPr id="20" name="Oval 19"/>
          <p:cNvSpPr/>
          <p:nvPr/>
        </p:nvSpPr>
        <p:spPr>
          <a:xfrm>
            <a:off x="4107148" y="4483100"/>
            <a:ext cx="788881" cy="78888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55545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Dynamicity of Clocks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Implicit Syntax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The process creating a clock is also registered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8260C-7339-B54A-ACD0-8F067C8E38FB}" type="slidenum">
              <a:rPr lang="en-US" smtClean="0"/>
              <a:t>16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03192" y="2237113"/>
            <a:ext cx="3076708" cy="2031325"/>
          </a:xfrm>
          <a:prstGeom prst="rect">
            <a:avLst/>
          </a:prstGeom>
          <a:noFill/>
          <a:ln w="19050" cmpd="sng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latin typeface="Courier"/>
                <a:cs typeface="Courier"/>
              </a:rPr>
              <a:t>clocked finish</a:t>
            </a:r>
            <a:r>
              <a:rPr lang="en-US" dirty="0">
                <a:latin typeface="Courier"/>
                <a:cs typeface="Courier"/>
              </a:rPr>
              <a:t> </a:t>
            </a:r>
          </a:p>
          <a:p>
            <a:r>
              <a:rPr lang="en-US" dirty="0" smtClean="0">
                <a:latin typeface="Courier"/>
                <a:cs typeface="Courier"/>
              </a:rPr>
              <a:t>   for </a:t>
            </a:r>
            <a:r>
              <a:rPr lang="en-US" dirty="0">
                <a:latin typeface="Courier"/>
                <a:cs typeface="Courier"/>
              </a:rPr>
              <a:t>(</a:t>
            </a:r>
            <a:r>
              <a:rPr lang="en-US" dirty="0" err="1">
                <a:latin typeface="Courier"/>
                <a:cs typeface="Courier"/>
              </a:rPr>
              <a:t>i</a:t>
            </a:r>
            <a:r>
              <a:rPr lang="en-US" dirty="0">
                <a:latin typeface="Courier"/>
                <a:cs typeface="Courier"/>
              </a:rPr>
              <a:t>=1:N</a:t>
            </a:r>
            <a:r>
              <a:rPr lang="en-US" dirty="0" smtClean="0">
                <a:latin typeface="Courier"/>
                <a:cs typeface="Courier"/>
              </a:rPr>
              <a:t>)</a:t>
            </a:r>
          </a:p>
          <a:p>
            <a:r>
              <a:rPr lang="en-US" dirty="0">
                <a:latin typeface="Courier"/>
                <a:cs typeface="Courier"/>
              </a:rPr>
              <a:t> </a:t>
            </a:r>
            <a:r>
              <a:rPr lang="en-US" dirty="0" smtClean="0">
                <a:latin typeface="Courier"/>
                <a:cs typeface="Courier"/>
              </a:rPr>
              <a:t>     </a:t>
            </a:r>
            <a:r>
              <a:rPr lang="en-US" b="1" dirty="0" smtClean="0">
                <a:latin typeface="Courier"/>
                <a:cs typeface="Courier"/>
              </a:rPr>
              <a:t>clocked </a:t>
            </a:r>
            <a:r>
              <a:rPr lang="en-US" b="1" dirty="0" err="1">
                <a:latin typeface="Courier"/>
                <a:cs typeface="Courier"/>
              </a:rPr>
              <a:t>async</a:t>
            </a:r>
            <a:r>
              <a:rPr lang="en-US" dirty="0">
                <a:latin typeface="Courier"/>
                <a:cs typeface="Courier"/>
              </a:rPr>
              <a:t> { </a:t>
            </a:r>
          </a:p>
          <a:p>
            <a:r>
              <a:rPr lang="en-US" dirty="0" smtClean="0">
                <a:latin typeface="Courier"/>
                <a:cs typeface="Courier"/>
              </a:rPr>
              <a:t>         for </a:t>
            </a:r>
            <a:r>
              <a:rPr lang="en-US" dirty="0">
                <a:latin typeface="Courier"/>
                <a:cs typeface="Courier"/>
              </a:rPr>
              <a:t>(j=</a:t>
            </a:r>
            <a:r>
              <a:rPr lang="en-US" dirty="0" err="1">
                <a:latin typeface="Courier"/>
                <a:cs typeface="Courier"/>
              </a:rPr>
              <a:t>i:N</a:t>
            </a:r>
            <a:r>
              <a:rPr lang="en-US" dirty="0">
                <a:latin typeface="Courier"/>
                <a:cs typeface="Courier"/>
              </a:rPr>
              <a:t>) </a:t>
            </a:r>
            <a:endParaRPr lang="en-US" dirty="0" smtClean="0">
              <a:latin typeface="Courier"/>
              <a:cs typeface="Courier"/>
            </a:endParaRPr>
          </a:p>
          <a:p>
            <a:r>
              <a:rPr lang="en-US" dirty="0">
                <a:latin typeface="Courier"/>
                <a:cs typeface="Courier"/>
              </a:rPr>
              <a:t> </a:t>
            </a:r>
            <a:r>
              <a:rPr lang="en-US" dirty="0" smtClean="0">
                <a:latin typeface="Courier"/>
                <a:cs typeface="Courier"/>
              </a:rPr>
              <a:t>           </a:t>
            </a:r>
            <a:r>
              <a:rPr lang="en-US" b="1" dirty="0" smtClean="0">
                <a:latin typeface="Courier"/>
                <a:cs typeface="Courier"/>
              </a:rPr>
              <a:t>advance</a:t>
            </a:r>
            <a:r>
              <a:rPr lang="en-US" dirty="0">
                <a:latin typeface="Courier"/>
                <a:cs typeface="Courier"/>
              </a:rPr>
              <a:t>; </a:t>
            </a:r>
          </a:p>
          <a:p>
            <a:r>
              <a:rPr lang="en-US" dirty="0" smtClean="0">
                <a:latin typeface="Courier"/>
                <a:cs typeface="Courier"/>
              </a:rPr>
              <a:t>            S0</a:t>
            </a:r>
            <a:r>
              <a:rPr lang="en-US" dirty="0">
                <a:latin typeface="Courier"/>
                <a:cs typeface="Courier"/>
              </a:rPr>
              <a:t>; </a:t>
            </a:r>
          </a:p>
          <a:p>
            <a:r>
              <a:rPr lang="en-US" dirty="0" smtClean="0">
                <a:latin typeface="Courier"/>
                <a:cs typeface="Courier"/>
              </a:rPr>
              <a:t>      } </a:t>
            </a:r>
            <a:endParaRPr lang="en-US" dirty="0">
              <a:latin typeface="Courier"/>
              <a:cs typeface="Courier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79900" y="2160913"/>
            <a:ext cx="31085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Wingdings"/>
                <a:ea typeface="Wingdings"/>
                <a:cs typeface="Wingdings"/>
                <a:sym typeface="Wingdings"/>
              </a:rPr>
              <a:t></a:t>
            </a:r>
            <a:r>
              <a:rPr lang="en-US" sz="2400" dirty="0">
                <a:sym typeface="Wingdings"/>
              </a:rPr>
              <a:t> </a:t>
            </a:r>
            <a:r>
              <a:rPr lang="en-US" sz="2400" dirty="0" smtClean="0">
                <a:sym typeface="Wingdings"/>
              </a:rPr>
              <a:t>Creation of a clock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4267200" y="2745113"/>
            <a:ext cx="39624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Wingdings"/>
                <a:ea typeface="Wingdings"/>
                <a:cs typeface="Wingdings"/>
                <a:sym typeface="Wingdings"/>
              </a:rPr>
              <a:t></a:t>
            </a:r>
            <a:r>
              <a:rPr lang="en-US" sz="2400" dirty="0">
                <a:sym typeface="Wingdings"/>
              </a:rPr>
              <a:t> </a:t>
            </a:r>
            <a:r>
              <a:rPr lang="en-US" sz="2400" dirty="0" smtClean="0">
                <a:sym typeface="Wingdings"/>
              </a:rPr>
              <a:t>Each process is registered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4279900" y="3886406"/>
            <a:ext cx="44071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Wingdings"/>
                <a:ea typeface="Wingdings"/>
                <a:cs typeface="Wingdings"/>
                <a:sym typeface="Wingdings"/>
              </a:rPr>
              <a:t></a:t>
            </a:r>
            <a:r>
              <a:rPr lang="en-US" sz="2400" dirty="0">
                <a:sym typeface="Wingdings"/>
              </a:rPr>
              <a:t> </a:t>
            </a:r>
            <a:r>
              <a:rPr lang="en-US" sz="2400" dirty="0" smtClean="0">
                <a:sym typeface="Wingdings"/>
              </a:rPr>
              <a:t>Each process is un-registered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4279900" y="3327606"/>
            <a:ext cx="39507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Wingdings"/>
                <a:ea typeface="Wingdings"/>
                <a:cs typeface="Wingdings"/>
                <a:sym typeface="Wingdings"/>
              </a:rPr>
              <a:t></a:t>
            </a:r>
            <a:r>
              <a:rPr lang="en-US" sz="2400" dirty="0">
                <a:sym typeface="Wingdings"/>
              </a:rPr>
              <a:t> </a:t>
            </a:r>
            <a:r>
              <a:rPr lang="en-US" sz="2400" dirty="0" smtClean="0">
                <a:sym typeface="Wingdings"/>
              </a:rPr>
              <a:t>Sync registered processes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142476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Dynamicity of Clocks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Implicit Syntax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Each process waits until all processes starts</a:t>
            </a:r>
          </a:p>
          <a:p>
            <a:pPr lvl="1"/>
            <a:r>
              <a:rPr lang="en-US" dirty="0" smtClean="0"/>
              <a:t>The primary process has to terminate first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8260C-7339-B54A-ACD0-8F067C8E38FB}" type="slidenum">
              <a:rPr lang="en-US" smtClean="0"/>
              <a:t>17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03192" y="2237113"/>
            <a:ext cx="3076708" cy="2031325"/>
          </a:xfrm>
          <a:prstGeom prst="rect">
            <a:avLst/>
          </a:prstGeom>
          <a:noFill/>
          <a:ln w="19050" cmpd="sng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latin typeface="Courier"/>
                <a:cs typeface="Courier"/>
              </a:rPr>
              <a:t>clocked finish</a:t>
            </a:r>
            <a:r>
              <a:rPr lang="en-US" dirty="0">
                <a:latin typeface="Courier"/>
                <a:cs typeface="Courier"/>
              </a:rPr>
              <a:t> </a:t>
            </a:r>
          </a:p>
          <a:p>
            <a:r>
              <a:rPr lang="en-US" dirty="0" smtClean="0">
                <a:latin typeface="Courier"/>
                <a:cs typeface="Courier"/>
              </a:rPr>
              <a:t>   for </a:t>
            </a:r>
            <a:r>
              <a:rPr lang="en-US" dirty="0">
                <a:latin typeface="Courier"/>
                <a:cs typeface="Courier"/>
              </a:rPr>
              <a:t>(</a:t>
            </a:r>
            <a:r>
              <a:rPr lang="en-US" dirty="0" err="1">
                <a:latin typeface="Courier"/>
                <a:cs typeface="Courier"/>
              </a:rPr>
              <a:t>i</a:t>
            </a:r>
            <a:r>
              <a:rPr lang="en-US" dirty="0">
                <a:latin typeface="Courier"/>
                <a:cs typeface="Courier"/>
              </a:rPr>
              <a:t>=1:N</a:t>
            </a:r>
            <a:r>
              <a:rPr lang="en-US" dirty="0" smtClean="0">
                <a:latin typeface="Courier"/>
                <a:cs typeface="Courier"/>
              </a:rPr>
              <a:t>)</a:t>
            </a:r>
          </a:p>
          <a:p>
            <a:r>
              <a:rPr lang="en-US" dirty="0">
                <a:latin typeface="Courier"/>
                <a:cs typeface="Courier"/>
              </a:rPr>
              <a:t> </a:t>
            </a:r>
            <a:r>
              <a:rPr lang="en-US" dirty="0" smtClean="0">
                <a:latin typeface="Courier"/>
                <a:cs typeface="Courier"/>
              </a:rPr>
              <a:t>     </a:t>
            </a:r>
            <a:r>
              <a:rPr lang="en-US" b="1" dirty="0" smtClean="0">
                <a:latin typeface="Courier"/>
                <a:cs typeface="Courier"/>
              </a:rPr>
              <a:t>clocked </a:t>
            </a:r>
            <a:r>
              <a:rPr lang="en-US" b="1" dirty="0" err="1">
                <a:latin typeface="Courier"/>
                <a:cs typeface="Courier"/>
              </a:rPr>
              <a:t>async</a:t>
            </a:r>
            <a:r>
              <a:rPr lang="en-US" dirty="0">
                <a:latin typeface="Courier"/>
                <a:cs typeface="Courier"/>
              </a:rPr>
              <a:t> { </a:t>
            </a:r>
          </a:p>
          <a:p>
            <a:r>
              <a:rPr lang="en-US" dirty="0" smtClean="0">
                <a:latin typeface="Courier"/>
                <a:cs typeface="Courier"/>
              </a:rPr>
              <a:t>         for </a:t>
            </a:r>
            <a:r>
              <a:rPr lang="en-US" dirty="0">
                <a:latin typeface="Courier"/>
                <a:cs typeface="Courier"/>
              </a:rPr>
              <a:t>(j=</a:t>
            </a:r>
            <a:r>
              <a:rPr lang="en-US" dirty="0" err="1">
                <a:latin typeface="Courier"/>
                <a:cs typeface="Courier"/>
              </a:rPr>
              <a:t>i:N</a:t>
            </a:r>
            <a:r>
              <a:rPr lang="en-US" dirty="0">
                <a:latin typeface="Courier"/>
                <a:cs typeface="Courier"/>
              </a:rPr>
              <a:t>) </a:t>
            </a:r>
            <a:endParaRPr lang="en-US" dirty="0" smtClean="0">
              <a:latin typeface="Courier"/>
              <a:cs typeface="Courier"/>
            </a:endParaRPr>
          </a:p>
          <a:p>
            <a:r>
              <a:rPr lang="en-US" dirty="0">
                <a:latin typeface="Courier"/>
                <a:cs typeface="Courier"/>
              </a:rPr>
              <a:t> </a:t>
            </a:r>
            <a:r>
              <a:rPr lang="en-US" dirty="0" smtClean="0">
                <a:latin typeface="Courier"/>
                <a:cs typeface="Courier"/>
              </a:rPr>
              <a:t>           </a:t>
            </a:r>
            <a:r>
              <a:rPr lang="en-US" b="1" dirty="0" smtClean="0">
                <a:latin typeface="Courier"/>
                <a:cs typeface="Courier"/>
              </a:rPr>
              <a:t>advance</a:t>
            </a:r>
            <a:r>
              <a:rPr lang="en-US" dirty="0">
                <a:latin typeface="Courier"/>
                <a:cs typeface="Courier"/>
              </a:rPr>
              <a:t>; </a:t>
            </a:r>
          </a:p>
          <a:p>
            <a:r>
              <a:rPr lang="en-US" dirty="0" smtClean="0">
                <a:latin typeface="Courier"/>
                <a:cs typeface="Courier"/>
              </a:rPr>
              <a:t>            S0</a:t>
            </a:r>
            <a:r>
              <a:rPr lang="en-US" dirty="0">
                <a:latin typeface="Courier"/>
                <a:cs typeface="Courier"/>
              </a:rPr>
              <a:t>; </a:t>
            </a:r>
          </a:p>
          <a:p>
            <a:r>
              <a:rPr lang="en-US" dirty="0" smtClean="0">
                <a:latin typeface="Courier"/>
                <a:cs typeface="Courier"/>
              </a:rPr>
              <a:t>      } </a:t>
            </a:r>
            <a:endParaRPr lang="en-US" dirty="0">
              <a:latin typeface="Courier"/>
              <a:cs typeface="Courier"/>
            </a:endParaRPr>
          </a:p>
        </p:txBody>
      </p:sp>
      <p:pic>
        <p:nvPicPr>
          <p:cNvPr id="11" name="Picture 10" descr="clock-ex1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6960" y="1943100"/>
            <a:ext cx="27432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6394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Dynamicity of Clocks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Implicit Syntax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Each process waits until all processes starts</a:t>
            </a:r>
          </a:p>
          <a:p>
            <a:pPr lvl="1"/>
            <a:r>
              <a:rPr lang="en-US" dirty="0" smtClean="0"/>
              <a:t>The primary process has to terminate first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8260C-7339-B54A-ACD0-8F067C8E38FB}" type="slidenum">
              <a:rPr lang="en-US" smtClean="0"/>
              <a:t>18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03192" y="2237113"/>
            <a:ext cx="3076708" cy="2031325"/>
          </a:xfrm>
          <a:prstGeom prst="rect">
            <a:avLst/>
          </a:prstGeom>
          <a:noFill/>
          <a:ln w="19050" cmpd="sng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latin typeface="Courier"/>
                <a:cs typeface="Courier"/>
              </a:rPr>
              <a:t>clocked finish</a:t>
            </a:r>
            <a:r>
              <a:rPr lang="en-US" dirty="0">
                <a:latin typeface="Courier"/>
                <a:cs typeface="Courier"/>
              </a:rPr>
              <a:t> </a:t>
            </a:r>
          </a:p>
          <a:p>
            <a:r>
              <a:rPr lang="en-US" dirty="0" smtClean="0">
                <a:latin typeface="Courier"/>
                <a:cs typeface="Courier"/>
              </a:rPr>
              <a:t>   for </a:t>
            </a:r>
            <a:r>
              <a:rPr lang="en-US" dirty="0">
                <a:latin typeface="Courier"/>
                <a:cs typeface="Courier"/>
              </a:rPr>
              <a:t>(</a:t>
            </a:r>
            <a:r>
              <a:rPr lang="en-US" dirty="0" err="1">
                <a:latin typeface="Courier"/>
                <a:cs typeface="Courier"/>
              </a:rPr>
              <a:t>i</a:t>
            </a:r>
            <a:r>
              <a:rPr lang="en-US" dirty="0">
                <a:latin typeface="Courier"/>
                <a:cs typeface="Courier"/>
              </a:rPr>
              <a:t>=1:N</a:t>
            </a:r>
            <a:r>
              <a:rPr lang="en-US" dirty="0" smtClean="0">
                <a:latin typeface="Courier"/>
                <a:cs typeface="Courier"/>
              </a:rPr>
              <a:t>)</a:t>
            </a:r>
          </a:p>
          <a:p>
            <a:r>
              <a:rPr lang="en-US" dirty="0">
                <a:latin typeface="Courier"/>
                <a:cs typeface="Courier"/>
              </a:rPr>
              <a:t> </a:t>
            </a:r>
            <a:r>
              <a:rPr lang="en-US" dirty="0" smtClean="0">
                <a:latin typeface="Courier"/>
                <a:cs typeface="Courier"/>
              </a:rPr>
              <a:t>     </a:t>
            </a:r>
            <a:r>
              <a:rPr lang="en-US" b="1" dirty="0" smtClean="0">
                <a:latin typeface="Courier"/>
                <a:cs typeface="Courier"/>
              </a:rPr>
              <a:t>clocked </a:t>
            </a:r>
            <a:r>
              <a:rPr lang="en-US" b="1" dirty="0" err="1">
                <a:latin typeface="Courier"/>
                <a:cs typeface="Courier"/>
              </a:rPr>
              <a:t>async</a:t>
            </a:r>
            <a:r>
              <a:rPr lang="en-US" dirty="0">
                <a:latin typeface="Courier"/>
                <a:cs typeface="Courier"/>
              </a:rPr>
              <a:t> { </a:t>
            </a:r>
          </a:p>
          <a:p>
            <a:r>
              <a:rPr lang="en-US" dirty="0" smtClean="0">
                <a:latin typeface="Courier"/>
                <a:cs typeface="Courier"/>
              </a:rPr>
              <a:t>         for </a:t>
            </a:r>
            <a:r>
              <a:rPr lang="en-US" dirty="0">
                <a:latin typeface="Courier"/>
                <a:cs typeface="Courier"/>
              </a:rPr>
              <a:t>(j=</a:t>
            </a:r>
            <a:r>
              <a:rPr lang="en-US" dirty="0" err="1">
                <a:latin typeface="Courier"/>
                <a:cs typeface="Courier"/>
              </a:rPr>
              <a:t>i:N</a:t>
            </a:r>
            <a:r>
              <a:rPr lang="en-US" dirty="0">
                <a:latin typeface="Courier"/>
                <a:cs typeface="Courier"/>
              </a:rPr>
              <a:t>) </a:t>
            </a:r>
            <a:endParaRPr lang="en-US" dirty="0" smtClean="0">
              <a:latin typeface="Courier"/>
              <a:cs typeface="Courier"/>
            </a:endParaRPr>
          </a:p>
          <a:p>
            <a:r>
              <a:rPr lang="en-US" dirty="0">
                <a:latin typeface="Courier"/>
                <a:cs typeface="Courier"/>
              </a:rPr>
              <a:t> </a:t>
            </a:r>
            <a:r>
              <a:rPr lang="en-US" dirty="0" smtClean="0">
                <a:latin typeface="Courier"/>
                <a:cs typeface="Courier"/>
              </a:rPr>
              <a:t>           </a:t>
            </a:r>
            <a:r>
              <a:rPr lang="en-US" b="1" dirty="0" smtClean="0">
                <a:latin typeface="Courier"/>
                <a:cs typeface="Courier"/>
              </a:rPr>
              <a:t>advance</a:t>
            </a:r>
            <a:r>
              <a:rPr lang="en-US" dirty="0">
                <a:latin typeface="Courier"/>
                <a:cs typeface="Courier"/>
              </a:rPr>
              <a:t>; </a:t>
            </a:r>
          </a:p>
          <a:p>
            <a:r>
              <a:rPr lang="en-US" dirty="0" smtClean="0">
                <a:latin typeface="Courier"/>
                <a:cs typeface="Courier"/>
              </a:rPr>
              <a:t>            S0</a:t>
            </a:r>
            <a:r>
              <a:rPr lang="en-US" dirty="0">
                <a:latin typeface="Courier"/>
                <a:cs typeface="Courier"/>
              </a:rPr>
              <a:t>; </a:t>
            </a:r>
          </a:p>
          <a:p>
            <a:r>
              <a:rPr lang="en-US" dirty="0" smtClean="0">
                <a:latin typeface="Courier"/>
                <a:cs typeface="Courier"/>
              </a:rPr>
              <a:t>      } </a:t>
            </a:r>
            <a:endParaRPr lang="en-US" dirty="0">
              <a:latin typeface="Courier"/>
              <a:cs typeface="Courier"/>
            </a:endParaRPr>
          </a:p>
        </p:txBody>
      </p:sp>
      <p:pic>
        <p:nvPicPr>
          <p:cNvPr id="11" name="Picture 10" descr="clock-ex1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6960" y="1943100"/>
            <a:ext cx="2743200" cy="2743200"/>
          </a:xfrm>
          <a:prstGeom prst="rect">
            <a:avLst/>
          </a:prstGeom>
        </p:spPr>
      </p:pic>
      <p:sp>
        <p:nvSpPr>
          <p:cNvPr id="15" name="Rounded Rectangle 14"/>
          <p:cNvSpPr/>
          <p:nvPr/>
        </p:nvSpPr>
        <p:spPr>
          <a:xfrm rot="5400000">
            <a:off x="4278399" y="3192673"/>
            <a:ext cx="2231673" cy="246580"/>
          </a:xfrm>
          <a:prstGeom prst="roundRect">
            <a:avLst/>
          </a:prstGeom>
          <a:solidFill>
            <a:schemeClr val="accent1">
              <a:lumMod val="10000"/>
              <a:lumOff val="90000"/>
              <a:alpha val="2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 rot="17100000">
            <a:off x="4971838" y="1467746"/>
            <a:ext cx="1091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activity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04053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Dynamicity of Clocks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Implicit Syntax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Each process waits until all processes starts</a:t>
            </a:r>
          </a:p>
          <a:p>
            <a:pPr lvl="1"/>
            <a:r>
              <a:rPr lang="en-US" dirty="0" smtClean="0"/>
              <a:t>The primary process has to terminate first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8260C-7339-B54A-ACD0-8F067C8E38FB}" type="slidenum">
              <a:rPr lang="en-US" smtClean="0"/>
              <a:t>19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03192" y="2237113"/>
            <a:ext cx="3076708" cy="2031325"/>
          </a:xfrm>
          <a:prstGeom prst="rect">
            <a:avLst/>
          </a:prstGeom>
          <a:noFill/>
          <a:ln w="19050" cmpd="sng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latin typeface="Courier"/>
                <a:cs typeface="Courier"/>
              </a:rPr>
              <a:t>clocked finish</a:t>
            </a:r>
            <a:r>
              <a:rPr lang="en-US" dirty="0">
                <a:latin typeface="Courier"/>
                <a:cs typeface="Courier"/>
              </a:rPr>
              <a:t> </a:t>
            </a:r>
          </a:p>
          <a:p>
            <a:r>
              <a:rPr lang="en-US" dirty="0" smtClean="0">
                <a:latin typeface="Courier"/>
                <a:cs typeface="Courier"/>
              </a:rPr>
              <a:t>   for </a:t>
            </a:r>
            <a:r>
              <a:rPr lang="en-US" dirty="0">
                <a:latin typeface="Courier"/>
                <a:cs typeface="Courier"/>
              </a:rPr>
              <a:t>(</a:t>
            </a:r>
            <a:r>
              <a:rPr lang="en-US" dirty="0" err="1">
                <a:latin typeface="Courier"/>
                <a:cs typeface="Courier"/>
              </a:rPr>
              <a:t>i</a:t>
            </a:r>
            <a:r>
              <a:rPr lang="en-US" dirty="0">
                <a:latin typeface="Courier"/>
                <a:cs typeface="Courier"/>
              </a:rPr>
              <a:t>=1:N</a:t>
            </a:r>
            <a:r>
              <a:rPr lang="en-US" dirty="0" smtClean="0">
                <a:latin typeface="Courier"/>
                <a:cs typeface="Courier"/>
              </a:rPr>
              <a:t>)</a:t>
            </a:r>
          </a:p>
          <a:p>
            <a:r>
              <a:rPr lang="en-US" dirty="0">
                <a:latin typeface="Courier"/>
                <a:cs typeface="Courier"/>
              </a:rPr>
              <a:t> </a:t>
            </a:r>
            <a:r>
              <a:rPr lang="en-US" dirty="0" smtClean="0">
                <a:latin typeface="Courier"/>
                <a:cs typeface="Courier"/>
              </a:rPr>
              <a:t>     </a:t>
            </a:r>
            <a:r>
              <a:rPr lang="en-US" b="1" dirty="0" smtClean="0">
                <a:latin typeface="Courier"/>
                <a:cs typeface="Courier"/>
              </a:rPr>
              <a:t>clocked </a:t>
            </a:r>
            <a:r>
              <a:rPr lang="en-US" b="1" dirty="0" err="1">
                <a:latin typeface="Courier"/>
                <a:cs typeface="Courier"/>
              </a:rPr>
              <a:t>async</a:t>
            </a:r>
            <a:r>
              <a:rPr lang="en-US" dirty="0">
                <a:latin typeface="Courier"/>
                <a:cs typeface="Courier"/>
              </a:rPr>
              <a:t> { </a:t>
            </a:r>
          </a:p>
          <a:p>
            <a:r>
              <a:rPr lang="en-US" dirty="0" smtClean="0">
                <a:latin typeface="Courier"/>
                <a:cs typeface="Courier"/>
              </a:rPr>
              <a:t>         for </a:t>
            </a:r>
            <a:r>
              <a:rPr lang="en-US" dirty="0">
                <a:latin typeface="Courier"/>
                <a:cs typeface="Courier"/>
              </a:rPr>
              <a:t>(j=</a:t>
            </a:r>
            <a:r>
              <a:rPr lang="en-US" dirty="0" err="1">
                <a:latin typeface="Courier"/>
                <a:cs typeface="Courier"/>
              </a:rPr>
              <a:t>i:N</a:t>
            </a:r>
            <a:r>
              <a:rPr lang="en-US" dirty="0">
                <a:latin typeface="Courier"/>
                <a:cs typeface="Courier"/>
              </a:rPr>
              <a:t>) </a:t>
            </a:r>
            <a:endParaRPr lang="en-US" dirty="0" smtClean="0">
              <a:latin typeface="Courier"/>
              <a:cs typeface="Courier"/>
            </a:endParaRPr>
          </a:p>
          <a:p>
            <a:r>
              <a:rPr lang="en-US" dirty="0">
                <a:latin typeface="Courier"/>
                <a:cs typeface="Courier"/>
              </a:rPr>
              <a:t> </a:t>
            </a:r>
            <a:r>
              <a:rPr lang="en-US" dirty="0" smtClean="0">
                <a:latin typeface="Courier"/>
                <a:cs typeface="Courier"/>
              </a:rPr>
              <a:t>           </a:t>
            </a:r>
            <a:r>
              <a:rPr lang="en-US" b="1" dirty="0" smtClean="0">
                <a:latin typeface="Courier"/>
                <a:cs typeface="Courier"/>
              </a:rPr>
              <a:t>advance</a:t>
            </a:r>
            <a:r>
              <a:rPr lang="en-US" dirty="0">
                <a:latin typeface="Courier"/>
                <a:cs typeface="Courier"/>
              </a:rPr>
              <a:t>; </a:t>
            </a:r>
          </a:p>
          <a:p>
            <a:r>
              <a:rPr lang="en-US" dirty="0" smtClean="0">
                <a:latin typeface="Courier"/>
                <a:cs typeface="Courier"/>
              </a:rPr>
              <a:t>            S0</a:t>
            </a:r>
            <a:r>
              <a:rPr lang="en-US" dirty="0">
                <a:latin typeface="Courier"/>
                <a:cs typeface="Courier"/>
              </a:rPr>
              <a:t>; </a:t>
            </a:r>
          </a:p>
          <a:p>
            <a:r>
              <a:rPr lang="en-US" dirty="0" smtClean="0">
                <a:latin typeface="Courier"/>
                <a:cs typeface="Courier"/>
              </a:rPr>
              <a:t>      } </a:t>
            </a:r>
            <a:endParaRPr lang="en-US" dirty="0">
              <a:latin typeface="Courier"/>
              <a:cs typeface="Courier"/>
            </a:endParaRPr>
          </a:p>
        </p:txBody>
      </p:sp>
      <p:pic>
        <p:nvPicPr>
          <p:cNvPr id="11" name="Picture 10" descr="clock-ex1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6960" y="1943100"/>
            <a:ext cx="2743200" cy="2743200"/>
          </a:xfrm>
          <a:prstGeom prst="rect">
            <a:avLst/>
          </a:prstGeom>
        </p:spPr>
      </p:pic>
      <p:sp>
        <p:nvSpPr>
          <p:cNvPr id="14" name="Rounded Rectangle 13"/>
          <p:cNvSpPr/>
          <p:nvPr/>
        </p:nvSpPr>
        <p:spPr>
          <a:xfrm rot="5400000">
            <a:off x="4639510" y="3192673"/>
            <a:ext cx="2231673" cy="246580"/>
          </a:xfrm>
          <a:prstGeom prst="roundRect">
            <a:avLst/>
          </a:prstGeom>
          <a:solidFill>
            <a:schemeClr val="accent1">
              <a:lumMod val="10000"/>
              <a:lumOff val="90000"/>
              <a:alpha val="2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5400000">
            <a:off x="4278399" y="3192673"/>
            <a:ext cx="2231673" cy="246580"/>
          </a:xfrm>
          <a:prstGeom prst="roundRect">
            <a:avLst/>
          </a:prstGeom>
          <a:solidFill>
            <a:schemeClr val="accent1">
              <a:lumMod val="10000"/>
              <a:lumOff val="90000"/>
              <a:alpha val="2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 rot="17100000">
            <a:off x="4971838" y="1467746"/>
            <a:ext cx="1091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activity 1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 rot="17100000">
            <a:off x="5325553" y="1467746"/>
            <a:ext cx="1091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activity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26676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Parallelism Challenge</a:t>
            </a:r>
          </a:p>
          <a:p>
            <a:pPr lvl="1"/>
            <a:r>
              <a:rPr lang="en-US" dirty="0" smtClean="0"/>
              <a:t>cannot escape going parallel</a:t>
            </a:r>
          </a:p>
          <a:p>
            <a:pPr lvl="1"/>
            <a:r>
              <a:rPr lang="en-US" dirty="0" smtClean="0"/>
              <a:t>parallel programming is hard</a:t>
            </a:r>
          </a:p>
          <a:p>
            <a:pPr lvl="1"/>
            <a:r>
              <a:rPr lang="en-US" dirty="0" smtClean="0"/>
              <a:t>automatic parallelization is limited</a:t>
            </a:r>
          </a:p>
          <a:p>
            <a:r>
              <a:rPr lang="en-US" dirty="0" smtClean="0"/>
              <a:t>There won’t be any Silver Bullet</a:t>
            </a:r>
          </a:p>
          <a:p>
            <a:r>
              <a:rPr lang="en-US" dirty="0" smtClean="0"/>
              <a:t>X10 as a partial answer</a:t>
            </a:r>
          </a:p>
          <a:p>
            <a:pPr lvl="1"/>
            <a:r>
              <a:rPr lang="en-US" dirty="0" smtClean="0"/>
              <a:t>high-level language with parallelism in mind</a:t>
            </a:r>
          </a:p>
          <a:p>
            <a:pPr lvl="1"/>
            <a:r>
              <a:rPr lang="en-US" dirty="0" smtClean="0"/>
              <a:t>features to control parallelism/locality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X10 Workshop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D7AE7-9394-C44A-9CEF-11D26C2B66D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1965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Dynamicity of Clocks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Implicit Syntax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Each process waits until all processes starts</a:t>
            </a:r>
          </a:p>
          <a:p>
            <a:pPr lvl="1"/>
            <a:r>
              <a:rPr lang="en-US" dirty="0" smtClean="0"/>
              <a:t>The primary process has to terminate first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8260C-7339-B54A-ACD0-8F067C8E38FB}" type="slidenum">
              <a:rPr lang="en-US" smtClean="0"/>
              <a:t>20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03192" y="2237113"/>
            <a:ext cx="3076708" cy="2031325"/>
          </a:xfrm>
          <a:prstGeom prst="rect">
            <a:avLst/>
          </a:prstGeom>
          <a:noFill/>
          <a:ln w="19050" cmpd="sng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latin typeface="Courier"/>
                <a:cs typeface="Courier"/>
              </a:rPr>
              <a:t>clocked finish</a:t>
            </a:r>
            <a:r>
              <a:rPr lang="en-US" dirty="0">
                <a:latin typeface="Courier"/>
                <a:cs typeface="Courier"/>
              </a:rPr>
              <a:t> </a:t>
            </a:r>
          </a:p>
          <a:p>
            <a:r>
              <a:rPr lang="en-US" dirty="0" smtClean="0">
                <a:latin typeface="Courier"/>
                <a:cs typeface="Courier"/>
              </a:rPr>
              <a:t>   for </a:t>
            </a:r>
            <a:r>
              <a:rPr lang="en-US" dirty="0">
                <a:latin typeface="Courier"/>
                <a:cs typeface="Courier"/>
              </a:rPr>
              <a:t>(</a:t>
            </a:r>
            <a:r>
              <a:rPr lang="en-US" dirty="0" err="1">
                <a:latin typeface="Courier"/>
                <a:cs typeface="Courier"/>
              </a:rPr>
              <a:t>i</a:t>
            </a:r>
            <a:r>
              <a:rPr lang="en-US" dirty="0">
                <a:latin typeface="Courier"/>
                <a:cs typeface="Courier"/>
              </a:rPr>
              <a:t>=1:N</a:t>
            </a:r>
            <a:r>
              <a:rPr lang="en-US" dirty="0" smtClean="0">
                <a:latin typeface="Courier"/>
                <a:cs typeface="Courier"/>
              </a:rPr>
              <a:t>)</a:t>
            </a:r>
          </a:p>
          <a:p>
            <a:r>
              <a:rPr lang="en-US" dirty="0">
                <a:latin typeface="Courier"/>
                <a:cs typeface="Courier"/>
              </a:rPr>
              <a:t> </a:t>
            </a:r>
            <a:r>
              <a:rPr lang="en-US" dirty="0" smtClean="0">
                <a:latin typeface="Courier"/>
                <a:cs typeface="Courier"/>
              </a:rPr>
              <a:t>     </a:t>
            </a:r>
            <a:r>
              <a:rPr lang="en-US" b="1" dirty="0" smtClean="0">
                <a:latin typeface="Courier"/>
                <a:cs typeface="Courier"/>
              </a:rPr>
              <a:t>clocked </a:t>
            </a:r>
            <a:r>
              <a:rPr lang="en-US" b="1" dirty="0" err="1">
                <a:latin typeface="Courier"/>
                <a:cs typeface="Courier"/>
              </a:rPr>
              <a:t>async</a:t>
            </a:r>
            <a:r>
              <a:rPr lang="en-US" dirty="0">
                <a:latin typeface="Courier"/>
                <a:cs typeface="Courier"/>
              </a:rPr>
              <a:t> { </a:t>
            </a:r>
          </a:p>
          <a:p>
            <a:r>
              <a:rPr lang="en-US" dirty="0" smtClean="0">
                <a:latin typeface="Courier"/>
                <a:cs typeface="Courier"/>
              </a:rPr>
              <a:t>         for </a:t>
            </a:r>
            <a:r>
              <a:rPr lang="en-US" dirty="0">
                <a:latin typeface="Courier"/>
                <a:cs typeface="Courier"/>
              </a:rPr>
              <a:t>(j=</a:t>
            </a:r>
            <a:r>
              <a:rPr lang="en-US" dirty="0" err="1">
                <a:latin typeface="Courier"/>
                <a:cs typeface="Courier"/>
              </a:rPr>
              <a:t>i:N</a:t>
            </a:r>
            <a:r>
              <a:rPr lang="en-US" dirty="0">
                <a:latin typeface="Courier"/>
                <a:cs typeface="Courier"/>
              </a:rPr>
              <a:t>) </a:t>
            </a:r>
            <a:endParaRPr lang="en-US" dirty="0" smtClean="0">
              <a:latin typeface="Courier"/>
              <a:cs typeface="Courier"/>
            </a:endParaRPr>
          </a:p>
          <a:p>
            <a:r>
              <a:rPr lang="en-US" dirty="0">
                <a:latin typeface="Courier"/>
                <a:cs typeface="Courier"/>
              </a:rPr>
              <a:t> </a:t>
            </a:r>
            <a:r>
              <a:rPr lang="en-US" dirty="0" smtClean="0">
                <a:latin typeface="Courier"/>
                <a:cs typeface="Courier"/>
              </a:rPr>
              <a:t>           </a:t>
            </a:r>
            <a:r>
              <a:rPr lang="en-US" b="1" dirty="0" smtClean="0">
                <a:latin typeface="Courier"/>
                <a:cs typeface="Courier"/>
              </a:rPr>
              <a:t>advance</a:t>
            </a:r>
            <a:r>
              <a:rPr lang="en-US" dirty="0">
                <a:latin typeface="Courier"/>
                <a:cs typeface="Courier"/>
              </a:rPr>
              <a:t>; </a:t>
            </a:r>
          </a:p>
          <a:p>
            <a:r>
              <a:rPr lang="en-US" dirty="0" smtClean="0">
                <a:latin typeface="Courier"/>
                <a:cs typeface="Courier"/>
              </a:rPr>
              <a:t>            S0</a:t>
            </a:r>
            <a:r>
              <a:rPr lang="en-US" dirty="0">
                <a:latin typeface="Courier"/>
                <a:cs typeface="Courier"/>
              </a:rPr>
              <a:t>; </a:t>
            </a:r>
          </a:p>
          <a:p>
            <a:r>
              <a:rPr lang="en-US" dirty="0" smtClean="0">
                <a:latin typeface="Courier"/>
                <a:cs typeface="Courier"/>
              </a:rPr>
              <a:t>      } </a:t>
            </a:r>
            <a:endParaRPr lang="en-US" dirty="0">
              <a:latin typeface="Courier"/>
              <a:cs typeface="Courier"/>
            </a:endParaRPr>
          </a:p>
        </p:txBody>
      </p:sp>
      <p:pic>
        <p:nvPicPr>
          <p:cNvPr id="11" name="Picture 10" descr="clock-ex1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6960" y="1943100"/>
            <a:ext cx="2743200" cy="2743200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 rot="5400000">
            <a:off x="6083953" y="3192673"/>
            <a:ext cx="2231673" cy="246580"/>
          </a:xfrm>
          <a:prstGeom prst="roundRect">
            <a:avLst/>
          </a:prstGeom>
          <a:solidFill>
            <a:schemeClr val="accent1">
              <a:lumMod val="10000"/>
              <a:lumOff val="90000"/>
              <a:alpha val="2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 rot="5400000">
            <a:off x="5722843" y="3192674"/>
            <a:ext cx="2231673" cy="246580"/>
          </a:xfrm>
          <a:prstGeom prst="roundRect">
            <a:avLst/>
          </a:prstGeom>
          <a:solidFill>
            <a:schemeClr val="accent1">
              <a:lumMod val="10000"/>
              <a:lumOff val="90000"/>
              <a:alpha val="2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 rot="5400000">
            <a:off x="5361732" y="3192673"/>
            <a:ext cx="2231673" cy="246580"/>
          </a:xfrm>
          <a:prstGeom prst="roundRect">
            <a:avLst/>
          </a:prstGeom>
          <a:solidFill>
            <a:schemeClr val="accent1">
              <a:lumMod val="10000"/>
              <a:lumOff val="90000"/>
              <a:alpha val="2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rot="5400000">
            <a:off x="5000621" y="3192673"/>
            <a:ext cx="2231673" cy="246580"/>
          </a:xfrm>
          <a:prstGeom prst="roundRect">
            <a:avLst/>
          </a:prstGeom>
          <a:solidFill>
            <a:schemeClr val="accent1">
              <a:lumMod val="10000"/>
              <a:lumOff val="90000"/>
              <a:alpha val="2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5400000">
            <a:off x="4639510" y="3192673"/>
            <a:ext cx="2231673" cy="246580"/>
          </a:xfrm>
          <a:prstGeom prst="roundRect">
            <a:avLst/>
          </a:prstGeom>
          <a:solidFill>
            <a:schemeClr val="accent1">
              <a:lumMod val="10000"/>
              <a:lumOff val="90000"/>
              <a:alpha val="2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5400000">
            <a:off x="4278399" y="3192673"/>
            <a:ext cx="2231673" cy="246580"/>
          </a:xfrm>
          <a:prstGeom prst="roundRect">
            <a:avLst/>
          </a:prstGeom>
          <a:solidFill>
            <a:schemeClr val="accent1">
              <a:lumMod val="10000"/>
              <a:lumOff val="90000"/>
              <a:alpha val="2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 rot="17100000">
            <a:off x="4971838" y="1467746"/>
            <a:ext cx="1091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activity 1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 rot="17100000">
            <a:off x="5325553" y="1467746"/>
            <a:ext cx="1091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activity 2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 rot="17100000">
            <a:off x="5679268" y="1467746"/>
            <a:ext cx="1091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activity 3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 rot="17100000">
            <a:off x="6032983" y="1467746"/>
            <a:ext cx="1091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activity 4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 rot="17100000">
            <a:off x="6386698" y="1467746"/>
            <a:ext cx="1091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activity 5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 rot="17100000">
            <a:off x="6740412" y="1467746"/>
            <a:ext cx="1091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activity 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84314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lock-ex2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6960" y="1943100"/>
            <a:ext cx="2743200" cy="2743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Dynamicity of Clocks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Implicit Syntax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The primary process calls advance each time</a:t>
            </a:r>
          </a:p>
          <a:p>
            <a:pPr lvl="1"/>
            <a:r>
              <a:rPr lang="en-US" dirty="0" smtClean="0"/>
              <a:t>Different synchronization pattern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8260C-7339-B54A-ACD0-8F067C8E38FB}" type="slidenum">
              <a:rPr lang="en-US" smtClean="0"/>
              <a:t>21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03192" y="2237113"/>
            <a:ext cx="3076708" cy="2462213"/>
          </a:xfrm>
          <a:prstGeom prst="rect">
            <a:avLst/>
          </a:prstGeom>
          <a:noFill/>
          <a:ln w="19050" cmpd="sng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latin typeface="Courier"/>
                <a:cs typeface="Courier"/>
              </a:rPr>
              <a:t>clocked finish</a:t>
            </a:r>
            <a:r>
              <a:rPr lang="en-US" dirty="0">
                <a:latin typeface="Courier"/>
                <a:cs typeface="Courier"/>
              </a:rPr>
              <a:t> </a:t>
            </a:r>
          </a:p>
          <a:p>
            <a:r>
              <a:rPr lang="en-US" dirty="0" smtClean="0">
                <a:latin typeface="Courier"/>
                <a:cs typeface="Courier"/>
              </a:rPr>
              <a:t>   for </a:t>
            </a:r>
            <a:r>
              <a:rPr lang="en-US" dirty="0">
                <a:latin typeface="Courier"/>
                <a:cs typeface="Courier"/>
              </a:rPr>
              <a:t>(</a:t>
            </a:r>
            <a:r>
              <a:rPr lang="en-US" dirty="0" err="1">
                <a:latin typeface="Courier"/>
                <a:cs typeface="Courier"/>
              </a:rPr>
              <a:t>i</a:t>
            </a:r>
            <a:r>
              <a:rPr lang="en-US" dirty="0">
                <a:latin typeface="Courier"/>
                <a:cs typeface="Courier"/>
              </a:rPr>
              <a:t>=1:N</a:t>
            </a:r>
            <a:r>
              <a:rPr lang="en-US" dirty="0" smtClean="0">
                <a:latin typeface="Courier"/>
                <a:cs typeface="Courier"/>
              </a:rPr>
              <a:t>) {</a:t>
            </a:r>
          </a:p>
          <a:p>
            <a:r>
              <a:rPr lang="en-US" dirty="0">
                <a:latin typeface="Courier"/>
                <a:cs typeface="Courier"/>
              </a:rPr>
              <a:t> </a:t>
            </a:r>
            <a:r>
              <a:rPr lang="en-US" dirty="0" smtClean="0">
                <a:latin typeface="Courier"/>
                <a:cs typeface="Courier"/>
              </a:rPr>
              <a:t>     </a:t>
            </a:r>
            <a:r>
              <a:rPr lang="en-US" b="1" dirty="0" smtClean="0">
                <a:latin typeface="Courier"/>
                <a:cs typeface="Courier"/>
              </a:rPr>
              <a:t>clocked </a:t>
            </a:r>
            <a:r>
              <a:rPr lang="en-US" b="1" dirty="0" err="1">
                <a:latin typeface="Courier"/>
                <a:cs typeface="Courier"/>
              </a:rPr>
              <a:t>async</a:t>
            </a:r>
            <a:r>
              <a:rPr lang="en-US" dirty="0">
                <a:latin typeface="Courier"/>
                <a:cs typeface="Courier"/>
              </a:rPr>
              <a:t> { </a:t>
            </a:r>
          </a:p>
          <a:p>
            <a:r>
              <a:rPr lang="en-US" dirty="0" smtClean="0">
                <a:latin typeface="Courier"/>
                <a:cs typeface="Courier"/>
              </a:rPr>
              <a:t>         for </a:t>
            </a:r>
            <a:r>
              <a:rPr lang="en-US" dirty="0">
                <a:latin typeface="Courier"/>
                <a:cs typeface="Courier"/>
              </a:rPr>
              <a:t>(j=</a:t>
            </a:r>
            <a:r>
              <a:rPr lang="en-US" dirty="0" err="1">
                <a:latin typeface="Courier"/>
                <a:cs typeface="Courier"/>
              </a:rPr>
              <a:t>i:N</a:t>
            </a:r>
            <a:r>
              <a:rPr lang="en-US" dirty="0">
                <a:latin typeface="Courier"/>
                <a:cs typeface="Courier"/>
              </a:rPr>
              <a:t>) </a:t>
            </a:r>
            <a:endParaRPr lang="en-US" dirty="0" smtClean="0">
              <a:latin typeface="Courier"/>
              <a:cs typeface="Courier"/>
            </a:endParaRPr>
          </a:p>
          <a:p>
            <a:r>
              <a:rPr lang="en-US" dirty="0">
                <a:latin typeface="Courier"/>
                <a:cs typeface="Courier"/>
              </a:rPr>
              <a:t> </a:t>
            </a:r>
            <a:r>
              <a:rPr lang="en-US" dirty="0" smtClean="0">
                <a:latin typeface="Courier"/>
                <a:cs typeface="Courier"/>
              </a:rPr>
              <a:t>           </a:t>
            </a:r>
            <a:r>
              <a:rPr lang="en-US" b="1" dirty="0" smtClean="0">
                <a:latin typeface="Courier"/>
                <a:cs typeface="Courier"/>
              </a:rPr>
              <a:t>advance</a:t>
            </a:r>
            <a:r>
              <a:rPr lang="en-US" dirty="0">
                <a:latin typeface="Courier"/>
                <a:cs typeface="Courier"/>
              </a:rPr>
              <a:t>; </a:t>
            </a:r>
          </a:p>
          <a:p>
            <a:r>
              <a:rPr lang="en-US" dirty="0" smtClean="0">
                <a:latin typeface="Courier"/>
                <a:cs typeface="Courier"/>
              </a:rPr>
              <a:t>            S0</a:t>
            </a:r>
            <a:r>
              <a:rPr lang="en-US" dirty="0">
                <a:latin typeface="Courier"/>
                <a:cs typeface="Courier"/>
              </a:rPr>
              <a:t>; </a:t>
            </a:r>
          </a:p>
          <a:p>
            <a:r>
              <a:rPr lang="en-US" dirty="0" smtClean="0">
                <a:latin typeface="Courier"/>
                <a:cs typeface="Courier"/>
              </a:rPr>
              <a:t>      }</a:t>
            </a:r>
          </a:p>
          <a:p>
            <a:r>
              <a:rPr lang="en-US" dirty="0" smtClean="0">
                <a:latin typeface="Courier"/>
                <a:cs typeface="Courier"/>
              </a:rPr>
              <a:t>      </a:t>
            </a:r>
            <a:r>
              <a:rPr lang="en-US" sz="2800" b="1" dirty="0" smtClean="0">
                <a:latin typeface="Courier"/>
                <a:cs typeface="Courier"/>
              </a:rPr>
              <a:t>advance;</a:t>
            </a:r>
            <a:r>
              <a:rPr lang="en-US" b="1" dirty="0" smtClean="0">
                <a:latin typeface="Courier"/>
                <a:cs typeface="Courier"/>
              </a:rPr>
              <a:t> }</a:t>
            </a:r>
            <a:endParaRPr lang="en-US" b="1" dirty="0">
              <a:latin typeface="Courier"/>
              <a:cs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val="6079726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lock-ex2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6960" y="1943100"/>
            <a:ext cx="2743200" cy="2743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Dynamicity of Clocks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Implicit Syntax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The primary process calls advance each time</a:t>
            </a:r>
          </a:p>
          <a:p>
            <a:pPr lvl="1"/>
            <a:r>
              <a:rPr lang="en-US" dirty="0" smtClean="0"/>
              <a:t>Different synchronization pattern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8260C-7339-B54A-ACD0-8F067C8E38FB}" type="slidenum">
              <a:rPr lang="en-US" smtClean="0"/>
              <a:t>22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03192" y="2237113"/>
            <a:ext cx="3076708" cy="2462213"/>
          </a:xfrm>
          <a:prstGeom prst="rect">
            <a:avLst/>
          </a:prstGeom>
          <a:noFill/>
          <a:ln w="19050" cmpd="sng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latin typeface="Courier"/>
                <a:cs typeface="Courier"/>
              </a:rPr>
              <a:t>clocked finish</a:t>
            </a:r>
            <a:r>
              <a:rPr lang="en-US" dirty="0">
                <a:latin typeface="Courier"/>
                <a:cs typeface="Courier"/>
              </a:rPr>
              <a:t> </a:t>
            </a:r>
          </a:p>
          <a:p>
            <a:r>
              <a:rPr lang="en-US" dirty="0" smtClean="0">
                <a:latin typeface="Courier"/>
                <a:cs typeface="Courier"/>
              </a:rPr>
              <a:t>   for </a:t>
            </a:r>
            <a:r>
              <a:rPr lang="en-US" dirty="0">
                <a:latin typeface="Courier"/>
                <a:cs typeface="Courier"/>
              </a:rPr>
              <a:t>(</a:t>
            </a:r>
            <a:r>
              <a:rPr lang="en-US" dirty="0" err="1">
                <a:latin typeface="Courier"/>
                <a:cs typeface="Courier"/>
              </a:rPr>
              <a:t>i</a:t>
            </a:r>
            <a:r>
              <a:rPr lang="en-US" dirty="0">
                <a:latin typeface="Courier"/>
                <a:cs typeface="Courier"/>
              </a:rPr>
              <a:t>=1:N</a:t>
            </a:r>
            <a:r>
              <a:rPr lang="en-US" dirty="0" smtClean="0">
                <a:latin typeface="Courier"/>
                <a:cs typeface="Courier"/>
              </a:rPr>
              <a:t>) {</a:t>
            </a:r>
          </a:p>
          <a:p>
            <a:r>
              <a:rPr lang="en-US" dirty="0">
                <a:latin typeface="Courier"/>
                <a:cs typeface="Courier"/>
              </a:rPr>
              <a:t> </a:t>
            </a:r>
            <a:r>
              <a:rPr lang="en-US" dirty="0" smtClean="0">
                <a:latin typeface="Courier"/>
                <a:cs typeface="Courier"/>
              </a:rPr>
              <a:t>     </a:t>
            </a:r>
            <a:r>
              <a:rPr lang="en-US" b="1" dirty="0" smtClean="0">
                <a:latin typeface="Courier"/>
                <a:cs typeface="Courier"/>
              </a:rPr>
              <a:t>clocked </a:t>
            </a:r>
            <a:r>
              <a:rPr lang="en-US" b="1" dirty="0" err="1">
                <a:latin typeface="Courier"/>
                <a:cs typeface="Courier"/>
              </a:rPr>
              <a:t>async</a:t>
            </a:r>
            <a:r>
              <a:rPr lang="en-US" dirty="0">
                <a:latin typeface="Courier"/>
                <a:cs typeface="Courier"/>
              </a:rPr>
              <a:t> { </a:t>
            </a:r>
          </a:p>
          <a:p>
            <a:r>
              <a:rPr lang="en-US" dirty="0" smtClean="0">
                <a:latin typeface="Courier"/>
                <a:cs typeface="Courier"/>
              </a:rPr>
              <a:t>         for </a:t>
            </a:r>
            <a:r>
              <a:rPr lang="en-US" dirty="0">
                <a:latin typeface="Courier"/>
                <a:cs typeface="Courier"/>
              </a:rPr>
              <a:t>(j=</a:t>
            </a:r>
            <a:r>
              <a:rPr lang="en-US" dirty="0" err="1">
                <a:latin typeface="Courier"/>
                <a:cs typeface="Courier"/>
              </a:rPr>
              <a:t>i:N</a:t>
            </a:r>
            <a:r>
              <a:rPr lang="en-US" dirty="0">
                <a:latin typeface="Courier"/>
                <a:cs typeface="Courier"/>
              </a:rPr>
              <a:t>) </a:t>
            </a:r>
            <a:endParaRPr lang="en-US" dirty="0" smtClean="0">
              <a:latin typeface="Courier"/>
              <a:cs typeface="Courier"/>
            </a:endParaRPr>
          </a:p>
          <a:p>
            <a:r>
              <a:rPr lang="en-US" dirty="0">
                <a:latin typeface="Courier"/>
                <a:cs typeface="Courier"/>
              </a:rPr>
              <a:t> </a:t>
            </a:r>
            <a:r>
              <a:rPr lang="en-US" dirty="0" smtClean="0">
                <a:latin typeface="Courier"/>
                <a:cs typeface="Courier"/>
              </a:rPr>
              <a:t>           </a:t>
            </a:r>
            <a:r>
              <a:rPr lang="en-US" b="1" dirty="0" smtClean="0">
                <a:latin typeface="Courier"/>
                <a:cs typeface="Courier"/>
              </a:rPr>
              <a:t>advance</a:t>
            </a:r>
            <a:r>
              <a:rPr lang="en-US" dirty="0">
                <a:latin typeface="Courier"/>
                <a:cs typeface="Courier"/>
              </a:rPr>
              <a:t>; </a:t>
            </a:r>
          </a:p>
          <a:p>
            <a:r>
              <a:rPr lang="en-US" dirty="0" smtClean="0">
                <a:latin typeface="Courier"/>
                <a:cs typeface="Courier"/>
              </a:rPr>
              <a:t>            S0</a:t>
            </a:r>
            <a:r>
              <a:rPr lang="en-US" dirty="0">
                <a:latin typeface="Courier"/>
                <a:cs typeface="Courier"/>
              </a:rPr>
              <a:t>; </a:t>
            </a:r>
          </a:p>
          <a:p>
            <a:r>
              <a:rPr lang="en-US" dirty="0" smtClean="0">
                <a:latin typeface="Courier"/>
                <a:cs typeface="Courier"/>
              </a:rPr>
              <a:t>      }</a:t>
            </a:r>
          </a:p>
          <a:p>
            <a:r>
              <a:rPr lang="en-US" dirty="0" smtClean="0">
                <a:latin typeface="Courier"/>
                <a:cs typeface="Courier"/>
              </a:rPr>
              <a:t>      </a:t>
            </a:r>
            <a:r>
              <a:rPr lang="en-US" sz="2800" b="1" dirty="0" smtClean="0">
                <a:latin typeface="Courier"/>
                <a:cs typeface="Courier"/>
              </a:rPr>
              <a:t>advance;</a:t>
            </a:r>
            <a:r>
              <a:rPr lang="en-US" b="1" dirty="0" smtClean="0">
                <a:latin typeface="Courier"/>
                <a:cs typeface="Courier"/>
              </a:rPr>
              <a:t> }</a:t>
            </a:r>
            <a:endParaRPr lang="en-US" b="1" dirty="0">
              <a:latin typeface="Courier"/>
              <a:cs typeface="Courier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3713585" y="4526721"/>
            <a:ext cx="1640675" cy="15957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Rounded Rectangle 5"/>
          <p:cNvSpPr/>
          <p:nvPr/>
        </p:nvSpPr>
        <p:spPr>
          <a:xfrm>
            <a:off x="4219100" y="4352429"/>
            <a:ext cx="3107080" cy="41918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advance by primary activity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7231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lock-ex2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6960" y="1943100"/>
            <a:ext cx="2743200" cy="2743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Dynamicity of Clocks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Implicit Syntax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The primary process calls advance each time</a:t>
            </a:r>
          </a:p>
          <a:p>
            <a:pPr lvl="1"/>
            <a:r>
              <a:rPr lang="en-US" dirty="0" smtClean="0"/>
              <a:t>Different synchronization pattern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8260C-7339-B54A-ACD0-8F067C8E38FB}" type="slidenum">
              <a:rPr lang="en-US" smtClean="0"/>
              <a:t>23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03192" y="2237113"/>
            <a:ext cx="3076708" cy="2462213"/>
          </a:xfrm>
          <a:prstGeom prst="rect">
            <a:avLst/>
          </a:prstGeom>
          <a:noFill/>
          <a:ln w="19050" cmpd="sng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latin typeface="Courier"/>
                <a:cs typeface="Courier"/>
              </a:rPr>
              <a:t>clocked finish</a:t>
            </a:r>
            <a:r>
              <a:rPr lang="en-US" dirty="0">
                <a:latin typeface="Courier"/>
                <a:cs typeface="Courier"/>
              </a:rPr>
              <a:t> </a:t>
            </a:r>
          </a:p>
          <a:p>
            <a:r>
              <a:rPr lang="en-US" dirty="0" smtClean="0">
                <a:latin typeface="Courier"/>
                <a:cs typeface="Courier"/>
              </a:rPr>
              <a:t>   for </a:t>
            </a:r>
            <a:r>
              <a:rPr lang="en-US" dirty="0">
                <a:latin typeface="Courier"/>
                <a:cs typeface="Courier"/>
              </a:rPr>
              <a:t>(</a:t>
            </a:r>
            <a:r>
              <a:rPr lang="en-US" dirty="0" err="1">
                <a:latin typeface="Courier"/>
                <a:cs typeface="Courier"/>
              </a:rPr>
              <a:t>i</a:t>
            </a:r>
            <a:r>
              <a:rPr lang="en-US" dirty="0">
                <a:latin typeface="Courier"/>
                <a:cs typeface="Courier"/>
              </a:rPr>
              <a:t>=1:N</a:t>
            </a:r>
            <a:r>
              <a:rPr lang="en-US" dirty="0" smtClean="0">
                <a:latin typeface="Courier"/>
                <a:cs typeface="Courier"/>
              </a:rPr>
              <a:t>) {</a:t>
            </a:r>
          </a:p>
          <a:p>
            <a:r>
              <a:rPr lang="en-US" dirty="0">
                <a:latin typeface="Courier"/>
                <a:cs typeface="Courier"/>
              </a:rPr>
              <a:t> </a:t>
            </a:r>
            <a:r>
              <a:rPr lang="en-US" dirty="0" smtClean="0">
                <a:latin typeface="Courier"/>
                <a:cs typeface="Courier"/>
              </a:rPr>
              <a:t>     </a:t>
            </a:r>
            <a:r>
              <a:rPr lang="en-US" b="1" dirty="0" smtClean="0">
                <a:latin typeface="Courier"/>
                <a:cs typeface="Courier"/>
              </a:rPr>
              <a:t>clocked </a:t>
            </a:r>
            <a:r>
              <a:rPr lang="en-US" b="1" dirty="0" err="1">
                <a:latin typeface="Courier"/>
                <a:cs typeface="Courier"/>
              </a:rPr>
              <a:t>async</a:t>
            </a:r>
            <a:r>
              <a:rPr lang="en-US" dirty="0">
                <a:latin typeface="Courier"/>
                <a:cs typeface="Courier"/>
              </a:rPr>
              <a:t> { </a:t>
            </a:r>
          </a:p>
          <a:p>
            <a:r>
              <a:rPr lang="en-US" dirty="0" smtClean="0">
                <a:latin typeface="Courier"/>
                <a:cs typeface="Courier"/>
              </a:rPr>
              <a:t>         for </a:t>
            </a:r>
            <a:r>
              <a:rPr lang="en-US" dirty="0">
                <a:latin typeface="Courier"/>
                <a:cs typeface="Courier"/>
              </a:rPr>
              <a:t>(j=</a:t>
            </a:r>
            <a:r>
              <a:rPr lang="en-US" dirty="0" err="1">
                <a:latin typeface="Courier"/>
                <a:cs typeface="Courier"/>
              </a:rPr>
              <a:t>i:N</a:t>
            </a:r>
            <a:r>
              <a:rPr lang="en-US" dirty="0">
                <a:latin typeface="Courier"/>
                <a:cs typeface="Courier"/>
              </a:rPr>
              <a:t>) </a:t>
            </a:r>
            <a:endParaRPr lang="en-US" dirty="0" smtClean="0">
              <a:latin typeface="Courier"/>
              <a:cs typeface="Courier"/>
            </a:endParaRPr>
          </a:p>
          <a:p>
            <a:r>
              <a:rPr lang="en-US" dirty="0">
                <a:latin typeface="Courier"/>
                <a:cs typeface="Courier"/>
              </a:rPr>
              <a:t> </a:t>
            </a:r>
            <a:r>
              <a:rPr lang="en-US" dirty="0" smtClean="0">
                <a:latin typeface="Courier"/>
                <a:cs typeface="Courier"/>
              </a:rPr>
              <a:t>           </a:t>
            </a:r>
            <a:r>
              <a:rPr lang="en-US" b="1" dirty="0" smtClean="0">
                <a:latin typeface="Courier"/>
                <a:cs typeface="Courier"/>
              </a:rPr>
              <a:t>advance</a:t>
            </a:r>
            <a:r>
              <a:rPr lang="en-US" dirty="0">
                <a:latin typeface="Courier"/>
                <a:cs typeface="Courier"/>
              </a:rPr>
              <a:t>; </a:t>
            </a:r>
          </a:p>
          <a:p>
            <a:r>
              <a:rPr lang="en-US" dirty="0" smtClean="0">
                <a:latin typeface="Courier"/>
                <a:cs typeface="Courier"/>
              </a:rPr>
              <a:t>            S0</a:t>
            </a:r>
            <a:r>
              <a:rPr lang="en-US" dirty="0">
                <a:latin typeface="Courier"/>
                <a:cs typeface="Courier"/>
              </a:rPr>
              <a:t>; </a:t>
            </a:r>
          </a:p>
          <a:p>
            <a:r>
              <a:rPr lang="en-US" dirty="0" smtClean="0">
                <a:latin typeface="Courier"/>
                <a:cs typeface="Courier"/>
              </a:rPr>
              <a:t>      }</a:t>
            </a:r>
          </a:p>
          <a:p>
            <a:r>
              <a:rPr lang="en-US" dirty="0" smtClean="0">
                <a:latin typeface="Courier"/>
                <a:cs typeface="Courier"/>
              </a:rPr>
              <a:t>      </a:t>
            </a:r>
            <a:r>
              <a:rPr lang="en-US" sz="2800" b="1" dirty="0" smtClean="0">
                <a:latin typeface="Courier"/>
                <a:cs typeface="Courier"/>
              </a:rPr>
              <a:t>advance;</a:t>
            </a:r>
            <a:r>
              <a:rPr lang="en-US" b="1" dirty="0" smtClean="0">
                <a:latin typeface="Courier"/>
                <a:cs typeface="Courier"/>
              </a:rPr>
              <a:t> }</a:t>
            </a:r>
            <a:endParaRPr lang="en-US" b="1" dirty="0">
              <a:latin typeface="Courier"/>
              <a:cs typeface="Courier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3713585" y="4526721"/>
            <a:ext cx="1640675" cy="15957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Rounded Rectangle 5"/>
          <p:cNvSpPr/>
          <p:nvPr/>
        </p:nvSpPr>
        <p:spPr>
          <a:xfrm>
            <a:off x="4219100" y="4352429"/>
            <a:ext cx="3107080" cy="41918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advance by primary activity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5270946" y="1106724"/>
            <a:ext cx="2199820" cy="3325076"/>
            <a:chOff x="5270946" y="1106724"/>
            <a:chExt cx="2199820" cy="3325076"/>
          </a:xfrm>
        </p:grpSpPr>
        <p:sp>
          <p:nvSpPr>
            <p:cNvPr id="11" name="Rounded Rectangle 10"/>
            <p:cNvSpPr/>
            <p:nvPr/>
          </p:nvSpPr>
          <p:spPr>
            <a:xfrm rot="5400000">
              <a:off x="6083953" y="3192673"/>
              <a:ext cx="2231673" cy="246580"/>
            </a:xfrm>
            <a:prstGeom prst="roundRect">
              <a:avLst/>
            </a:prstGeom>
            <a:solidFill>
              <a:schemeClr val="accent1">
                <a:lumMod val="10000"/>
                <a:lumOff val="90000"/>
                <a:alpha val="2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ounded Rectangle 11"/>
            <p:cNvSpPr/>
            <p:nvPr/>
          </p:nvSpPr>
          <p:spPr>
            <a:xfrm rot="5400000">
              <a:off x="5722843" y="3192674"/>
              <a:ext cx="2231673" cy="246580"/>
            </a:xfrm>
            <a:prstGeom prst="roundRect">
              <a:avLst/>
            </a:prstGeom>
            <a:solidFill>
              <a:schemeClr val="accent1">
                <a:lumMod val="10000"/>
                <a:lumOff val="90000"/>
                <a:alpha val="2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ounded Rectangle 12"/>
            <p:cNvSpPr/>
            <p:nvPr/>
          </p:nvSpPr>
          <p:spPr>
            <a:xfrm rot="5400000">
              <a:off x="5361732" y="3192673"/>
              <a:ext cx="2231673" cy="246580"/>
            </a:xfrm>
            <a:prstGeom prst="roundRect">
              <a:avLst/>
            </a:prstGeom>
            <a:solidFill>
              <a:schemeClr val="accent1">
                <a:lumMod val="10000"/>
                <a:lumOff val="90000"/>
                <a:alpha val="2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ounded Rectangle 13"/>
            <p:cNvSpPr/>
            <p:nvPr/>
          </p:nvSpPr>
          <p:spPr>
            <a:xfrm rot="5400000">
              <a:off x="5000621" y="3192673"/>
              <a:ext cx="2231673" cy="246580"/>
            </a:xfrm>
            <a:prstGeom prst="roundRect">
              <a:avLst/>
            </a:prstGeom>
            <a:solidFill>
              <a:schemeClr val="accent1">
                <a:lumMod val="10000"/>
                <a:lumOff val="90000"/>
                <a:alpha val="2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ounded Rectangle 14"/>
            <p:cNvSpPr/>
            <p:nvPr/>
          </p:nvSpPr>
          <p:spPr>
            <a:xfrm rot="5400000">
              <a:off x="4639510" y="3192673"/>
              <a:ext cx="2231673" cy="246580"/>
            </a:xfrm>
            <a:prstGeom prst="roundRect">
              <a:avLst/>
            </a:prstGeom>
            <a:solidFill>
              <a:schemeClr val="accent1">
                <a:lumMod val="10000"/>
                <a:lumOff val="90000"/>
                <a:alpha val="2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/>
            <p:cNvSpPr/>
            <p:nvPr/>
          </p:nvSpPr>
          <p:spPr>
            <a:xfrm rot="5400000">
              <a:off x="4278399" y="3192673"/>
              <a:ext cx="2231673" cy="246580"/>
            </a:xfrm>
            <a:prstGeom prst="roundRect">
              <a:avLst/>
            </a:prstGeom>
            <a:solidFill>
              <a:schemeClr val="accent1">
                <a:lumMod val="10000"/>
                <a:lumOff val="90000"/>
                <a:alpha val="2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 rot="17100000">
              <a:off x="4971838" y="1467746"/>
              <a:ext cx="10913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activity 1</a:t>
              </a:r>
              <a:endParaRPr lang="en-US" dirty="0"/>
            </a:p>
          </p:txBody>
        </p:sp>
        <p:sp>
          <p:nvSpPr>
            <p:cNvPr id="18" name="TextBox 17"/>
            <p:cNvSpPr txBox="1"/>
            <p:nvPr/>
          </p:nvSpPr>
          <p:spPr>
            <a:xfrm rot="17100000">
              <a:off x="5325553" y="1467746"/>
              <a:ext cx="10913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activity 2</a:t>
              </a:r>
              <a:endParaRPr lang="en-US" dirty="0"/>
            </a:p>
          </p:txBody>
        </p:sp>
        <p:sp>
          <p:nvSpPr>
            <p:cNvPr id="19" name="TextBox 18"/>
            <p:cNvSpPr txBox="1"/>
            <p:nvPr/>
          </p:nvSpPr>
          <p:spPr>
            <a:xfrm rot="17100000">
              <a:off x="5679268" y="1467746"/>
              <a:ext cx="10913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activity 3</a:t>
              </a:r>
              <a:endParaRPr lang="en-US" dirty="0"/>
            </a:p>
          </p:txBody>
        </p:sp>
        <p:sp>
          <p:nvSpPr>
            <p:cNvPr id="20" name="TextBox 19"/>
            <p:cNvSpPr txBox="1"/>
            <p:nvPr/>
          </p:nvSpPr>
          <p:spPr>
            <a:xfrm rot="17100000">
              <a:off x="6032983" y="1467746"/>
              <a:ext cx="10913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activity 4</a:t>
              </a:r>
              <a:endParaRPr lang="en-US" dirty="0"/>
            </a:p>
          </p:txBody>
        </p:sp>
        <p:sp>
          <p:nvSpPr>
            <p:cNvPr id="21" name="TextBox 20"/>
            <p:cNvSpPr txBox="1"/>
            <p:nvPr/>
          </p:nvSpPr>
          <p:spPr>
            <a:xfrm rot="17100000">
              <a:off x="6386698" y="1467746"/>
              <a:ext cx="10913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activity 5</a:t>
              </a:r>
              <a:endParaRPr lang="en-US" dirty="0"/>
            </a:p>
          </p:txBody>
        </p:sp>
        <p:sp>
          <p:nvSpPr>
            <p:cNvPr id="22" name="TextBox 21"/>
            <p:cNvSpPr txBox="1"/>
            <p:nvPr/>
          </p:nvSpPr>
          <p:spPr>
            <a:xfrm rot="17100000">
              <a:off x="6740412" y="1467746"/>
              <a:ext cx="10913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activity 6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0404760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</a:p>
          <a:p>
            <a:r>
              <a:rPr lang="en-US" dirty="0" smtClean="0"/>
              <a:t>X10 Clocks</a:t>
            </a:r>
          </a:p>
          <a:p>
            <a:r>
              <a:rPr lang="en-US" dirty="0" smtClean="0"/>
              <a:t>Examples</a:t>
            </a:r>
          </a:p>
          <a:p>
            <a:r>
              <a:rPr lang="en-US" dirty="0" smtClean="0"/>
              <a:t>Discussion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X10 Workshop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D7AE7-9394-C44A-9CEF-11D26C2B66D3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0361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Skewing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Skewing the loops is not easy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03191" y="2237113"/>
            <a:ext cx="5738420" cy="1477328"/>
          </a:xfrm>
          <a:prstGeom prst="rect">
            <a:avLst/>
          </a:prstGeom>
          <a:noFill/>
          <a:ln w="19050" cmpd="sng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urier"/>
                <a:cs typeface="Courier"/>
              </a:rPr>
              <a:t>for (</a:t>
            </a:r>
            <a:r>
              <a:rPr lang="en-US" dirty="0" err="1" smtClean="0">
                <a:latin typeface="Courier"/>
                <a:cs typeface="Courier"/>
              </a:rPr>
              <a:t>i</a:t>
            </a:r>
            <a:r>
              <a:rPr lang="en-US" dirty="0" smtClean="0">
                <a:latin typeface="Courier"/>
                <a:cs typeface="Courier"/>
              </a:rPr>
              <a:t>=</a:t>
            </a:r>
            <a:r>
              <a:rPr lang="en-US" dirty="0">
                <a:latin typeface="Courier"/>
                <a:cs typeface="Courier"/>
              </a:rPr>
              <a:t>1</a:t>
            </a:r>
            <a:r>
              <a:rPr lang="en-US" dirty="0" smtClean="0">
                <a:latin typeface="Courier"/>
                <a:cs typeface="Courier"/>
              </a:rPr>
              <a:t>:N)</a:t>
            </a:r>
          </a:p>
          <a:p>
            <a:r>
              <a:rPr lang="en-US" dirty="0" smtClean="0">
                <a:latin typeface="Courier"/>
                <a:cs typeface="Courier"/>
              </a:rPr>
              <a:t>   for (j=1:N)</a:t>
            </a:r>
            <a:endParaRPr lang="en-US" dirty="0">
              <a:latin typeface="Courier"/>
              <a:cs typeface="Courier"/>
            </a:endParaRPr>
          </a:p>
          <a:p>
            <a:r>
              <a:rPr lang="en-US" dirty="0" smtClean="0">
                <a:latin typeface="Courier"/>
                <a:cs typeface="Courier"/>
              </a:rPr>
              <a:t>      h[</a:t>
            </a:r>
            <a:r>
              <a:rPr lang="en-US" dirty="0" err="1" smtClean="0">
                <a:latin typeface="Courier"/>
                <a:cs typeface="Courier"/>
              </a:rPr>
              <a:t>i</a:t>
            </a:r>
            <a:r>
              <a:rPr lang="en-US" dirty="0" smtClean="0">
                <a:latin typeface="Courier"/>
                <a:cs typeface="Courier"/>
              </a:rPr>
              <a:t>][j] = foo(h[i-1][j], </a:t>
            </a:r>
            <a:br>
              <a:rPr lang="en-US" dirty="0" smtClean="0">
                <a:latin typeface="Courier"/>
                <a:cs typeface="Courier"/>
              </a:rPr>
            </a:br>
            <a:r>
              <a:rPr lang="en-US" dirty="0" smtClean="0">
                <a:latin typeface="Courier"/>
                <a:cs typeface="Courier"/>
              </a:rPr>
              <a:t>                    h[i-1][j-1], </a:t>
            </a:r>
          </a:p>
          <a:p>
            <a:r>
              <a:rPr lang="en-US" dirty="0">
                <a:latin typeface="Courier"/>
                <a:cs typeface="Courier"/>
              </a:rPr>
              <a:t> </a:t>
            </a:r>
            <a:r>
              <a:rPr lang="en-US" dirty="0" smtClean="0">
                <a:latin typeface="Courier"/>
                <a:cs typeface="Courier"/>
              </a:rPr>
              <a:t>                   h[</a:t>
            </a:r>
            <a:r>
              <a:rPr lang="en-US" dirty="0" err="1" smtClean="0">
                <a:latin typeface="Courier"/>
                <a:cs typeface="Courier"/>
              </a:rPr>
              <a:t>i</a:t>
            </a:r>
            <a:r>
              <a:rPr lang="en-US" dirty="0" smtClean="0">
                <a:latin typeface="Courier"/>
                <a:cs typeface="Courier"/>
              </a:rPr>
              <a:t>][j-1])</a:t>
            </a:r>
            <a:endParaRPr lang="en-US" dirty="0">
              <a:latin typeface="Courier"/>
              <a:cs typeface="Courier"/>
            </a:endParaRPr>
          </a:p>
        </p:txBody>
      </p:sp>
      <p:pic>
        <p:nvPicPr>
          <p:cNvPr id="5" name="Picture 4" descr="clock-skew-1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6539" y="3933420"/>
            <a:ext cx="3434356" cy="2400869"/>
          </a:xfrm>
          <a:prstGeom prst="rect">
            <a:avLst/>
          </a:prstGeom>
        </p:spPr>
      </p:pic>
      <p:pic>
        <p:nvPicPr>
          <p:cNvPr id="6" name="Picture 5" descr="clock-skew-3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191" y="3929104"/>
            <a:ext cx="2468899" cy="2405185"/>
          </a:xfrm>
          <a:prstGeom prst="rect">
            <a:avLst/>
          </a:prstGeom>
        </p:spPr>
      </p:pic>
      <p:sp>
        <p:nvSpPr>
          <p:cNvPr id="10" name="Right Arrow 9"/>
          <p:cNvSpPr/>
          <p:nvPr/>
        </p:nvSpPr>
        <p:spPr>
          <a:xfrm>
            <a:off x="3316684" y="4826799"/>
            <a:ext cx="2133035" cy="530146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skewing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511B2-6CFE-1B41-9EB6-A9FD0DC7C77B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604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Skewing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Skewing the loops is not easy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03191" y="2237113"/>
            <a:ext cx="5738420" cy="1477328"/>
          </a:xfrm>
          <a:prstGeom prst="rect">
            <a:avLst/>
          </a:prstGeom>
          <a:noFill/>
          <a:ln w="19050" cmpd="sng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urier"/>
                <a:cs typeface="Courier"/>
              </a:rPr>
              <a:t>for (</a:t>
            </a:r>
            <a:r>
              <a:rPr lang="en-US" dirty="0" err="1" smtClean="0">
                <a:latin typeface="Courier"/>
                <a:cs typeface="Courier"/>
              </a:rPr>
              <a:t>i</a:t>
            </a:r>
            <a:r>
              <a:rPr lang="en-US" dirty="0" smtClean="0">
                <a:latin typeface="Courier"/>
                <a:cs typeface="Courier"/>
              </a:rPr>
              <a:t>=</a:t>
            </a:r>
            <a:r>
              <a:rPr lang="en-US" dirty="0">
                <a:latin typeface="Courier"/>
                <a:cs typeface="Courier"/>
              </a:rPr>
              <a:t>1</a:t>
            </a:r>
            <a:r>
              <a:rPr lang="en-US" dirty="0" smtClean="0">
                <a:latin typeface="Courier"/>
                <a:cs typeface="Courier"/>
              </a:rPr>
              <a:t>:</a:t>
            </a:r>
            <a:r>
              <a:rPr lang="en-US" b="1" dirty="0" smtClean="0">
                <a:latin typeface="Courier"/>
                <a:cs typeface="Courier"/>
              </a:rPr>
              <a:t>2N-1</a:t>
            </a:r>
            <a:r>
              <a:rPr lang="en-US" dirty="0" smtClean="0">
                <a:latin typeface="Courier"/>
                <a:cs typeface="Courier"/>
              </a:rPr>
              <a:t>)</a:t>
            </a:r>
          </a:p>
          <a:p>
            <a:r>
              <a:rPr lang="en-US" dirty="0" smtClean="0">
                <a:latin typeface="Courier"/>
                <a:cs typeface="Courier"/>
              </a:rPr>
              <a:t>   </a:t>
            </a:r>
            <a:r>
              <a:rPr lang="en-US" b="1" dirty="0" err="1" smtClean="0">
                <a:latin typeface="Courier"/>
                <a:cs typeface="Courier"/>
              </a:rPr>
              <a:t>forall</a:t>
            </a:r>
            <a:r>
              <a:rPr lang="en-US" dirty="0" smtClean="0">
                <a:latin typeface="Courier"/>
                <a:cs typeface="Courier"/>
              </a:rPr>
              <a:t> (j=</a:t>
            </a:r>
            <a:r>
              <a:rPr lang="en-US" b="1" dirty="0" smtClean="0">
                <a:latin typeface="Courier"/>
                <a:cs typeface="Courier"/>
              </a:rPr>
              <a:t>max(1,i-N)</a:t>
            </a:r>
            <a:r>
              <a:rPr lang="en-US" dirty="0" smtClean="0">
                <a:latin typeface="Courier"/>
                <a:cs typeface="Courier"/>
              </a:rPr>
              <a:t>:</a:t>
            </a:r>
            <a:r>
              <a:rPr lang="en-US" b="1" dirty="0" smtClean="0">
                <a:latin typeface="Courier"/>
                <a:cs typeface="Courier"/>
              </a:rPr>
              <a:t>min(N,i-1)</a:t>
            </a:r>
            <a:r>
              <a:rPr lang="en-US" dirty="0" smtClean="0">
                <a:latin typeface="Courier"/>
                <a:cs typeface="Courier"/>
              </a:rPr>
              <a:t>)</a:t>
            </a:r>
            <a:endParaRPr lang="en-US" dirty="0">
              <a:latin typeface="Courier"/>
              <a:cs typeface="Courier"/>
            </a:endParaRPr>
          </a:p>
          <a:p>
            <a:r>
              <a:rPr lang="en-US" dirty="0" smtClean="0">
                <a:latin typeface="Courier"/>
                <a:cs typeface="Courier"/>
              </a:rPr>
              <a:t>      h[</a:t>
            </a:r>
            <a:r>
              <a:rPr lang="en-US" dirty="0" err="1" smtClean="0">
                <a:latin typeface="Courier"/>
                <a:cs typeface="Courier"/>
              </a:rPr>
              <a:t>i</a:t>
            </a:r>
            <a:r>
              <a:rPr lang="en-US" dirty="0" smtClean="0">
                <a:latin typeface="Courier"/>
                <a:cs typeface="Courier"/>
              </a:rPr>
              <a:t>][j] = foo(h[</a:t>
            </a:r>
            <a:r>
              <a:rPr lang="en-US" b="1" dirty="0" smtClean="0">
                <a:latin typeface="Courier"/>
                <a:cs typeface="Courier"/>
              </a:rPr>
              <a:t>(</a:t>
            </a:r>
            <a:r>
              <a:rPr lang="en-US" b="1" dirty="0" err="1" smtClean="0">
                <a:latin typeface="Courier"/>
                <a:cs typeface="Courier"/>
              </a:rPr>
              <a:t>i</a:t>
            </a:r>
            <a:r>
              <a:rPr lang="en-US" b="1" dirty="0" smtClean="0">
                <a:latin typeface="Courier"/>
                <a:cs typeface="Courier"/>
              </a:rPr>
              <a:t>-j)</a:t>
            </a:r>
            <a:r>
              <a:rPr lang="en-US" dirty="0" smtClean="0">
                <a:latin typeface="Courier"/>
                <a:cs typeface="Courier"/>
              </a:rPr>
              <a:t>-1][j], </a:t>
            </a:r>
            <a:br>
              <a:rPr lang="en-US" dirty="0" smtClean="0">
                <a:latin typeface="Courier"/>
                <a:cs typeface="Courier"/>
              </a:rPr>
            </a:br>
            <a:r>
              <a:rPr lang="en-US" dirty="0" smtClean="0">
                <a:latin typeface="Courier"/>
                <a:cs typeface="Courier"/>
              </a:rPr>
              <a:t>                    h[</a:t>
            </a:r>
            <a:r>
              <a:rPr lang="en-US" b="1" dirty="0" smtClean="0">
                <a:latin typeface="Courier"/>
                <a:cs typeface="Courier"/>
              </a:rPr>
              <a:t>(</a:t>
            </a:r>
            <a:r>
              <a:rPr lang="en-US" b="1" dirty="0" err="1" smtClean="0">
                <a:latin typeface="Courier"/>
                <a:cs typeface="Courier"/>
              </a:rPr>
              <a:t>i</a:t>
            </a:r>
            <a:r>
              <a:rPr lang="en-US" b="1" dirty="0" smtClean="0">
                <a:latin typeface="Courier"/>
                <a:cs typeface="Courier"/>
              </a:rPr>
              <a:t>-j)</a:t>
            </a:r>
            <a:r>
              <a:rPr lang="en-US" dirty="0" smtClean="0">
                <a:latin typeface="Courier"/>
                <a:cs typeface="Courier"/>
              </a:rPr>
              <a:t>-1][j-1], </a:t>
            </a:r>
          </a:p>
          <a:p>
            <a:r>
              <a:rPr lang="en-US" dirty="0">
                <a:latin typeface="Courier"/>
                <a:cs typeface="Courier"/>
              </a:rPr>
              <a:t> </a:t>
            </a:r>
            <a:r>
              <a:rPr lang="en-US" dirty="0" smtClean="0">
                <a:latin typeface="Courier"/>
                <a:cs typeface="Courier"/>
              </a:rPr>
              <a:t>                   h[</a:t>
            </a:r>
            <a:r>
              <a:rPr lang="en-US" b="1" dirty="0" smtClean="0">
                <a:latin typeface="Courier"/>
                <a:cs typeface="Courier"/>
              </a:rPr>
              <a:t>(</a:t>
            </a:r>
            <a:r>
              <a:rPr lang="en-US" b="1" dirty="0" err="1" smtClean="0">
                <a:latin typeface="Courier"/>
                <a:cs typeface="Courier"/>
              </a:rPr>
              <a:t>i</a:t>
            </a:r>
            <a:r>
              <a:rPr lang="en-US" b="1" dirty="0" smtClean="0">
                <a:latin typeface="Courier"/>
                <a:cs typeface="Courier"/>
              </a:rPr>
              <a:t>-j)</a:t>
            </a:r>
            <a:r>
              <a:rPr lang="en-US" dirty="0" smtClean="0">
                <a:latin typeface="Courier"/>
                <a:cs typeface="Courier"/>
              </a:rPr>
              <a:t>][j-1])</a:t>
            </a:r>
            <a:endParaRPr lang="en-US" dirty="0">
              <a:latin typeface="Courier"/>
              <a:cs typeface="Courier"/>
            </a:endParaRPr>
          </a:p>
        </p:txBody>
      </p:sp>
      <p:pic>
        <p:nvPicPr>
          <p:cNvPr id="5" name="Picture 4" descr="clock-skew-1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6539" y="3933420"/>
            <a:ext cx="3434356" cy="2400869"/>
          </a:xfrm>
          <a:prstGeom prst="rect">
            <a:avLst/>
          </a:prstGeom>
        </p:spPr>
      </p:pic>
      <p:pic>
        <p:nvPicPr>
          <p:cNvPr id="6" name="Picture 5" descr="clock-skew-3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191" y="3929104"/>
            <a:ext cx="2468899" cy="2405185"/>
          </a:xfrm>
          <a:prstGeom prst="rect">
            <a:avLst/>
          </a:prstGeom>
        </p:spPr>
      </p:pic>
      <p:sp>
        <p:nvSpPr>
          <p:cNvPr id="10" name="Right Arrow 9"/>
          <p:cNvSpPr/>
          <p:nvPr/>
        </p:nvSpPr>
        <p:spPr>
          <a:xfrm>
            <a:off x="3316684" y="4826799"/>
            <a:ext cx="2133035" cy="530146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skewing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511B2-6CFE-1B41-9EB6-A9FD0DC7C77B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0819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Skewing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Skewing the loops is not easy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03191" y="2237113"/>
            <a:ext cx="5738420" cy="1477328"/>
          </a:xfrm>
          <a:prstGeom prst="rect">
            <a:avLst/>
          </a:prstGeom>
          <a:noFill/>
          <a:ln w="19050" cmpd="sng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urier"/>
                <a:cs typeface="Courier"/>
              </a:rPr>
              <a:t>for (</a:t>
            </a:r>
            <a:r>
              <a:rPr lang="en-US" dirty="0" err="1" smtClean="0">
                <a:latin typeface="Courier"/>
                <a:cs typeface="Courier"/>
              </a:rPr>
              <a:t>i</a:t>
            </a:r>
            <a:r>
              <a:rPr lang="en-US" dirty="0" smtClean="0">
                <a:latin typeface="Courier"/>
                <a:cs typeface="Courier"/>
              </a:rPr>
              <a:t>=</a:t>
            </a:r>
            <a:r>
              <a:rPr lang="en-US" dirty="0">
                <a:latin typeface="Courier"/>
                <a:cs typeface="Courier"/>
              </a:rPr>
              <a:t>1</a:t>
            </a:r>
            <a:r>
              <a:rPr lang="en-US" dirty="0" smtClean="0">
                <a:latin typeface="Courier"/>
                <a:cs typeface="Courier"/>
              </a:rPr>
              <a:t>:</a:t>
            </a:r>
            <a:r>
              <a:rPr lang="en-US" b="1" dirty="0" smtClean="0">
                <a:latin typeface="Courier"/>
                <a:cs typeface="Courier"/>
              </a:rPr>
              <a:t>2N-1</a:t>
            </a:r>
            <a:r>
              <a:rPr lang="en-US" dirty="0" smtClean="0">
                <a:latin typeface="Courier"/>
                <a:cs typeface="Courier"/>
              </a:rPr>
              <a:t>)</a:t>
            </a:r>
          </a:p>
          <a:p>
            <a:r>
              <a:rPr lang="en-US" dirty="0" smtClean="0">
                <a:latin typeface="Courier"/>
                <a:cs typeface="Courier"/>
              </a:rPr>
              <a:t>   </a:t>
            </a:r>
            <a:r>
              <a:rPr lang="en-US" b="1" dirty="0" err="1" smtClean="0">
                <a:latin typeface="Courier"/>
                <a:cs typeface="Courier"/>
              </a:rPr>
              <a:t>forall</a:t>
            </a:r>
            <a:r>
              <a:rPr lang="en-US" dirty="0" smtClean="0">
                <a:latin typeface="Courier"/>
                <a:cs typeface="Courier"/>
              </a:rPr>
              <a:t> (j=</a:t>
            </a:r>
            <a:r>
              <a:rPr lang="en-US" b="1" dirty="0" smtClean="0">
                <a:latin typeface="Courier"/>
                <a:cs typeface="Courier"/>
              </a:rPr>
              <a:t>max(1,i-N)</a:t>
            </a:r>
            <a:r>
              <a:rPr lang="en-US" dirty="0" smtClean="0">
                <a:latin typeface="Courier"/>
                <a:cs typeface="Courier"/>
              </a:rPr>
              <a:t>:</a:t>
            </a:r>
            <a:r>
              <a:rPr lang="en-US" b="1" dirty="0" smtClean="0">
                <a:latin typeface="Courier"/>
                <a:cs typeface="Courier"/>
              </a:rPr>
              <a:t>min(N,i-1)</a:t>
            </a:r>
            <a:r>
              <a:rPr lang="en-US" dirty="0" smtClean="0">
                <a:latin typeface="Courier"/>
                <a:cs typeface="Courier"/>
              </a:rPr>
              <a:t>)</a:t>
            </a:r>
            <a:endParaRPr lang="en-US" dirty="0">
              <a:latin typeface="Courier"/>
              <a:cs typeface="Courier"/>
            </a:endParaRPr>
          </a:p>
          <a:p>
            <a:r>
              <a:rPr lang="en-US" dirty="0" smtClean="0">
                <a:latin typeface="Courier"/>
                <a:cs typeface="Courier"/>
              </a:rPr>
              <a:t>      h[</a:t>
            </a:r>
            <a:r>
              <a:rPr lang="en-US" dirty="0" err="1" smtClean="0">
                <a:latin typeface="Courier"/>
                <a:cs typeface="Courier"/>
              </a:rPr>
              <a:t>i</a:t>
            </a:r>
            <a:r>
              <a:rPr lang="en-US" dirty="0" smtClean="0">
                <a:latin typeface="Courier"/>
                <a:cs typeface="Courier"/>
              </a:rPr>
              <a:t>][j] = foo(h[</a:t>
            </a:r>
            <a:r>
              <a:rPr lang="en-US" b="1" dirty="0" smtClean="0">
                <a:latin typeface="Courier"/>
                <a:cs typeface="Courier"/>
              </a:rPr>
              <a:t>(</a:t>
            </a:r>
            <a:r>
              <a:rPr lang="en-US" b="1" dirty="0" err="1" smtClean="0">
                <a:latin typeface="Courier"/>
                <a:cs typeface="Courier"/>
              </a:rPr>
              <a:t>i</a:t>
            </a:r>
            <a:r>
              <a:rPr lang="en-US" b="1" dirty="0" smtClean="0">
                <a:latin typeface="Courier"/>
                <a:cs typeface="Courier"/>
              </a:rPr>
              <a:t>-j)</a:t>
            </a:r>
            <a:r>
              <a:rPr lang="en-US" dirty="0" smtClean="0">
                <a:latin typeface="Courier"/>
                <a:cs typeface="Courier"/>
              </a:rPr>
              <a:t>-1][j], </a:t>
            </a:r>
            <a:br>
              <a:rPr lang="en-US" dirty="0" smtClean="0">
                <a:latin typeface="Courier"/>
                <a:cs typeface="Courier"/>
              </a:rPr>
            </a:br>
            <a:r>
              <a:rPr lang="en-US" dirty="0" smtClean="0">
                <a:latin typeface="Courier"/>
                <a:cs typeface="Courier"/>
              </a:rPr>
              <a:t>                    h[</a:t>
            </a:r>
            <a:r>
              <a:rPr lang="en-US" b="1" dirty="0" smtClean="0">
                <a:latin typeface="Courier"/>
                <a:cs typeface="Courier"/>
              </a:rPr>
              <a:t>(</a:t>
            </a:r>
            <a:r>
              <a:rPr lang="en-US" b="1" dirty="0" err="1" smtClean="0">
                <a:latin typeface="Courier"/>
                <a:cs typeface="Courier"/>
              </a:rPr>
              <a:t>i</a:t>
            </a:r>
            <a:r>
              <a:rPr lang="en-US" b="1" dirty="0" smtClean="0">
                <a:latin typeface="Courier"/>
                <a:cs typeface="Courier"/>
              </a:rPr>
              <a:t>-j)</a:t>
            </a:r>
            <a:r>
              <a:rPr lang="en-US" dirty="0" smtClean="0">
                <a:latin typeface="Courier"/>
                <a:cs typeface="Courier"/>
              </a:rPr>
              <a:t>-1][j-1], </a:t>
            </a:r>
          </a:p>
          <a:p>
            <a:r>
              <a:rPr lang="en-US" dirty="0">
                <a:latin typeface="Courier"/>
                <a:cs typeface="Courier"/>
              </a:rPr>
              <a:t> </a:t>
            </a:r>
            <a:r>
              <a:rPr lang="en-US" dirty="0" smtClean="0">
                <a:latin typeface="Courier"/>
                <a:cs typeface="Courier"/>
              </a:rPr>
              <a:t>                   h[</a:t>
            </a:r>
            <a:r>
              <a:rPr lang="en-US" b="1" dirty="0" smtClean="0">
                <a:latin typeface="Courier"/>
                <a:cs typeface="Courier"/>
              </a:rPr>
              <a:t>(</a:t>
            </a:r>
            <a:r>
              <a:rPr lang="en-US" b="1" dirty="0" err="1" smtClean="0">
                <a:latin typeface="Courier"/>
                <a:cs typeface="Courier"/>
              </a:rPr>
              <a:t>i</a:t>
            </a:r>
            <a:r>
              <a:rPr lang="en-US" b="1" dirty="0" smtClean="0">
                <a:latin typeface="Courier"/>
                <a:cs typeface="Courier"/>
              </a:rPr>
              <a:t>-j)</a:t>
            </a:r>
            <a:r>
              <a:rPr lang="en-US" dirty="0" smtClean="0">
                <a:latin typeface="Courier"/>
                <a:cs typeface="Courier"/>
              </a:rPr>
              <a:t>][j-1])</a:t>
            </a:r>
            <a:endParaRPr lang="en-US" dirty="0">
              <a:latin typeface="Courier"/>
              <a:cs typeface="Courier"/>
            </a:endParaRPr>
          </a:p>
        </p:txBody>
      </p:sp>
      <p:pic>
        <p:nvPicPr>
          <p:cNvPr id="5" name="Picture 4" descr="clock-skew-1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6539" y="3933420"/>
            <a:ext cx="3434356" cy="2400869"/>
          </a:xfrm>
          <a:prstGeom prst="rect">
            <a:avLst/>
          </a:prstGeom>
        </p:spPr>
      </p:pic>
      <p:pic>
        <p:nvPicPr>
          <p:cNvPr id="6" name="Picture 5" descr="clock-skew-3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191" y="3929104"/>
            <a:ext cx="2468899" cy="2405185"/>
          </a:xfrm>
          <a:prstGeom prst="rect">
            <a:avLst/>
          </a:prstGeom>
        </p:spPr>
      </p:pic>
      <p:sp>
        <p:nvSpPr>
          <p:cNvPr id="10" name="Right Arrow 9"/>
          <p:cNvSpPr/>
          <p:nvPr/>
        </p:nvSpPr>
        <p:spPr>
          <a:xfrm>
            <a:off x="3316684" y="4826799"/>
            <a:ext cx="2133035" cy="530146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skewing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4956537" y="2434375"/>
            <a:ext cx="1528875" cy="783490"/>
            <a:chOff x="3336564" y="2847996"/>
            <a:chExt cx="1299398" cy="350415"/>
          </a:xfrm>
        </p:grpSpPr>
        <p:cxnSp>
          <p:nvCxnSpPr>
            <p:cNvPr id="11" name="Straight Arrow Connector 10"/>
            <p:cNvCxnSpPr/>
            <p:nvPr/>
          </p:nvCxnSpPr>
          <p:spPr>
            <a:xfrm flipH="1">
              <a:off x="3723564" y="2847996"/>
              <a:ext cx="912398" cy="63413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flipH="1">
              <a:off x="3336564" y="2847996"/>
              <a:ext cx="1188430" cy="350415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Rounded Rectangle 6"/>
          <p:cNvSpPr/>
          <p:nvPr/>
        </p:nvSpPr>
        <p:spPr>
          <a:xfrm>
            <a:off x="5930579" y="1824092"/>
            <a:ext cx="3094750" cy="75206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changes to </a:t>
            </a:r>
            <a:br>
              <a:rPr lang="en-US" dirty="0" smtClean="0"/>
            </a:br>
            <a:r>
              <a:rPr lang="en-US" dirty="0" smtClean="0"/>
              <a:t>loop bounds and indexing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511B2-6CFE-1B41-9EB6-A9FD0DC7C77B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8534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Skewing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Equivalent parallelism without changing loops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511B2-6CFE-1B41-9EB6-A9FD0DC7C77B}" type="slidenum">
              <a:rPr lang="en-US" smtClean="0"/>
              <a:t>28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203191" y="2237113"/>
            <a:ext cx="7587872" cy="3139321"/>
          </a:xfrm>
          <a:prstGeom prst="rect">
            <a:avLst/>
          </a:prstGeom>
          <a:noFill/>
          <a:ln w="19050" cmpd="sng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ourier"/>
                <a:cs typeface="Courier"/>
              </a:rPr>
              <a:t>clocked finish</a:t>
            </a:r>
            <a:endParaRPr lang="en-US" dirty="0" smtClean="0">
              <a:latin typeface="Courier"/>
              <a:cs typeface="Courier"/>
            </a:endParaRPr>
          </a:p>
          <a:p>
            <a:r>
              <a:rPr lang="en-US" dirty="0" smtClean="0">
                <a:latin typeface="Courier"/>
                <a:cs typeface="Courier"/>
              </a:rPr>
              <a:t>  for (</a:t>
            </a:r>
            <a:r>
              <a:rPr lang="en-US" dirty="0" err="1" smtClean="0">
                <a:latin typeface="Courier"/>
                <a:cs typeface="Courier"/>
              </a:rPr>
              <a:t>i</a:t>
            </a:r>
            <a:r>
              <a:rPr lang="en-US" dirty="0" smtClean="0">
                <a:latin typeface="Courier"/>
                <a:cs typeface="Courier"/>
              </a:rPr>
              <a:t>=1:N) {</a:t>
            </a:r>
          </a:p>
          <a:p>
            <a:r>
              <a:rPr lang="en-US" dirty="0" smtClean="0">
                <a:latin typeface="Courier"/>
                <a:cs typeface="Courier"/>
              </a:rPr>
              <a:t>    </a:t>
            </a:r>
            <a:r>
              <a:rPr lang="en-US" b="1" dirty="0" smtClean="0">
                <a:latin typeface="Courier"/>
                <a:cs typeface="Courier"/>
              </a:rPr>
              <a:t>clocked </a:t>
            </a:r>
            <a:r>
              <a:rPr lang="en-US" b="1" dirty="0" err="1" smtClean="0">
                <a:latin typeface="Courier"/>
                <a:cs typeface="Courier"/>
              </a:rPr>
              <a:t>async</a:t>
            </a:r>
            <a:endParaRPr lang="en-US" b="1" dirty="0" smtClean="0">
              <a:latin typeface="Courier"/>
              <a:cs typeface="Courier"/>
            </a:endParaRPr>
          </a:p>
          <a:p>
            <a:r>
              <a:rPr lang="en-US" dirty="0">
                <a:latin typeface="Courier"/>
                <a:cs typeface="Courier"/>
              </a:rPr>
              <a:t> </a:t>
            </a:r>
            <a:r>
              <a:rPr lang="en-US" dirty="0" smtClean="0">
                <a:latin typeface="Courier"/>
                <a:cs typeface="Courier"/>
              </a:rPr>
              <a:t>   for (j=</a:t>
            </a:r>
            <a:r>
              <a:rPr lang="en-US" dirty="0">
                <a:latin typeface="Courier"/>
                <a:cs typeface="Courier"/>
              </a:rPr>
              <a:t>1</a:t>
            </a:r>
            <a:r>
              <a:rPr lang="en-US" dirty="0" smtClean="0">
                <a:latin typeface="Courier"/>
                <a:cs typeface="Courier"/>
              </a:rPr>
              <a:t>:N) {</a:t>
            </a:r>
          </a:p>
          <a:p>
            <a:r>
              <a:rPr lang="en-US" dirty="0">
                <a:latin typeface="Courier"/>
                <a:cs typeface="Courier"/>
              </a:rPr>
              <a:t> </a:t>
            </a:r>
            <a:r>
              <a:rPr lang="en-US" dirty="0" smtClean="0">
                <a:latin typeface="Courier"/>
                <a:cs typeface="Courier"/>
              </a:rPr>
              <a:t>     h[</a:t>
            </a:r>
            <a:r>
              <a:rPr lang="en-US" dirty="0" err="1" smtClean="0">
                <a:latin typeface="Courier"/>
                <a:cs typeface="Courier"/>
              </a:rPr>
              <a:t>i</a:t>
            </a:r>
            <a:r>
              <a:rPr lang="en-US" dirty="0" smtClean="0">
                <a:latin typeface="Courier"/>
                <a:cs typeface="Courier"/>
              </a:rPr>
              <a:t>][j] = foo(h[i-1][j], </a:t>
            </a:r>
          </a:p>
          <a:p>
            <a:r>
              <a:rPr lang="en-US" dirty="0">
                <a:latin typeface="Courier"/>
                <a:cs typeface="Courier"/>
              </a:rPr>
              <a:t> </a:t>
            </a:r>
            <a:r>
              <a:rPr lang="en-US" dirty="0" smtClean="0">
                <a:latin typeface="Courier"/>
                <a:cs typeface="Courier"/>
              </a:rPr>
              <a:t>                 h[i-1][j-1], </a:t>
            </a:r>
          </a:p>
          <a:p>
            <a:r>
              <a:rPr lang="en-US" dirty="0">
                <a:latin typeface="Courier"/>
                <a:cs typeface="Courier"/>
              </a:rPr>
              <a:t> </a:t>
            </a:r>
            <a:r>
              <a:rPr lang="en-US" dirty="0" smtClean="0">
                <a:latin typeface="Courier"/>
                <a:cs typeface="Courier"/>
              </a:rPr>
              <a:t>                 h[</a:t>
            </a:r>
            <a:r>
              <a:rPr lang="en-US" dirty="0" err="1" smtClean="0">
                <a:latin typeface="Courier"/>
                <a:cs typeface="Courier"/>
              </a:rPr>
              <a:t>i</a:t>
            </a:r>
            <a:r>
              <a:rPr lang="en-US" dirty="0" smtClean="0">
                <a:latin typeface="Courier"/>
                <a:cs typeface="Courier"/>
              </a:rPr>
              <a:t>][j-1]);</a:t>
            </a:r>
          </a:p>
          <a:p>
            <a:r>
              <a:rPr lang="en-US" b="1" dirty="0" smtClean="0">
                <a:latin typeface="Courier"/>
                <a:cs typeface="Courier"/>
              </a:rPr>
              <a:t>      advance</a:t>
            </a:r>
            <a:r>
              <a:rPr lang="en-US" dirty="0" smtClean="0">
                <a:latin typeface="Courier"/>
                <a:cs typeface="Courier"/>
              </a:rPr>
              <a:t>;</a:t>
            </a:r>
          </a:p>
          <a:p>
            <a:r>
              <a:rPr lang="en-US" dirty="0" smtClean="0">
                <a:latin typeface="Courier"/>
                <a:cs typeface="Courier"/>
              </a:rPr>
              <a:t>    }</a:t>
            </a:r>
            <a:endParaRPr lang="en-US" b="1" dirty="0" smtClean="0">
              <a:latin typeface="Courier"/>
              <a:cs typeface="Courier"/>
            </a:endParaRPr>
          </a:p>
          <a:p>
            <a:r>
              <a:rPr lang="en-US" b="1" dirty="0">
                <a:latin typeface="Courier"/>
                <a:cs typeface="Courier"/>
              </a:rPr>
              <a:t>  </a:t>
            </a:r>
            <a:r>
              <a:rPr lang="en-US" b="1" dirty="0" smtClean="0">
                <a:latin typeface="Courier"/>
                <a:cs typeface="Courier"/>
              </a:rPr>
              <a:t>  advance</a:t>
            </a:r>
            <a:r>
              <a:rPr lang="en-US" dirty="0" smtClean="0">
                <a:latin typeface="Courier"/>
                <a:cs typeface="Courier"/>
              </a:rPr>
              <a:t>;</a:t>
            </a:r>
          </a:p>
          <a:p>
            <a:r>
              <a:rPr lang="en-US" dirty="0">
                <a:latin typeface="Courier"/>
                <a:cs typeface="Courier"/>
              </a:rPr>
              <a:t> </a:t>
            </a:r>
            <a:r>
              <a:rPr lang="en-US" dirty="0" smtClean="0">
                <a:latin typeface="Courier"/>
                <a:cs typeface="Courier"/>
              </a:rPr>
              <a:t> }</a:t>
            </a:r>
          </a:p>
        </p:txBody>
      </p:sp>
      <p:pic>
        <p:nvPicPr>
          <p:cNvPr id="25" name="Picture 24" descr="clock-skew-6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2684" y="3665912"/>
            <a:ext cx="1917700" cy="2565400"/>
          </a:xfrm>
          <a:prstGeom prst="rect">
            <a:avLst/>
          </a:prstGeom>
        </p:spPr>
      </p:pic>
      <p:pic>
        <p:nvPicPr>
          <p:cNvPr id="12" name="Picture 11" descr="clock-skew-3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6082" y="2237113"/>
            <a:ext cx="1946668" cy="1896431"/>
          </a:xfrm>
          <a:prstGeom prst="rect">
            <a:avLst/>
          </a:prstGeom>
        </p:spPr>
      </p:pic>
      <p:grpSp>
        <p:nvGrpSpPr>
          <p:cNvPr id="23" name="Group 22"/>
          <p:cNvGrpSpPr/>
          <p:nvPr/>
        </p:nvGrpSpPr>
        <p:grpSpPr>
          <a:xfrm>
            <a:off x="5995374" y="2513326"/>
            <a:ext cx="1224158" cy="1248043"/>
            <a:chOff x="3901289" y="4611094"/>
            <a:chExt cx="1224158" cy="1248043"/>
          </a:xfrm>
          <a:effectLst>
            <a:glow rad="25400">
              <a:srgbClr val="008000">
                <a:alpha val="40000"/>
              </a:srgbClr>
            </a:glow>
          </a:effectLst>
        </p:grpSpPr>
        <p:cxnSp>
          <p:nvCxnSpPr>
            <p:cNvPr id="13" name="Straight Connector 12"/>
            <p:cNvCxnSpPr/>
            <p:nvPr/>
          </p:nvCxnSpPr>
          <p:spPr>
            <a:xfrm>
              <a:off x="3901289" y="4611094"/>
              <a:ext cx="1224158" cy="1248043"/>
            </a:xfrm>
            <a:prstGeom prst="line">
              <a:avLst/>
            </a:prstGeom>
            <a:ln w="38100" cmpd="sng">
              <a:prstDash val="sysDash"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3901289" y="4983269"/>
              <a:ext cx="859106" cy="875868"/>
            </a:xfrm>
            <a:prstGeom prst="line">
              <a:avLst/>
            </a:prstGeom>
            <a:ln w="38100" cmpd="sng">
              <a:prstDash val="sysDash"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3901289" y="5363049"/>
              <a:ext cx="486594" cy="496088"/>
            </a:xfrm>
            <a:prstGeom prst="line">
              <a:avLst/>
            </a:prstGeom>
            <a:ln w="38100" cmpd="sng">
              <a:prstDash val="sysDash"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3901289" y="5698520"/>
              <a:ext cx="157543" cy="160617"/>
            </a:xfrm>
            <a:prstGeom prst="line">
              <a:avLst/>
            </a:prstGeom>
            <a:ln w="38100" cmpd="sng">
              <a:prstDash val="sysDash"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4250755" y="4611094"/>
              <a:ext cx="859106" cy="875868"/>
            </a:xfrm>
            <a:prstGeom prst="line">
              <a:avLst/>
            </a:prstGeom>
            <a:ln w="38100" cmpd="sng">
              <a:prstDash val="sysDash"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4615971" y="4611094"/>
              <a:ext cx="486594" cy="496088"/>
            </a:xfrm>
            <a:prstGeom prst="line">
              <a:avLst/>
            </a:prstGeom>
            <a:ln w="38100" cmpd="sng">
              <a:prstDash val="sysDash"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4967904" y="4611094"/>
              <a:ext cx="157543" cy="160617"/>
            </a:xfrm>
            <a:prstGeom prst="line">
              <a:avLst/>
            </a:prstGeom>
            <a:ln w="38100" cmpd="sng">
              <a:prstDash val="sysDash"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29" name="Bent Arrow 28"/>
          <p:cNvSpPr/>
          <p:nvPr/>
        </p:nvSpPr>
        <p:spPr>
          <a:xfrm rot="5400000">
            <a:off x="7560494" y="2696441"/>
            <a:ext cx="670256" cy="715251"/>
          </a:xfrm>
          <a:prstGeom prst="ben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63694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Skewing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Equivalent parallelism without changing loops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511B2-6CFE-1B41-9EB6-A9FD0DC7C77B}" type="slidenum">
              <a:rPr lang="en-US" smtClean="0"/>
              <a:t>29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203191" y="2237113"/>
            <a:ext cx="7587872" cy="3139321"/>
          </a:xfrm>
          <a:prstGeom prst="rect">
            <a:avLst/>
          </a:prstGeom>
          <a:noFill/>
          <a:ln w="19050" cmpd="sng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ourier"/>
                <a:cs typeface="Courier"/>
              </a:rPr>
              <a:t>clocked finish</a:t>
            </a:r>
            <a:endParaRPr lang="en-US" dirty="0" smtClean="0">
              <a:latin typeface="Courier"/>
              <a:cs typeface="Courier"/>
            </a:endParaRPr>
          </a:p>
          <a:p>
            <a:r>
              <a:rPr lang="en-US" dirty="0" smtClean="0">
                <a:latin typeface="Courier"/>
                <a:cs typeface="Courier"/>
              </a:rPr>
              <a:t>  for (</a:t>
            </a:r>
            <a:r>
              <a:rPr lang="en-US" dirty="0" err="1" smtClean="0">
                <a:latin typeface="Courier"/>
                <a:cs typeface="Courier"/>
              </a:rPr>
              <a:t>i</a:t>
            </a:r>
            <a:r>
              <a:rPr lang="en-US" dirty="0" smtClean="0">
                <a:latin typeface="Courier"/>
                <a:cs typeface="Courier"/>
              </a:rPr>
              <a:t>=1:N) {</a:t>
            </a:r>
          </a:p>
          <a:p>
            <a:r>
              <a:rPr lang="en-US" dirty="0" smtClean="0">
                <a:latin typeface="Courier"/>
                <a:cs typeface="Courier"/>
              </a:rPr>
              <a:t>    </a:t>
            </a:r>
            <a:r>
              <a:rPr lang="en-US" b="1" dirty="0" smtClean="0">
                <a:latin typeface="Courier"/>
                <a:cs typeface="Courier"/>
              </a:rPr>
              <a:t>clocked </a:t>
            </a:r>
            <a:r>
              <a:rPr lang="en-US" b="1" dirty="0" err="1" smtClean="0">
                <a:latin typeface="Courier"/>
                <a:cs typeface="Courier"/>
              </a:rPr>
              <a:t>async</a:t>
            </a:r>
            <a:endParaRPr lang="en-US" b="1" dirty="0" smtClean="0">
              <a:latin typeface="Courier"/>
              <a:cs typeface="Courier"/>
            </a:endParaRPr>
          </a:p>
          <a:p>
            <a:r>
              <a:rPr lang="en-US" dirty="0">
                <a:latin typeface="Courier"/>
                <a:cs typeface="Courier"/>
              </a:rPr>
              <a:t> </a:t>
            </a:r>
            <a:r>
              <a:rPr lang="en-US" dirty="0" smtClean="0">
                <a:latin typeface="Courier"/>
                <a:cs typeface="Courier"/>
              </a:rPr>
              <a:t>   for (j=</a:t>
            </a:r>
            <a:r>
              <a:rPr lang="en-US" dirty="0">
                <a:latin typeface="Courier"/>
                <a:cs typeface="Courier"/>
              </a:rPr>
              <a:t>1</a:t>
            </a:r>
            <a:r>
              <a:rPr lang="en-US" dirty="0" smtClean="0">
                <a:latin typeface="Courier"/>
                <a:cs typeface="Courier"/>
              </a:rPr>
              <a:t>:N) {</a:t>
            </a:r>
          </a:p>
          <a:p>
            <a:r>
              <a:rPr lang="en-US" dirty="0">
                <a:latin typeface="Courier"/>
                <a:cs typeface="Courier"/>
              </a:rPr>
              <a:t> </a:t>
            </a:r>
            <a:r>
              <a:rPr lang="en-US" dirty="0" smtClean="0">
                <a:latin typeface="Courier"/>
                <a:cs typeface="Courier"/>
              </a:rPr>
              <a:t>     h[</a:t>
            </a:r>
            <a:r>
              <a:rPr lang="en-US" dirty="0" err="1" smtClean="0">
                <a:latin typeface="Courier"/>
                <a:cs typeface="Courier"/>
              </a:rPr>
              <a:t>i</a:t>
            </a:r>
            <a:r>
              <a:rPr lang="en-US" dirty="0" smtClean="0">
                <a:latin typeface="Courier"/>
                <a:cs typeface="Courier"/>
              </a:rPr>
              <a:t>][j] = foo(h[i-1][j], </a:t>
            </a:r>
          </a:p>
          <a:p>
            <a:r>
              <a:rPr lang="en-US" dirty="0">
                <a:latin typeface="Courier"/>
                <a:cs typeface="Courier"/>
              </a:rPr>
              <a:t> </a:t>
            </a:r>
            <a:r>
              <a:rPr lang="en-US" dirty="0" smtClean="0">
                <a:latin typeface="Courier"/>
                <a:cs typeface="Courier"/>
              </a:rPr>
              <a:t>                 h[i-1][j-1], </a:t>
            </a:r>
          </a:p>
          <a:p>
            <a:r>
              <a:rPr lang="en-US" dirty="0">
                <a:latin typeface="Courier"/>
                <a:cs typeface="Courier"/>
              </a:rPr>
              <a:t> </a:t>
            </a:r>
            <a:r>
              <a:rPr lang="en-US" dirty="0" smtClean="0">
                <a:latin typeface="Courier"/>
                <a:cs typeface="Courier"/>
              </a:rPr>
              <a:t>                 h[</a:t>
            </a:r>
            <a:r>
              <a:rPr lang="en-US" dirty="0" err="1" smtClean="0">
                <a:latin typeface="Courier"/>
                <a:cs typeface="Courier"/>
              </a:rPr>
              <a:t>i</a:t>
            </a:r>
            <a:r>
              <a:rPr lang="en-US" dirty="0" smtClean="0">
                <a:latin typeface="Courier"/>
                <a:cs typeface="Courier"/>
              </a:rPr>
              <a:t>][j-1]);</a:t>
            </a:r>
          </a:p>
          <a:p>
            <a:r>
              <a:rPr lang="en-US" b="1" dirty="0" smtClean="0">
                <a:latin typeface="Courier"/>
                <a:cs typeface="Courier"/>
              </a:rPr>
              <a:t>      advance</a:t>
            </a:r>
            <a:r>
              <a:rPr lang="en-US" dirty="0" smtClean="0">
                <a:latin typeface="Courier"/>
                <a:cs typeface="Courier"/>
              </a:rPr>
              <a:t>;</a:t>
            </a:r>
          </a:p>
          <a:p>
            <a:r>
              <a:rPr lang="en-US" dirty="0" smtClean="0">
                <a:latin typeface="Courier"/>
                <a:cs typeface="Courier"/>
              </a:rPr>
              <a:t>    }</a:t>
            </a:r>
            <a:endParaRPr lang="en-US" b="1" dirty="0" smtClean="0">
              <a:latin typeface="Courier"/>
              <a:cs typeface="Courier"/>
            </a:endParaRPr>
          </a:p>
          <a:p>
            <a:r>
              <a:rPr lang="en-US" b="1" dirty="0">
                <a:latin typeface="Courier"/>
                <a:cs typeface="Courier"/>
              </a:rPr>
              <a:t>  </a:t>
            </a:r>
            <a:r>
              <a:rPr lang="en-US" b="1" dirty="0" smtClean="0">
                <a:latin typeface="Courier"/>
                <a:cs typeface="Courier"/>
              </a:rPr>
              <a:t>  advance</a:t>
            </a:r>
            <a:r>
              <a:rPr lang="en-US" dirty="0" smtClean="0">
                <a:latin typeface="Courier"/>
                <a:cs typeface="Courier"/>
              </a:rPr>
              <a:t>;</a:t>
            </a:r>
          </a:p>
          <a:p>
            <a:r>
              <a:rPr lang="en-US" dirty="0">
                <a:latin typeface="Courier"/>
                <a:cs typeface="Courier"/>
              </a:rPr>
              <a:t> </a:t>
            </a:r>
            <a:r>
              <a:rPr lang="en-US" dirty="0" smtClean="0">
                <a:latin typeface="Courier"/>
                <a:cs typeface="Courier"/>
              </a:rPr>
              <a:t> }</a:t>
            </a:r>
          </a:p>
        </p:txBody>
      </p:sp>
      <p:pic>
        <p:nvPicPr>
          <p:cNvPr id="25" name="Picture 24" descr="clock-skew-6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2684" y="3665912"/>
            <a:ext cx="1917700" cy="25654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787350" y="2869015"/>
            <a:ext cx="3681316" cy="1902696"/>
          </a:xfrm>
          <a:prstGeom prst="rect">
            <a:avLst/>
          </a:prstGeom>
          <a:solidFill>
            <a:schemeClr val="accent2">
              <a:lumMod val="40000"/>
              <a:lumOff val="60000"/>
              <a:alpha val="20000"/>
            </a:schemeClr>
          </a:solidFill>
          <a:ln w="28575" cmpd="sng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 descr="clock-skew-3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6082" y="2237113"/>
            <a:ext cx="1946668" cy="1896431"/>
          </a:xfrm>
          <a:prstGeom prst="rect">
            <a:avLst/>
          </a:prstGeom>
        </p:spPr>
      </p:pic>
      <p:grpSp>
        <p:nvGrpSpPr>
          <p:cNvPr id="23" name="Group 22"/>
          <p:cNvGrpSpPr/>
          <p:nvPr/>
        </p:nvGrpSpPr>
        <p:grpSpPr>
          <a:xfrm>
            <a:off x="5995374" y="2513326"/>
            <a:ext cx="1224158" cy="1248043"/>
            <a:chOff x="3901289" y="4611094"/>
            <a:chExt cx="1224158" cy="1248043"/>
          </a:xfrm>
          <a:effectLst>
            <a:glow rad="25400">
              <a:srgbClr val="008000">
                <a:alpha val="40000"/>
              </a:srgbClr>
            </a:glow>
          </a:effectLst>
        </p:grpSpPr>
        <p:cxnSp>
          <p:nvCxnSpPr>
            <p:cNvPr id="13" name="Straight Connector 12"/>
            <p:cNvCxnSpPr/>
            <p:nvPr/>
          </p:nvCxnSpPr>
          <p:spPr>
            <a:xfrm>
              <a:off x="3901289" y="4611094"/>
              <a:ext cx="1224158" cy="1248043"/>
            </a:xfrm>
            <a:prstGeom prst="line">
              <a:avLst/>
            </a:prstGeom>
            <a:ln w="38100" cmpd="sng">
              <a:prstDash val="sysDash"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3901289" y="4983269"/>
              <a:ext cx="859106" cy="875868"/>
            </a:xfrm>
            <a:prstGeom prst="line">
              <a:avLst/>
            </a:prstGeom>
            <a:ln w="38100" cmpd="sng">
              <a:prstDash val="sysDash"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3901289" y="5363049"/>
              <a:ext cx="486594" cy="496088"/>
            </a:xfrm>
            <a:prstGeom prst="line">
              <a:avLst/>
            </a:prstGeom>
            <a:ln w="38100" cmpd="sng">
              <a:prstDash val="sysDash"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3901289" y="5698520"/>
              <a:ext cx="157543" cy="160617"/>
            </a:xfrm>
            <a:prstGeom prst="line">
              <a:avLst/>
            </a:prstGeom>
            <a:ln w="38100" cmpd="sng">
              <a:prstDash val="sysDash"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4250755" y="4611094"/>
              <a:ext cx="859106" cy="875868"/>
            </a:xfrm>
            <a:prstGeom prst="line">
              <a:avLst/>
            </a:prstGeom>
            <a:ln w="38100" cmpd="sng">
              <a:prstDash val="sysDash"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4615971" y="4611094"/>
              <a:ext cx="486594" cy="496088"/>
            </a:xfrm>
            <a:prstGeom prst="line">
              <a:avLst/>
            </a:prstGeom>
            <a:ln w="38100" cmpd="sng">
              <a:prstDash val="sysDash"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4967904" y="4611094"/>
              <a:ext cx="157543" cy="160617"/>
            </a:xfrm>
            <a:prstGeom prst="line">
              <a:avLst/>
            </a:prstGeom>
            <a:ln w="38100" cmpd="sng">
              <a:prstDash val="sysDash"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18" name="Rectangle 17"/>
          <p:cNvSpPr/>
          <p:nvPr/>
        </p:nvSpPr>
        <p:spPr>
          <a:xfrm>
            <a:off x="5953995" y="2462182"/>
            <a:ext cx="198922" cy="1299187"/>
          </a:xfrm>
          <a:prstGeom prst="rect">
            <a:avLst/>
          </a:prstGeom>
          <a:solidFill>
            <a:schemeClr val="accent2">
              <a:lumMod val="40000"/>
              <a:lumOff val="60000"/>
              <a:alpha val="20000"/>
            </a:schemeClr>
          </a:solidFill>
          <a:ln w="28575" cmpd="sng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6320616" y="2462182"/>
            <a:ext cx="198922" cy="1299187"/>
          </a:xfrm>
          <a:prstGeom prst="rect">
            <a:avLst/>
          </a:prstGeom>
          <a:solidFill>
            <a:schemeClr val="accent2">
              <a:lumMod val="40000"/>
              <a:lumOff val="60000"/>
              <a:alpha val="20000"/>
            </a:schemeClr>
          </a:solidFill>
          <a:ln w="28575" cmpd="sng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6672919" y="2462182"/>
            <a:ext cx="198922" cy="1299187"/>
          </a:xfrm>
          <a:prstGeom prst="rect">
            <a:avLst/>
          </a:prstGeom>
          <a:solidFill>
            <a:schemeClr val="accent2">
              <a:lumMod val="40000"/>
              <a:lumOff val="60000"/>
              <a:alpha val="20000"/>
            </a:schemeClr>
          </a:solidFill>
          <a:ln w="28575" cmpd="sng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7024241" y="2462182"/>
            <a:ext cx="198922" cy="1299187"/>
          </a:xfrm>
          <a:prstGeom prst="rect">
            <a:avLst/>
          </a:prstGeom>
          <a:solidFill>
            <a:schemeClr val="accent2">
              <a:lumMod val="40000"/>
              <a:lumOff val="60000"/>
              <a:alpha val="20000"/>
            </a:schemeClr>
          </a:solidFill>
          <a:ln w="28575" cmpd="sng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772224" y="4371601"/>
            <a:ext cx="2123399" cy="4001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dirty="0" smtClean="0"/>
              <a:t>locally sequential</a:t>
            </a:r>
            <a:endParaRPr lang="en-US" sz="2000" dirty="0"/>
          </a:p>
        </p:txBody>
      </p:sp>
      <p:grpSp>
        <p:nvGrpSpPr>
          <p:cNvPr id="17" name="Group 16"/>
          <p:cNvGrpSpPr/>
          <p:nvPr/>
        </p:nvGrpSpPr>
        <p:grpSpPr>
          <a:xfrm>
            <a:off x="2231014" y="5032533"/>
            <a:ext cx="4664345" cy="543956"/>
            <a:chOff x="2231014" y="5032533"/>
            <a:chExt cx="4664345" cy="543956"/>
          </a:xfrm>
        </p:grpSpPr>
        <p:cxnSp>
          <p:nvCxnSpPr>
            <p:cNvPr id="8" name="Straight Arrow Connector 7"/>
            <p:cNvCxnSpPr/>
            <p:nvPr/>
          </p:nvCxnSpPr>
          <p:spPr>
            <a:xfrm flipH="1" flipV="1">
              <a:off x="2328258" y="5032533"/>
              <a:ext cx="2081322" cy="34390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2231014" y="5176379"/>
              <a:ext cx="4664345" cy="400110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2000" dirty="0" smtClean="0"/>
                <a:t>the launch of the entire block is deferred</a:t>
              </a:r>
              <a:endParaRPr lang="en-US" sz="2000" dirty="0"/>
            </a:p>
          </p:txBody>
        </p:sp>
      </p:grpSp>
      <p:sp>
        <p:nvSpPr>
          <p:cNvPr id="29" name="Bent Arrow 28"/>
          <p:cNvSpPr/>
          <p:nvPr/>
        </p:nvSpPr>
        <p:spPr>
          <a:xfrm rot="5400000">
            <a:off x="7560494" y="2696441"/>
            <a:ext cx="670256" cy="715251"/>
          </a:xfrm>
          <a:prstGeom prst="ben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26817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Programming with X10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Small set of parallel constructs</a:t>
            </a:r>
          </a:p>
          <a:p>
            <a:pPr lvl="1"/>
            <a:r>
              <a:rPr lang="en-US" dirty="0" smtClean="0">
                <a:latin typeface="Courier"/>
                <a:cs typeface="Courier"/>
              </a:rPr>
              <a:t>finish/</a:t>
            </a:r>
            <a:r>
              <a:rPr lang="en-US" dirty="0" err="1" smtClean="0">
                <a:latin typeface="Courier"/>
                <a:cs typeface="Courier"/>
              </a:rPr>
              <a:t>async</a:t>
            </a:r>
            <a:endParaRPr lang="en-US" dirty="0" smtClean="0">
              <a:latin typeface="Courier"/>
              <a:cs typeface="Courier"/>
            </a:endParaRPr>
          </a:p>
          <a:p>
            <a:pPr lvl="1"/>
            <a:r>
              <a:rPr lang="en-US" dirty="0" smtClean="0">
                <a:latin typeface="Courier"/>
                <a:cs typeface="Courier"/>
              </a:rPr>
              <a:t>clocks</a:t>
            </a:r>
          </a:p>
          <a:p>
            <a:pPr lvl="1"/>
            <a:r>
              <a:rPr lang="en-US" dirty="0">
                <a:latin typeface="Courier"/>
                <a:cs typeface="Courier"/>
              </a:rPr>
              <a:t>at</a:t>
            </a:r>
            <a:r>
              <a:rPr lang="en-US" dirty="0"/>
              <a:t> (places</a:t>
            </a:r>
            <a:r>
              <a:rPr lang="en-US" dirty="0" smtClean="0"/>
              <a:t>), </a:t>
            </a:r>
            <a:r>
              <a:rPr lang="en-US" dirty="0" smtClean="0">
                <a:latin typeface="Courier"/>
                <a:cs typeface="Courier"/>
              </a:rPr>
              <a:t>atomic</a:t>
            </a:r>
            <a:r>
              <a:rPr lang="en-US" dirty="0" smtClean="0"/>
              <a:t>, </a:t>
            </a:r>
            <a:r>
              <a:rPr lang="en-US" dirty="0" smtClean="0">
                <a:latin typeface="Courier"/>
                <a:cs typeface="Courier"/>
              </a:rPr>
              <a:t>when</a:t>
            </a:r>
          </a:p>
          <a:p>
            <a:r>
              <a:rPr lang="en-US" dirty="0" smtClean="0"/>
              <a:t>Can be composed freely</a:t>
            </a:r>
          </a:p>
          <a:p>
            <a:r>
              <a:rPr lang="en-US" dirty="0" smtClean="0"/>
              <a:t>Interesting for both programmer and compilers</a:t>
            </a:r>
          </a:p>
          <a:p>
            <a:pPr lvl="1"/>
            <a:r>
              <a:rPr lang="en-US" dirty="0" smtClean="0"/>
              <a:t>also challenging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X10 Workshop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D7AE7-9394-C44A-9CEF-11D26C2B66D3}" type="slidenum">
              <a:rPr lang="en-US" smtClean="0"/>
              <a:t>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395769" y="5183189"/>
            <a:ext cx="6818672" cy="58477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But, it seems to be under-utilized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9145027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Skewing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can have the same skewing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03191" y="2237113"/>
            <a:ext cx="7587872" cy="2585323"/>
          </a:xfrm>
          <a:prstGeom prst="rect">
            <a:avLst/>
          </a:prstGeom>
          <a:noFill/>
          <a:ln w="19050" cmpd="sng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ourier"/>
                <a:cs typeface="Courier"/>
              </a:rPr>
              <a:t>clocked finish</a:t>
            </a:r>
            <a:endParaRPr lang="en-US" dirty="0" smtClean="0">
              <a:latin typeface="Courier"/>
              <a:cs typeface="Courier"/>
            </a:endParaRPr>
          </a:p>
          <a:p>
            <a:r>
              <a:rPr lang="en-US" dirty="0" smtClean="0">
                <a:latin typeface="Courier"/>
                <a:cs typeface="Courier"/>
              </a:rPr>
              <a:t> for (j=1:N) {</a:t>
            </a:r>
          </a:p>
          <a:p>
            <a:r>
              <a:rPr lang="en-US" dirty="0" smtClean="0">
                <a:latin typeface="Courier"/>
                <a:cs typeface="Courier"/>
              </a:rPr>
              <a:t>  </a:t>
            </a:r>
            <a:r>
              <a:rPr lang="en-US" b="1" dirty="0" smtClean="0">
                <a:latin typeface="Courier"/>
                <a:cs typeface="Courier"/>
              </a:rPr>
              <a:t>clocked </a:t>
            </a:r>
            <a:r>
              <a:rPr lang="en-US" b="1" dirty="0" err="1" smtClean="0">
                <a:latin typeface="Courier"/>
                <a:cs typeface="Courier"/>
              </a:rPr>
              <a:t>async</a:t>
            </a:r>
            <a:endParaRPr lang="en-US" b="1" dirty="0" smtClean="0">
              <a:latin typeface="Courier"/>
              <a:cs typeface="Courier"/>
            </a:endParaRPr>
          </a:p>
          <a:p>
            <a:r>
              <a:rPr lang="en-US" dirty="0">
                <a:latin typeface="Courier"/>
                <a:cs typeface="Courier"/>
              </a:rPr>
              <a:t> </a:t>
            </a:r>
            <a:r>
              <a:rPr lang="en-US" dirty="0" smtClean="0">
                <a:latin typeface="Courier"/>
                <a:cs typeface="Courier"/>
              </a:rPr>
              <a:t>  for (</a:t>
            </a:r>
            <a:r>
              <a:rPr lang="en-US" dirty="0" err="1" smtClean="0">
                <a:latin typeface="Courier"/>
                <a:cs typeface="Courier"/>
              </a:rPr>
              <a:t>i</a:t>
            </a:r>
            <a:r>
              <a:rPr lang="en-US" dirty="0" smtClean="0">
                <a:latin typeface="Courier"/>
                <a:cs typeface="Courier"/>
              </a:rPr>
              <a:t>=</a:t>
            </a:r>
            <a:r>
              <a:rPr lang="en-US" dirty="0">
                <a:latin typeface="Courier"/>
                <a:cs typeface="Courier"/>
              </a:rPr>
              <a:t>1</a:t>
            </a:r>
            <a:r>
              <a:rPr lang="en-US" dirty="0" smtClean="0">
                <a:latin typeface="Courier"/>
                <a:cs typeface="Courier"/>
              </a:rPr>
              <a:t>:N) {</a:t>
            </a:r>
          </a:p>
          <a:p>
            <a:r>
              <a:rPr lang="en-US" dirty="0">
                <a:latin typeface="Courier"/>
                <a:cs typeface="Courier"/>
              </a:rPr>
              <a:t> </a:t>
            </a:r>
            <a:r>
              <a:rPr lang="en-US" dirty="0" smtClean="0">
                <a:latin typeface="Courier"/>
                <a:cs typeface="Courier"/>
              </a:rPr>
              <a:t>   h[</a:t>
            </a:r>
            <a:r>
              <a:rPr lang="en-US" dirty="0" err="1" smtClean="0">
                <a:latin typeface="Courier"/>
                <a:cs typeface="Courier"/>
              </a:rPr>
              <a:t>i</a:t>
            </a:r>
            <a:r>
              <a:rPr lang="en-US" dirty="0" smtClean="0">
                <a:latin typeface="Courier"/>
                <a:cs typeface="Courier"/>
              </a:rPr>
              <a:t>][j] = foo(h[i-1][j], h[i-1][j-1], h[</a:t>
            </a:r>
            <a:r>
              <a:rPr lang="en-US" dirty="0" err="1" smtClean="0">
                <a:latin typeface="Courier"/>
                <a:cs typeface="Courier"/>
              </a:rPr>
              <a:t>i</a:t>
            </a:r>
            <a:r>
              <a:rPr lang="en-US" dirty="0" smtClean="0">
                <a:latin typeface="Courier"/>
                <a:cs typeface="Courier"/>
              </a:rPr>
              <a:t>][j-1]);</a:t>
            </a:r>
          </a:p>
          <a:p>
            <a:r>
              <a:rPr lang="en-US" b="1" dirty="0" smtClean="0">
                <a:latin typeface="Courier"/>
                <a:cs typeface="Courier"/>
              </a:rPr>
              <a:t>    advance</a:t>
            </a:r>
            <a:r>
              <a:rPr lang="en-US" dirty="0" smtClean="0">
                <a:latin typeface="Courier"/>
                <a:cs typeface="Courier"/>
              </a:rPr>
              <a:t>;</a:t>
            </a:r>
          </a:p>
          <a:p>
            <a:r>
              <a:rPr lang="en-US" dirty="0" smtClean="0">
                <a:latin typeface="Courier"/>
                <a:cs typeface="Courier"/>
              </a:rPr>
              <a:t>   }</a:t>
            </a:r>
            <a:endParaRPr lang="en-US" b="1" dirty="0" smtClean="0">
              <a:latin typeface="Courier"/>
              <a:cs typeface="Courier"/>
            </a:endParaRPr>
          </a:p>
          <a:p>
            <a:r>
              <a:rPr lang="en-US" b="1" dirty="0">
                <a:latin typeface="Courier"/>
                <a:cs typeface="Courier"/>
              </a:rPr>
              <a:t>  </a:t>
            </a:r>
            <a:r>
              <a:rPr lang="en-US" b="1" dirty="0" smtClean="0">
                <a:latin typeface="Courier"/>
                <a:cs typeface="Courier"/>
              </a:rPr>
              <a:t>advance</a:t>
            </a:r>
            <a:r>
              <a:rPr lang="en-US" dirty="0" smtClean="0">
                <a:latin typeface="Courier"/>
                <a:cs typeface="Courier"/>
              </a:rPr>
              <a:t>;</a:t>
            </a:r>
          </a:p>
          <a:p>
            <a:r>
              <a:rPr lang="en-US" dirty="0">
                <a:latin typeface="Courier"/>
                <a:cs typeface="Courier"/>
              </a:rPr>
              <a:t> </a:t>
            </a:r>
            <a:r>
              <a:rPr lang="en-US" dirty="0" smtClean="0">
                <a:latin typeface="Courier"/>
                <a:cs typeface="Courier"/>
              </a:rPr>
              <a:t>}</a:t>
            </a:r>
          </a:p>
        </p:txBody>
      </p:sp>
      <p:pic>
        <p:nvPicPr>
          <p:cNvPr id="8" name="Picture 7" descr="clock-skew-1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3360" y="3933420"/>
            <a:ext cx="3434356" cy="2400869"/>
          </a:xfrm>
          <a:prstGeom prst="rect">
            <a:avLst/>
          </a:prstGeom>
        </p:spPr>
      </p:pic>
      <p:pic>
        <p:nvPicPr>
          <p:cNvPr id="12" name="Picture 11" descr="clock-skew-3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295" y="4936029"/>
            <a:ext cx="1435299" cy="1398259"/>
          </a:xfrm>
          <a:prstGeom prst="rect">
            <a:avLst/>
          </a:prstGeom>
        </p:spPr>
      </p:pic>
      <p:sp>
        <p:nvSpPr>
          <p:cNvPr id="13" name="Right Arrow 12"/>
          <p:cNvSpPr/>
          <p:nvPr/>
        </p:nvSpPr>
        <p:spPr>
          <a:xfrm>
            <a:off x="2680595" y="5258314"/>
            <a:ext cx="1363542" cy="530146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skewing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511B2-6CFE-1B41-9EB6-A9FD0DC7C77B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7374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Skewing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can have the same skewing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03191" y="2237113"/>
            <a:ext cx="7587872" cy="2585323"/>
          </a:xfrm>
          <a:prstGeom prst="rect">
            <a:avLst/>
          </a:prstGeom>
          <a:noFill/>
          <a:ln w="19050" cmpd="sng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ourier"/>
                <a:cs typeface="Courier"/>
              </a:rPr>
              <a:t>clocked finish</a:t>
            </a:r>
            <a:endParaRPr lang="en-US" dirty="0" smtClean="0">
              <a:latin typeface="Courier"/>
              <a:cs typeface="Courier"/>
            </a:endParaRPr>
          </a:p>
          <a:p>
            <a:r>
              <a:rPr lang="en-US" dirty="0" smtClean="0">
                <a:latin typeface="Courier"/>
                <a:cs typeface="Courier"/>
              </a:rPr>
              <a:t> for (j=1:N) {</a:t>
            </a:r>
          </a:p>
          <a:p>
            <a:r>
              <a:rPr lang="en-US" dirty="0" smtClean="0">
                <a:latin typeface="Courier"/>
                <a:cs typeface="Courier"/>
              </a:rPr>
              <a:t>  </a:t>
            </a:r>
            <a:r>
              <a:rPr lang="en-US" b="1" dirty="0" smtClean="0">
                <a:latin typeface="Courier"/>
                <a:cs typeface="Courier"/>
              </a:rPr>
              <a:t>clocked </a:t>
            </a:r>
            <a:r>
              <a:rPr lang="en-US" b="1" dirty="0" err="1" smtClean="0">
                <a:latin typeface="Courier"/>
                <a:cs typeface="Courier"/>
              </a:rPr>
              <a:t>async</a:t>
            </a:r>
            <a:endParaRPr lang="en-US" b="1" dirty="0" smtClean="0">
              <a:latin typeface="Courier"/>
              <a:cs typeface="Courier"/>
            </a:endParaRPr>
          </a:p>
          <a:p>
            <a:r>
              <a:rPr lang="en-US" dirty="0">
                <a:latin typeface="Courier"/>
                <a:cs typeface="Courier"/>
              </a:rPr>
              <a:t> </a:t>
            </a:r>
            <a:r>
              <a:rPr lang="en-US" dirty="0" smtClean="0">
                <a:latin typeface="Courier"/>
                <a:cs typeface="Courier"/>
              </a:rPr>
              <a:t>  for (</a:t>
            </a:r>
            <a:r>
              <a:rPr lang="en-US" dirty="0" err="1" smtClean="0">
                <a:latin typeface="Courier"/>
                <a:cs typeface="Courier"/>
              </a:rPr>
              <a:t>i</a:t>
            </a:r>
            <a:r>
              <a:rPr lang="en-US" dirty="0" smtClean="0">
                <a:latin typeface="Courier"/>
                <a:cs typeface="Courier"/>
              </a:rPr>
              <a:t>=</a:t>
            </a:r>
            <a:r>
              <a:rPr lang="en-US" dirty="0">
                <a:latin typeface="Courier"/>
                <a:cs typeface="Courier"/>
              </a:rPr>
              <a:t>1</a:t>
            </a:r>
            <a:r>
              <a:rPr lang="en-US" dirty="0" smtClean="0">
                <a:latin typeface="Courier"/>
                <a:cs typeface="Courier"/>
              </a:rPr>
              <a:t>:N) {</a:t>
            </a:r>
          </a:p>
          <a:p>
            <a:r>
              <a:rPr lang="en-US" dirty="0">
                <a:latin typeface="Courier"/>
                <a:cs typeface="Courier"/>
              </a:rPr>
              <a:t> </a:t>
            </a:r>
            <a:r>
              <a:rPr lang="en-US" dirty="0" smtClean="0">
                <a:latin typeface="Courier"/>
                <a:cs typeface="Courier"/>
              </a:rPr>
              <a:t>   h[</a:t>
            </a:r>
            <a:r>
              <a:rPr lang="en-US" dirty="0" err="1" smtClean="0">
                <a:latin typeface="Courier"/>
                <a:cs typeface="Courier"/>
              </a:rPr>
              <a:t>i</a:t>
            </a:r>
            <a:r>
              <a:rPr lang="en-US" dirty="0" smtClean="0">
                <a:latin typeface="Courier"/>
                <a:cs typeface="Courier"/>
              </a:rPr>
              <a:t>][j] = foo(h[i-1][j], h[i-1][j-1], h[</a:t>
            </a:r>
            <a:r>
              <a:rPr lang="en-US" dirty="0" err="1" smtClean="0">
                <a:latin typeface="Courier"/>
                <a:cs typeface="Courier"/>
              </a:rPr>
              <a:t>i</a:t>
            </a:r>
            <a:r>
              <a:rPr lang="en-US" dirty="0" smtClean="0">
                <a:latin typeface="Courier"/>
                <a:cs typeface="Courier"/>
              </a:rPr>
              <a:t>][j-1]);</a:t>
            </a:r>
          </a:p>
          <a:p>
            <a:r>
              <a:rPr lang="en-US" b="1" dirty="0" smtClean="0">
                <a:latin typeface="Courier"/>
                <a:cs typeface="Courier"/>
              </a:rPr>
              <a:t>    advance</a:t>
            </a:r>
            <a:r>
              <a:rPr lang="en-US" dirty="0" smtClean="0">
                <a:latin typeface="Courier"/>
                <a:cs typeface="Courier"/>
              </a:rPr>
              <a:t>;</a:t>
            </a:r>
          </a:p>
          <a:p>
            <a:r>
              <a:rPr lang="en-US" dirty="0" smtClean="0">
                <a:latin typeface="Courier"/>
                <a:cs typeface="Courier"/>
              </a:rPr>
              <a:t>   }</a:t>
            </a:r>
            <a:endParaRPr lang="en-US" b="1" dirty="0" smtClean="0">
              <a:latin typeface="Courier"/>
              <a:cs typeface="Courier"/>
            </a:endParaRPr>
          </a:p>
          <a:p>
            <a:r>
              <a:rPr lang="en-US" b="1" dirty="0">
                <a:latin typeface="Courier"/>
                <a:cs typeface="Courier"/>
              </a:rPr>
              <a:t>  </a:t>
            </a:r>
            <a:r>
              <a:rPr lang="en-US" b="1" dirty="0" smtClean="0">
                <a:latin typeface="Courier"/>
                <a:cs typeface="Courier"/>
              </a:rPr>
              <a:t>advance</a:t>
            </a:r>
            <a:r>
              <a:rPr lang="en-US" dirty="0" smtClean="0">
                <a:latin typeface="Courier"/>
                <a:cs typeface="Courier"/>
              </a:rPr>
              <a:t>;</a:t>
            </a:r>
          </a:p>
          <a:p>
            <a:r>
              <a:rPr lang="en-US" dirty="0">
                <a:latin typeface="Courier"/>
                <a:cs typeface="Courier"/>
              </a:rPr>
              <a:t> </a:t>
            </a:r>
            <a:r>
              <a:rPr lang="en-US" dirty="0" smtClean="0">
                <a:latin typeface="Courier"/>
                <a:cs typeface="Courier"/>
              </a:rPr>
              <a:t>}</a:t>
            </a:r>
          </a:p>
        </p:txBody>
      </p:sp>
      <p:pic>
        <p:nvPicPr>
          <p:cNvPr id="8" name="Picture 7" descr="clock-skew-1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3360" y="3933420"/>
            <a:ext cx="3434356" cy="2400869"/>
          </a:xfrm>
          <a:prstGeom prst="rect">
            <a:avLst/>
          </a:prstGeom>
        </p:spPr>
      </p:pic>
      <p:pic>
        <p:nvPicPr>
          <p:cNvPr id="12" name="Picture 11" descr="clock-skew-3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295" y="4936029"/>
            <a:ext cx="1435299" cy="1398259"/>
          </a:xfrm>
          <a:prstGeom prst="rect">
            <a:avLst/>
          </a:prstGeom>
        </p:spPr>
      </p:pic>
      <p:sp>
        <p:nvSpPr>
          <p:cNvPr id="13" name="Right Arrow 12"/>
          <p:cNvSpPr/>
          <p:nvPr/>
        </p:nvSpPr>
        <p:spPr>
          <a:xfrm>
            <a:off x="2680595" y="5258314"/>
            <a:ext cx="1363542" cy="530146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skewing</a:t>
            </a:r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3341344" y="2737036"/>
            <a:ext cx="1294617" cy="505488"/>
            <a:chOff x="3341344" y="2737036"/>
            <a:chExt cx="1294617" cy="505488"/>
          </a:xfrm>
        </p:grpSpPr>
        <p:cxnSp>
          <p:nvCxnSpPr>
            <p:cNvPr id="7" name="Straight Arrow Connector 6"/>
            <p:cNvCxnSpPr/>
            <p:nvPr/>
          </p:nvCxnSpPr>
          <p:spPr>
            <a:xfrm flipH="1" flipV="1">
              <a:off x="3341344" y="2737036"/>
              <a:ext cx="1294617" cy="11096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flipH="1">
              <a:off x="3493744" y="2847996"/>
              <a:ext cx="1031249" cy="394528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Rounded Rectangle 4"/>
          <p:cNvSpPr/>
          <p:nvPr/>
        </p:nvSpPr>
        <p:spPr>
          <a:xfrm>
            <a:off x="4023360" y="2619910"/>
            <a:ext cx="3587937" cy="50548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note: interchange</a:t>
            </a:r>
          </a:p>
          <a:p>
            <a:pPr algn="ctr"/>
            <a:r>
              <a:rPr lang="en-US" dirty="0" smtClean="0"/>
              <a:t>outer parallel loop with clocks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511B2-6CFE-1B41-9EB6-A9FD0DC7C77B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9626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Skewing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can have the same skewing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03191" y="2237113"/>
            <a:ext cx="7587872" cy="2585323"/>
          </a:xfrm>
          <a:prstGeom prst="rect">
            <a:avLst/>
          </a:prstGeom>
          <a:noFill/>
          <a:ln w="19050" cmpd="sng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ourier"/>
                <a:cs typeface="Courier"/>
              </a:rPr>
              <a:t>clocked finish</a:t>
            </a:r>
            <a:endParaRPr lang="en-US" dirty="0" smtClean="0">
              <a:latin typeface="Courier"/>
              <a:cs typeface="Courier"/>
            </a:endParaRPr>
          </a:p>
          <a:p>
            <a:r>
              <a:rPr lang="en-US" dirty="0" smtClean="0">
                <a:latin typeface="Courier"/>
                <a:cs typeface="Courier"/>
              </a:rPr>
              <a:t> for (j=1:N) {</a:t>
            </a:r>
          </a:p>
          <a:p>
            <a:r>
              <a:rPr lang="en-US" dirty="0" smtClean="0">
                <a:latin typeface="Courier"/>
                <a:cs typeface="Courier"/>
              </a:rPr>
              <a:t>  </a:t>
            </a:r>
            <a:r>
              <a:rPr lang="en-US" b="1" dirty="0" smtClean="0">
                <a:latin typeface="Courier"/>
                <a:cs typeface="Courier"/>
              </a:rPr>
              <a:t>clocked </a:t>
            </a:r>
            <a:r>
              <a:rPr lang="en-US" b="1" dirty="0" err="1" smtClean="0">
                <a:latin typeface="Courier"/>
                <a:cs typeface="Courier"/>
              </a:rPr>
              <a:t>async</a:t>
            </a:r>
            <a:endParaRPr lang="en-US" b="1" dirty="0" smtClean="0">
              <a:latin typeface="Courier"/>
              <a:cs typeface="Courier"/>
            </a:endParaRPr>
          </a:p>
          <a:p>
            <a:r>
              <a:rPr lang="en-US" dirty="0">
                <a:latin typeface="Courier"/>
                <a:cs typeface="Courier"/>
              </a:rPr>
              <a:t> </a:t>
            </a:r>
            <a:r>
              <a:rPr lang="en-US" dirty="0" smtClean="0">
                <a:latin typeface="Courier"/>
                <a:cs typeface="Courier"/>
              </a:rPr>
              <a:t>  for (</a:t>
            </a:r>
            <a:r>
              <a:rPr lang="en-US" dirty="0" err="1" smtClean="0">
                <a:latin typeface="Courier"/>
                <a:cs typeface="Courier"/>
              </a:rPr>
              <a:t>i</a:t>
            </a:r>
            <a:r>
              <a:rPr lang="en-US" dirty="0" smtClean="0">
                <a:latin typeface="Courier"/>
                <a:cs typeface="Courier"/>
              </a:rPr>
              <a:t>=</a:t>
            </a:r>
            <a:r>
              <a:rPr lang="en-US" dirty="0">
                <a:latin typeface="Courier"/>
                <a:cs typeface="Courier"/>
              </a:rPr>
              <a:t>1</a:t>
            </a:r>
            <a:r>
              <a:rPr lang="en-US" dirty="0" smtClean="0">
                <a:latin typeface="Courier"/>
                <a:cs typeface="Courier"/>
              </a:rPr>
              <a:t>:N) {</a:t>
            </a:r>
          </a:p>
          <a:p>
            <a:r>
              <a:rPr lang="en-US" dirty="0">
                <a:latin typeface="Courier"/>
                <a:cs typeface="Courier"/>
              </a:rPr>
              <a:t> </a:t>
            </a:r>
            <a:r>
              <a:rPr lang="en-US" dirty="0" smtClean="0">
                <a:latin typeface="Courier"/>
                <a:cs typeface="Courier"/>
              </a:rPr>
              <a:t>   h[</a:t>
            </a:r>
            <a:r>
              <a:rPr lang="en-US" dirty="0" err="1" smtClean="0">
                <a:latin typeface="Courier"/>
                <a:cs typeface="Courier"/>
              </a:rPr>
              <a:t>i</a:t>
            </a:r>
            <a:r>
              <a:rPr lang="en-US" dirty="0" smtClean="0">
                <a:latin typeface="Courier"/>
                <a:cs typeface="Courier"/>
              </a:rPr>
              <a:t>][j] = foo(h[i-1][j], h[i-1][j-1], h[</a:t>
            </a:r>
            <a:r>
              <a:rPr lang="en-US" dirty="0" err="1" smtClean="0">
                <a:latin typeface="Courier"/>
                <a:cs typeface="Courier"/>
              </a:rPr>
              <a:t>i</a:t>
            </a:r>
            <a:r>
              <a:rPr lang="en-US" dirty="0" smtClean="0">
                <a:latin typeface="Courier"/>
                <a:cs typeface="Courier"/>
              </a:rPr>
              <a:t>][j-1]);</a:t>
            </a:r>
          </a:p>
          <a:p>
            <a:r>
              <a:rPr lang="en-US" b="1" dirty="0" smtClean="0">
                <a:latin typeface="Courier"/>
                <a:cs typeface="Courier"/>
              </a:rPr>
              <a:t>    advance</a:t>
            </a:r>
            <a:r>
              <a:rPr lang="en-US" dirty="0" smtClean="0">
                <a:latin typeface="Courier"/>
                <a:cs typeface="Courier"/>
              </a:rPr>
              <a:t>;</a:t>
            </a:r>
          </a:p>
          <a:p>
            <a:r>
              <a:rPr lang="en-US" dirty="0" smtClean="0">
                <a:latin typeface="Courier"/>
                <a:cs typeface="Courier"/>
              </a:rPr>
              <a:t>   }</a:t>
            </a:r>
            <a:endParaRPr lang="en-US" b="1" dirty="0" smtClean="0">
              <a:latin typeface="Courier"/>
              <a:cs typeface="Courier"/>
            </a:endParaRPr>
          </a:p>
          <a:p>
            <a:r>
              <a:rPr lang="en-US" b="1" dirty="0" smtClean="0">
                <a:latin typeface="Courier"/>
                <a:cs typeface="Courier"/>
              </a:rPr>
              <a:t>  advance</a:t>
            </a:r>
            <a:r>
              <a:rPr lang="en-US" dirty="0" smtClean="0">
                <a:latin typeface="Courier"/>
                <a:cs typeface="Courier"/>
              </a:rPr>
              <a:t>;</a:t>
            </a:r>
            <a:r>
              <a:rPr lang="en-US" b="1" dirty="0">
                <a:latin typeface="Courier"/>
                <a:cs typeface="Courier"/>
              </a:rPr>
              <a:t> </a:t>
            </a:r>
            <a:endParaRPr lang="en-US" b="1" dirty="0" smtClean="0">
              <a:solidFill>
                <a:schemeClr val="bg2"/>
              </a:solidFill>
              <a:latin typeface="Courier"/>
              <a:cs typeface="Courier"/>
            </a:endParaRPr>
          </a:p>
          <a:p>
            <a:r>
              <a:rPr lang="en-US" dirty="0" smtClean="0">
                <a:latin typeface="Courier"/>
                <a:cs typeface="Courier"/>
              </a:rPr>
              <a:t> }</a:t>
            </a:r>
          </a:p>
        </p:txBody>
      </p:sp>
      <p:pic>
        <p:nvPicPr>
          <p:cNvPr id="6" name="Picture 5" descr="clock-skew-4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3360" y="3933905"/>
            <a:ext cx="4722268" cy="2400884"/>
          </a:xfrm>
          <a:prstGeom prst="rect">
            <a:avLst/>
          </a:prstGeom>
        </p:spPr>
      </p:pic>
      <p:pic>
        <p:nvPicPr>
          <p:cNvPr id="9" name="Picture 8" descr="clock-skew-3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295" y="4936029"/>
            <a:ext cx="1435299" cy="1398259"/>
          </a:xfrm>
          <a:prstGeom prst="rect">
            <a:avLst/>
          </a:prstGeom>
        </p:spPr>
      </p:pic>
      <p:sp>
        <p:nvSpPr>
          <p:cNvPr id="10" name="Right Arrow 9"/>
          <p:cNvSpPr/>
          <p:nvPr/>
        </p:nvSpPr>
        <p:spPr>
          <a:xfrm>
            <a:off x="2680595" y="5258314"/>
            <a:ext cx="1363542" cy="530146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skewing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511B2-6CFE-1B41-9EB6-A9FD0DC7C77B}" type="slidenum">
              <a:rPr lang="en-US" smtClean="0"/>
              <a:t>32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586522" y="4091870"/>
            <a:ext cx="16622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2"/>
                </a:solidFill>
                <a:latin typeface="Courier"/>
                <a:cs typeface="Courier"/>
              </a:rPr>
              <a:t>advance;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327105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Loop Fission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Common use of barriers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X10 Workshop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D7AE7-9394-C44A-9CEF-11D26C2B66D3}" type="slidenum">
              <a:rPr lang="en-US" smtClean="0"/>
              <a:t>33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203191" y="2292920"/>
            <a:ext cx="2908308" cy="923330"/>
          </a:xfrm>
          <a:prstGeom prst="rect">
            <a:avLst/>
          </a:prstGeom>
          <a:noFill/>
          <a:ln w="19050" cmpd="sng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latin typeface="Courier"/>
                <a:cs typeface="Courier"/>
              </a:rPr>
              <a:t>forall</a:t>
            </a:r>
            <a:r>
              <a:rPr lang="en-US" dirty="0" smtClean="0">
                <a:latin typeface="Courier"/>
                <a:cs typeface="Courier"/>
              </a:rPr>
              <a:t> (</a:t>
            </a:r>
            <a:r>
              <a:rPr lang="en-US" dirty="0" err="1" smtClean="0">
                <a:latin typeface="Courier"/>
                <a:cs typeface="Courier"/>
              </a:rPr>
              <a:t>i</a:t>
            </a:r>
            <a:r>
              <a:rPr lang="en-US" dirty="0" smtClean="0">
                <a:latin typeface="Courier"/>
                <a:cs typeface="Courier"/>
              </a:rPr>
              <a:t>=1:N)</a:t>
            </a:r>
          </a:p>
          <a:p>
            <a:r>
              <a:rPr lang="en-US" dirty="0" smtClean="0">
                <a:latin typeface="Courier"/>
                <a:cs typeface="Courier"/>
              </a:rPr>
              <a:t>   S1;</a:t>
            </a:r>
          </a:p>
          <a:p>
            <a:r>
              <a:rPr lang="en-US" dirty="0" smtClean="0">
                <a:latin typeface="Courier"/>
                <a:cs typeface="Courier"/>
              </a:rPr>
              <a:t>   S2;</a:t>
            </a:r>
            <a:endParaRPr lang="en-US" dirty="0" smtClean="0">
              <a:latin typeface="Courier"/>
              <a:cs typeface="Courier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67012" y="2292920"/>
            <a:ext cx="2908308" cy="1477328"/>
          </a:xfrm>
          <a:prstGeom prst="rect">
            <a:avLst/>
          </a:prstGeom>
          <a:noFill/>
          <a:ln w="19050" cmpd="sng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latin typeface="Courier"/>
                <a:cs typeface="Courier"/>
              </a:rPr>
              <a:t>forall</a:t>
            </a:r>
            <a:r>
              <a:rPr lang="en-US" dirty="0" smtClean="0">
                <a:latin typeface="Courier"/>
                <a:cs typeface="Courier"/>
              </a:rPr>
              <a:t> </a:t>
            </a:r>
            <a:r>
              <a:rPr lang="en-US" dirty="0" smtClean="0">
                <a:latin typeface="Courier"/>
                <a:cs typeface="Courier"/>
              </a:rPr>
              <a:t>(</a:t>
            </a:r>
            <a:r>
              <a:rPr lang="en-US" dirty="0" err="1" smtClean="0">
                <a:latin typeface="Courier"/>
                <a:cs typeface="Courier"/>
              </a:rPr>
              <a:t>i</a:t>
            </a:r>
            <a:r>
              <a:rPr lang="en-US" dirty="0" smtClean="0">
                <a:latin typeface="Courier"/>
                <a:cs typeface="Courier"/>
              </a:rPr>
              <a:t>=</a:t>
            </a:r>
            <a:r>
              <a:rPr lang="en-US" dirty="0">
                <a:latin typeface="Courier"/>
                <a:cs typeface="Courier"/>
              </a:rPr>
              <a:t>1</a:t>
            </a:r>
            <a:r>
              <a:rPr lang="en-US" dirty="0" smtClean="0">
                <a:latin typeface="Courier"/>
                <a:cs typeface="Courier"/>
              </a:rPr>
              <a:t>:N)</a:t>
            </a:r>
          </a:p>
          <a:p>
            <a:r>
              <a:rPr lang="en-US" dirty="0">
                <a:latin typeface="Courier"/>
                <a:cs typeface="Courier"/>
              </a:rPr>
              <a:t> </a:t>
            </a:r>
            <a:r>
              <a:rPr lang="en-US" dirty="0" smtClean="0">
                <a:latin typeface="Courier"/>
                <a:cs typeface="Courier"/>
              </a:rPr>
              <a:t>  S1;</a:t>
            </a:r>
          </a:p>
          <a:p>
            <a:endParaRPr lang="en-US" dirty="0" smtClean="0">
              <a:latin typeface="Courier"/>
              <a:cs typeface="Courier"/>
            </a:endParaRPr>
          </a:p>
          <a:p>
            <a:r>
              <a:rPr lang="en-US" b="1" dirty="0" err="1">
                <a:latin typeface="Courier"/>
                <a:cs typeface="Courier"/>
              </a:rPr>
              <a:t>forall</a:t>
            </a:r>
            <a:r>
              <a:rPr lang="en-US" dirty="0">
                <a:latin typeface="Courier"/>
                <a:cs typeface="Courier"/>
              </a:rPr>
              <a:t> (</a:t>
            </a:r>
            <a:r>
              <a:rPr lang="en-US" dirty="0" err="1">
                <a:latin typeface="Courier"/>
                <a:cs typeface="Courier"/>
              </a:rPr>
              <a:t>i</a:t>
            </a:r>
            <a:r>
              <a:rPr lang="en-US" dirty="0">
                <a:latin typeface="Courier"/>
                <a:cs typeface="Courier"/>
              </a:rPr>
              <a:t>=1:N)</a:t>
            </a:r>
          </a:p>
          <a:p>
            <a:r>
              <a:rPr lang="en-US" dirty="0" smtClean="0">
                <a:latin typeface="Courier"/>
                <a:cs typeface="Courier"/>
              </a:rPr>
              <a:t>   S2;</a:t>
            </a:r>
            <a:endParaRPr lang="en-US" dirty="0" smtClean="0">
              <a:latin typeface="Courier"/>
              <a:cs typeface="Courier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203191" y="3424861"/>
            <a:ext cx="2908308" cy="2250768"/>
            <a:chOff x="1203191" y="3424861"/>
            <a:chExt cx="2908308" cy="2250768"/>
          </a:xfrm>
        </p:grpSpPr>
        <p:sp>
          <p:nvSpPr>
            <p:cNvPr id="8" name="TextBox 7"/>
            <p:cNvSpPr txBox="1"/>
            <p:nvPr/>
          </p:nvSpPr>
          <p:spPr>
            <a:xfrm>
              <a:off x="1203191" y="4198301"/>
              <a:ext cx="2908308" cy="1477328"/>
            </a:xfrm>
            <a:prstGeom prst="rect">
              <a:avLst/>
            </a:prstGeom>
            <a:noFill/>
            <a:ln w="19050" cmpd="sng"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Courier"/>
                  <a:cs typeface="Courier"/>
                </a:rPr>
                <a:t>for (</a:t>
              </a:r>
              <a:r>
                <a:rPr lang="en-US" dirty="0" err="1" smtClean="0">
                  <a:latin typeface="Courier"/>
                  <a:cs typeface="Courier"/>
                </a:rPr>
                <a:t>i</a:t>
              </a:r>
              <a:r>
                <a:rPr lang="en-US" dirty="0" smtClean="0">
                  <a:latin typeface="Courier"/>
                  <a:cs typeface="Courier"/>
                </a:rPr>
                <a:t>=1:N)</a:t>
              </a:r>
            </a:p>
            <a:p>
              <a:r>
                <a:rPr lang="en-US" dirty="0">
                  <a:latin typeface="Courier"/>
                  <a:cs typeface="Courier"/>
                </a:rPr>
                <a:t> </a:t>
              </a:r>
              <a:r>
                <a:rPr lang="en-US" dirty="0" smtClean="0">
                  <a:latin typeface="Courier"/>
                  <a:cs typeface="Courier"/>
                </a:rPr>
                <a:t>  </a:t>
              </a:r>
              <a:r>
                <a:rPr lang="en-US" b="1" dirty="0" err="1" smtClean="0">
                  <a:latin typeface="Courier"/>
                  <a:cs typeface="Courier"/>
                </a:rPr>
                <a:t>async</a:t>
              </a:r>
              <a:r>
                <a:rPr lang="en-US" dirty="0" smtClean="0">
                  <a:latin typeface="Courier"/>
                  <a:cs typeface="Courier"/>
                </a:rPr>
                <a:t> {</a:t>
              </a:r>
              <a:endParaRPr lang="en-US" dirty="0" smtClean="0">
                <a:latin typeface="Courier"/>
                <a:cs typeface="Courier"/>
              </a:endParaRPr>
            </a:p>
            <a:p>
              <a:r>
                <a:rPr lang="en-US" dirty="0" smtClean="0">
                  <a:latin typeface="Courier"/>
                  <a:cs typeface="Courier"/>
                </a:rPr>
                <a:t>      S1;</a:t>
              </a:r>
            </a:p>
            <a:p>
              <a:r>
                <a:rPr lang="en-US" dirty="0" smtClean="0">
                  <a:latin typeface="Courier"/>
                  <a:cs typeface="Courier"/>
                </a:rPr>
                <a:t>      S2;</a:t>
              </a:r>
            </a:p>
            <a:p>
              <a:r>
                <a:rPr lang="en-US" dirty="0">
                  <a:latin typeface="Courier"/>
                  <a:cs typeface="Courier"/>
                </a:rPr>
                <a:t> </a:t>
              </a:r>
              <a:r>
                <a:rPr lang="en-US" dirty="0" smtClean="0">
                  <a:latin typeface="Courier"/>
                  <a:cs typeface="Courier"/>
                </a:rPr>
                <a:t>  }</a:t>
              </a:r>
              <a:endParaRPr lang="en-US" dirty="0" smtClean="0">
                <a:latin typeface="Courier"/>
                <a:cs typeface="Courier"/>
              </a:endParaRPr>
            </a:p>
          </p:txBody>
        </p:sp>
        <p:sp>
          <p:nvSpPr>
            <p:cNvPr id="10" name="Down Arrow 9"/>
            <p:cNvSpPr/>
            <p:nvPr/>
          </p:nvSpPr>
          <p:spPr>
            <a:xfrm>
              <a:off x="2305413" y="3424861"/>
              <a:ext cx="704048" cy="592609"/>
            </a:xfrm>
            <a:prstGeom prst="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Right Arrow 11"/>
          <p:cNvSpPr/>
          <p:nvPr/>
        </p:nvSpPr>
        <p:spPr>
          <a:xfrm>
            <a:off x="4307119" y="2526450"/>
            <a:ext cx="786878" cy="455589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4307119" y="4198301"/>
            <a:ext cx="3868201" cy="1754327"/>
            <a:chOff x="4307119" y="4198301"/>
            <a:chExt cx="3868201" cy="1754327"/>
          </a:xfrm>
        </p:grpSpPr>
        <p:sp>
          <p:nvSpPr>
            <p:cNvPr id="9" name="TextBox 8"/>
            <p:cNvSpPr txBox="1"/>
            <p:nvPr/>
          </p:nvSpPr>
          <p:spPr>
            <a:xfrm>
              <a:off x="5267012" y="4198301"/>
              <a:ext cx="2908308" cy="1754327"/>
            </a:xfrm>
            <a:prstGeom prst="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Courier"/>
                  <a:cs typeface="Courier"/>
                </a:rPr>
                <a:t>for (</a:t>
              </a:r>
              <a:r>
                <a:rPr lang="en-US" dirty="0" err="1" smtClean="0">
                  <a:latin typeface="Courier"/>
                  <a:cs typeface="Courier"/>
                </a:rPr>
                <a:t>i</a:t>
              </a:r>
              <a:r>
                <a:rPr lang="en-US" dirty="0" smtClean="0">
                  <a:latin typeface="Courier"/>
                  <a:cs typeface="Courier"/>
                </a:rPr>
                <a:t>=1:N)</a:t>
              </a:r>
            </a:p>
            <a:p>
              <a:r>
                <a:rPr lang="en-US" dirty="0">
                  <a:latin typeface="Courier"/>
                  <a:cs typeface="Courier"/>
                </a:rPr>
                <a:t> </a:t>
              </a:r>
              <a:r>
                <a:rPr lang="en-US" dirty="0" smtClean="0">
                  <a:latin typeface="Courier"/>
                  <a:cs typeface="Courier"/>
                </a:rPr>
                <a:t>  </a:t>
              </a:r>
              <a:r>
                <a:rPr lang="en-US" b="1" dirty="0" err="1" smtClean="0">
                  <a:latin typeface="Courier"/>
                  <a:cs typeface="Courier"/>
                </a:rPr>
                <a:t>async</a:t>
              </a:r>
              <a:r>
                <a:rPr lang="en-US" dirty="0" smtClean="0">
                  <a:latin typeface="Courier"/>
                  <a:cs typeface="Courier"/>
                </a:rPr>
                <a:t> {</a:t>
              </a:r>
              <a:endParaRPr lang="en-US" dirty="0" smtClean="0">
                <a:latin typeface="Courier"/>
                <a:cs typeface="Courier"/>
              </a:endParaRPr>
            </a:p>
            <a:p>
              <a:r>
                <a:rPr lang="en-US" dirty="0" smtClean="0">
                  <a:latin typeface="Courier"/>
                  <a:cs typeface="Courier"/>
                </a:rPr>
                <a:t>      S1;</a:t>
              </a:r>
            </a:p>
            <a:p>
              <a:r>
                <a:rPr lang="en-US" dirty="0">
                  <a:latin typeface="Courier"/>
                  <a:cs typeface="Courier"/>
                </a:rPr>
                <a:t> </a:t>
              </a:r>
              <a:r>
                <a:rPr lang="en-US" dirty="0" smtClean="0">
                  <a:latin typeface="Courier"/>
                  <a:cs typeface="Courier"/>
                </a:rPr>
                <a:t>     </a:t>
              </a:r>
              <a:r>
                <a:rPr lang="en-US" b="1" dirty="0" smtClean="0">
                  <a:latin typeface="Courier"/>
                  <a:cs typeface="Courier"/>
                </a:rPr>
                <a:t>advance;</a:t>
              </a:r>
              <a:endParaRPr lang="en-US" b="1" dirty="0" smtClean="0">
                <a:latin typeface="Courier"/>
                <a:cs typeface="Courier"/>
              </a:endParaRPr>
            </a:p>
            <a:p>
              <a:r>
                <a:rPr lang="en-US" dirty="0" smtClean="0">
                  <a:latin typeface="Courier"/>
                  <a:cs typeface="Courier"/>
                </a:rPr>
                <a:t>      S2;</a:t>
              </a:r>
            </a:p>
            <a:p>
              <a:r>
                <a:rPr lang="en-US" dirty="0">
                  <a:latin typeface="Courier"/>
                  <a:cs typeface="Courier"/>
                </a:rPr>
                <a:t> </a:t>
              </a:r>
              <a:r>
                <a:rPr lang="en-US" dirty="0" smtClean="0">
                  <a:latin typeface="Courier"/>
                  <a:cs typeface="Courier"/>
                </a:rPr>
                <a:t>  }</a:t>
              </a:r>
              <a:endParaRPr lang="en-US" dirty="0" smtClean="0">
                <a:latin typeface="Courier"/>
                <a:cs typeface="Courier"/>
              </a:endParaRPr>
            </a:p>
          </p:txBody>
        </p:sp>
        <p:sp>
          <p:nvSpPr>
            <p:cNvPr id="13" name="Right Arrow 12"/>
            <p:cNvSpPr/>
            <p:nvPr/>
          </p:nvSpPr>
          <p:spPr>
            <a:xfrm>
              <a:off x="4307119" y="4708293"/>
              <a:ext cx="786878" cy="455589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470215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Loop Fusion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Removes all the parallelism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X10 Workshop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D7AE7-9394-C44A-9CEF-11D26C2B66D3}" type="slidenum">
              <a:rPr lang="en-US" smtClean="0"/>
              <a:t>34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203191" y="2292920"/>
            <a:ext cx="2908308" cy="1200329"/>
          </a:xfrm>
          <a:prstGeom prst="rect">
            <a:avLst/>
          </a:prstGeom>
          <a:noFill/>
          <a:ln w="19050" cmpd="sng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urier"/>
                <a:cs typeface="Courier"/>
              </a:rPr>
              <a:t>for (</a:t>
            </a:r>
            <a:r>
              <a:rPr lang="en-US" dirty="0" err="1" smtClean="0">
                <a:latin typeface="Courier"/>
                <a:cs typeface="Courier"/>
              </a:rPr>
              <a:t>i</a:t>
            </a:r>
            <a:r>
              <a:rPr lang="en-US" dirty="0" smtClean="0">
                <a:latin typeface="Courier"/>
                <a:cs typeface="Courier"/>
              </a:rPr>
              <a:t>=1:N)</a:t>
            </a:r>
          </a:p>
          <a:p>
            <a:r>
              <a:rPr lang="en-US" dirty="0" smtClean="0">
                <a:latin typeface="Courier"/>
                <a:cs typeface="Courier"/>
              </a:rPr>
              <a:t>   S1;</a:t>
            </a:r>
          </a:p>
          <a:p>
            <a:r>
              <a:rPr lang="en-US" dirty="0">
                <a:latin typeface="Courier"/>
                <a:cs typeface="Courier"/>
              </a:rPr>
              <a:t>for (</a:t>
            </a:r>
            <a:r>
              <a:rPr lang="en-US" dirty="0" err="1">
                <a:latin typeface="Courier"/>
                <a:cs typeface="Courier"/>
              </a:rPr>
              <a:t>i</a:t>
            </a:r>
            <a:r>
              <a:rPr lang="en-US" dirty="0">
                <a:latin typeface="Courier"/>
                <a:cs typeface="Courier"/>
              </a:rPr>
              <a:t>=1:N</a:t>
            </a:r>
            <a:r>
              <a:rPr lang="en-US" dirty="0" smtClean="0">
                <a:latin typeface="Courier"/>
                <a:cs typeface="Courier"/>
              </a:rPr>
              <a:t>)</a:t>
            </a:r>
            <a:endParaRPr lang="en-US" dirty="0" smtClean="0">
              <a:latin typeface="Courier"/>
              <a:cs typeface="Courier"/>
            </a:endParaRPr>
          </a:p>
          <a:p>
            <a:r>
              <a:rPr lang="en-US" dirty="0" smtClean="0">
                <a:latin typeface="Courier"/>
                <a:cs typeface="Courier"/>
              </a:rPr>
              <a:t>   S2;</a:t>
            </a:r>
            <a:endParaRPr lang="en-US" dirty="0" smtClean="0">
              <a:latin typeface="Courier"/>
              <a:cs typeface="Courier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76174" y="2292920"/>
            <a:ext cx="2908308" cy="923330"/>
          </a:xfrm>
          <a:prstGeom prst="rect">
            <a:avLst/>
          </a:prstGeom>
          <a:noFill/>
          <a:ln w="19050" cmpd="sng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urier"/>
                <a:cs typeface="Courier"/>
              </a:rPr>
              <a:t>for (</a:t>
            </a:r>
            <a:r>
              <a:rPr lang="en-US" dirty="0" err="1" smtClean="0">
                <a:latin typeface="Courier"/>
                <a:cs typeface="Courier"/>
              </a:rPr>
              <a:t>i</a:t>
            </a:r>
            <a:r>
              <a:rPr lang="en-US" dirty="0" smtClean="0">
                <a:latin typeface="Courier"/>
                <a:cs typeface="Courier"/>
              </a:rPr>
              <a:t>=1:N)</a:t>
            </a:r>
          </a:p>
          <a:p>
            <a:r>
              <a:rPr lang="en-US" dirty="0" smtClean="0">
                <a:latin typeface="Courier"/>
                <a:cs typeface="Courier"/>
              </a:rPr>
              <a:t>   S1;</a:t>
            </a:r>
          </a:p>
          <a:p>
            <a:r>
              <a:rPr lang="en-US" dirty="0">
                <a:latin typeface="Courier"/>
                <a:cs typeface="Courier"/>
              </a:rPr>
              <a:t> </a:t>
            </a:r>
            <a:r>
              <a:rPr lang="en-US" dirty="0" smtClean="0">
                <a:latin typeface="Courier"/>
                <a:cs typeface="Courier"/>
              </a:rPr>
              <a:t>  </a:t>
            </a:r>
            <a:r>
              <a:rPr lang="en-US" dirty="0" smtClean="0">
                <a:latin typeface="Courier"/>
                <a:cs typeface="Courier"/>
              </a:rPr>
              <a:t>S2;</a:t>
            </a:r>
            <a:endParaRPr lang="en-US" dirty="0" smtClean="0">
              <a:latin typeface="Courier"/>
              <a:cs typeface="Courier"/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4307119" y="2526450"/>
            <a:ext cx="786878" cy="455589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2930668" y="3606274"/>
            <a:ext cx="5756132" cy="2445498"/>
            <a:chOff x="2930668" y="3606274"/>
            <a:chExt cx="5756132" cy="2445498"/>
          </a:xfrm>
        </p:grpSpPr>
        <p:sp>
          <p:nvSpPr>
            <p:cNvPr id="11" name="TextBox 10"/>
            <p:cNvSpPr txBox="1"/>
            <p:nvPr/>
          </p:nvSpPr>
          <p:spPr>
            <a:xfrm>
              <a:off x="3871068" y="4020447"/>
              <a:ext cx="4815732" cy="2031325"/>
            </a:xfrm>
            <a:prstGeom prst="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b="1" dirty="0" err="1" smtClean="0">
                  <a:latin typeface="Courier"/>
                  <a:cs typeface="Courier"/>
                </a:rPr>
                <a:t>async</a:t>
              </a:r>
              <a:endParaRPr lang="en-US" b="1" dirty="0" smtClean="0">
                <a:latin typeface="Courier"/>
                <a:cs typeface="Courier"/>
              </a:endParaRPr>
            </a:p>
            <a:p>
              <a:r>
                <a:rPr lang="en-US" dirty="0">
                  <a:latin typeface="Courier"/>
                  <a:cs typeface="Courier"/>
                </a:rPr>
                <a:t> </a:t>
              </a:r>
              <a:r>
                <a:rPr lang="en-US" dirty="0" smtClean="0">
                  <a:latin typeface="Courier"/>
                  <a:cs typeface="Courier"/>
                </a:rPr>
                <a:t>  </a:t>
              </a:r>
              <a:r>
                <a:rPr lang="en-US" dirty="0" smtClean="0">
                  <a:latin typeface="Courier"/>
                  <a:cs typeface="Courier"/>
                </a:rPr>
                <a:t>for (</a:t>
              </a:r>
              <a:r>
                <a:rPr lang="en-US" dirty="0" err="1" smtClean="0">
                  <a:latin typeface="Courier"/>
                  <a:cs typeface="Courier"/>
                </a:rPr>
                <a:t>i</a:t>
              </a:r>
              <a:r>
                <a:rPr lang="en-US" dirty="0" smtClean="0">
                  <a:latin typeface="Courier"/>
                  <a:cs typeface="Courier"/>
                </a:rPr>
                <a:t>=1:N)</a:t>
              </a:r>
            </a:p>
            <a:p>
              <a:r>
                <a:rPr lang="en-US" dirty="0" smtClean="0">
                  <a:latin typeface="Courier"/>
                  <a:cs typeface="Courier"/>
                </a:rPr>
                <a:t>      S1; </a:t>
              </a:r>
              <a:r>
                <a:rPr lang="en-US" b="1" dirty="0" smtClean="0">
                  <a:latin typeface="Courier"/>
                  <a:cs typeface="Courier"/>
                </a:rPr>
                <a:t>advance; advance;</a:t>
              </a:r>
            </a:p>
            <a:p>
              <a:r>
                <a:rPr lang="en-US" b="1" dirty="0">
                  <a:latin typeface="Courier"/>
                  <a:cs typeface="Courier"/>
                </a:rPr>
                <a:t>advance;</a:t>
              </a:r>
              <a:endParaRPr lang="en-US" b="1" dirty="0" smtClean="0">
                <a:latin typeface="Courier"/>
                <a:cs typeface="Courier"/>
              </a:endParaRPr>
            </a:p>
            <a:p>
              <a:r>
                <a:rPr lang="en-US" b="1" dirty="0" err="1" smtClean="0">
                  <a:latin typeface="Courier"/>
                  <a:cs typeface="Courier"/>
                </a:rPr>
                <a:t>async</a:t>
              </a:r>
              <a:endParaRPr lang="en-US" b="1" dirty="0">
                <a:latin typeface="Courier"/>
                <a:cs typeface="Courier"/>
              </a:endParaRPr>
            </a:p>
            <a:p>
              <a:r>
                <a:rPr lang="en-US" dirty="0" smtClean="0">
                  <a:latin typeface="Courier"/>
                  <a:cs typeface="Courier"/>
                </a:rPr>
                <a:t>   for </a:t>
              </a:r>
              <a:r>
                <a:rPr lang="en-US" dirty="0">
                  <a:latin typeface="Courier"/>
                  <a:cs typeface="Courier"/>
                </a:rPr>
                <a:t>(</a:t>
              </a:r>
              <a:r>
                <a:rPr lang="en-US" dirty="0" err="1">
                  <a:latin typeface="Courier"/>
                  <a:cs typeface="Courier"/>
                </a:rPr>
                <a:t>i</a:t>
              </a:r>
              <a:r>
                <a:rPr lang="en-US" dirty="0">
                  <a:latin typeface="Courier"/>
                  <a:cs typeface="Courier"/>
                </a:rPr>
                <a:t>=1:N</a:t>
              </a:r>
              <a:r>
                <a:rPr lang="en-US" dirty="0" smtClean="0">
                  <a:latin typeface="Courier"/>
                  <a:cs typeface="Courier"/>
                </a:rPr>
                <a:t>)</a:t>
              </a:r>
              <a:endParaRPr lang="en-US" dirty="0" smtClean="0">
                <a:latin typeface="Courier"/>
                <a:cs typeface="Courier"/>
              </a:endParaRPr>
            </a:p>
            <a:p>
              <a:r>
                <a:rPr lang="en-US" dirty="0" smtClean="0">
                  <a:latin typeface="Courier"/>
                  <a:cs typeface="Courier"/>
                </a:rPr>
                <a:t>      S2; </a:t>
              </a:r>
              <a:r>
                <a:rPr lang="en-US" b="1" dirty="0" smtClean="0">
                  <a:latin typeface="Courier"/>
                  <a:cs typeface="Courier"/>
                </a:rPr>
                <a:t>advance</a:t>
              </a:r>
              <a:r>
                <a:rPr lang="en-US" b="1" dirty="0">
                  <a:latin typeface="Courier"/>
                  <a:cs typeface="Courier"/>
                </a:rPr>
                <a:t>; advance</a:t>
              </a:r>
              <a:r>
                <a:rPr lang="en-US" b="1" dirty="0" smtClean="0">
                  <a:latin typeface="Courier"/>
                  <a:cs typeface="Courier"/>
                </a:rPr>
                <a:t>;</a:t>
              </a:r>
              <a:endParaRPr lang="en-US" b="1" dirty="0">
                <a:latin typeface="Courier"/>
                <a:cs typeface="Courier"/>
              </a:endParaRPr>
            </a:p>
          </p:txBody>
        </p:sp>
        <p:sp>
          <p:nvSpPr>
            <p:cNvPr id="15" name="Bent Arrow 14"/>
            <p:cNvSpPr/>
            <p:nvPr/>
          </p:nvSpPr>
          <p:spPr>
            <a:xfrm flipV="1">
              <a:off x="2930668" y="3606274"/>
              <a:ext cx="844264" cy="828345"/>
            </a:xfrm>
            <a:prstGeom prst="ben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17" name="Rectangle 16"/>
          <p:cNvSpPr/>
          <p:nvPr/>
        </p:nvSpPr>
        <p:spPr>
          <a:xfrm>
            <a:off x="3920575" y="4103282"/>
            <a:ext cx="786885" cy="317531"/>
          </a:xfrm>
          <a:prstGeom prst="rect">
            <a:avLst/>
          </a:prstGeom>
          <a:noFill/>
          <a:ln w="38100" cmpd="sng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4672945" y="4628436"/>
            <a:ext cx="575620" cy="317531"/>
          </a:xfrm>
          <a:prstGeom prst="rect">
            <a:avLst/>
          </a:prstGeom>
          <a:noFill/>
          <a:ln w="38100" cmpd="sng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5307591" y="4645756"/>
            <a:ext cx="1139283" cy="300211"/>
          </a:xfrm>
          <a:prstGeom prst="rect">
            <a:avLst/>
          </a:prstGeom>
          <a:noFill/>
          <a:ln w="38100" cmpd="sng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3912483" y="4904549"/>
            <a:ext cx="1139283" cy="300211"/>
          </a:xfrm>
          <a:prstGeom prst="rect">
            <a:avLst/>
          </a:prstGeom>
          <a:noFill/>
          <a:ln w="38100" cmpd="sng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4672945" y="5706629"/>
            <a:ext cx="575620" cy="317531"/>
          </a:xfrm>
          <a:prstGeom prst="rect">
            <a:avLst/>
          </a:prstGeom>
          <a:noFill/>
          <a:ln w="38100" cmpd="sng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5307591" y="5710143"/>
            <a:ext cx="1139283" cy="300211"/>
          </a:xfrm>
          <a:prstGeom prst="rect">
            <a:avLst/>
          </a:prstGeom>
          <a:noFill/>
          <a:ln w="38100" cmpd="sng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6532219" y="4642490"/>
            <a:ext cx="1139283" cy="300211"/>
          </a:xfrm>
          <a:prstGeom prst="rect">
            <a:avLst/>
          </a:prstGeom>
          <a:noFill/>
          <a:ln w="38100" cmpd="sng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3899865" y="5204760"/>
            <a:ext cx="786885" cy="317531"/>
          </a:xfrm>
          <a:prstGeom prst="rect">
            <a:avLst/>
          </a:prstGeom>
          <a:noFill/>
          <a:ln w="38100" cmpd="sng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6527776" y="5706629"/>
            <a:ext cx="1139283" cy="300211"/>
          </a:xfrm>
          <a:prstGeom prst="rect">
            <a:avLst/>
          </a:prstGeom>
          <a:noFill/>
          <a:ln w="38100" cmpd="sng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52083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18" grpId="0" animBg="1"/>
      <p:bldP spid="18" grpId="1" animBg="1"/>
      <p:bldP spid="18" grpId="2" animBg="1"/>
      <p:bldP spid="18" grpId="3" animBg="1"/>
      <p:bldP spid="19" grpId="0" animBg="1"/>
      <p:bldP spid="19" grpId="1" animBg="1"/>
      <p:bldP spid="19" grpId="2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Loop Fusion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Sometimes fusion is not too simple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X10 Workshop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D7AE7-9394-C44A-9CEF-11D26C2B66D3}" type="slidenum">
              <a:rPr lang="en-US" smtClean="0"/>
              <a:t>35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203191" y="2292920"/>
            <a:ext cx="2908308" cy="1200329"/>
          </a:xfrm>
          <a:prstGeom prst="rect">
            <a:avLst/>
          </a:prstGeom>
          <a:noFill/>
          <a:ln w="19050" cmpd="sng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urier"/>
                <a:cs typeface="Courier"/>
              </a:rPr>
              <a:t>for (</a:t>
            </a:r>
            <a:r>
              <a:rPr lang="en-US" dirty="0" err="1" smtClean="0">
                <a:latin typeface="Courier"/>
                <a:cs typeface="Courier"/>
              </a:rPr>
              <a:t>i</a:t>
            </a:r>
            <a:r>
              <a:rPr lang="en-US" dirty="0" smtClean="0">
                <a:latin typeface="Courier"/>
                <a:cs typeface="Courier"/>
              </a:rPr>
              <a:t>=1:N-1)</a:t>
            </a:r>
          </a:p>
          <a:p>
            <a:r>
              <a:rPr lang="en-US" dirty="0" smtClean="0">
                <a:latin typeface="Courier"/>
                <a:cs typeface="Courier"/>
              </a:rPr>
              <a:t>   S1(</a:t>
            </a:r>
            <a:r>
              <a:rPr lang="en-US" dirty="0" err="1" smtClean="0">
                <a:latin typeface="Courier"/>
                <a:cs typeface="Courier"/>
              </a:rPr>
              <a:t>i</a:t>
            </a:r>
            <a:r>
              <a:rPr lang="en-US" dirty="0" smtClean="0">
                <a:latin typeface="Courier"/>
                <a:cs typeface="Courier"/>
              </a:rPr>
              <a:t>);</a:t>
            </a:r>
          </a:p>
          <a:p>
            <a:r>
              <a:rPr lang="en-US" dirty="0">
                <a:latin typeface="Courier"/>
                <a:cs typeface="Courier"/>
              </a:rPr>
              <a:t>for (</a:t>
            </a:r>
            <a:r>
              <a:rPr lang="en-US" dirty="0" err="1">
                <a:latin typeface="Courier"/>
                <a:cs typeface="Courier"/>
              </a:rPr>
              <a:t>i</a:t>
            </a:r>
            <a:r>
              <a:rPr lang="en-US" dirty="0" smtClean="0">
                <a:latin typeface="Courier"/>
                <a:cs typeface="Courier"/>
              </a:rPr>
              <a:t>=2:</a:t>
            </a:r>
            <a:r>
              <a:rPr lang="en-US" dirty="0">
                <a:latin typeface="Courier"/>
                <a:cs typeface="Courier"/>
              </a:rPr>
              <a:t>N</a:t>
            </a:r>
            <a:r>
              <a:rPr lang="en-US" dirty="0" smtClean="0">
                <a:latin typeface="Courier"/>
                <a:cs typeface="Courier"/>
              </a:rPr>
              <a:t>)</a:t>
            </a:r>
            <a:endParaRPr lang="en-US" dirty="0" smtClean="0">
              <a:latin typeface="Courier"/>
              <a:cs typeface="Courier"/>
            </a:endParaRPr>
          </a:p>
          <a:p>
            <a:r>
              <a:rPr lang="en-US" dirty="0" smtClean="0">
                <a:latin typeface="Courier"/>
                <a:cs typeface="Courier"/>
              </a:rPr>
              <a:t>   S2(</a:t>
            </a:r>
            <a:r>
              <a:rPr lang="en-US" dirty="0" err="1" smtClean="0">
                <a:latin typeface="Courier"/>
                <a:cs typeface="Courier"/>
              </a:rPr>
              <a:t>i</a:t>
            </a:r>
            <a:r>
              <a:rPr lang="en-US" dirty="0" smtClean="0">
                <a:latin typeface="Courier"/>
                <a:cs typeface="Courier"/>
              </a:rPr>
              <a:t>);</a:t>
            </a:r>
            <a:endParaRPr lang="en-US" dirty="0" smtClean="0">
              <a:latin typeface="Courier"/>
              <a:cs typeface="Courier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76174" y="2292920"/>
            <a:ext cx="2908308" cy="1477328"/>
          </a:xfrm>
          <a:prstGeom prst="rect">
            <a:avLst/>
          </a:prstGeom>
          <a:noFill/>
          <a:ln w="19050" cmpd="sng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urier"/>
                <a:cs typeface="Courier"/>
              </a:rPr>
              <a:t>S1(1);</a:t>
            </a:r>
          </a:p>
          <a:p>
            <a:r>
              <a:rPr lang="en-US" dirty="0">
                <a:latin typeface="Courier"/>
                <a:cs typeface="Courier"/>
              </a:rPr>
              <a:t> </a:t>
            </a:r>
            <a:r>
              <a:rPr lang="en-US" dirty="0" smtClean="0">
                <a:latin typeface="Courier"/>
                <a:cs typeface="Courier"/>
              </a:rPr>
              <a:t>  </a:t>
            </a:r>
            <a:r>
              <a:rPr lang="en-US" dirty="0" smtClean="0">
                <a:latin typeface="Courier"/>
                <a:cs typeface="Courier"/>
              </a:rPr>
              <a:t>for (</a:t>
            </a:r>
            <a:r>
              <a:rPr lang="en-US" dirty="0" err="1" smtClean="0">
                <a:latin typeface="Courier"/>
                <a:cs typeface="Courier"/>
              </a:rPr>
              <a:t>i</a:t>
            </a:r>
            <a:r>
              <a:rPr lang="en-US" dirty="0" smtClean="0">
                <a:latin typeface="Courier"/>
                <a:cs typeface="Courier"/>
              </a:rPr>
              <a:t>=2:N-1)</a:t>
            </a:r>
          </a:p>
          <a:p>
            <a:r>
              <a:rPr lang="en-US" dirty="0" smtClean="0">
                <a:latin typeface="Courier"/>
                <a:cs typeface="Courier"/>
              </a:rPr>
              <a:t>      S1(</a:t>
            </a:r>
            <a:r>
              <a:rPr lang="en-US" dirty="0" err="1" smtClean="0">
                <a:latin typeface="Courier"/>
                <a:cs typeface="Courier"/>
              </a:rPr>
              <a:t>i</a:t>
            </a:r>
            <a:r>
              <a:rPr lang="en-US" dirty="0" smtClean="0">
                <a:latin typeface="Courier"/>
                <a:cs typeface="Courier"/>
              </a:rPr>
              <a:t>);</a:t>
            </a:r>
          </a:p>
          <a:p>
            <a:r>
              <a:rPr lang="en-US" dirty="0">
                <a:latin typeface="Courier"/>
                <a:cs typeface="Courier"/>
              </a:rPr>
              <a:t> </a:t>
            </a:r>
            <a:r>
              <a:rPr lang="en-US" dirty="0" smtClean="0">
                <a:latin typeface="Courier"/>
                <a:cs typeface="Courier"/>
              </a:rPr>
              <a:t>     </a:t>
            </a:r>
            <a:r>
              <a:rPr lang="en-US" dirty="0" smtClean="0">
                <a:latin typeface="Courier"/>
                <a:cs typeface="Courier"/>
              </a:rPr>
              <a:t>S2(</a:t>
            </a:r>
            <a:r>
              <a:rPr lang="en-US" dirty="0" err="1" smtClean="0">
                <a:latin typeface="Courier"/>
                <a:cs typeface="Courier"/>
              </a:rPr>
              <a:t>i</a:t>
            </a:r>
            <a:r>
              <a:rPr lang="en-US" dirty="0" smtClean="0">
                <a:latin typeface="Courier"/>
                <a:cs typeface="Courier"/>
              </a:rPr>
              <a:t>);</a:t>
            </a:r>
          </a:p>
          <a:p>
            <a:r>
              <a:rPr lang="en-US" dirty="0" smtClean="0">
                <a:latin typeface="Courier"/>
                <a:cs typeface="Courier"/>
              </a:rPr>
              <a:t>S2(N);</a:t>
            </a:r>
            <a:endParaRPr lang="en-US" dirty="0" smtClean="0">
              <a:latin typeface="Courier"/>
              <a:cs typeface="Courier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4307119" y="2526450"/>
            <a:ext cx="786878" cy="455589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579806" y="3606274"/>
            <a:ext cx="8106994" cy="2445498"/>
            <a:chOff x="579806" y="3606274"/>
            <a:chExt cx="8106994" cy="2445498"/>
          </a:xfrm>
        </p:grpSpPr>
        <p:sp>
          <p:nvSpPr>
            <p:cNvPr id="10" name="TextBox 9"/>
            <p:cNvSpPr txBox="1"/>
            <p:nvPr/>
          </p:nvSpPr>
          <p:spPr>
            <a:xfrm>
              <a:off x="3871068" y="4020447"/>
              <a:ext cx="4815732" cy="2031325"/>
            </a:xfrm>
            <a:prstGeom prst="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b="1" dirty="0" err="1" smtClean="0">
                  <a:latin typeface="Courier"/>
                  <a:cs typeface="Courier"/>
                </a:rPr>
                <a:t>async</a:t>
              </a:r>
              <a:endParaRPr lang="en-US" b="1" dirty="0" smtClean="0">
                <a:latin typeface="Courier"/>
                <a:cs typeface="Courier"/>
              </a:endParaRPr>
            </a:p>
            <a:p>
              <a:r>
                <a:rPr lang="en-US" dirty="0">
                  <a:latin typeface="Courier"/>
                  <a:cs typeface="Courier"/>
                </a:rPr>
                <a:t> </a:t>
              </a:r>
              <a:r>
                <a:rPr lang="en-US" dirty="0" smtClean="0">
                  <a:latin typeface="Courier"/>
                  <a:cs typeface="Courier"/>
                </a:rPr>
                <a:t>  </a:t>
              </a:r>
              <a:r>
                <a:rPr lang="en-US" dirty="0" smtClean="0">
                  <a:latin typeface="Courier"/>
                  <a:cs typeface="Courier"/>
                </a:rPr>
                <a:t>for (</a:t>
              </a:r>
              <a:r>
                <a:rPr lang="en-US" dirty="0" err="1" smtClean="0">
                  <a:latin typeface="Courier"/>
                  <a:cs typeface="Courier"/>
                </a:rPr>
                <a:t>i</a:t>
              </a:r>
              <a:r>
                <a:rPr lang="en-US" dirty="0" smtClean="0">
                  <a:latin typeface="Courier"/>
                  <a:cs typeface="Courier"/>
                </a:rPr>
                <a:t>=1:N-1)</a:t>
              </a:r>
            </a:p>
            <a:p>
              <a:r>
                <a:rPr lang="en-US" dirty="0" smtClean="0">
                  <a:latin typeface="Courier"/>
                  <a:cs typeface="Courier"/>
                </a:rPr>
                <a:t>      S1; </a:t>
              </a:r>
              <a:r>
                <a:rPr lang="en-US" b="1" dirty="0" smtClean="0">
                  <a:latin typeface="Courier"/>
                  <a:cs typeface="Courier"/>
                </a:rPr>
                <a:t>advance; advance;</a:t>
              </a:r>
            </a:p>
            <a:p>
              <a:r>
                <a:rPr lang="en-US" b="1" dirty="0">
                  <a:latin typeface="Courier"/>
                  <a:cs typeface="Courier"/>
                </a:rPr>
                <a:t>advance;</a:t>
              </a:r>
              <a:endParaRPr lang="en-US" b="1" dirty="0" smtClean="0">
                <a:latin typeface="Courier"/>
                <a:cs typeface="Courier"/>
              </a:endParaRPr>
            </a:p>
            <a:p>
              <a:r>
                <a:rPr lang="en-US" b="1" dirty="0" err="1" smtClean="0">
                  <a:latin typeface="Courier"/>
                  <a:cs typeface="Courier"/>
                </a:rPr>
                <a:t>async</a:t>
              </a:r>
              <a:endParaRPr lang="en-US" b="1" dirty="0">
                <a:latin typeface="Courier"/>
                <a:cs typeface="Courier"/>
              </a:endParaRPr>
            </a:p>
            <a:p>
              <a:r>
                <a:rPr lang="en-US" dirty="0" smtClean="0">
                  <a:latin typeface="Courier"/>
                  <a:cs typeface="Courier"/>
                </a:rPr>
                <a:t>   for </a:t>
              </a:r>
              <a:r>
                <a:rPr lang="en-US" dirty="0">
                  <a:latin typeface="Courier"/>
                  <a:cs typeface="Courier"/>
                </a:rPr>
                <a:t>(</a:t>
              </a:r>
              <a:r>
                <a:rPr lang="en-US" dirty="0" err="1">
                  <a:latin typeface="Courier"/>
                  <a:cs typeface="Courier"/>
                </a:rPr>
                <a:t>i</a:t>
              </a:r>
              <a:r>
                <a:rPr lang="en-US" dirty="0" smtClean="0">
                  <a:latin typeface="Courier"/>
                  <a:cs typeface="Courier"/>
                </a:rPr>
                <a:t>=2:</a:t>
              </a:r>
              <a:r>
                <a:rPr lang="en-US" dirty="0">
                  <a:latin typeface="Courier"/>
                  <a:cs typeface="Courier"/>
                </a:rPr>
                <a:t>N</a:t>
              </a:r>
              <a:r>
                <a:rPr lang="en-US" dirty="0" smtClean="0">
                  <a:latin typeface="Courier"/>
                  <a:cs typeface="Courier"/>
                </a:rPr>
                <a:t>)</a:t>
              </a:r>
              <a:endParaRPr lang="en-US" dirty="0" smtClean="0">
                <a:latin typeface="Courier"/>
                <a:cs typeface="Courier"/>
              </a:endParaRPr>
            </a:p>
            <a:p>
              <a:r>
                <a:rPr lang="en-US" dirty="0" smtClean="0">
                  <a:latin typeface="Courier"/>
                  <a:cs typeface="Courier"/>
                </a:rPr>
                <a:t>      S2; </a:t>
              </a:r>
              <a:r>
                <a:rPr lang="en-US" b="1" dirty="0" smtClean="0">
                  <a:latin typeface="Courier"/>
                  <a:cs typeface="Courier"/>
                </a:rPr>
                <a:t>advance</a:t>
              </a:r>
              <a:r>
                <a:rPr lang="en-US" b="1" dirty="0">
                  <a:latin typeface="Courier"/>
                  <a:cs typeface="Courier"/>
                </a:rPr>
                <a:t>; advance</a:t>
              </a:r>
              <a:r>
                <a:rPr lang="en-US" b="1" dirty="0" smtClean="0">
                  <a:latin typeface="Courier"/>
                  <a:cs typeface="Courier"/>
                </a:rPr>
                <a:t>;</a:t>
              </a:r>
              <a:endParaRPr lang="en-US" b="1" dirty="0">
                <a:latin typeface="Courier"/>
                <a:cs typeface="Courier"/>
              </a:endParaRPr>
            </a:p>
          </p:txBody>
        </p:sp>
        <p:sp>
          <p:nvSpPr>
            <p:cNvPr id="11" name="Bent Arrow 10"/>
            <p:cNvSpPr/>
            <p:nvPr/>
          </p:nvSpPr>
          <p:spPr>
            <a:xfrm flipV="1">
              <a:off x="2930668" y="3606274"/>
              <a:ext cx="844264" cy="828345"/>
            </a:xfrm>
            <a:prstGeom prst="ben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79806" y="4666340"/>
              <a:ext cx="3236542" cy="830997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91440" rIns="0" rtlCol="0">
              <a:spAutoFit/>
            </a:bodyPr>
            <a:lstStyle/>
            <a:p>
              <a:r>
                <a:rPr lang="en-US" sz="2400" dirty="0" smtClean="0"/>
                <a:t>code structure stays</a:t>
              </a:r>
            </a:p>
            <a:p>
              <a:r>
                <a:rPr lang="en-US" sz="2400" dirty="0" smtClean="0"/>
                <a:t># of advance </a:t>
              </a:r>
              <a:r>
                <a:rPr lang="en-US" sz="2400" dirty="0" smtClean="0">
                  <a:latin typeface="Wingdings"/>
                  <a:ea typeface="Wingdings"/>
                  <a:cs typeface="Wingdings"/>
                  <a:sym typeface="Wingdings"/>
                </a:rPr>
                <a:t></a:t>
              </a:r>
              <a:r>
                <a:rPr lang="en-US" sz="2400" dirty="0" smtClean="0"/>
                <a:t> control</a:t>
              </a:r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7794013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can be expressed?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Limiting factor: parallelism</a:t>
            </a:r>
          </a:p>
          <a:p>
            <a:pPr lvl="1"/>
            <a:r>
              <a:rPr lang="en-US" dirty="0" smtClean="0"/>
              <a:t>difficult to use for sequential loop nests</a:t>
            </a:r>
          </a:p>
          <a:p>
            <a:pPr lvl="1"/>
            <a:r>
              <a:rPr lang="en-US" dirty="0" smtClean="0"/>
              <a:t>works for wave-front parallelism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Intuition</a:t>
            </a:r>
          </a:p>
          <a:p>
            <a:pPr lvl="1"/>
            <a:r>
              <a:rPr lang="en-US" dirty="0" smtClean="0">
                <a:latin typeface="Courier"/>
                <a:cs typeface="Courier"/>
              </a:rPr>
              <a:t>clocks</a:t>
            </a:r>
            <a:r>
              <a:rPr lang="en-US" dirty="0" smtClean="0"/>
              <a:t> </a:t>
            </a:r>
            <a:r>
              <a:rPr lang="en-US" i="1" dirty="0" smtClean="0"/>
              <a:t>defer</a:t>
            </a:r>
            <a:r>
              <a:rPr lang="en-US" dirty="0" smtClean="0"/>
              <a:t> execution</a:t>
            </a:r>
          </a:p>
          <a:p>
            <a:pPr lvl="1"/>
            <a:r>
              <a:rPr lang="en-US" dirty="0" smtClean="0"/>
              <a:t>deferring parent activity has </a:t>
            </a:r>
            <a:r>
              <a:rPr lang="en-US" i="1" dirty="0" smtClean="0"/>
              <a:t>cumulative</a:t>
            </a:r>
            <a:r>
              <a:rPr lang="en-US" dirty="0" smtClean="0"/>
              <a:t> effect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X10 Workshop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D7AE7-9394-C44A-9CEF-11D26C2B66D3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1105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Learning curve</a:t>
            </a:r>
          </a:p>
          <a:p>
            <a:pPr lvl="1"/>
            <a:r>
              <a:rPr lang="en-US" dirty="0" smtClean="0"/>
              <a:t>behavior of </a:t>
            </a:r>
            <a:r>
              <a:rPr lang="en-US" dirty="0" smtClean="0">
                <a:latin typeface="Courier"/>
                <a:cs typeface="Courier"/>
              </a:rPr>
              <a:t>clock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takes time to understand</a:t>
            </a:r>
          </a:p>
          <a:p>
            <a:pPr lvl="1"/>
            <a:endParaRPr lang="en-US" dirty="0"/>
          </a:p>
          <a:p>
            <a:r>
              <a:rPr lang="en-US" dirty="0" smtClean="0"/>
              <a:t>How much can you express?</a:t>
            </a:r>
          </a:p>
          <a:p>
            <a:pPr lvl="1"/>
            <a:r>
              <a:rPr lang="en-US" dirty="0" smtClean="0"/>
              <a:t>1D affine schedules for sure</a:t>
            </a:r>
          </a:p>
          <a:p>
            <a:pPr lvl="1"/>
            <a:r>
              <a:rPr lang="en-US" dirty="0" smtClean="0"/>
              <a:t>loop permutation is not possible</a:t>
            </a:r>
          </a:p>
          <a:p>
            <a:pPr lvl="1"/>
            <a:r>
              <a:rPr lang="en-US" dirty="0" smtClean="0"/>
              <a:t>what if we use multiple clocks?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X10 Workshop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D7AE7-9394-C44A-9CEF-11D26C2B66D3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2941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Potential 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might be easier for some people</a:t>
            </a:r>
          </a:p>
          <a:p>
            <a:pPr lvl="1"/>
            <a:r>
              <a:rPr lang="en-US" dirty="0" smtClean="0"/>
              <a:t>have multiple ways to write code</a:t>
            </a:r>
          </a:p>
          <a:p>
            <a:pPr lvl="1"/>
            <a:endParaRPr lang="en-US" dirty="0"/>
          </a:p>
          <a:p>
            <a:r>
              <a:rPr lang="en-US" dirty="0" smtClean="0"/>
              <a:t>Detect X10 fragments with such property</a:t>
            </a:r>
          </a:p>
          <a:p>
            <a:pPr lvl="1"/>
            <a:r>
              <a:rPr lang="en-US" dirty="0" smtClean="0"/>
              <a:t>convert to </a:t>
            </a:r>
            <a:r>
              <a:rPr lang="en-US" dirty="0" err="1" smtClean="0">
                <a:latin typeface="Courier"/>
                <a:cs typeface="Courier"/>
              </a:rPr>
              <a:t>forall</a:t>
            </a:r>
            <a:r>
              <a:rPr lang="en-US" dirty="0" smtClean="0"/>
              <a:t> for performance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X10 Workshop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D7AE7-9394-C44A-9CEF-11D26C2B66D3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7647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X10 Workshop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D7AE7-9394-C44A-9CEF-11D26C2B66D3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6784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Paper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Exploring how to use X10 clocks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X10 Workshop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D7AE7-9394-C44A-9CEF-11D26C2B66D3}" type="slidenum">
              <a:rPr lang="en-US" smtClean="0"/>
              <a:t>4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5054783" y="3002995"/>
            <a:ext cx="2162297" cy="2383570"/>
            <a:chOff x="5054783" y="3002995"/>
            <a:chExt cx="2162297" cy="2383570"/>
          </a:xfrm>
        </p:grpSpPr>
        <p:sp>
          <p:nvSpPr>
            <p:cNvPr id="10" name="Rounded Rectangle 9"/>
            <p:cNvSpPr/>
            <p:nvPr/>
          </p:nvSpPr>
          <p:spPr>
            <a:xfrm>
              <a:off x="5054783" y="3002995"/>
              <a:ext cx="2162297" cy="755166"/>
            </a:xfrm>
            <a:prstGeom prst="roundRect">
              <a:avLst>
                <a:gd name="adj" fmla="val 45452"/>
              </a:avLst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performance</a:t>
              </a:r>
              <a:endParaRPr lang="en-US" sz="2400" dirty="0"/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5054783" y="4631399"/>
              <a:ext cx="2162297" cy="755166"/>
            </a:xfrm>
            <a:prstGeom prst="roundRect">
              <a:avLst>
                <a:gd name="adj" fmla="val 45452"/>
              </a:avLst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“usual” way</a:t>
              </a:r>
              <a:endParaRPr lang="en-US" sz="2400" dirty="0"/>
            </a:p>
          </p:txBody>
        </p:sp>
      </p:grpSp>
      <p:pic>
        <p:nvPicPr>
          <p:cNvPr id="8" name="Picture 7" descr="window-227893_128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0946" y="2305033"/>
            <a:ext cx="4030569" cy="3825892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2031396" y="3002995"/>
            <a:ext cx="2162297" cy="2383570"/>
            <a:chOff x="2031396" y="3002995"/>
            <a:chExt cx="2162297" cy="2383570"/>
          </a:xfrm>
        </p:grpSpPr>
        <p:sp>
          <p:nvSpPr>
            <p:cNvPr id="12" name="Rounded Rectangle 11"/>
            <p:cNvSpPr/>
            <p:nvPr/>
          </p:nvSpPr>
          <p:spPr>
            <a:xfrm>
              <a:off x="2031396" y="3002995"/>
              <a:ext cx="2162297" cy="755166"/>
            </a:xfrm>
            <a:prstGeom prst="roundRect">
              <a:avLst>
                <a:gd name="adj" fmla="val 45452"/>
              </a:avLst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expressivity</a:t>
              </a:r>
              <a:endParaRPr lang="en-US" sz="2400" dirty="0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2031396" y="4631399"/>
              <a:ext cx="2162297" cy="755166"/>
            </a:xfrm>
            <a:prstGeom prst="roundRect">
              <a:avLst>
                <a:gd name="adj" fmla="val 45452"/>
              </a:avLst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alternative</a:t>
              </a:r>
              <a:endParaRPr lang="en-US" sz="2400" dirty="0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509184" y="3002995"/>
            <a:ext cx="2162297" cy="2383570"/>
            <a:chOff x="3509184" y="3002995"/>
            <a:chExt cx="2162297" cy="2383570"/>
          </a:xfrm>
        </p:grpSpPr>
        <p:sp>
          <p:nvSpPr>
            <p:cNvPr id="14" name="Rounded Rectangle 13"/>
            <p:cNvSpPr/>
            <p:nvPr/>
          </p:nvSpPr>
          <p:spPr>
            <a:xfrm>
              <a:off x="3509184" y="3002995"/>
              <a:ext cx="2162297" cy="755166"/>
            </a:xfrm>
            <a:prstGeom prst="roundRect">
              <a:avLst>
                <a:gd name="adj" fmla="val 45452"/>
              </a:avLst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performance</a:t>
              </a:r>
              <a:endParaRPr lang="en-US" sz="2400" dirty="0"/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3509184" y="4631399"/>
              <a:ext cx="2162297" cy="755166"/>
            </a:xfrm>
            <a:prstGeom prst="roundRect">
              <a:avLst>
                <a:gd name="adj" fmla="val 45452"/>
              </a:avLst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“usual” way</a:t>
              </a:r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5719855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Context: Loop Transformations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Key to expose parallelism</a:t>
            </a:r>
          </a:p>
          <a:p>
            <a:pPr lvl="1"/>
            <a:r>
              <a:rPr lang="en-US" dirty="0" smtClean="0"/>
              <a:t>some times it’s easy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r>
              <a:rPr lang="en-US" dirty="0" smtClean="0"/>
              <a:t>	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r>
              <a:rPr lang="en-US" dirty="0" smtClean="0"/>
              <a:t>but not always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X10 Workshop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D7AE7-9394-C44A-9CEF-11D26C2B66D3}" type="slidenum">
              <a:rPr lang="en-US" smtClean="0"/>
              <a:t>5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02740" y="2770778"/>
            <a:ext cx="3420779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latin typeface="Courier"/>
                <a:cs typeface="Courier"/>
              </a:rPr>
              <a:t>for </a:t>
            </a:r>
            <a:r>
              <a:rPr lang="en-US" dirty="0" err="1" smtClean="0">
                <a:latin typeface="Courier"/>
                <a:cs typeface="Courier"/>
              </a:rPr>
              <a:t>i</a:t>
            </a:r>
            <a:endParaRPr lang="en-US" dirty="0" smtClean="0">
              <a:latin typeface="Courier"/>
              <a:cs typeface="Courier"/>
            </a:endParaRPr>
          </a:p>
          <a:p>
            <a:r>
              <a:rPr lang="en-US" dirty="0" smtClean="0">
                <a:latin typeface="Courier"/>
                <a:cs typeface="Courier"/>
              </a:rPr>
              <a:t>  for j</a:t>
            </a:r>
          </a:p>
          <a:p>
            <a:r>
              <a:rPr lang="en-US" dirty="0">
                <a:latin typeface="Courier"/>
                <a:cs typeface="Courier"/>
              </a:rPr>
              <a:t> </a:t>
            </a:r>
            <a:r>
              <a:rPr lang="en-US" dirty="0" smtClean="0">
                <a:latin typeface="Courier"/>
                <a:cs typeface="Courier"/>
              </a:rPr>
              <a:t>   X[</a:t>
            </a:r>
            <a:r>
              <a:rPr lang="en-US" dirty="0" err="1" smtClean="0">
                <a:latin typeface="Courier"/>
                <a:cs typeface="Courier"/>
              </a:rPr>
              <a:t>i</a:t>
            </a:r>
            <a:r>
              <a:rPr lang="en-US" dirty="0" smtClean="0">
                <a:latin typeface="Courier"/>
                <a:cs typeface="Courier"/>
              </a:rPr>
              <a:t>] += ...</a:t>
            </a:r>
            <a:endParaRPr lang="en-US" dirty="0">
              <a:latin typeface="Courier"/>
              <a:cs typeface="Courier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50586" y="2762991"/>
            <a:ext cx="4339030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latin typeface="Courier"/>
                <a:cs typeface="Courier"/>
              </a:rPr>
              <a:t>for </a:t>
            </a:r>
            <a:r>
              <a:rPr lang="en-US" dirty="0" err="1" smtClean="0">
                <a:latin typeface="Courier"/>
                <a:cs typeface="Courier"/>
              </a:rPr>
              <a:t>i</a:t>
            </a:r>
            <a:endParaRPr lang="en-US" dirty="0" smtClean="0">
              <a:latin typeface="Courier"/>
              <a:cs typeface="Courier"/>
            </a:endParaRPr>
          </a:p>
          <a:p>
            <a:r>
              <a:rPr lang="en-US" dirty="0" smtClean="0">
                <a:latin typeface="Courier"/>
                <a:cs typeface="Courier"/>
              </a:rPr>
              <a:t>  </a:t>
            </a:r>
            <a:r>
              <a:rPr lang="en-US" b="1" dirty="0" err="1" smtClean="0">
                <a:latin typeface="Courier"/>
                <a:cs typeface="Courier"/>
              </a:rPr>
              <a:t>forall</a:t>
            </a:r>
            <a:r>
              <a:rPr lang="en-US" dirty="0" smtClean="0">
                <a:latin typeface="Courier"/>
                <a:cs typeface="Courier"/>
              </a:rPr>
              <a:t> j</a:t>
            </a:r>
          </a:p>
          <a:p>
            <a:r>
              <a:rPr lang="en-US" dirty="0" smtClean="0">
                <a:latin typeface="Courier"/>
                <a:cs typeface="Courier"/>
              </a:rPr>
              <a:t>     X[</a:t>
            </a:r>
            <a:r>
              <a:rPr lang="en-US" dirty="0" err="1" smtClean="0">
                <a:latin typeface="Courier"/>
                <a:cs typeface="Courier"/>
              </a:rPr>
              <a:t>i</a:t>
            </a:r>
            <a:r>
              <a:rPr lang="en-US" dirty="0" smtClean="0">
                <a:latin typeface="Courier"/>
                <a:cs typeface="Courier"/>
              </a:rPr>
              <a:t>] += ...</a:t>
            </a:r>
            <a:endParaRPr lang="en-US" dirty="0">
              <a:latin typeface="Courier"/>
              <a:cs typeface="Courier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50587" y="4598050"/>
            <a:ext cx="4339029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Ins="0" rtlCol="0">
            <a:spAutoFit/>
          </a:bodyPr>
          <a:lstStyle/>
          <a:p>
            <a:r>
              <a:rPr lang="en-US" dirty="0" smtClean="0">
                <a:latin typeface="Courier"/>
                <a:cs typeface="Courier"/>
              </a:rPr>
              <a:t>for </a:t>
            </a:r>
            <a:r>
              <a:rPr lang="en-US" dirty="0" err="1" smtClean="0">
                <a:latin typeface="Courier"/>
                <a:cs typeface="Courier"/>
              </a:rPr>
              <a:t>i</a:t>
            </a:r>
            <a:r>
              <a:rPr lang="en-US" dirty="0">
                <a:latin typeface="Courier"/>
                <a:cs typeface="Courier"/>
              </a:rPr>
              <a:t> </a:t>
            </a:r>
            <a:r>
              <a:rPr lang="en-US" dirty="0" smtClean="0">
                <a:latin typeface="Courier"/>
                <a:cs typeface="Courier"/>
              </a:rPr>
              <a:t>= </a:t>
            </a:r>
            <a:r>
              <a:rPr lang="en-US" b="1" dirty="0" smtClean="0">
                <a:latin typeface="Courier"/>
                <a:cs typeface="Courier"/>
              </a:rPr>
              <a:t>1 .. 2N+M</a:t>
            </a:r>
          </a:p>
          <a:p>
            <a:r>
              <a:rPr lang="en-US" dirty="0" smtClean="0">
                <a:latin typeface="Courier"/>
                <a:cs typeface="Courier"/>
              </a:rPr>
              <a:t>  </a:t>
            </a:r>
            <a:r>
              <a:rPr lang="en-US" b="1" dirty="0" err="1" smtClean="0">
                <a:latin typeface="Courier"/>
                <a:cs typeface="Courier"/>
              </a:rPr>
              <a:t>forall</a:t>
            </a:r>
            <a:r>
              <a:rPr lang="en-US" dirty="0" smtClean="0">
                <a:latin typeface="Courier"/>
                <a:cs typeface="Courier"/>
              </a:rPr>
              <a:t> j = /*</a:t>
            </a:r>
            <a:r>
              <a:rPr lang="en-US" i="1" dirty="0" smtClean="0">
                <a:latin typeface="Courier"/>
                <a:cs typeface="Courier"/>
              </a:rPr>
              <a:t>complex bounds</a:t>
            </a:r>
            <a:r>
              <a:rPr lang="en-US" dirty="0" smtClean="0">
                <a:latin typeface="Courier"/>
                <a:cs typeface="Courier"/>
              </a:rPr>
              <a:t>*/</a:t>
            </a:r>
          </a:p>
          <a:p>
            <a:r>
              <a:rPr lang="en-US" dirty="0">
                <a:latin typeface="Courier"/>
                <a:cs typeface="Courier"/>
              </a:rPr>
              <a:t> </a:t>
            </a:r>
            <a:r>
              <a:rPr lang="en-US" dirty="0" smtClean="0">
                <a:latin typeface="Courier"/>
                <a:cs typeface="Courier"/>
              </a:rPr>
              <a:t>   X[j] = foo(X[</a:t>
            </a:r>
            <a:r>
              <a:rPr lang="en-US" b="1" dirty="0" smtClean="0">
                <a:latin typeface="Courier"/>
                <a:cs typeface="Courier"/>
              </a:rPr>
              <a:t>2*j-i-1</a:t>
            </a:r>
            <a:r>
              <a:rPr lang="en-US" dirty="0" smtClean="0">
                <a:latin typeface="Courier"/>
                <a:cs typeface="Courier"/>
              </a:rPr>
              <a:t>],</a:t>
            </a:r>
          </a:p>
          <a:p>
            <a:r>
              <a:rPr lang="en-US" dirty="0">
                <a:latin typeface="Courier"/>
                <a:cs typeface="Courier"/>
              </a:rPr>
              <a:t> </a:t>
            </a:r>
            <a:r>
              <a:rPr lang="en-US" dirty="0" smtClean="0">
                <a:latin typeface="Courier"/>
                <a:cs typeface="Courier"/>
              </a:rPr>
              <a:t>              X[</a:t>
            </a:r>
            <a:r>
              <a:rPr lang="en-US" b="1" dirty="0" smtClean="0">
                <a:latin typeface="Courier"/>
                <a:cs typeface="Courier"/>
              </a:rPr>
              <a:t>2*j-i+1</a:t>
            </a:r>
            <a:r>
              <a:rPr lang="en-US" dirty="0" smtClean="0">
                <a:latin typeface="Courier"/>
                <a:cs typeface="Courier"/>
              </a:rPr>
              <a:t>]);       </a:t>
            </a:r>
            <a:endParaRPr lang="en-US" dirty="0">
              <a:latin typeface="Courier"/>
              <a:cs typeface="Courier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02740" y="4598050"/>
            <a:ext cx="3420779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latin typeface="Courier"/>
                <a:cs typeface="Courier"/>
              </a:rPr>
              <a:t>for </a:t>
            </a:r>
            <a:r>
              <a:rPr lang="en-US" dirty="0" err="1" smtClean="0">
                <a:latin typeface="Courier"/>
                <a:cs typeface="Courier"/>
              </a:rPr>
              <a:t>i</a:t>
            </a:r>
            <a:r>
              <a:rPr lang="en-US" dirty="0" smtClean="0">
                <a:latin typeface="Courier"/>
                <a:cs typeface="Courier"/>
              </a:rPr>
              <a:t> = 0 .. N</a:t>
            </a:r>
          </a:p>
          <a:p>
            <a:r>
              <a:rPr lang="en-US" dirty="0" smtClean="0">
                <a:latin typeface="Courier"/>
                <a:cs typeface="Courier"/>
              </a:rPr>
              <a:t>  for j = 1 .. M</a:t>
            </a:r>
          </a:p>
          <a:p>
            <a:r>
              <a:rPr lang="en-US" dirty="0">
                <a:latin typeface="Courier"/>
                <a:cs typeface="Courier"/>
              </a:rPr>
              <a:t> </a:t>
            </a:r>
            <a:r>
              <a:rPr lang="en-US" dirty="0" smtClean="0">
                <a:latin typeface="Courier"/>
                <a:cs typeface="Courier"/>
              </a:rPr>
              <a:t>   X[j] = foo(X[j-1],</a:t>
            </a:r>
          </a:p>
          <a:p>
            <a:r>
              <a:rPr lang="en-US" dirty="0">
                <a:latin typeface="Courier"/>
                <a:cs typeface="Courier"/>
              </a:rPr>
              <a:t> </a:t>
            </a:r>
            <a:r>
              <a:rPr lang="en-US" dirty="0" smtClean="0">
                <a:latin typeface="Courier"/>
                <a:cs typeface="Courier"/>
              </a:rPr>
              <a:t>              X[j+1]);</a:t>
            </a:r>
            <a:endParaRPr lang="en-US" dirty="0">
              <a:latin typeface="Courier"/>
              <a:cs typeface="Courier"/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4221436" y="3010112"/>
            <a:ext cx="446837" cy="52912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4221436" y="4949766"/>
            <a:ext cx="446837" cy="52912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2451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Automatic Parallelization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Very sensitive to inputs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X10 Workshop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D7AE7-9394-C44A-9CEF-11D26C2B66D3}" type="slidenum">
              <a:rPr lang="en-US" smtClean="0"/>
              <a:t>6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018222" y="2086328"/>
            <a:ext cx="6464330" cy="181588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600" dirty="0" smtClean="0">
                <a:latin typeface="Courier"/>
                <a:cs typeface="Courier"/>
              </a:rPr>
              <a:t>for (</a:t>
            </a:r>
            <a:r>
              <a:rPr lang="en-US" sz="1600" dirty="0" err="1" smtClean="0">
                <a:latin typeface="Courier"/>
                <a:cs typeface="Courier"/>
              </a:rPr>
              <a:t>i</a:t>
            </a:r>
            <a:r>
              <a:rPr lang="en-US" sz="1600" dirty="0" smtClean="0">
                <a:latin typeface="Courier"/>
                <a:cs typeface="Courier"/>
              </a:rPr>
              <a:t>=1; </a:t>
            </a:r>
            <a:r>
              <a:rPr lang="en-US" sz="1600" dirty="0" err="1" smtClean="0">
                <a:latin typeface="Courier"/>
                <a:cs typeface="Courier"/>
              </a:rPr>
              <a:t>i</a:t>
            </a:r>
            <a:r>
              <a:rPr lang="en-US" sz="1600" dirty="0" smtClean="0">
                <a:latin typeface="Courier"/>
                <a:cs typeface="Courier"/>
              </a:rPr>
              <a:t>&lt;</a:t>
            </a:r>
            <a:r>
              <a:rPr lang="en-US" sz="1600" b="1" dirty="0" smtClean="0">
                <a:latin typeface="Courier"/>
                <a:cs typeface="Courier"/>
              </a:rPr>
              <a:t>N</a:t>
            </a:r>
            <a:r>
              <a:rPr lang="en-US" sz="1600" dirty="0" smtClean="0">
                <a:latin typeface="Courier"/>
                <a:cs typeface="Courier"/>
              </a:rPr>
              <a:t>; </a:t>
            </a:r>
            <a:r>
              <a:rPr lang="en-US" sz="1600" dirty="0" err="1" smtClean="0">
                <a:latin typeface="Courier"/>
                <a:cs typeface="Courier"/>
              </a:rPr>
              <a:t>i</a:t>
            </a:r>
            <a:r>
              <a:rPr lang="en-US" sz="1600" dirty="0" smtClean="0">
                <a:latin typeface="Courier"/>
                <a:cs typeface="Courier"/>
              </a:rPr>
              <a:t>++)</a:t>
            </a:r>
          </a:p>
          <a:p>
            <a:r>
              <a:rPr lang="en-US" sz="1600" dirty="0" smtClean="0">
                <a:latin typeface="Courier"/>
                <a:cs typeface="Courier"/>
              </a:rPr>
              <a:t>  for (j=1; j&lt;</a:t>
            </a:r>
            <a:r>
              <a:rPr lang="en-US" sz="1600" b="1" dirty="0" smtClean="0">
                <a:latin typeface="Courier"/>
                <a:cs typeface="Courier"/>
              </a:rPr>
              <a:t>M</a:t>
            </a:r>
            <a:r>
              <a:rPr lang="en-US" sz="1600" dirty="0" smtClean="0">
                <a:latin typeface="Courier"/>
                <a:cs typeface="Courier"/>
              </a:rPr>
              <a:t>; j++)</a:t>
            </a:r>
          </a:p>
          <a:p>
            <a:r>
              <a:rPr lang="en-US" sz="1600" dirty="0" smtClean="0">
                <a:latin typeface="Courier"/>
                <a:cs typeface="Courier"/>
              </a:rPr>
              <a:t>     x[</a:t>
            </a:r>
            <a:r>
              <a:rPr lang="en-US" sz="1600" dirty="0" err="1" smtClean="0">
                <a:latin typeface="Courier"/>
                <a:cs typeface="Courier"/>
              </a:rPr>
              <a:t>i</a:t>
            </a:r>
            <a:r>
              <a:rPr lang="en-US" sz="1600" dirty="0" smtClean="0">
                <a:latin typeface="Courier"/>
                <a:cs typeface="Courier"/>
              </a:rPr>
              <a:t>][j] = x[i-1][j] + x[</a:t>
            </a:r>
            <a:r>
              <a:rPr lang="en-US" sz="1600" dirty="0" err="1" smtClean="0">
                <a:latin typeface="Courier"/>
                <a:cs typeface="Courier"/>
              </a:rPr>
              <a:t>i</a:t>
            </a:r>
            <a:r>
              <a:rPr lang="en-US" sz="1600" dirty="0" smtClean="0">
                <a:latin typeface="Courier"/>
                <a:cs typeface="Courier"/>
              </a:rPr>
              <a:t>][j-1];</a:t>
            </a:r>
          </a:p>
          <a:p>
            <a:endParaRPr lang="en-US" sz="1600" dirty="0" smtClean="0">
              <a:latin typeface="Courier"/>
              <a:cs typeface="Courier"/>
            </a:endParaRPr>
          </a:p>
          <a:p>
            <a:r>
              <a:rPr lang="en-US" sz="1600" dirty="0" smtClean="0">
                <a:latin typeface="Courier"/>
                <a:cs typeface="Courier"/>
              </a:rPr>
              <a:t>for (</a:t>
            </a:r>
            <a:r>
              <a:rPr lang="en-US" sz="1600" dirty="0" err="1" smtClean="0">
                <a:latin typeface="Courier"/>
                <a:cs typeface="Courier"/>
              </a:rPr>
              <a:t>i</a:t>
            </a:r>
            <a:r>
              <a:rPr lang="en-US" sz="1600" dirty="0" smtClean="0">
                <a:latin typeface="Courier"/>
                <a:cs typeface="Courier"/>
              </a:rPr>
              <a:t>=1; </a:t>
            </a:r>
            <a:r>
              <a:rPr lang="en-US" sz="1600" dirty="0" err="1" smtClean="0">
                <a:latin typeface="Courier"/>
                <a:cs typeface="Courier"/>
              </a:rPr>
              <a:t>i</a:t>
            </a:r>
            <a:r>
              <a:rPr lang="en-US" sz="1600" dirty="0" smtClean="0">
                <a:latin typeface="Courier"/>
                <a:cs typeface="Courier"/>
              </a:rPr>
              <a:t> &lt;</a:t>
            </a:r>
            <a:r>
              <a:rPr lang="en-US" sz="1600" b="1" dirty="0" smtClean="0">
                <a:latin typeface="Courier"/>
                <a:cs typeface="Courier"/>
              </a:rPr>
              <a:t>N-1</a:t>
            </a:r>
            <a:r>
              <a:rPr lang="en-US" sz="1600" dirty="0" smtClean="0">
                <a:latin typeface="Courier"/>
                <a:cs typeface="Courier"/>
              </a:rPr>
              <a:t>; </a:t>
            </a:r>
            <a:r>
              <a:rPr lang="en-US" sz="1600" dirty="0" err="1" smtClean="0">
                <a:latin typeface="Courier"/>
                <a:cs typeface="Courier"/>
              </a:rPr>
              <a:t>i</a:t>
            </a:r>
            <a:r>
              <a:rPr lang="en-US" sz="1600" dirty="0" smtClean="0">
                <a:latin typeface="Courier"/>
                <a:cs typeface="Courier"/>
              </a:rPr>
              <a:t>++)</a:t>
            </a:r>
          </a:p>
          <a:p>
            <a:r>
              <a:rPr lang="en-US" sz="1600" dirty="0" smtClean="0">
                <a:latin typeface="Courier"/>
                <a:cs typeface="Courier"/>
              </a:rPr>
              <a:t>  for (j=1; j&lt;</a:t>
            </a:r>
            <a:r>
              <a:rPr lang="en-US" sz="1600" b="1" dirty="0" smtClean="0">
                <a:latin typeface="Courier"/>
                <a:cs typeface="Courier"/>
              </a:rPr>
              <a:t>M-1</a:t>
            </a:r>
            <a:r>
              <a:rPr lang="en-US" sz="1600" dirty="0" smtClean="0">
                <a:latin typeface="Courier"/>
                <a:cs typeface="Courier"/>
              </a:rPr>
              <a:t>; j++)</a:t>
            </a:r>
          </a:p>
          <a:p>
            <a:r>
              <a:rPr lang="en-US" sz="1600" dirty="0" smtClean="0">
                <a:latin typeface="Courier"/>
                <a:cs typeface="Courier"/>
              </a:rPr>
              <a:t>     y[</a:t>
            </a:r>
            <a:r>
              <a:rPr lang="en-US" sz="1600" dirty="0" err="1" smtClean="0">
                <a:latin typeface="Courier"/>
                <a:cs typeface="Courier"/>
              </a:rPr>
              <a:t>i</a:t>
            </a:r>
            <a:r>
              <a:rPr lang="en-US" sz="1600" dirty="0" smtClean="0">
                <a:latin typeface="Courier"/>
                <a:cs typeface="Courier"/>
              </a:rPr>
              <a:t>][j] = y[i-1][j] + y[</a:t>
            </a:r>
            <a:r>
              <a:rPr lang="en-US" sz="1600" dirty="0" err="1" smtClean="0">
                <a:latin typeface="Courier"/>
                <a:cs typeface="Courier"/>
              </a:rPr>
              <a:t>i</a:t>
            </a:r>
            <a:r>
              <a:rPr lang="en-US" sz="1600" dirty="0" smtClean="0">
                <a:latin typeface="Courier"/>
                <a:cs typeface="Courier"/>
              </a:rPr>
              <a:t>][j-1] + x[i+1][j+1];</a:t>
            </a:r>
            <a:endParaRPr lang="en-US" sz="1600" dirty="0">
              <a:latin typeface="Courier"/>
              <a:cs typeface="Courier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914401" y="2860481"/>
            <a:ext cx="7760958" cy="3315987"/>
            <a:chOff x="914401" y="2860481"/>
            <a:chExt cx="7760958" cy="3315987"/>
          </a:xfrm>
        </p:grpSpPr>
        <p:grpSp>
          <p:nvGrpSpPr>
            <p:cNvPr id="12" name="Group 11"/>
            <p:cNvGrpSpPr/>
            <p:nvPr/>
          </p:nvGrpSpPr>
          <p:grpSpPr>
            <a:xfrm>
              <a:off x="914401" y="4038997"/>
              <a:ext cx="7760958" cy="2137471"/>
              <a:chOff x="914401" y="4038997"/>
              <a:chExt cx="7760958" cy="2137471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914401" y="4212609"/>
                <a:ext cx="2655106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a-DK" sz="600" dirty="0" smtClean="0">
                    <a:latin typeface="Courier"/>
                    <a:cs typeface="Courier"/>
                  </a:rPr>
                  <a:t> for (t1=2;t1&lt;=3;t1++) {</a:t>
                </a:r>
              </a:p>
              <a:p>
                <a:r>
                  <a:rPr lang="da-DK" sz="600" dirty="0" smtClean="0">
                    <a:latin typeface="Courier"/>
                    <a:cs typeface="Courier"/>
                  </a:rPr>
                  <a:t>      </a:t>
                </a:r>
                <a:r>
                  <a:rPr lang="da-DK" sz="600" dirty="0" err="1" smtClean="0">
                    <a:latin typeface="Courier"/>
                    <a:cs typeface="Courier"/>
                  </a:rPr>
                  <a:t>lbp</a:t>
                </a:r>
                <a:r>
                  <a:rPr lang="da-DK" sz="600" dirty="0" smtClean="0">
                    <a:latin typeface="Courier"/>
                    <a:cs typeface="Courier"/>
                  </a:rPr>
                  <a:t>=1;</a:t>
                </a:r>
              </a:p>
              <a:p>
                <a:r>
                  <a:rPr lang="da-DK" sz="600" dirty="0" smtClean="0">
                    <a:latin typeface="Courier"/>
                    <a:cs typeface="Courier"/>
                  </a:rPr>
                  <a:t>      </a:t>
                </a:r>
                <a:r>
                  <a:rPr lang="da-DK" sz="600" dirty="0" err="1" smtClean="0">
                    <a:latin typeface="Courier"/>
                    <a:cs typeface="Courier"/>
                  </a:rPr>
                  <a:t>ubp</a:t>
                </a:r>
                <a:r>
                  <a:rPr lang="da-DK" sz="600" dirty="0" smtClean="0">
                    <a:latin typeface="Courier"/>
                    <a:cs typeface="Courier"/>
                  </a:rPr>
                  <a:t>=t1-1;</a:t>
                </a:r>
              </a:p>
              <a:p>
                <a:r>
                  <a:rPr lang="da-DK" sz="600" dirty="0" smtClean="0">
                    <a:latin typeface="Courier"/>
                    <a:cs typeface="Courier"/>
                  </a:rPr>
                  <a:t>#</a:t>
                </a:r>
                <a:r>
                  <a:rPr lang="da-DK" sz="600" dirty="0" err="1" smtClean="0">
                    <a:latin typeface="Courier"/>
                    <a:cs typeface="Courier"/>
                  </a:rPr>
                  <a:t>pragma</a:t>
                </a:r>
                <a:r>
                  <a:rPr lang="da-DK" sz="600" dirty="0" smtClean="0">
                    <a:latin typeface="Courier"/>
                    <a:cs typeface="Courier"/>
                  </a:rPr>
                  <a:t> </a:t>
                </a:r>
                <a:r>
                  <a:rPr lang="da-DK" sz="600" dirty="0" err="1" smtClean="0">
                    <a:latin typeface="Courier"/>
                    <a:cs typeface="Courier"/>
                  </a:rPr>
                  <a:t>omp</a:t>
                </a:r>
                <a:r>
                  <a:rPr lang="da-DK" sz="600" dirty="0" smtClean="0">
                    <a:latin typeface="Courier"/>
                    <a:cs typeface="Courier"/>
                  </a:rPr>
                  <a:t> parallel for private(lbv,ubv,t3)</a:t>
                </a:r>
              </a:p>
              <a:p>
                <a:r>
                  <a:rPr lang="da-DK" sz="600" dirty="0" smtClean="0">
                    <a:latin typeface="Courier"/>
                    <a:cs typeface="Courier"/>
                  </a:rPr>
                  <a:t>      for (t2=lbp;t2&lt;=ubp;t2++) {</a:t>
                </a:r>
              </a:p>
              <a:p>
                <a:r>
                  <a:rPr lang="da-DK" sz="600" dirty="0" smtClean="0">
                    <a:latin typeface="Courier"/>
                    <a:cs typeface="Courier"/>
                  </a:rPr>
                  <a:t>        S1((t1-t2),t2);</a:t>
                </a:r>
              </a:p>
              <a:p>
                <a:r>
                  <a:rPr lang="da-DK" sz="600" dirty="0" smtClean="0">
                    <a:latin typeface="Courier"/>
                    <a:cs typeface="Courier"/>
                  </a:rPr>
                  <a:t>      }   </a:t>
                </a:r>
              </a:p>
              <a:p>
                <a:r>
                  <a:rPr lang="da-DK" sz="600" dirty="0" smtClean="0">
                    <a:latin typeface="Courier"/>
                    <a:cs typeface="Courier"/>
                  </a:rPr>
                  <a:t>    } </a:t>
                </a:r>
              </a:p>
              <a:p>
                <a:endParaRPr lang="da-DK" sz="600" dirty="0">
                  <a:latin typeface="Courier"/>
                  <a:cs typeface="Courier"/>
                </a:endParaRPr>
              </a:p>
              <a:p>
                <a:r>
                  <a:rPr lang="da-DK" sz="600" dirty="0" smtClean="0">
                    <a:latin typeface="Courier"/>
                    <a:cs typeface="Courier"/>
                  </a:rPr>
                  <a:t> for (t1=4;t1&lt;=min(M,N);t1++) {</a:t>
                </a:r>
              </a:p>
              <a:p>
                <a:r>
                  <a:rPr lang="da-DK" sz="600" dirty="0" smtClean="0">
                    <a:latin typeface="Courier"/>
                    <a:cs typeface="Courier"/>
                  </a:rPr>
                  <a:t>    S1((t1-1),1);</a:t>
                </a:r>
              </a:p>
              <a:p>
                <a:r>
                  <a:rPr lang="da-DK" sz="600" dirty="0" smtClean="0">
                    <a:latin typeface="Courier"/>
                    <a:cs typeface="Courier"/>
                  </a:rPr>
                  <a:t>    </a:t>
                </a:r>
                <a:r>
                  <a:rPr lang="da-DK" sz="600" dirty="0" err="1" smtClean="0">
                    <a:latin typeface="Courier"/>
                    <a:cs typeface="Courier"/>
                  </a:rPr>
                  <a:t>lbp</a:t>
                </a:r>
                <a:r>
                  <a:rPr lang="da-DK" sz="600" dirty="0" smtClean="0">
                    <a:latin typeface="Courier"/>
                    <a:cs typeface="Courier"/>
                  </a:rPr>
                  <a:t>=2;</a:t>
                </a:r>
              </a:p>
              <a:p>
                <a:r>
                  <a:rPr lang="da-DK" sz="600" dirty="0" smtClean="0">
                    <a:latin typeface="Courier"/>
                    <a:cs typeface="Courier"/>
                  </a:rPr>
                  <a:t>    </a:t>
                </a:r>
                <a:r>
                  <a:rPr lang="da-DK" sz="600" dirty="0" err="1" smtClean="0">
                    <a:latin typeface="Courier"/>
                    <a:cs typeface="Courier"/>
                  </a:rPr>
                  <a:t>ubp</a:t>
                </a:r>
                <a:r>
                  <a:rPr lang="da-DK" sz="600" dirty="0" smtClean="0">
                    <a:latin typeface="Courier"/>
                    <a:cs typeface="Courier"/>
                  </a:rPr>
                  <a:t>=t1-2;</a:t>
                </a:r>
              </a:p>
              <a:p>
                <a:r>
                  <a:rPr lang="da-DK" sz="600" dirty="0" smtClean="0">
                    <a:latin typeface="Courier"/>
                    <a:cs typeface="Courier"/>
                  </a:rPr>
                  <a:t>	#</a:t>
                </a:r>
                <a:r>
                  <a:rPr lang="da-DK" sz="600" dirty="0" err="1" smtClean="0">
                    <a:latin typeface="Courier"/>
                    <a:cs typeface="Courier"/>
                  </a:rPr>
                  <a:t>pragma</a:t>
                </a:r>
                <a:r>
                  <a:rPr lang="da-DK" sz="600" dirty="0" smtClean="0">
                    <a:latin typeface="Courier"/>
                    <a:cs typeface="Courier"/>
                  </a:rPr>
                  <a:t> </a:t>
                </a:r>
                <a:r>
                  <a:rPr lang="da-DK" sz="600" dirty="0" err="1" smtClean="0">
                    <a:latin typeface="Courier"/>
                    <a:cs typeface="Courier"/>
                  </a:rPr>
                  <a:t>omp</a:t>
                </a:r>
                <a:r>
                  <a:rPr lang="da-DK" sz="600" dirty="0" smtClean="0">
                    <a:latin typeface="Courier"/>
                    <a:cs typeface="Courier"/>
                  </a:rPr>
                  <a:t> parallel for private(lbv,ubv,t3)</a:t>
                </a:r>
              </a:p>
              <a:p>
                <a:r>
                  <a:rPr lang="da-DK" sz="600" dirty="0" smtClean="0">
                    <a:latin typeface="Courier"/>
                    <a:cs typeface="Courier"/>
                  </a:rPr>
                  <a:t>    for (t2=lbp;t2&lt;=ubp;t2++) {</a:t>
                </a:r>
              </a:p>
              <a:p>
                <a:r>
                  <a:rPr lang="da-DK" sz="600" dirty="0" smtClean="0">
                    <a:latin typeface="Courier"/>
                    <a:cs typeface="Courier"/>
                  </a:rPr>
                  <a:t>      S1((t1-t2),t2);</a:t>
                </a:r>
              </a:p>
              <a:p>
                <a:r>
                  <a:rPr lang="da-DK" sz="600" dirty="0" smtClean="0">
                    <a:latin typeface="Courier"/>
                    <a:cs typeface="Courier"/>
                  </a:rPr>
                  <a:t>      S2((t1-t2-1),(t2-1));</a:t>
                </a:r>
              </a:p>
              <a:p>
                <a:r>
                  <a:rPr lang="da-DK" sz="600" dirty="0" smtClean="0">
                    <a:latin typeface="Courier"/>
                    <a:cs typeface="Courier"/>
                  </a:rPr>
                  <a:t>    }</a:t>
                </a:r>
              </a:p>
              <a:p>
                <a:r>
                  <a:rPr lang="da-DK" sz="600" dirty="0" smtClean="0">
                    <a:latin typeface="Courier"/>
                    <a:cs typeface="Courier"/>
                  </a:rPr>
                  <a:t>    S1(1,(t1-1));</a:t>
                </a:r>
              </a:p>
              <a:p>
                <a:r>
                  <a:rPr lang="da-DK" sz="600" dirty="0" smtClean="0">
                    <a:latin typeface="Courier"/>
                    <a:cs typeface="Courier"/>
                  </a:rPr>
                  <a:t>  }</a:t>
                </a: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3569507" y="4145143"/>
                <a:ext cx="2539723" cy="20313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a-DK" sz="600" dirty="0" smtClean="0">
                    <a:latin typeface="Courier"/>
                    <a:cs typeface="Courier"/>
                  </a:rPr>
                  <a:t>for (t1=M+1;t1&lt;=N;t1++) {</a:t>
                </a:r>
              </a:p>
              <a:p>
                <a:r>
                  <a:rPr lang="da-DK" sz="600" dirty="0" smtClean="0">
                    <a:latin typeface="Courier"/>
                    <a:cs typeface="Courier"/>
                  </a:rPr>
                  <a:t>      S1((t1-1),1);</a:t>
                </a:r>
              </a:p>
              <a:p>
                <a:r>
                  <a:rPr lang="da-DK" sz="600" dirty="0" smtClean="0">
                    <a:latin typeface="Courier"/>
                    <a:cs typeface="Courier"/>
                  </a:rPr>
                  <a:t>      </a:t>
                </a:r>
                <a:r>
                  <a:rPr lang="da-DK" sz="600" dirty="0" err="1" smtClean="0">
                    <a:latin typeface="Courier"/>
                    <a:cs typeface="Courier"/>
                  </a:rPr>
                  <a:t>lbp</a:t>
                </a:r>
                <a:r>
                  <a:rPr lang="da-DK" sz="600" dirty="0" smtClean="0">
                    <a:latin typeface="Courier"/>
                    <a:cs typeface="Courier"/>
                  </a:rPr>
                  <a:t>=2;</a:t>
                </a:r>
              </a:p>
              <a:p>
                <a:r>
                  <a:rPr lang="da-DK" sz="600" dirty="0" smtClean="0">
                    <a:latin typeface="Courier"/>
                    <a:cs typeface="Courier"/>
                  </a:rPr>
                  <a:t>      </a:t>
                </a:r>
                <a:r>
                  <a:rPr lang="da-DK" sz="600" dirty="0" err="1" smtClean="0">
                    <a:latin typeface="Courier"/>
                    <a:cs typeface="Courier"/>
                  </a:rPr>
                  <a:t>ubp</a:t>
                </a:r>
                <a:r>
                  <a:rPr lang="da-DK" sz="600" dirty="0" smtClean="0">
                    <a:latin typeface="Courier"/>
                    <a:cs typeface="Courier"/>
                  </a:rPr>
                  <a:t>=M-1;</a:t>
                </a:r>
              </a:p>
              <a:p>
                <a:r>
                  <a:rPr lang="da-DK" sz="600" dirty="0" smtClean="0">
                    <a:latin typeface="Courier"/>
                    <a:cs typeface="Courier"/>
                  </a:rPr>
                  <a:t>#</a:t>
                </a:r>
                <a:r>
                  <a:rPr lang="da-DK" sz="600" dirty="0" err="1" smtClean="0">
                    <a:latin typeface="Courier"/>
                    <a:cs typeface="Courier"/>
                  </a:rPr>
                  <a:t>pragma</a:t>
                </a:r>
                <a:r>
                  <a:rPr lang="da-DK" sz="600" dirty="0" smtClean="0">
                    <a:latin typeface="Courier"/>
                    <a:cs typeface="Courier"/>
                  </a:rPr>
                  <a:t> </a:t>
                </a:r>
                <a:r>
                  <a:rPr lang="da-DK" sz="600" dirty="0" err="1" smtClean="0">
                    <a:latin typeface="Courier"/>
                    <a:cs typeface="Courier"/>
                  </a:rPr>
                  <a:t>omp</a:t>
                </a:r>
                <a:r>
                  <a:rPr lang="da-DK" sz="600" dirty="0" smtClean="0">
                    <a:latin typeface="Courier"/>
                    <a:cs typeface="Courier"/>
                  </a:rPr>
                  <a:t> parallel for private(lbv,ubv,t3)</a:t>
                </a:r>
              </a:p>
              <a:p>
                <a:r>
                  <a:rPr lang="da-DK" sz="600" dirty="0" smtClean="0">
                    <a:latin typeface="Courier"/>
                    <a:cs typeface="Courier"/>
                  </a:rPr>
                  <a:t>      for (t2=lbp;t2&lt;=ubp;t2++) {</a:t>
                </a:r>
              </a:p>
              <a:p>
                <a:r>
                  <a:rPr lang="da-DK" sz="600" dirty="0" smtClean="0">
                    <a:latin typeface="Courier"/>
                    <a:cs typeface="Courier"/>
                  </a:rPr>
                  <a:t>        S1((t1-t2),t2);</a:t>
                </a:r>
              </a:p>
              <a:p>
                <a:r>
                  <a:rPr lang="da-DK" sz="600" dirty="0" smtClean="0">
                    <a:latin typeface="Courier"/>
                    <a:cs typeface="Courier"/>
                  </a:rPr>
                  <a:t>        S2((t1-t2-1),(t2-1));</a:t>
                </a:r>
              </a:p>
              <a:p>
                <a:r>
                  <a:rPr lang="da-DK" sz="600" dirty="0" smtClean="0">
                    <a:latin typeface="Courier"/>
                    <a:cs typeface="Courier"/>
                  </a:rPr>
                  <a:t>      }</a:t>
                </a:r>
              </a:p>
              <a:p>
                <a:r>
                  <a:rPr lang="da-DK" sz="600" dirty="0" smtClean="0">
                    <a:latin typeface="Courier"/>
                    <a:cs typeface="Courier"/>
                  </a:rPr>
                  <a:t>    }</a:t>
                </a:r>
              </a:p>
              <a:p>
                <a:r>
                  <a:rPr lang="da-DK" sz="600" dirty="0" smtClean="0">
                    <a:latin typeface="Courier"/>
                    <a:cs typeface="Courier"/>
                  </a:rPr>
                  <a:t>    for (t1=N+1;t1&lt;=M;t1++) {</a:t>
                </a:r>
              </a:p>
              <a:p>
                <a:r>
                  <a:rPr lang="da-DK" sz="600" dirty="0" smtClean="0">
                    <a:latin typeface="Courier"/>
                    <a:cs typeface="Courier"/>
                  </a:rPr>
                  <a:t>      </a:t>
                </a:r>
                <a:r>
                  <a:rPr lang="da-DK" sz="600" dirty="0" err="1" smtClean="0">
                    <a:latin typeface="Courier"/>
                    <a:cs typeface="Courier"/>
                  </a:rPr>
                  <a:t>lbp</a:t>
                </a:r>
                <a:r>
                  <a:rPr lang="da-DK" sz="600" dirty="0" smtClean="0">
                    <a:latin typeface="Courier"/>
                    <a:cs typeface="Courier"/>
                  </a:rPr>
                  <a:t>=t1-N+1;</a:t>
                </a:r>
              </a:p>
              <a:p>
                <a:r>
                  <a:rPr lang="da-DK" sz="600" dirty="0" smtClean="0">
                    <a:latin typeface="Courier"/>
                    <a:cs typeface="Courier"/>
                  </a:rPr>
                  <a:t>      </a:t>
                </a:r>
                <a:r>
                  <a:rPr lang="da-DK" sz="600" dirty="0" err="1" smtClean="0">
                    <a:latin typeface="Courier"/>
                    <a:cs typeface="Courier"/>
                  </a:rPr>
                  <a:t>ubp</a:t>
                </a:r>
                <a:r>
                  <a:rPr lang="da-DK" sz="600" dirty="0" smtClean="0">
                    <a:latin typeface="Courier"/>
                    <a:cs typeface="Courier"/>
                  </a:rPr>
                  <a:t>=t1-2;</a:t>
                </a:r>
              </a:p>
              <a:p>
                <a:r>
                  <a:rPr lang="da-DK" sz="600" dirty="0" smtClean="0">
                    <a:latin typeface="Courier"/>
                    <a:cs typeface="Courier"/>
                  </a:rPr>
                  <a:t>#</a:t>
                </a:r>
                <a:r>
                  <a:rPr lang="da-DK" sz="600" dirty="0" err="1" smtClean="0">
                    <a:latin typeface="Courier"/>
                    <a:cs typeface="Courier"/>
                  </a:rPr>
                  <a:t>pragma</a:t>
                </a:r>
                <a:r>
                  <a:rPr lang="da-DK" sz="600" dirty="0" smtClean="0">
                    <a:latin typeface="Courier"/>
                    <a:cs typeface="Courier"/>
                  </a:rPr>
                  <a:t> </a:t>
                </a:r>
                <a:r>
                  <a:rPr lang="da-DK" sz="600" dirty="0" err="1" smtClean="0">
                    <a:latin typeface="Courier"/>
                    <a:cs typeface="Courier"/>
                  </a:rPr>
                  <a:t>omp</a:t>
                </a:r>
                <a:r>
                  <a:rPr lang="da-DK" sz="600" dirty="0" smtClean="0">
                    <a:latin typeface="Courier"/>
                    <a:cs typeface="Courier"/>
                  </a:rPr>
                  <a:t> parallel for private(lbv,ubv,t3)</a:t>
                </a:r>
              </a:p>
              <a:p>
                <a:r>
                  <a:rPr lang="da-DK" sz="600" dirty="0" smtClean="0">
                    <a:latin typeface="Courier"/>
                    <a:cs typeface="Courier"/>
                  </a:rPr>
                  <a:t>      for (t2=lbp;t2&lt;=ubp;t2++) {</a:t>
                </a:r>
              </a:p>
              <a:p>
                <a:r>
                  <a:rPr lang="da-DK" sz="600" dirty="0" smtClean="0">
                    <a:latin typeface="Courier"/>
                    <a:cs typeface="Courier"/>
                  </a:rPr>
                  <a:t>        S1((t1-t2),t2);</a:t>
                </a:r>
              </a:p>
              <a:p>
                <a:r>
                  <a:rPr lang="da-DK" sz="600" dirty="0" smtClean="0">
                    <a:latin typeface="Courier"/>
                    <a:cs typeface="Courier"/>
                  </a:rPr>
                  <a:t>        S2((t1-t2-1),(t2-1));</a:t>
                </a:r>
              </a:p>
              <a:p>
                <a:r>
                  <a:rPr lang="da-DK" sz="600" dirty="0" smtClean="0">
                    <a:latin typeface="Courier"/>
                    <a:cs typeface="Courier"/>
                  </a:rPr>
                  <a:t>      }</a:t>
                </a:r>
              </a:p>
              <a:p>
                <a:r>
                  <a:rPr lang="da-DK" sz="600" dirty="0" smtClean="0">
                    <a:latin typeface="Courier"/>
                    <a:cs typeface="Courier"/>
                  </a:rPr>
                  <a:t>      S1(1,(t1-1));</a:t>
                </a:r>
              </a:p>
              <a:p>
                <a:r>
                  <a:rPr lang="da-DK" sz="600" dirty="0" smtClean="0">
                    <a:latin typeface="Courier"/>
                    <a:cs typeface="Courier"/>
                  </a:rPr>
                  <a:t>    }</a:t>
                </a:r>
              </a:p>
              <a:p>
                <a:r>
                  <a:rPr lang="da-DK" sz="600" dirty="0" smtClean="0">
                    <a:latin typeface="Courier"/>
                    <a:cs typeface="Courier"/>
                  </a:rPr>
                  <a:t>  }</a:t>
                </a:r>
                <a:endParaRPr lang="en-US" sz="600" dirty="0">
                  <a:latin typeface="Courier"/>
                  <a:cs typeface="Courier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5963789" y="4179303"/>
                <a:ext cx="271157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a-DK" sz="600" dirty="0" smtClean="0">
                    <a:latin typeface="Courier"/>
                    <a:cs typeface="Courier"/>
                  </a:rPr>
                  <a:t>for (t1=max(M+1,N+1);t1&lt;=N+M-2;t1++) {</a:t>
                </a:r>
              </a:p>
              <a:p>
                <a:r>
                  <a:rPr lang="da-DK" sz="600" dirty="0" smtClean="0">
                    <a:latin typeface="Courier"/>
                    <a:cs typeface="Courier"/>
                  </a:rPr>
                  <a:t>    </a:t>
                </a:r>
                <a:r>
                  <a:rPr lang="da-DK" sz="600" dirty="0" err="1" smtClean="0">
                    <a:latin typeface="Courier"/>
                    <a:cs typeface="Courier"/>
                  </a:rPr>
                  <a:t>lbp</a:t>
                </a:r>
                <a:r>
                  <a:rPr lang="da-DK" sz="600" dirty="0" smtClean="0">
                    <a:latin typeface="Courier"/>
                    <a:cs typeface="Courier"/>
                  </a:rPr>
                  <a:t>=t1-N+1;</a:t>
                </a:r>
              </a:p>
              <a:p>
                <a:r>
                  <a:rPr lang="da-DK" sz="600" dirty="0" smtClean="0">
                    <a:latin typeface="Courier"/>
                    <a:cs typeface="Courier"/>
                  </a:rPr>
                  <a:t>    </a:t>
                </a:r>
                <a:r>
                  <a:rPr lang="da-DK" sz="600" dirty="0" err="1" smtClean="0">
                    <a:latin typeface="Courier"/>
                    <a:cs typeface="Courier"/>
                  </a:rPr>
                  <a:t>ubp</a:t>
                </a:r>
                <a:r>
                  <a:rPr lang="da-DK" sz="600" dirty="0" smtClean="0">
                    <a:latin typeface="Courier"/>
                    <a:cs typeface="Courier"/>
                  </a:rPr>
                  <a:t>=M-1;</a:t>
                </a:r>
              </a:p>
              <a:p>
                <a:r>
                  <a:rPr lang="da-DK" sz="600" dirty="0" smtClean="0">
                    <a:latin typeface="Courier"/>
                    <a:cs typeface="Courier"/>
                  </a:rPr>
                  <a:t>	#</a:t>
                </a:r>
                <a:r>
                  <a:rPr lang="da-DK" sz="600" dirty="0" err="1" smtClean="0">
                    <a:latin typeface="Courier"/>
                    <a:cs typeface="Courier"/>
                  </a:rPr>
                  <a:t>pragma</a:t>
                </a:r>
                <a:r>
                  <a:rPr lang="da-DK" sz="600" dirty="0" smtClean="0">
                    <a:latin typeface="Courier"/>
                    <a:cs typeface="Courier"/>
                  </a:rPr>
                  <a:t> </a:t>
                </a:r>
                <a:r>
                  <a:rPr lang="da-DK" sz="600" dirty="0" err="1" smtClean="0">
                    <a:latin typeface="Courier"/>
                    <a:cs typeface="Courier"/>
                  </a:rPr>
                  <a:t>omp</a:t>
                </a:r>
                <a:r>
                  <a:rPr lang="da-DK" sz="600" dirty="0" smtClean="0">
                    <a:latin typeface="Courier"/>
                    <a:cs typeface="Courier"/>
                  </a:rPr>
                  <a:t> parallel for private(lbv,ubv,t3)</a:t>
                </a:r>
              </a:p>
              <a:p>
                <a:r>
                  <a:rPr lang="da-DK" sz="600" dirty="0" smtClean="0">
                    <a:latin typeface="Courier"/>
                    <a:cs typeface="Courier"/>
                  </a:rPr>
                  <a:t>    for (t2=lbp;t2&lt;=ubp;t2++) {</a:t>
                </a:r>
              </a:p>
              <a:p>
                <a:r>
                  <a:rPr lang="da-DK" sz="600" dirty="0" smtClean="0">
                    <a:latin typeface="Courier"/>
                    <a:cs typeface="Courier"/>
                  </a:rPr>
                  <a:t>      S1((t1-t2),t2);</a:t>
                </a:r>
              </a:p>
              <a:p>
                <a:r>
                  <a:rPr lang="da-DK" sz="600" dirty="0" smtClean="0">
                    <a:latin typeface="Courier"/>
                    <a:cs typeface="Courier"/>
                  </a:rPr>
                  <a:t>      S2((t1-t2-1),(t2-1));</a:t>
                </a:r>
              </a:p>
              <a:p>
                <a:r>
                  <a:rPr lang="da-DK" sz="600" dirty="0" smtClean="0">
                    <a:latin typeface="Courier"/>
                    <a:cs typeface="Courier"/>
                  </a:rPr>
                  <a:t>    }</a:t>
                </a:r>
              </a:p>
              <a:p>
                <a:r>
                  <a:rPr lang="da-DK" sz="600" dirty="0" smtClean="0">
                    <a:latin typeface="Courier"/>
                    <a:cs typeface="Courier"/>
                  </a:rPr>
                  <a:t>  }</a:t>
                </a:r>
                <a:endParaRPr lang="en-US" sz="600" dirty="0">
                  <a:latin typeface="Courier"/>
                  <a:cs typeface="Courier"/>
                </a:endParaRPr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1018221" y="4038997"/>
                <a:ext cx="7657137" cy="2137471"/>
              </a:xfrm>
              <a:prstGeom prst="rect">
                <a:avLst/>
              </a:prstGeom>
              <a:noFill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" name="Bent Arrow 12"/>
            <p:cNvSpPr/>
            <p:nvPr/>
          </p:nvSpPr>
          <p:spPr>
            <a:xfrm rot="5400000">
              <a:off x="7564314" y="2894383"/>
              <a:ext cx="958606" cy="890801"/>
            </a:xfrm>
            <a:prstGeom prst="ben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2597045" y="4625579"/>
            <a:ext cx="4331587" cy="95410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800" dirty="0" smtClean="0"/>
              <a:t>very difficult to understand</a:t>
            </a:r>
          </a:p>
          <a:p>
            <a:pPr algn="ctr"/>
            <a:r>
              <a:rPr lang="en-US" sz="2800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2800" dirty="0" smtClean="0"/>
              <a:t>trust it or not use it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186932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Goal: retain the original structure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Expressing with Clocks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X10 Workshop 2015</a:t>
            </a:r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006780" y="2196528"/>
            <a:ext cx="7668579" cy="378565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b="1" dirty="0" err="1" smtClean="0">
                <a:latin typeface="Courier"/>
                <a:cs typeface="Courier"/>
              </a:rPr>
              <a:t>async</a:t>
            </a:r>
            <a:r>
              <a:rPr lang="en-US" sz="1600" dirty="0">
                <a:latin typeface="Courier"/>
                <a:cs typeface="Courier"/>
              </a:rPr>
              <a:t> </a:t>
            </a:r>
            <a:endParaRPr lang="en-US" sz="1600" dirty="0" smtClean="0">
              <a:latin typeface="Courier"/>
              <a:cs typeface="Courier"/>
            </a:endParaRPr>
          </a:p>
          <a:p>
            <a:r>
              <a:rPr lang="en-US" sz="1600" dirty="0">
                <a:latin typeface="Courier"/>
                <a:cs typeface="Courier"/>
              </a:rPr>
              <a:t> </a:t>
            </a:r>
            <a:r>
              <a:rPr lang="en-US" sz="1600" dirty="0" smtClean="0">
                <a:latin typeface="Courier"/>
                <a:cs typeface="Courier"/>
              </a:rPr>
              <a:t> for (</a:t>
            </a:r>
            <a:r>
              <a:rPr lang="en-US" sz="1600" dirty="0" err="1" smtClean="0">
                <a:latin typeface="Courier"/>
                <a:cs typeface="Courier"/>
              </a:rPr>
              <a:t>i</a:t>
            </a:r>
            <a:r>
              <a:rPr lang="en-US" sz="1600" dirty="0" smtClean="0">
                <a:latin typeface="Courier"/>
                <a:cs typeface="Courier"/>
              </a:rPr>
              <a:t>=1; </a:t>
            </a:r>
            <a:r>
              <a:rPr lang="en-US" sz="1600" dirty="0" err="1" smtClean="0">
                <a:latin typeface="Courier"/>
                <a:cs typeface="Courier"/>
              </a:rPr>
              <a:t>i</a:t>
            </a:r>
            <a:r>
              <a:rPr lang="en-US" sz="1600" dirty="0" smtClean="0">
                <a:latin typeface="Courier"/>
                <a:cs typeface="Courier"/>
              </a:rPr>
              <a:t>&lt;N; </a:t>
            </a:r>
            <a:r>
              <a:rPr lang="en-US" sz="1600" dirty="0" err="1" smtClean="0">
                <a:latin typeface="Courier"/>
                <a:cs typeface="Courier"/>
              </a:rPr>
              <a:t>i</a:t>
            </a:r>
            <a:r>
              <a:rPr lang="en-US" sz="1600" dirty="0" smtClean="0">
                <a:latin typeface="Courier"/>
                <a:cs typeface="Courier"/>
              </a:rPr>
              <a:t>++)</a:t>
            </a:r>
          </a:p>
          <a:p>
            <a:r>
              <a:rPr lang="en-US" sz="1600" b="1" dirty="0" smtClean="0">
                <a:latin typeface="Courier"/>
                <a:cs typeface="Courier"/>
              </a:rPr>
              <a:t>    advance; </a:t>
            </a:r>
          </a:p>
          <a:p>
            <a:r>
              <a:rPr lang="en-US" sz="1600" b="1" dirty="0" smtClean="0">
                <a:latin typeface="Courier"/>
                <a:cs typeface="Courier"/>
              </a:rPr>
              <a:t>    </a:t>
            </a:r>
            <a:r>
              <a:rPr lang="en-US" sz="1600" b="1" dirty="0" err="1" smtClean="0">
                <a:latin typeface="Courier"/>
                <a:cs typeface="Courier"/>
              </a:rPr>
              <a:t>async</a:t>
            </a:r>
            <a:r>
              <a:rPr lang="en-US" sz="1600" dirty="0" smtClean="0">
                <a:latin typeface="Courier"/>
                <a:cs typeface="Courier"/>
              </a:rPr>
              <a:t> </a:t>
            </a:r>
          </a:p>
          <a:p>
            <a:r>
              <a:rPr lang="en-US" sz="1600" dirty="0">
                <a:latin typeface="Courier"/>
                <a:cs typeface="Courier"/>
              </a:rPr>
              <a:t> </a:t>
            </a:r>
            <a:r>
              <a:rPr lang="en-US" sz="1600" dirty="0" smtClean="0">
                <a:latin typeface="Courier"/>
                <a:cs typeface="Courier"/>
              </a:rPr>
              <a:t>     for (j=1; j&lt;M; j++)</a:t>
            </a:r>
          </a:p>
          <a:p>
            <a:r>
              <a:rPr lang="en-US" sz="1600" dirty="0" smtClean="0">
                <a:latin typeface="Courier"/>
                <a:cs typeface="Courier"/>
              </a:rPr>
              <a:t>      </a:t>
            </a:r>
            <a:r>
              <a:rPr lang="en-US" sz="1600" dirty="0">
                <a:latin typeface="Courier"/>
                <a:cs typeface="Courier"/>
              </a:rPr>
              <a:t> </a:t>
            </a:r>
            <a:r>
              <a:rPr lang="en-US" sz="1600" dirty="0" smtClean="0">
                <a:latin typeface="Courier"/>
                <a:cs typeface="Courier"/>
              </a:rPr>
              <a:t> x[</a:t>
            </a:r>
            <a:r>
              <a:rPr lang="en-US" sz="1600" dirty="0" err="1" smtClean="0">
                <a:latin typeface="Courier"/>
                <a:cs typeface="Courier"/>
              </a:rPr>
              <a:t>i</a:t>
            </a:r>
            <a:r>
              <a:rPr lang="en-US" sz="1600" dirty="0" smtClean="0">
                <a:latin typeface="Courier"/>
                <a:cs typeface="Courier"/>
              </a:rPr>
              <a:t>][j] = x[i-1][j] + x[</a:t>
            </a:r>
            <a:r>
              <a:rPr lang="en-US" sz="1600" dirty="0" err="1" smtClean="0">
                <a:latin typeface="Courier"/>
                <a:cs typeface="Courier"/>
              </a:rPr>
              <a:t>i</a:t>
            </a:r>
            <a:r>
              <a:rPr lang="en-US" sz="1600" dirty="0" smtClean="0">
                <a:latin typeface="Courier"/>
                <a:cs typeface="Courier"/>
              </a:rPr>
              <a:t>][j-1];</a:t>
            </a:r>
          </a:p>
          <a:p>
            <a:r>
              <a:rPr lang="en-US" sz="1600" dirty="0">
                <a:latin typeface="Courier"/>
                <a:cs typeface="Courier"/>
              </a:rPr>
              <a:t> </a:t>
            </a:r>
            <a:r>
              <a:rPr lang="en-US" sz="1600" dirty="0" smtClean="0">
                <a:latin typeface="Courier"/>
                <a:cs typeface="Courier"/>
              </a:rPr>
              <a:t>      </a:t>
            </a:r>
            <a:r>
              <a:rPr lang="en-US" sz="1600" b="1" dirty="0" smtClean="0">
                <a:latin typeface="Courier"/>
                <a:cs typeface="Courier"/>
              </a:rPr>
              <a:t>advance;</a:t>
            </a:r>
          </a:p>
          <a:p>
            <a:r>
              <a:rPr lang="en-US" sz="1600" b="1" dirty="0" smtClean="0">
                <a:latin typeface="Courier"/>
                <a:cs typeface="Courier"/>
              </a:rPr>
              <a:t>advance;</a:t>
            </a:r>
          </a:p>
          <a:p>
            <a:r>
              <a:rPr lang="en-US" sz="1600" b="1" dirty="0" err="1" smtClean="0">
                <a:latin typeface="Courier"/>
                <a:cs typeface="Courier"/>
              </a:rPr>
              <a:t>async</a:t>
            </a:r>
            <a:r>
              <a:rPr lang="en-US" sz="1600" dirty="0" smtClean="0">
                <a:latin typeface="Courier"/>
                <a:cs typeface="Courier"/>
              </a:rPr>
              <a:t> </a:t>
            </a:r>
          </a:p>
          <a:p>
            <a:r>
              <a:rPr lang="en-US" sz="1600" dirty="0">
                <a:latin typeface="Courier"/>
                <a:cs typeface="Courier"/>
              </a:rPr>
              <a:t> </a:t>
            </a:r>
            <a:r>
              <a:rPr lang="en-US" sz="1600" dirty="0" smtClean="0">
                <a:latin typeface="Courier"/>
                <a:cs typeface="Courier"/>
              </a:rPr>
              <a:t> for (</a:t>
            </a:r>
            <a:r>
              <a:rPr lang="en-US" sz="1600" dirty="0" err="1" smtClean="0">
                <a:latin typeface="Courier"/>
                <a:cs typeface="Courier"/>
              </a:rPr>
              <a:t>i</a:t>
            </a:r>
            <a:r>
              <a:rPr lang="en-US" sz="1600" dirty="0" smtClean="0">
                <a:latin typeface="Courier"/>
                <a:cs typeface="Courier"/>
              </a:rPr>
              <a:t>=1; </a:t>
            </a:r>
            <a:r>
              <a:rPr lang="en-US" sz="1600" dirty="0" err="1" smtClean="0">
                <a:latin typeface="Courier"/>
                <a:cs typeface="Courier"/>
              </a:rPr>
              <a:t>i</a:t>
            </a:r>
            <a:r>
              <a:rPr lang="en-US" sz="1600" dirty="0" smtClean="0">
                <a:latin typeface="Courier"/>
                <a:cs typeface="Courier"/>
              </a:rPr>
              <a:t> &lt;N-1; </a:t>
            </a:r>
            <a:r>
              <a:rPr lang="en-US" sz="1600" dirty="0" err="1" smtClean="0">
                <a:latin typeface="Courier"/>
                <a:cs typeface="Courier"/>
              </a:rPr>
              <a:t>i</a:t>
            </a:r>
            <a:r>
              <a:rPr lang="en-US" sz="1600" dirty="0" smtClean="0">
                <a:latin typeface="Courier"/>
                <a:cs typeface="Courier"/>
              </a:rPr>
              <a:t>++)</a:t>
            </a:r>
          </a:p>
          <a:p>
            <a:r>
              <a:rPr lang="en-US" sz="1600" dirty="0" smtClean="0">
                <a:latin typeface="Courier"/>
                <a:cs typeface="Courier"/>
              </a:rPr>
              <a:t>     </a:t>
            </a:r>
            <a:r>
              <a:rPr lang="en-US" sz="1600" b="1" dirty="0" smtClean="0">
                <a:latin typeface="Courier"/>
                <a:cs typeface="Courier"/>
              </a:rPr>
              <a:t>advance;</a:t>
            </a:r>
          </a:p>
          <a:p>
            <a:r>
              <a:rPr lang="en-US" sz="1600" dirty="0" smtClean="0">
                <a:latin typeface="Courier"/>
                <a:cs typeface="Courier"/>
              </a:rPr>
              <a:t>     </a:t>
            </a:r>
            <a:r>
              <a:rPr lang="en-US" sz="1600" b="1" dirty="0" err="1" smtClean="0">
                <a:latin typeface="Courier"/>
                <a:cs typeface="Courier"/>
              </a:rPr>
              <a:t>async</a:t>
            </a:r>
            <a:r>
              <a:rPr lang="en-US" sz="1600" dirty="0" smtClean="0">
                <a:latin typeface="Courier"/>
                <a:cs typeface="Courier"/>
              </a:rPr>
              <a:t> </a:t>
            </a:r>
          </a:p>
          <a:p>
            <a:r>
              <a:rPr lang="en-US" sz="1600" dirty="0">
                <a:latin typeface="Courier"/>
                <a:cs typeface="Courier"/>
              </a:rPr>
              <a:t> </a:t>
            </a:r>
            <a:r>
              <a:rPr lang="en-US" sz="1600" dirty="0" smtClean="0">
                <a:latin typeface="Courier"/>
                <a:cs typeface="Courier"/>
              </a:rPr>
              <a:t>      for (j=1; j&lt;M-1; j++)</a:t>
            </a:r>
          </a:p>
          <a:p>
            <a:r>
              <a:rPr lang="en-US" sz="1600" dirty="0" smtClean="0">
                <a:latin typeface="Courier"/>
                <a:cs typeface="Courier"/>
              </a:rPr>
              <a:t>         y[</a:t>
            </a:r>
            <a:r>
              <a:rPr lang="en-US" sz="1600" dirty="0" err="1" smtClean="0">
                <a:latin typeface="Courier"/>
                <a:cs typeface="Courier"/>
              </a:rPr>
              <a:t>i</a:t>
            </a:r>
            <a:r>
              <a:rPr lang="en-US" sz="1600" dirty="0" smtClean="0">
                <a:latin typeface="Courier"/>
                <a:cs typeface="Courier"/>
              </a:rPr>
              <a:t>][j] = y[i-1][j] + y[</a:t>
            </a:r>
            <a:r>
              <a:rPr lang="en-US" sz="1600" dirty="0" err="1" smtClean="0">
                <a:latin typeface="Courier"/>
                <a:cs typeface="Courier"/>
              </a:rPr>
              <a:t>i</a:t>
            </a:r>
            <a:r>
              <a:rPr lang="en-US" sz="1600" dirty="0" smtClean="0">
                <a:latin typeface="Courier"/>
                <a:cs typeface="Courier"/>
              </a:rPr>
              <a:t>][j-1] + x[i+1][j+1];</a:t>
            </a:r>
          </a:p>
          <a:p>
            <a:r>
              <a:rPr lang="en-US" sz="1600" dirty="0">
                <a:latin typeface="Courier"/>
                <a:cs typeface="Courier"/>
              </a:rPr>
              <a:t> </a:t>
            </a:r>
            <a:r>
              <a:rPr lang="en-US" sz="1600" dirty="0" smtClean="0">
                <a:latin typeface="Courier"/>
                <a:cs typeface="Courier"/>
              </a:rPr>
              <a:t>        </a:t>
            </a:r>
            <a:r>
              <a:rPr lang="en-US" sz="1600" b="1" dirty="0" smtClean="0">
                <a:latin typeface="Courier"/>
                <a:cs typeface="Courier"/>
              </a:rPr>
              <a:t>advance;</a:t>
            </a:r>
            <a:endParaRPr lang="en-US" sz="1600" b="1" dirty="0">
              <a:latin typeface="Courier"/>
              <a:cs typeface="Courier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06780" y="2196528"/>
            <a:ext cx="7668579" cy="378565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1600" dirty="0" smtClean="0">
              <a:latin typeface="Courier"/>
              <a:cs typeface="Courier"/>
            </a:endParaRPr>
          </a:p>
          <a:p>
            <a:r>
              <a:rPr lang="en-US" sz="1600" dirty="0">
                <a:latin typeface="Courier"/>
                <a:cs typeface="Courier"/>
              </a:rPr>
              <a:t> </a:t>
            </a:r>
            <a:r>
              <a:rPr lang="en-US" sz="1600" dirty="0" smtClean="0">
                <a:latin typeface="Courier"/>
                <a:cs typeface="Courier"/>
              </a:rPr>
              <a:t> for (</a:t>
            </a:r>
            <a:r>
              <a:rPr lang="en-US" sz="1600" dirty="0" err="1" smtClean="0">
                <a:latin typeface="Courier"/>
                <a:cs typeface="Courier"/>
              </a:rPr>
              <a:t>i</a:t>
            </a:r>
            <a:r>
              <a:rPr lang="en-US" sz="1600" dirty="0" smtClean="0">
                <a:latin typeface="Courier"/>
                <a:cs typeface="Courier"/>
              </a:rPr>
              <a:t>=1; </a:t>
            </a:r>
            <a:r>
              <a:rPr lang="en-US" sz="1600" dirty="0" err="1" smtClean="0">
                <a:latin typeface="Courier"/>
                <a:cs typeface="Courier"/>
              </a:rPr>
              <a:t>i</a:t>
            </a:r>
            <a:r>
              <a:rPr lang="en-US" sz="1600" dirty="0" smtClean="0">
                <a:latin typeface="Courier"/>
                <a:cs typeface="Courier"/>
              </a:rPr>
              <a:t>&lt;N; </a:t>
            </a:r>
            <a:r>
              <a:rPr lang="en-US" sz="1600" dirty="0" err="1" smtClean="0">
                <a:latin typeface="Courier"/>
                <a:cs typeface="Courier"/>
              </a:rPr>
              <a:t>i</a:t>
            </a:r>
            <a:r>
              <a:rPr lang="en-US" sz="1600" dirty="0" smtClean="0">
                <a:latin typeface="Courier"/>
                <a:cs typeface="Courier"/>
              </a:rPr>
              <a:t>++)</a:t>
            </a:r>
          </a:p>
          <a:p>
            <a:r>
              <a:rPr lang="en-US" sz="1600" b="1" dirty="0" smtClean="0">
                <a:latin typeface="Courier"/>
                <a:cs typeface="Courier"/>
              </a:rPr>
              <a:t>      </a:t>
            </a:r>
          </a:p>
          <a:p>
            <a:r>
              <a:rPr lang="en-US" sz="1600" b="1" dirty="0" smtClean="0">
                <a:latin typeface="Courier"/>
                <a:cs typeface="Courier"/>
              </a:rPr>
              <a:t>     </a:t>
            </a:r>
            <a:endParaRPr lang="en-US" sz="1600" dirty="0" smtClean="0">
              <a:latin typeface="Courier"/>
              <a:cs typeface="Courier"/>
            </a:endParaRPr>
          </a:p>
          <a:p>
            <a:r>
              <a:rPr lang="en-US" sz="1600" dirty="0">
                <a:latin typeface="Courier"/>
                <a:cs typeface="Courier"/>
              </a:rPr>
              <a:t> </a:t>
            </a:r>
            <a:r>
              <a:rPr lang="en-US" sz="1600" dirty="0" smtClean="0">
                <a:latin typeface="Courier"/>
                <a:cs typeface="Courier"/>
              </a:rPr>
              <a:t>     for (j=1; j&lt;M; j++)</a:t>
            </a:r>
          </a:p>
          <a:p>
            <a:r>
              <a:rPr lang="en-US" sz="1600" dirty="0" smtClean="0">
                <a:latin typeface="Courier"/>
                <a:cs typeface="Courier"/>
              </a:rPr>
              <a:t>      </a:t>
            </a:r>
            <a:r>
              <a:rPr lang="en-US" sz="1600" dirty="0">
                <a:latin typeface="Courier"/>
                <a:cs typeface="Courier"/>
              </a:rPr>
              <a:t> </a:t>
            </a:r>
            <a:r>
              <a:rPr lang="en-US" sz="1600" dirty="0" smtClean="0">
                <a:latin typeface="Courier"/>
                <a:cs typeface="Courier"/>
              </a:rPr>
              <a:t> x[</a:t>
            </a:r>
            <a:r>
              <a:rPr lang="en-US" sz="1600" dirty="0" err="1" smtClean="0">
                <a:latin typeface="Courier"/>
                <a:cs typeface="Courier"/>
              </a:rPr>
              <a:t>i</a:t>
            </a:r>
            <a:r>
              <a:rPr lang="en-US" sz="1600" dirty="0" smtClean="0">
                <a:latin typeface="Courier"/>
                <a:cs typeface="Courier"/>
              </a:rPr>
              <a:t>][j] = x[i-1][j] + x[</a:t>
            </a:r>
            <a:r>
              <a:rPr lang="en-US" sz="1600" dirty="0" err="1" smtClean="0">
                <a:latin typeface="Courier"/>
                <a:cs typeface="Courier"/>
              </a:rPr>
              <a:t>i</a:t>
            </a:r>
            <a:r>
              <a:rPr lang="en-US" sz="1600" dirty="0" smtClean="0">
                <a:latin typeface="Courier"/>
                <a:cs typeface="Courier"/>
              </a:rPr>
              <a:t>][j-1];</a:t>
            </a:r>
          </a:p>
          <a:p>
            <a:r>
              <a:rPr lang="en-US" sz="1600" dirty="0">
                <a:latin typeface="Courier"/>
                <a:cs typeface="Courier"/>
              </a:rPr>
              <a:t> </a:t>
            </a:r>
            <a:r>
              <a:rPr lang="en-US" sz="1600" dirty="0" smtClean="0">
                <a:latin typeface="Courier"/>
                <a:cs typeface="Courier"/>
              </a:rPr>
              <a:t>      </a:t>
            </a:r>
            <a:r>
              <a:rPr lang="en-US" sz="1600" b="1" dirty="0" smtClean="0">
                <a:latin typeface="Courier"/>
                <a:cs typeface="Courier"/>
              </a:rPr>
              <a:t> </a:t>
            </a:r>
          </a:p>
          <a:p>
            <a:endParaRPr lang="en-US" sz="1600" b="1" dirty="0" smtClean="0">
              <a:latin typeface="Courier"/>
              <a:cs typeface="Courier"/>
            </a:endParaRPr>
          </a:p>
          <a:p>
            <a:endParaRPr lang="en-US" sz="1600" dirty="0" smtClean="0">
              <a:latin typeface="Courier"/>
              <a:cs typeface="Courier"/>
            </a:endParaRPr>
          </a:p>
          <a:p>
            <a:r>
              <a:rPr lang="en-US" sz="1600" dirty="0" smtClean="0">
                <a:latin typeface="Courier"/>
                <a:cs typeface="Courier"/>
              </a:rPr>
              <a:t>  for (</a:t>
            </a:r>
            <a:r>
              <a:rPr lang="en-US" sz="1600" dirty="0" err="1" smtClean="0">
                <a:latin typeface="Courier"/>
                <a:cs typeface="Courier"/>
              </a:rPr>
              <a:t>i</a:t>
            </a:r>
            <a:r>
              <a:rPr lang="en-US" sz="1600" dirty="0" smtClean="0">
                <a:latin typeface="Courier"/>
                <a:cs typeface="Courier"/>
              </a:rPr>
              <a:t>=1; </a:t>
            </a:r>
            <a:r>
              <a:rPr lang="en-US" sz="1600" dirty="0" err="1" smtClean="0">
                <a:latin typeface="Courier"/>
                <a:cs typeface="Courier"/>
              </a:rPr>
              <a:t>i</a:t>
            </a:r>
            <a:r>
              <a:rPr lang="en-US" sz="1600" dirty="0" smtClean="0">
                <a:latin typeface="Courier"/>
                <a:cs typeface="Courier"/>
              </a:rPr>
              <a:t> &lt;N-1; </a:t>
            </a:r>
            <a:r>
              <a:rPr lang="en-US" sz="1600" dirty="0" err="1" smtClean="0">
                <a:latin typeface="Courier"/>
                <a:cs typeface="Courier"/>
              </a:rPr>
              <a:t>i</a:t>
            </a:r>
            <a:r>
              <a:rPr lang="en-US" sz="1600" dirty="0" smtClean="0">
                <a:latin typeface="Courier"/>
                <a:cs typeface="Courier"/>
              </a:rPr>
              <a:t>++)</a:t>
            </a:r>
          </a:p>
          <a:p>
            <a:r>
              <a:rPr lang="en-US" sz="1600" dirty="0" smtClean="0">
                <a:latin typeface="Courier"/>
                <a:cs typeface="Courier"/>
              </a:rPr>
              <a:t>     </a:t>
            </a:r>
            <a:r>
              <a:rPr lang="en-US" sz="1600" b="1" dirty="0" smtClean="0">
                <a:latin typeface="Courier"/>
                <a:cs typeface="Courier"/>
              </a:rPr>
              <a:t> </a:t>
            </a:r>
          </a:p>
          <a:p>
            <a:r>
              <a:rPr lang="en-US" sz="1600" dirty="0" smtClean="0">
                <a:latin typeface="Courier"/>
                <a:cs typeface="Courier"/>
              </a:rPr>
              <a:t>     </a:t>
            </a:r>
            <a:r>
              <a:rPr lang="en-US" sz="1600" b="1" dirty="0" smtClean="0">
                <a:latin typeface="Courier"/>
                <a:cs typeface="Courier"/>
              </a:rPr>
              <a:t> </a:t>
            </a:r>
            <a:endParaRPr lang="en-US" sz="1600" dirty="0" smtClean="0">
              <a:latin typeface="Courier"/>
              <a:cs typeface="Courier"/>
            </a:endParaRPr>
          </a:p>
          <a:p>
            <a:r>
              <a:rPr lang="en-US" sz="1600" dirty="0">
                <a:latin typeface="Courier"/>
                <a:cs typeface="Courier"/>
              </a:rPr>
              <a:t> </a:t>
            </a:r>
            <a:r>
              <a:rPr lang="en-US" sz="1600" dirty="0" smtClean="0">
                <a:latin typeface="Courier"/>
                <a:cs typeface="Courier"/>
              </a:rPr>
              <a:t>      for (j=1; j&lt;M-1; j++)</a:t>
            </a:r>
          </a:p>
          <a:p>
            <a:r>
              <a:rPr lang="en-US" sz="1600" dirty="0" smtClean="0">
                <a:latin typeface="Courier"/>
                <a:cs typeface="Courier"/>
              </a:rPr>
              <a:t>         y[</a:t>
            </a:r>
            <a:r>
              <a:rPr lang="en-US" sz="1600" dirty="0" err="1" smtClean="0">
                <a:latin typeface="Courier"/>
                <a:cs typeface="Courier"/>
              </a:rPr>
              <a:t>i</a:t>
            </a:r>
            <a:r>
              <a:rPr lang="en-US" sz="1600" dirty="0" smtClean="0">
                <a:latin typeface="Courier"/>
                <a:cs typeface="Courier"/>
              </a:rPr>
              <a:t>][j] = y[i-1][j] + y[</a:t>
            </a:r>
            <a:r>
              <a:rPr lang="en-US" sz="1600" dirty="0" err="1" smtClean="0">
                <a:latin typeface="Courier"/>
                <a:cs typeface="Courier"/>
              </a:rPr>
              <a:t>i</a:t>
            </a:r>
            <a:r>
              <a:rPr lang="en-US" sz="1600" dirty="0" smtClean="0">
                <a:latin typeface="Courier"/>
                <a:cs typeface="Courier"/>
              </a:rPr>
              <a:t>][j-1] + x[i+1][j+1];</a:t>
            </a:r>
          </a:p>
          <a:p>
            <a:r>
              <a:rPr lang="en-US" sz="1600" dirty="0">
                <a:latin typeface="Courier"/>
                <a:cs typeface="Courier"/>
              </a:rPr>
              <a:t> </a:t>
            </a:r>
            <a:r>
              <a:rPr lang="en-US" sz="1600" dirty="0" smtClean="0">
                <a:latin typeface="Courier"/>
                <a:cs typeface="Courier"/>
              </a:rPr>
              <a:t>        </a:t>
            </a:r>
            <a:r>
              <a:rPr lang="en-US" sz="1600" b="1" dirty="0" smtClean="0">
                <a:latin typeface="Courier"/>
                <a:cs typeface="Courier"/>
              </a:rPr>
              <a:t> </a:t>
            </a:r>
            <a:endParaRPr lang="en-US" sz="1600" b="1" dirty="0">
              <a:latin typeface="Courier"/>
              <a:cs typeface="Courier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D7AE7-9394-C44A-9CEF-11D26C2B66D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509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Goal: retain the original structure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Expressing with Clocks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X10 Workshop 2015</a:t>
            </a:r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006780" y="2196528"/>
            <a:ext cx="7668579" cy="378565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b="1" dirty="0" err="1" smtClean="0">
                <a:latin typeface="Courier"/>
                <a:cs typeface="Courier"/>
              </a:rPr>
              <a:t>async</a:t>
            </a:r>
            <a:r>
              <a:rPr lang="en-US" sz="1600" dirty="0">
                <a:latin typeface="Courier"/>
                <a:cs typeface="Courier"/>
              </a:rPr>
              <a:t> </a:t>
            </a:r>
            <a:endParaRPr lang="en-US" sz="1600" dirty="0" smtClean="0">
              <a:latin typeface="Courier"/>
              <a:cs typeface="Courier"/>
            </a:endParaRPr>
          </a:p>
          <a:p>
            <a:r>
              <a:rPr lang="en-US" sz="1600" dirty="0">
                <a:latin typeface="Courier"/>
                <a:cs typeface="Courier"/>
              </a:rPr>
              <a:t> </a:t>
            </a:r>
            <a:r>
              <a:rPr lang="en-US" sz="1600" dirty="0" smtClean="0">
                <a:latin typeface="Courier"/>
                <a:cs typeface="Courier"/>
              </a:rPr>
              <a:t> for (</a:t>
            </a:r>
            <a:r>
              <a:rPr lang="en-US" sz="1600" dirty="0" err="1" smtClean="0">
                <a:latin typeface="Courier"/>
                <a:cs typeface="Courier"/>
              </a:rPr>
              <a:t>i</a:t>
            </a:r>
            <a:r>
              <a:rPr lang="en-US" sz="1600" dirty="0" smtClean="0">
                <a:latin typeface="Courier"/>
                <a:cs typeface="Courier"/>
              </a:rPr>
              <a:t>=1; </a:t>
            </a:r>
            <a:r>
              <a:rPr lang="en-US" sz="1600" dirty="0" err="1" smtClean="0">
                <a:latin typeface="Courier"/>
                <a:cs typeface="Courier"/>
              </a:rPr>
              <a:t>i</a:t>
            </a:r>
            <a:r>
              <a:rPr lang="en-US" sz="1600" dirty="0" smtClean="0">
                <a:latin typeface="Courier"/>
                <a:cs typeface="Courier"/>
              </a:rPr>
              <a:t>&lt;N; </a:t>
            </a:r>
            <a:r>
              <a:rPr lang="en-US" sz="1600" dirty="0" err="1" smtClean="0">
                <a:latin typeface="Courier"/>
                <a:cs typeface="Courier"/>
              </a:rPr>
              <a:t>i</a:t>
            </a:r>
            <a:r>
              <a:rPr lang="en-US" sz="1600" dirty="0" smtClean="0">
                <a:latin typeface="Courier"/>
                <a:cs typeface="Courier"/>
              </a:rPr>
              <a:t>++)</a:t>
            </a:r>
          </a:p>
          <a:p>
            <a:r>
              <a:rPr lang="en-US" sz="1600" b="1" dirty="0" smtClean="0">
                <a:latin typeface="Courier"/>
                <a:cs typeface="Courier"/>
              </a:rPr>
              <a:t>    advance; </a:t>
            </a:r>
          </a:p>
          <a:p>
            <a:r>
              <a:rPr lang="en-US" sz="1600" b="1" dirty="0" smtClean="0">
                <a:latin typeface="Courier"/>
                <a:cs typeface="Courier"/>
              </a:rPr>
              <a:t>    </a:t>
            </a:r>
            <a:r>
              <a:rPr lang="en-US" sz="1600" b="1" dirty="0" err="1" smtClean="0">
                <a:latin typeface="Courier"/>
                <a:cs typeface="Courier"/>
              </a:rPr>
              <a:t>async</a:t>
            </a:r>
            <a:r>
              <a:rPr lang="en-US" sz="1600" dirty="0" smtClean="0">
                <a:latin typeface="Courier"/>
                <a:cs typeface="Courier"/>
              </a:rPr>
              <a:t> </a:t>
            </a:r>
          </a:p>
          <a:p>
            <a:r>
              <a:rPr lang="en-US" sz="1600" dirty="0">
                <a:latin typeface="Courier"/>
                <a:cs typeface="Courier"/>
              </a:rPr>
              <a:t> </a:t>
            </a:r>
            <a:r>
              <a:rPr lang="en-US" sz="1600" dirty="0" smtClean="0">
                <a:latin typeface="Courier"/>
                <a:cs typeface="Courier"/>
              </a:rPr>
              <a:t>     for (j=1; j&lt;M; j++)</a:t>
            </a:r>
          </a:p>
          <a:p>
            <a:r>
              <a:rPr lang="en-US" sz="1600" dirty="0" smtClean="0">
                <a:latin typeface="Courier"/>
                <a:cs typeface="Courier"/>
              </a:rPr>
              <a:t>      </a:t>
            </a:r>
            <a:r>
              <a:rPr lang="en-US" sz="1600" dirty="0">
                <a:latin typeface="Courier"/>
                <a:cs typeface="Courier"/>
              </a:rPr>
              <a:t> </a:t>
            </a:r>
            <a:r>
              <a:rPr lang="en-US" sz="1600" dirty="0" smtClean="0">
                <a:latin typeface="Courier"/>
                <a:cs typeface="Courier"/>
              </a:rPr>
              <a:t> x[</a:t>
            </a:r>
            <a:r>
              <a:rPr lang="en-US" sz="1600" dirty="0" err="1" smtClean="0">
                <a:latin typeface="Courier"/>
                <a:cs typeface="Courier"/>
              </a:rPr>
              <a:t>i</a:t>
            </a:r>
            <a:r>
              <a:rPr lang="en-US" sz="1600" dirty="0" smtClean="0">
                <a:latin typeface="Courier"/>
                <a:cs typeface="Courier"/>
              </a:rPr>
              <a:t>][j] = x[i-1][j] + x[</a:t>
            </a:r>
            <a:r>
              <a:rPr lang="en-US" sz="1600" dirty="0" err="1" smtClean="0">
                <a:latin typeface="Courier"/>
                <a:cs typeface="Courier"/>
              </a:rPr>
              <a:t>i</a:t>
            </a:r>
            <a:r>
              <a:rPr lang="en-US" sz="1600" dirty="0" smtClean="0">
                <a:latin typeface="Courier"/>
                <a:cs typeface="Courier"/>
              </a:rPr>
              <a:t>][j-1];</a:t>
            </a:r>
          </a:p>
          <a:p>
            <a:r>
              <a:rPr lang="en-US" sz="1600" dirty="0">
                <a:latin typeface="Courier"/>
                <a:cs typeface="Courier"/>
              </a:rPr>
              <a:t> </a:t>
            </a:r>
            <a:r>
              <a:rPr lang="en-US" sz="1600" dirty="0" smtClean="0">
                <a:latin typeface="Courier"/>
                <a:cs typeface="Courier"/>
              </a:rPr>
              <a:t>      </a:t>
            </a:r>
            <a:r>
              <a:rPr lang="en-US" sz="1600" b="1" dirty="0" smtClean="0">
                <a:latin typeface="Courier"/>
                <a:cs typeface="Courier"/>
              </a:rPr>
              <a:t>advance;</a:t>
            </a:r>
          </a:p>
          <a:p>
            <a:r>
              <a:rPr lang="en-US" sz="1600" b="1" dirty="0" smtClean="0">
                <a:latin typeface="Courier"/>
                <a:cs typeface="Courier"/>
              </a:rPr>
              <a:t>advance;</a:t>
            </a:r>
          </a:p>
          <a:p>
            <a:r>
              <a:rPr lang="en-US" sz="1600" b="1" dirty="0" err="1" smtClean="0">
                <a:latin typeface="Courier"/>
                <a:cs typeface="Courier"/>
              </a:rPr>
              <a:t>async</a:t>
            </a:r>
            <a:r>
              <a:rPr lang="en-US" sz="1600" dirty="0" smtClean="0">
                <a:latin typeface="Courier"/>
                <a:cs typeface="Courier"/>
              </a:rPr>
              <a:t> </a:t>
            </a:r>
          </a:p>
          <a:p>
            <a:r>
              <a:rPr lang="en-US" sz="1600" dirty="0">
                <a:latin typeface="Courier"/>
                <a:cs typeface="Courier"/>
              </a:rPr>
              <a:t> </a:t>
            </a:r>
            <a:r>
              <a:rPr lang="en-US" sz="1600" dirty="0" smtClean="0">
                <a:latin typeface="Courier"/>
                <a:cs typeface="Courier"/>
              </a:rPr>
              <a:t> for (</a:t>
            </a:r>
            <a:r>
              <a:rPr lang="en-US" sz="1600" dirty="0" err="1" smtClean="0">
                <a:latin typeface="Courier"/>
                <a:cs typeface="Courier"/>
              </a:rPr>
              <a:t>i</a:t>
            </a:r>
            <a:r>
              <a:rPr lang="en-US" sz="1600" dirty="0" smtClean="0">
                <a:latin typeface="Courier"/>
                <a:cs typeface="Courier"/>
              </a:rPr>
              <a:t>=1; </a:t>
            </a:r>
            <a:r>
              <a:rPr lang="en-US" sz="1600" dirty="0" err="1" smtClean="0">
                <a:latin typeface="Courier"/>
                <a:cs typeface="Courier"/>
              </a:rPr>
              <a:t>i</a:t>
            </a:r>
            <a:r>
              <a:rPr lang="en-US" sz="1600" dirty="0" smtClean="0">
                <a:latin typeface="Courier"/>
                <a:cs typeface="Courier"/>
              </a:rPr>
              <a:t> &lt;N-1; </a:t>
            </a:r>
            <a:r>
              <a:rPr lang="en-US" sz="1600" dirty="0" err="1" smtClean="0">
                <a:latin typeface="Courier"/>
                <a:cs typeface="Courier"/>
              </a:rPr>
              <a:t>i</a:t>
            </a:r>
            <a:r>
              <a:rPr lang="en-US" sz="1600" dirty="0" smtClean="0">
                <a:latin typeface="Courier"/>
                <a:cs typeface="Courier"/>
              </a:rPr>
              <a:t>++)</a:t>
            </a:r>
          </a:p>
          <a:p>
            <a:r>
              <a:rPr lang="en-US" sz="1600" dirty="0" smtClean="0">
                <a:latin typeface="Courier"/>
                <a:cs typeface="Courier"/>
              </a:rPr>
              <a:t>     </a:t>
            </a:r>
            <a:r>
              <a:rPr lang="en-US" sz="1600" b="1" dirty="0" smtClean="0">
                <a:latin typeface="Courier"/>
                <a:cs typeface="Courier"/>
              </a:rPr>
              <a:t>advance;</a:t>
            </a:r>
          </a:p>
          <a:p>
            <a:r>
              <a:rPr lang="en-US" sz="1600" dirty="0" smtClean="0">
                <a:latin typeface="Courier"/>
                <a:cs typeface="Courier"/>
              </a:rPr>
              <a:t>     </a:t>
            </a:r>
            <a:r>
              <a:rPr lang="en-US" sz="1600" b="1" dirty="0" err="1" smtClean="0">
                <a:latin typeface="Courier"/>
                <a:cs typeface="Courier"/>
              </a:rPr>
              <a:t>async</a:t>
            </a:r>
            <a:r>
              <a:rPr lang="en-US" sz="1600" dirty="0" smtClean="0">
                <a:latin typeface="Courier"/>
                <a:cs typeface="Courier"/>
              </a:rPr>
              <a:t> </a:t>
            </a:r>
          </a:p>
          <a:p>
            <a:r>
              <a:rPr lang="en-US" sz="1600" dirty="0">
                <a:latin typeface="Courier"/>
                <a:cs typeface="Courier"/>
              </a:rPr>
              <a:t> </a:t>
            </a:r>
            <a:r>
              <a:rPr lang="en-US" sz="1600" dirty="0" smtClean="0">
                <a:latin typeface="Courier"/>
                <a:cs typeface="Courier"/>
              </a:rPr>
              <a:t>      for (j=1; j&lt;M-1; j++)</a:t>
            </a:r>
          </a:p>
          <a:p>
            <a:r>
              <a:rPr lang="en-US" sz="1600" dirty="0" smtClean="0">
                <a:latin typeface="Courier"/>
                <a:cs typeface="Courier"/>
              </a:rPr>
              <a:t>         y[</a:t>
            </a:r>
            <a:r>
              <a:rPr lang="en-US" sz="1600" dirty="0" err="1" smtClean="0">
                <a:latin typeface="Courier"/>
                <a:cs typeface="Courier"/>
              </a:rPr>
              <a:t>i</a:t>
            </a:r>
            <a:r>
              <a:rPr lang="en-US" sz="1600" dirty="0" smtClean="0">
                <a:latin typeface="Courier"/>
                <a:cs typeface="Courier"/>
              </a:rPr>
              <a:t>][j] = y[i-1][j] + y[</a:t>
            </a:r>
            <a:r>
              <a:rPr lang="en-US" sz="1600" dirty="0" err="1" smtClean="0">
                <a:latin typeface="Courier"/>
                <a:cs typeface="Courier"/>
              </a:rPr>
              <a:t>i</a:t>
            </a:r>
            <a:r>
              <a:rPr lang="en-US" sz="1600" dirty="0" smtClean="0">
                <a:latin typeface="Courier"/>
                <a:cs typeface="Courier"/>
              </a:rPr>
              <a:t>][j-1] + x[i+1][j+1];</a:t>
            </a:r>
          </a:p>
          <a:p>
            <a:r>
              <a:rPr lang="en-US" sz="1600" dirty="0">
                <a:latin typeface="Courier"/>
                <a:cs typeface="Courier"/>
              </a:rPr>
              <a:t> </a:t>
            </a:r>
            <a:r>
              <a:rPr lang="en-US" sz="1600" dirty="0" smtClean="0">
                <a:latin typeface="Courier"/>
                <a:cs typeface="Courier"/>
              </a:rPr>
              <a:t>        </a:t>
            </a:r>
            <a:r>
              <a:rPr lang="en-US" sz="1600" b="1" dirty="0" smtClean="0">
                <a:latin typeface="Courier"/>
                <a:cs typeface="Courier"/>
              </a:rPr>
              <a:t>advance;</a:t>
            </a:r>
            <a:endParaRPr lang="en-US" sz="1600" b="1" dirty="0">
              <a:latin typeface="Courier"/>
              <a:cs typeface="Courier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D7AE7-9394-C44A-9CEF-11D26C2B66D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1917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Goal: retain the original structure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Expressing with Clocks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X10 Workshop 2015</a:t>
            </a:r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006780" y="2196528"/>
            <a:ext cx="7668579" cy="378565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b="1" dirty="0" err="1" smtClean="0">
                <a:latin typeface="Courier"/>
                <a:cs typeface="Courier"/>
              </a:rPr>
              <a:t>async</a:t>
            </a:r>
            <a:r>
              <a:rPr lang="en-US" sz="1600" dirty="0">
                <a:latin typeface="Courier"/>
                <a:cs typeface="Courier"/>
              </a:rPr>
              <a:t> </a:t>
            </a:r>
            <a:endParaRPr lang="en-US" sz="1600" dirty="0" smtClean="0">
              <a:latin typeface="Courier"/>
              <a:cs typeface="Courier"/>
            </a:endParaRPr>
          </a:p>
          <a:p>
            <a:r>
              <a:rPr lang="en-US" sz="1600" dirty="0">
                <a:latin typeface="Courier"/>
                <a:cs typeface="Courier"/>
              </a:rPr>
              <a:t> </a:t>
            </a:r>
            <a:r>
              <a:rPr lang="en-US" sz="1600" dirty="0" smtClean="0">
                <a:latin typeface="Courier"/>
                <a:cs typeface="Courier"/>
              </a:rPr>
              <a:t> for (</a:t>
            </a:r>
            <a:r>
              <a:rPr lang="en-US" sz="1600" dirty="0" err="1" smtClean="0">
                <a:latin typeface="Courier"/>
                <a:cs typeface="Courier"/>
              </a:rPr>
              <a:t>i</a:t>
            </a:r>
            <a:r>
              <a:rPr lang="en-US" sz="1600" dirty="0" smtClean="0">
                <a:latin typeface="Courier"/>
                <a:cs typeface="Courier"/>
              </a:rPr>
              <a:t>=1; </a:t>
            </a:r>
            <a:r>
              <a:rPr lang="en-US" sz="1600" dirty="0" err="1" smtClean="0">
                <a:latin typeface="Courier"/>
                <a:cs typeface="Courier"/>
              </a:rPr>
              <a:t>i</a:t>
            </a:r>
            <a:r>
              <a:rPr lang="en-US" sz="1600" dirty="0" smtClean="0">
                <a:latin typeface="Courier"/>
                <a:cs typeface="Courier"/>
              </a:rPr>
              <a:t>&lt;N; </a:t>
            </a:r>
            <a:r>
              <a:rPr lang="en-US" sz="1600" dirty="0" err="1" smtClean="0">
                <a:latin typeface="Courier"/>
                <a:cs typeface="Courier"/>
              </a:rPr>
              <a:t>i</a:t>
            </a:r>
            <a:r>
              <a:rPr lang="en-US" sz="1600" dirty="0" smtClean="0">
                <a:latin typeface="Courier"/>
                <a:cs typeface="Courier"/>
              </a:rPr>
              <a:t>++)</a:t>
            </a:r>
          </a:p>
          <a:p>
            <a:r>
              <a:rPr lang="en-US" sz="1600" b="1" dirty="0" smtClean="0">
                <a:latin typeface="Courier"/>
                <a:cs typeface="Courier"/>
              </a:rPr>
              <a:t>    advance; </a:t>
            </a:r>
          </a:p>
          <a:p>
            <a:r>
              <a:rPr lang="en-US" sz="1600" b="1" dirty="0" smtClean="0">
                <a:latin typeface="Courier"/>
                <a:cs typeface="Courier"/>
              </a:rPr>
              <a:t>    </a:t>
            </a:r>
            <a:r>
              <a:rPr lang="en-US" sz="1600" b="1" dirty="0" err="1" smtClean="0">
                <a:latin typeface="Courier"/>
                <a:cs typeface="Courier"/>
              </a:rPr>
              <a:t>async</a:t>
            </a:r>
            <a:r>
              <a:rPr lang="en-US" sz="1600" dirty="0" smtClean="0">
                <a:latin typeface="Courier"/>
                <a:cs typeface="Courier"/>
              </a:rPr>
              <a:t> </a:t>
            </a:r>
          </a:p>
          <a:p>
            <a:r>
              <a:rPr lang="en-US" sz="1600" dirty="0">
                <a:latin typeface="Courier"/>
                <a:cs typeface="Courier"/>
              </a:rPr>
              <a:t> </a:t>
            </a:r>
            <a:r>
              <a:rPr lang="en-US" sz="1600" dirty="0" smtClean="0">
                <a:latin typeface="Courier"/>
                <a:cs typeface="Courier"/>
              </a:rPr>
              <a:t>     for (j=1; j&lt;M; j++)</a:t>
            </a:r>
          </a:p>
          <a:p>
            <a:r>
              <a:rPr lang="en-US" sz="1600" dirty="0" smtClean="0">
                <a:latin typeface="Courier"/>
                <a:cs typeface="Courier"/>
              </a:rPr>
              <a:t>      </a:t>
            </a:r>
            <a:r>
              <a:rPr lang="en-US" sz="1600" dirty="0">
                <a:latin typeface="Courier"/>
                <a:cs typeface="Courier"/>
              </a:rPr>
              <a:t> </a:t>
            </a:r>
            <a:r>
              <a:rPr lang="en-US" sz="1600" dirty="0" smtClean="0">
                <a:latin typeface="Courier"/>
                <a:cs typeface="Courier"/>
              </a:rPr>
              <a:t> x[</a:t>
            </a:r>
            <a:r>
              <a:rPr lang="en-US" sz="1600" dirty="0" err="1" smtClean="0">
                <a:latin typeface="Courier"/>
                <a:cs typeface="Courier"/>
              </a:rPr>
              <a:t>i</a:t>
            </a:r>
            <a:r>
              <a:rPr lang="en-US" sz="1600" dirty="0" smtClean="0">
                <a:latin typeface="Courier"/>
                <a:cs typeface="Courier"/>
              </a:rPr>
              <a:t>][j] = x[i-1][j] + x[</a:t>
            </a:r>
            <a:r>
              <a:rPr lang="en-US" sz="1600" dirty="0" err="1" smtClean="0">
                <a:latin typeface="Courier"/>
                <a:cs typeface="Courier"/>
              </a:rPr>
              <a:t>i</a:t>
            </a:r>
            <a:r>
              <a:rPr lang="en-US" sz="1600" dirty="0" smtClean="0">
                <a:latin typeface="Courier"/>
                <a:cs typeface="Courier"/>
              </a:rPr>
              <a:t>][j-1];</a:t>
            </a:r>
          </a:p>
          <a:p>
            <a:r>
              <a:rPr lang="en-US" sz="1600" dirty="0">
                <a:latin typeface="Courier"/>
                <a:cs typeface="Courier"/>
              </a:rPr>
              <a:t> </a:t>
            </a:r>
            <a:r>
              <a:rPr lang="en-US" sz="1600" dirty="0" smtClean="0">
                <a:latin typeface="Courier"/>
                <a:cs typeface="Courier"/>
              </a:rPr>
              <a:t>      </a:t>
            </a:r>
            <a:r>
              <a:rPr lang="en-US" sz="1600" b="1" dirty="0" smtClean="0">
                <a:latin typeface="Courier"/>
                <a:cs typeface="Courier"/>
              </a:rPr>
              <a:t>advance;</a:t>
            </a:r>
          </a:p>
          <a:p>
            <a:r>
              <a:rPr lang="en-US" sz="1600" b="1" dirty="0" smtClean="0">
                <a:latin typeface="Courier"/>
                <a:cs typeface="Courier"/>
              </a:rPr>
              <a:t>advance;</a:t>
            </a:r>
          </a:p>
          <a:p>
            <a:r>
              <a:rPr lang="en-US" sz="1600" b="1" dirty="0" err="1" smtClean="0">
                <a:latin typeface="Courier"/>
                <a:cs typeface="Courier"/>
              </a:rPr>
              <a:t>async</a:t>
            </a:r>
            <a:r>
              <a:rPr lang="en-US" sz="1600" dirty="0" smtClean="0">
                <a:latin typeface="Courier"/>
                <a:cs typeface="Courier"/>
              </a:rPr>
              <a:t> </a:t>
            </a:r>
          </a:p>
          <a:p>
            <a:r>
              <a:rPr lang="en-US" sz="1600" dirty="0">
                <a:latin typeface="Courier"/>
                <a:cs typeface="Courier"/>
              </a:rPr>
              <a:t> </a:t>
            </a:r>
            <a:r>
              <a:rPr lang="en-US" sz="1600" dirty="0" smtClean="0">
                <a:latin typeface="Courier"/>
                <a:cs typeface="Courier"/>
              </a:rPr>
              <a:t> for (</a:t>
            </a:r>
            <a:r>
              <a:rPr lang="en-US" sz="1600" dirty="0" err="1" smtClean="0">
                <a:latin typeface="Courier"/>
                <a:cs typeface="Courier"/>
              </a:rPr>
              <a:t>i</a:t>
            </a:r>
            <a:r>
              <a:rPr lang="en-US" sz="1600" dirty="0" smtClean="0">
                <a:latin typeface="Courier"/>
                <a:cs typeface="Courier"/>
              </a:rPr>
              <a:t>=1; </a:t>
            </a:r>
            <a:r>
              <a:rPr lang="en-US" sz="1600" dirty="0" err="1" smtClean="0">
                <a:latin typeface="Courier"/>
                <a:cs typeface="Courier"/>
              </a:rPr>
              <a:t>i</a:t>
            </a:r>
            <a:r>
              <a:rPr lang="en-US" sz="1600" dirty="0" smtClean="0">
                <a:latin typeface="Courier"/>
                <a:cs typeface="Courier"/>
              </a:rPr>
              <a:t> &lt;N-1; </a:t>
            </a:r>
            <a:r>
              <a:rPr lang="en-US" sz="1600" dirty="0" err="1" smtClean="0">
                <a:latin typeface="Courier"/>
                <a:cs typeface="Courier"/>
              </a:rPr>
              <a:t>i</a:t>
            </a:r>
            <a:r>
              <a:rPr lang="en-US" sz="1600" dirty="0" smtClean="0">
                <a:latin typeface="Courier"/>
                <a:cs typeface="Courier"/>
              </a:rPr>
              <a:t>++)</a:t>
            </a:r>
          </a:p>
          <a:p>
            <a:r>
              <a:rPr lang="en-US" sz="1600" dirty="0" smtClean="0">
                <a:latin typeface="Courier"/>
                <a:cs typeface="Courier"/>
              </a:rPr>
              <a:t>     </a:t>
            </a:r>
            <a:r>
              <a:rPr lang="en-US" sz="1600" b="1" dirty="0" smtClean="0">
                <a:latin typeface="Courier"/>
                <a:cs typeface="Courier"/>
              </a:rPr>
              <a:t>advance;</a:t>
            </a:r>
          </a:p>
          <a:p>
            <a:r>
              <a:rPr lang="en-US" sz="1600" dirty="0" smtClean="0">
                <a:latin typeface="Courier"/>
                <a:cs typeface="Courier"/>
              </a:rPr>
              <a:t>     </a:t>
            </a:r>
            <a:r>
              <a:rPr lang="en-US" sz="1600" b="1" dirty="0" err="1" smtClean="0">
                <a:latin typeface="Courier"/>
                <a:cs typeface="Courier"/>
              </a:rPr>
              <a:t>async</a:t>
            </a:r>
            <a:r>
              <a:rPr lang="en-US" sz="1600" dirty="0" smtClean="0">
                <a:latin typeface="Courier"/>
                <a:cs typeface="Courier"/>
              </a:rPr>
              <a:t> </a:t>
            </a:r>
          </a:p>
          <a:p>
            <a:r>
              <a:rPr lang="en-US" sz="1600" dirty="0">
                <a:latin typeface="Courier"/>
                <a:cs typeface="Courier"/>
              </a:rPr>
              <a:t> </a:t>
            </a:r>
            <a:r>
              <a:rPr lang="en-US" sz="1600" dirty="0" smtClean="0">
                <a:latin typeface="Courier"/>
                <a:cs typeface="Courier"/>
              </a:rPr>
              <a:t>      for (j=1; j&lt;M-1; j++)</a:t>
            </a:r>
          </a:p>
          <a:p>
            <a:r>
              <a:rPr lang="en-US" sz="1600" dirty="0" smtClean="0">
                <a:latin typeface="Courier"/>
                <a:cs typeface="Courier"/>
              </a:rPr>
              <a:t>         y[</a:t>
            </a:r>
            <a:r>
              <a:rPr lang="en-US" sz="1600" dirty="0" err="1" smtClean="0">
                <a:latin typeface="Courier"/>
                <a:cs typeface="Courier"/>
              </a:rPr>
              <a:t>i</a:t>
            </a:r>
            <a:r>
              <a:rPr lang="en-US" sz="1600" dirty="0" smtClean="0">
                <a:latin typeface="Courier"/>
                <a:cs typeface="Courier"/>
              </a:rPr>
              <a:t>][j] = y[i-1][j] + y[</a:t>
            </a:r>
            <a:r>
              <a:rPr lang="en-US" sz="1600" dirty="0" err="1" smtClean="0">
                <a:latin typeface="Courier"/>
                <a:cs typeface="Courier"/>
              </a:rPr>
              <a:t>i</a:t>
            </a:r>
            <a:r>
              <a:rPr lang="en-US" sz="1600" dirty="0" smtClean="0">
                <a:latin typeface="Courier"/>
                <a:cs typeface="Courier"/>
              </a:rPr>
              <a:t>][j-1] + x[i+1][j+1];</a:t>
            </a:r>
          </a:p>
          <a:p>
            <a:r>
              <a:rPr lang="en-US" sz="1600" dirty="0">
                <a:latin typeface="Courier"/>
                <a:cs typeface="Courier"/>
              </a:rPr>
              <a:t> </a:t>
            </a:r>
            <a:r>
              <a:rPr lang="en-US" sz="1600" dirty="0" smtClean="0">
                <a:latin typeface="Courier"/>
                <a:cs typeface="Courier"/>
              </a:rPr>
              <a:t>        </a:t>
            </a:r>
            <a:r>
              <a:rPr lang="en-US" sz="1600" b="1" dirty="0" smtClean="0">
                <a:latin typeface="Courier"/>
                <a:cs typeface="Courier"/>
              </a:rPr>
              <a:t>advance;</a:t>
            </a:r>
            <a:endParaRPr lang="en-US" sz="1600" b="1" dirty="0">
              <a:latin typeface="Courier"/>
              <a:cs typeface="Courier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D7AE7-9394-C44A-9CEF-11D26C2B66D3}" type="slidenum">
              <a:rPr lang="en-US" smtClean="0"/>
              <a:t>9</a:t>
            </a:fld>
            <a:endParaRPr lang="en-US"/>
          </a:p>
        </p:txBody>
      </p:sp>
      <p:grpSp>
        <p:nvGrpSpPr>
          <p:cNvPr id="24" name="Group 23"/>
          <p:cNvGrpSpPr/>
          <p:nvPr/>
        </p:nvGrpSpPr>
        <p:grpSpPr>
          <a:xfrm>
            <a:off x="1045608" y="2281101"/>
            <a:ext cx="1305235" cy="2926705"/>
            <a:chOff x="1045608" y="2281101"/>
            <a:chExt cx="1305235" cy="2926705"/>
          </a:xfrm>
        </p:grpSpPr>
        <p:sp>
          <p:nvSpPr>
            <p:cNvPr id="12" name="Rectangle 11"/>
            <p:cNvSpPr/>
            <p:nvPr/>
          </p:nvSpPr>
          <p:spPr>
            <a:xfrm>
              <a:off x="1058298" y="2281101"/>
              <a:ext cx="682015" cy="246923"/>
            </a:xfrm>
            <a:prstGeom prst="rect">
              <a:avLst/>
            </a:prstGeom>
            <a:noFill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551705" y="3009928"/>
              <a:ext cx="682015" cy="246923"/>
            </a:xfrm>
            <a:prstGeom prst="rect">
              <a:avLst/>
            </a:prstGeom>
            <a:noFill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045608" y="4220570"/>
              <a:ext cx="682015" cy="246923"/>
            </a:xfrm>
            <a:prstGeom prst="rect">
              <a:avLst/>
            </a:prstGeom>
            <a:noFill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668828" y="4960883"/>
              <a:ext cx="682015" cy="246923"/>
            </a:xfrm>
            <a:prstGeom prst="rect">
              <a:avLst/>
            </a:prstGeom>
            <a:noFill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55" name="TextBox 54"/>
          <p:cNvSpPr txBox="1"/>
          <p:nvPr/>
        </p:nvSpPr>
        <p:spPr>
          <a:xfrm>
            <a:off x="3774601" y="2671725"/>
            <a:ext cx="4680035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1. make many iterations parallel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511166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INRIA">
  <a:themeElements>
    <a:clrScheme name="Custom 8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120053"/>
      </a:accent1>
      <a:accent2>
        <a:srgbClr val="F92C29"/>
      </a:accent2>
      <a:accent3>
        <a:srgbClr val="FFFFFF"/>
      </a:accent3>
      <a:accent4>
        <a:srgbClr val="000000"/>
      </a:accent4>
      <a:accent5>
        <a:srgbClr val="AAB8AE"/>
      </a:accent5>
      <a:accent6>
        <a:srgbClr val="DA2523"/>
      </a:accent6>
      <a:hlink>
        <a:srgbClr val="006F9A"/>
      </a:hlink>
      <a:folHlink>
        <a:srgbClr val="C40005"/>
      </a:folHlink>
    </a:clrScheme>
    <a:fontScheme name="research-talk">
      <a:majorFont>
        <a:latin typeface="Optima"/>
        <a:ea typeface=""/>
        <a:cs typeface=""/>
      </a:majorFont>
      <a:minorFont>
        <a:latin typeface="Opti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research-talk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search-talk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search-talk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search-talk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search-talk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search-talk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search-talk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search-talk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search-talk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search-talk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search-talk 11">
        <a:dk1>
          <a:srgbClr val="000000"/>
        </a:dk1>
        <a:lt1>
          <a:srgbClr val="FFFFFF"/>
        </a:lt1>
        <a:dk2>
          <a:srgbClr val="000000"/>
        </a:dk2>
        <a:lt2>
          <a:srgbClr val="000000"/>
        </a:lt2>
        <a:accent1>
          <a:srgbClr val="008080"/>
        </a:accent1>
        <a:accent2>
          <a:srgbClr val="9900CC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8A00B9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search-talk 12">
        <a:dk1>
          <a:srgbClr val="000000"/>
        </a:dk1>
        <a:lt1>
          <a:srgbClr val="FFFFFF"/>
        </a:lt1>
        <a:dk2>
          <a:srgbClr val="000000"/>
        </a:dk2>
        <a:lt2>
          <a:srgbClr val="000000"/>
        </a:lt2>
        <a:accent1>
          <a:srgbClr val="008080"/>
        </a:accent1>
        <a:accent2>
          <a:srgbClr val="009999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008A8A"/>
        </a:accent6>
        <a:hlink>
          <a:srgbClr val="FFCC00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search-talk 13">
        <a:dk1>
          <a:srgbClr val="000000"/>
        </a:dk1>
        <a:lt1>
          <a:srgbClr val="FFFFFF"/>
        </a:lt1>
        <a:dk2>
          <a:srgbClr val="000000"/>
        </a:dk2>
        <a:lt2>
          <a:srgbClr val="000000"/>
        </a:lt2>
        <a:accent1>
          <a:srgbClr val="009999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E7B900"/>
        </a:accent6>
        <a:hlink>
          <a:srgbClr val="FFCC00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search-talk 14">
        <a:dk1>
          <a:srgbClr val="000000"/>
        </a:dk1>
        <a:lt1>
          <a:srgbClr val="FFFFFF"/>
        </a:lt1>
        <a:dk2>
          <a:srgbClr val="000000"/>
        </a:dk2>
        <a:lt2>
          <a:srgbClr val="000000"/>
        </a:lt2>
        <a:accent1>
          <a:srgbClr val="01817B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AAC1BF"/>
        </a:accent5>
        <a:accent6>
          <a:srgbClr val="E7B900"/>
        </a:accent6>
        <a:hlink>
          <a:srgbClr val="FFCC00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search-talk 15">
        <a:dk1>
          <a:srgbClr val="000000"/>
        </a:dk1>
        <a:lt1>
          <a:srgbClr val="FFFFFF"/>
        </a:lt1>
        <a:dk2>
          <a:srgbClr val="000000"/>
        </a:dk2>
        <a:lt2>
          <a:srgbClr val="000000"/>
        </a:lt2>
        <a:accent1>
          <a:srgbClr val="019D96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AACCC9"/>
        </a:accent5>
        <a:accent6>
          <a:srgbClr val="E7B900"/>
        </a:accent6>
        <a:hlink>
          <a:srgbClr val="FFCC00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search-talk 16">
        <a:dk1>
          <a:srgbClr val="000000"/>
        </a:dk1>
        <a:lt1>
          <a:srgbClr val="FFFFFF"/>
        </a:lt1>
        <a:dk2>
          <a:srgbClr val="000000"/>
        </a:dk2>
        <a:lt2>
          <a:srgbClr val="000000"/>
        </a:lt2>
        <a:accent1>
          <a:srgbClr val="00737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AABCBB"/>
        </a:accent5>
        <a:accent6>
          <a:srgbClr val="E7B900"/>
        </a:accent6>
        <a:hlink>
          <a:srgbClr val="FFCC00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INRIA.thmx</Template>
  <TotalTime>1904</TotalTime>
  <Words>3495</Words>
  <Application>Microsoft Macintosh PowerPoint</Application>
  <PresentationFormat>On-screen Show (4:3)</PresentationFormat>
  <Paragraphs>668</Paragraphs>
  <Slides>39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INRIA</vt:lpstr>
      <vt:lpstr>Revisiting Loop Transformations with X10 Clocks</vt:lpstr>
      <vt:lpstr>The Problem</vt:lpstr>
      <vt:lpstr>Programming with X10</vt:lpstr>
      <vt:lpstr>This Paper</vt:lpstr>
      <vt:lpstr>Context: Loop Transformations</vt:lpstr>
      <vt:lpstr>Automatic Parallelization</vt:lpstr>
      <vt:lpstr>Expressing with Clocks</vt:lpstr>
      <vt:lpstr>Expressing with Clocks</vt:lpstr>
      <vt:lpstr>Expressing with Clocks</vt:lpstr>
      <vt:lpstr>Expressing with Clocks</vt:lpstr>
      <vt:lpstr>Expressing with Clocks</vt:lpstr>
      <vt:lpstr>Outline</vt:lpstr>
      <vt:lpstr>clocks vs barriers</vt:lpstr>
      <vt:lpstr>clocks vs barriers</vt:lpstr>
      <vt:lpstr>clocks vs barriers</vt:lpstr>
      <vt:lpstr>Dynamicity of Clocks</vt:lpstr>
      <vt:lpstr>Dynamicity of Clocks</vt:lpstr>
      <vt:lpstr>Dynamicity of Clocks</vt:lpstr>
      <vt:lpstr>Dynamicity of Clocks</vt:lpstr>
      <vt:lpstr>Dynamicity of Clocks</vt:lpstr>
      <vt:lpstr>Dynamicity of Clocks</vt:lpstr>
      <vt:lpstr>Dynamicity of Clocks</vt:lpstr>
      <vt:lpstr>Dynamicity of Clocks</vt:lpstr>
      <vt:lpstr>Outline</vt:lpstr>
      <vt:lpstr>Example: Skewing</vt:lpstr>
      <vt:lpstr>Example: Skewing</vt:lpstr>
      <vt:lpstr>Example: Skewing</vt:lpstr>
      <vt:lpstr>Example: Skewing</vt:lpstr>
      <vt:lpstr>Example: Skewing</vt:lpstr>
      <vt:lpstr>Example: Skewing</vt:lpstr>
      <vt:lpstr>Example: Skewing</vt:lpstr>
      <vt:lpstr>Example: Skewing</vt:lpstr>
      <vt:lpstr>Example: Loop Fission</vt:lpstr>
      <vt:lpstr>Example: Loop Fusion</vt:lpstr>
      <vt:lpstr>Example: Loop Fusion</vt:lpstr>
      <vt:lpstr>What can be expressed?</vt:lpstr>
      <vt:lpstr>Discussion</vt:lpstr>
      <vt:lpstr>Potential Applications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Revisiting Loop Transformations with X10 Clocks</dc:title>
  <dc:creator>Tomofumi Yuki</dc:creator>
  <cp:lastModifiedBy>Tomofumi Yuki</cp:lastModifiedBy>
  <cp:revision>88</cp:revision>
  <dcterms:created xsi:type="dcterms:W3CDTF">2015-06-01T08:01:19Z</dcterms:created>
  <dcterms:modified xsi:type="dcterms:W3CDTF">2015-06-10T18:52:31Z</dcterms:modified>
</cp:coreProperties>
</file>