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Default Extension="pdf" ContentType="application/pdf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68" r:id="rId4"/>
    <p:sldId id="260" r:id="rId5"/>
    <p:sldId id="262" r:id="rId6"/>
    <p:sldId id="277" r:id="rId7"/>
    <p:sldId id="266" r:id="rId8"/>
    <p:sldId id="267" r:id="rId9"/>
    <p:sldId id="271" r:id="rId10"/>
    <p:sldId id="269" r:id="rId11"/>
    <p:sldId id="263" r:id="rId12"/>
    <p:sldId id="265" r:id="rId13"/>
    <p:sldId id="279" r:id="rId14"/>
    <p:sldId id="264" r:id="rId15"/>
    <p:sldId id="278" r:id="rId16"/>
    <p:sldId id="261" r:id="rId17"/>
    <p:sldId id="273" r:id="rId18"/>
    <p:sldId id="257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86CFF"/>
    <a:srgbClr val="FF9268"/>
    <a:srgbClr val="FF74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407" autoAdjust="0"/>
    <p:restoredTop sz="85959" autoAdjust="0"/>
  </p:normalViewPr>
  <p:slideViewPr>
    <p:cSldViewPr snapToGrid="0" snapToObjects="1">
      <p:cViewPr>
        <p:scale>
          <a:sx n="100" d="100"/>
          <a:sy n="100" d="100"/>
        </p:scale>
        <p:origin x="-59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ict"/><Relationship Id="rId2" Type="http://schemas.openxmlformats.org/officeDocument/2006/relationships/image" Target="../media/image1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189DF-2C50-AC43-94A0-C4D4003C2B5E}" type="datetimeFigureOut">
              <a:rPr lang="en-US" smtClean="0"/>
              <a:pPr/>
              <a:t>9/6/12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F36F3-C232-2D48-B9B7-A633551E4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55FA6-23B9-4941-84CF-9764714400A2}" type="datetimeFigureOut">
              <a:rPr lang="en-US" smtClean="0"/>
              <a:pPr/>
              <a:t>9/6/12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1536E-060B-F14E-B6F2-B7934276D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this</a:t>
            </a:r>
            <a:r>
              <a:rPr lang="en-US" baseline="0" dirty="0" smtClean="0"/>
              <a:t> is still a subset</a:t>
            </a:r>
          </a:p>
          <a:p>
            <a:r>
              <a:rPr lang="en-US" baseline="0" dirty="0" smtClean="0"/>
              <a:t>You can quote </a:t>
            </a:r>
            <a:r>
              <a:rPr lang="en-US" baseline="0" dirty="0" err="1" smtClean="0"/>
              <a:t>Thies</a:t>
            </a:r>
            <a:r>
              <a:rPr lang="en-US" baseline="0" dirty="0" smtClean="0"/>
              <a:t> for difficulty of doing schedule + memory allocation all at once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1536E-060B-F14E-B6F2-B7934276DE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sure where to place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1536E-060B-F14E-B6F2-B7934276DE3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work related to higher level abstractions; semantic tiling, Galois-like</a:t>
            </a:r>
            <a:r>
              <a:rPr lang="en-US" baseline="0" dirty="0" smtClean="0"/>
              <a:t> abstractions.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1536E-060B-F14E-B6F2-B7934276DE3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know there</a:t>
            </a:r>
            <a:r>
              <a:rPr lang="en-US" baseline="0" dirty="0" smtClean="0"/>
              <a:t> is much more to say about </a:t>
            </a:r>
            <a:r>
              <a:rPr lang="en-US" baseline="0" dirty="0" err="1" smtClean="0"/>
              <a:t>AlphaZ</a:t>
            </a:r>
            <a:r>
              <a:rPr lang="en-US" baseline="0" dirty="0" smtClean="0"/>
              <a:t>, but time is limited…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1536E-060B-F14E-B6F2-B7934276DE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amount of memory required is not scalar, due to other statements.</a:t>
            </a:r>
          </a:p>
          <a:p>
            <a:r>
              <a:rPr lang="en-US" dirty="0" smtClean="0"/>
              <a:t>Mention</a:t>
            </a:r>
            <a:r>
              <a:rPr lang="en-US" baseline="0" dirty="0" smtClean="0"/>
              <a:t> </a:t>
            </a:r>
            <a:r>
              <a:rPr lang="en-US" baseline="0" dirty="0" smtClean="0"/>
              <a:t>the bug, and we exploit it, and we found it out after submitting the abstract, and we still use it because the story doesn’t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1536E-060B-F14E-B6F2-B7934276DE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presenting ADI, the </a:t>
            </a:r>
            <a:r>
              <a:rPr lang="en-US" dirty="0" err="1" smtClean="0"/>
              <a:t>tilability</a:t>
            </a:r>
            <a:r>
              <a:rPr lang="en-US" dirty="0" smtClean="0"/>
              <a:t> problem</a:t>
            </a:r>
            <a:r>
              <a:rPr lang="en-US" baseline="0" dirty="0" smtClean="0"/>
              <a:t> should be re-casted as being able to (re-)reverse the second i2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1536E-060B-F14E-B6F2-B7934276DE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presenting ADI, the </a:t>
            </a:r>
            <a:r>
              <a:rPr lang="en-US" dirty="0" err="1" smtClean="0"/>
              <a:t>tilability</a:t>
            </a:r>
            <a:r>
              <a:rPr lang="en-US" dirty="0" smtClean="0"/>
              <a:t> problem</a:t>
            </a:r>
            <a:r>
              <a:rPr lang="en-US" baseline="0" dirty="0" smtClean="0"/>
              <a:t> should be re-casted as being able to (re-)reverse the second i2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1536E-060B-F14E-B6F2-B7934276DE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simplicity of presentation, introducing</a:t>
            </a:r>
            <a:r>
              <a:rPr lang="en-US" baseline="0" dirty="0" smtClean="0"/>
              <a:t> big 2D array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1536E-060B-F14E-B6F2-B7934276DE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adi.c</a:t>
            </a:r>
            <a:r>
              <a:rPr lang="en-US" baseline="0" dirty="0" smtClean="0"/>
              <a:t> through </a:t>
            </a:r>
            <a:r>
              <a:rPr lang="en-US" baseline="0" dirty="0" err="1" smtClean="0"/>
              <a:t>pluto</a:t>
            </a:r>
            <a:r>
              <a:rPr lang="en-US" baseline="0" dirty="0" smtClean="0"/>
              <a:t> –tile –parallel (--</a:t>
            </a:r>
            <a:r>
              <a:rPr lang="en-US" baseline="0" dirty="0" err="1" smtClean="0"/>
              <a:t>noprevector</a:t>
            </a:r>
            <a:r>
              <a:rPr lang="en-US" baseline="0" dirty="0" smtClean="0"/>
              <a:t> for Cray)</a:t>
            </a:r>
          </a:p>
          <a:p>
            <a:r>
              <a:rPr lang="en-US" baseline="0" dirty="0" err="1" smtClean="0"/>
              <a:t>adi.ab</a:t>
            </a:r>
            <a:r>
              <a:rPr lang="en-US" baseline="0" dirty="0" smtClean="0"/>
              <a:t> extracted from </a:t>
            </a:r>
            <a:r>
              <a:rPr lang="en-US" baseline="0" dirty="0" err="1" smtClean="0"/>
              <a:t>adi.c</a:t>
            </a:r>
            <a:r>
              <a:rPr lang="en-US" baseline="0" dirty="0" smtClean="0"/>
              <a:t> with tiling + simple memory allocation. (The experiment actually uses 2N^2 more memory)</a:t>
            </a:r>
          </a:p>
          <a:p>
            <a:r>
              <a:rPr lang="en-US" baseline="0" dirty="0" err="1" smtClean="0"/>
              <a:t>gcc</a:t>
            </a:r>
            <a:r>
              <a:rPr lang="en-US" baseline="0" dirty="0" smtClean="0"/>
              <a:t> –O3 and </a:t>
            </a:r>
            <a:r>
              <a:rPr lang="en-US" baseline="0" dirty="0" err="1" smtClean="0"/>
              <a:t>craycc</a:t>
            </a:r>
            <a:r>
              <a:rPr lang="en-US" baseline="0" dirty="0" smtClean="0"/>
              <a:t> –O3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1536E-060B-F14E-B6F2-B7934276DE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</a:t>
            </a:r>
            <a:r>
              <a:rPr lang="en-US" baseline="0" dirty="0" smtClean="0"/>
              <a:t> is unmodified </a:t>
            </a:r>
            <a:r>
              <a:rPr lang="en-US" baseline="0" dirty="0" err="1" smtClean="0"/>
              <a:t>mfold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gcc</a:t>
            </a:r>
            <a:r>
              <a:rPr lang="en-US" baseline="0" dirty="0" smtClean="0"/>
              <a:t> –O3</a:t>
            </a:r>
          </a:p>
          <a:p>
            <a:r>
              <a:rPr lang="en-US" baseline="0" dirty="0" smtClean="0"/>
              <a:t>simplified replaces a function (fill_matrices_1) with </a:t>
            </a:r>
            <a:r>
              <a:rPr lang="en-US" baseline="0" dirty="0" err="1" smtClean="0"/>
              <a:t>AlphaZ</a:t>
            </a:r>
            <a:r>
              <a:rPr lang="en-US" baseline="0" dirty="0" smtClean="0"/>
              <a:t> generated code</a:t>
            </a:r>
          </a:p>
          <a:p>
            <a:r>
              <a:rPr lang="en-US" baseline="0" dirty="0" smtClean="0"/>
              <a:t>memory and schedule is something I found in 5 min, not very optimized</a:t>
            </a:r>
          </a:p>
          <a:p>
            <a:r>
              <a:rPr lang="en-US" baseline="0" dirty="0" smtClean="0"/>
              <a:t>no loop transformation was performed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1536E-060B-F14E-B6F2-B7934276DE3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main point in this slide is that the user interacts with the system, and has full control over the operations.</a:t>
            </a:r>
          </a:p>
          <a:p>
            <a:r>
              <a:rPr lang="en-US" baseline="0" dirty="0" smtClean="0"/>
              <a:t>One thing not visible in the figure but is important is that the user can specify TM.</a:t>
            </a:r>
            <a:endParaRPr lang="en-US" dirty="0" smtClean="0"/>
          </a:p>
          <a:p>
            <a:r>
              <a:rPr lang="en-US" dirty="0" smtClean="0"/>
              <a:t>It is</a:t>
            </a:r>
            <a:r>
              <a:rPr lang="en-US" baseline="0" dirty="0" smtClean="0"/>
              <a:t> probably useful to mention the </a:t>
            </a:r>
            <a:r>
              <a:rPr lang="en-US" baseline="0" dirty="0" err="1" smtClean="0"/>
              <a:t>adi</a:t>
            </a:r>
            <a:r>
              <a:rPr lang="en-US" baseline="0" dirty="0" smtClean="0"/>
              <a:t> example did take the </a:t>
            </a:r>
            <a:r>
              <a:rPr lang="en-US" baseline="0" dirty="0" err="1" smtClean="0"/>
              <a:t>CtoAlphabets</a:t>
            </a:r>
            <a:r>
              <a:rPr lang="en-US" baseline="0" dirty="0" smtClean="0"/>
              <a:t> path.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1536E-060B-F14E-B6F2-B7934276DE3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3733800"/>
            <a:ext cx="8763000" cy="1981200"/>
            <a:chOff x="0" y="2208"/>
            <a:chExt cx="5520" cy="153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ltGray">
            <a:xfrm>
              <a:off x="624" y="2208"/>
              <a:ext cx="4896" cy="15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white">
            <a:xfrm>
              <a:off x="654" y="2352"/>
              <a:ext cx="4818" cy="134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0" y="3072"/>
              <a:ext cx="624" cy="0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35000" y="533400"/>
            <a:ext cx="8077200" cy="304800"/>
            <a:chOff x="400" y="336"/>
            <a:chExt cx="5088" cy="192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2" name="Picture 17" descr="ol_g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0"/>
            <a:ext cx="46482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charset="2"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4CBC76-E1A6-E243-A175-3AE143E2873F}" type="datetime1">
              <a:rPr lang="en-US" smtClean="0"/>
              <a:pPr/>
              <a:t>9/6/12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737C0F3-19AB-F54D-9660-D3470DE5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9409B-4384-FB4C-BD61-24F23F95DD77}" type="datetime1">
              <a:rPr lang="en-US" smtClean="0"/>
              <a:pPr/>
              <a:t>9/6/12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7C0F3-19AB-F54D-9660-D3470DE5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BAC2C-7F1E-B64E-8A3F-302AC6C4C1E3}" type="datetime1">
              <a:rPr lang="en-US" smtClean="0"/>
              <a:pPr/>
              <a:t>9/6/12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7C0F3-19AB-F54D-9660-D3470DE5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1053F-9E4B-F74C-9BF0-7B226CE3C1CF}" type="datetime1">
              <a:rPr lang="en-US" smtClean="0"/>
              <a:pPr/>
              <a:t>9/6/12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7C0F3-19AB-F54D-9660-D3470DE5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0ACFE-0221-4441-9C90-4AD67DD552D5}" type="datetime1">
              <a:rPr lang="en-US" smtClean="0"/>
              <a:pPr/>
              <a:t>9/6/12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7C0F3-19AB-F54D-9660-D3470DE5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07E67-4FC7-E346-8D5B-6FF93417D40F}" type="datetime1">
              <a:rPr lang="en-US" smtClean="0"/>
              <a:pPr/>
              <a:t>9/6/12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7C0F3-19AB-F54D-9660-D3470DE5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2F7AA-2C04-5A4D-B38B-37A2AF283DC0}" type="datetime1">
              <a:rPr lang="en-US" smtClean="0"/>
              <a:pPr/>
              <a:t>9/6/12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7C0F3-19AB-F54D-9660-D3470DE5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B1565-7A7A-FD48-B397-8A8829DB02B9}" type="datetime1">
              <a:rPr lang="en-US" smtClean="0"/>
              <a:pPr/>
              <a:t>9/6/12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7C0F3-19AB-F54D-9660-D3470DE5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DC76D-7AEC-9743-91C0-2A902474FB39}" type="datetime1">
              <a:rPr lang="en-US" smtClean="0"/>
              <a:pPr/>
              <a:t>9/6/12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7C0F3-19AB-F54D-9660-D3470DE5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FE398D-C70C-BB49-82B0-7050F6E6616E}" type="datetime1">
              <a:rPr lang="en-US" smtClean="0"/>
              <a:pPr/>
              <a:t>9/6/12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7C0F3-19AB-F54D-9660-D3470DE5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1404C-F2C1-3149-87DF-E7893A0DB7D8}" type="datetime1">
              <a:rPr lang="en-US" smtClean="0"/>
              <a:pPr/>
              <a:t>9/6/12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7C0F3-19AB-F54D-9660-D3470DE5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15FD9B-B281-2542-A6CE-2D483DE82401}" type="datetime1">
              <a:rPr lang="en-US" smtClean="0"/>
              <a:pPr/>
              <a:t>9/6/12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7C0F3-19AB-F54D-9660-D3470DE5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ADC9E-CCE4-6944-BF43-B9CBD9AE8102}" type="datetime1">
              <a:rPr lang="en-US" smtClean="0"/>
              <a:pPr/>
              <a:t>9/6/12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7C0F3-19AB-F54D-9660-D3470DE5B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1417638"/>
            <a:ext cx="8305800" cy="182562"/>
            <a:chOff x="240" y="893"/>
            <a:chExt cx="5232" cy="115"/>
          </a:xfrm>
        </p:grpSpPr>
        <p:sp>
          <p:nvSpPr>
            <p:cNvPr id="8197" name="Rectangle 5"/>
            <p:cNvSpPr>
              <a:spLocks noChangeArrowheads="1"/>
            </p:cNvSpPr>
            <p:nvPr userDrawn="1"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8198" name="Line 6"/>
            <p:cNvSpPr>
              <a:spLocks noChangeShapeType="1"/>
            </p:cNvSpPr>
            <p:nvPr userDrawn="1"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fld id="{7F86339E-8656-FD42-A627-8FD7B0200FFF}" type="datetime1">
              <a:rPr lang="en-US" smtClean="0"/>
              <a:pPr/>
              <a:t>9/6/12</a:t>
            </a:fld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4737C0F3-19AB-F54D-9660-D3470DE5B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034" name="Picture 13" descr="ol_gld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191000" y="6253163"/>
            <a:ext cx="46482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Char char="n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charset="2"/>
        <a:buChar char="n"/>
        <a:defRPr sz="23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4" Type="http://schemas.openxmlformats.org/officeDocument/2006/relationships/image" Target="../media/image3.png"/><Relationship Id="rId5" Type="http://schemas.openxmlformats.org/officeDocument/2006/relationships/image" Target="../media/image4.pdf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df"/><Relationship Id="rId4" Type="http://schemas.openxmlformats.org/officeDocument/2006/relationships/image" Target="../media/image7.png"/><Relationship Id="rId5" Type="http://schemas.openxmlformats.org/officeDocument/2006/relationships/image" Target="../media/image8.pdf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AlphaZ</a:t>
            </a:r>
            <a:r>
              <a:rPr lang="en-US" dirty="0" smtClean="0"/>
              <a:t>: A System for Design Space Exploration in the Polyhedral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Tomofumi</a:t>
            </a:r>
            <a:r>
              <a:rPr lang="en-US" dirty="0" smtClean="0"/>
              <a:t> Yuki, </a:t>
            </a:r>
            <a:r>
              <a:rPr lang="en-US" dirty="0" err="1" smtClean="0"/>
              <a:t>Gautam</a:t>
            </a:r>
            <a:r>
              <a:rPr lang="en-US" dirty="0" smtClean="0"/>
              <a:t> Gupta, </a:t>
            </a:r>
            <a:r>
              <a:rPr lang="en-US" dirty="0" err="1" smtClean="0"/>
              <a:t>DaeGon</a:t>
            </a:r>
            <a:r>
              <a:rPr lang="en-US" dirty="0" smtClean="0"/>
              <a:t> Kim, </a:t>
            </a:r>
            <a:r>
              <a:rPr lang="en-US" dirty="0" err="1" smtClean="0"/>
              <a:t>Tanveer</a:t>
            </a:r>
            <a:r>
              <a:rPr lang="en-US" dirty="0" smtClean="0"/>
              <a:t> </a:t>
            </a:r>
            <a:r>
              <a:rPr lang="en-US" dirty="0" err="1" smtClean="0"/>
              <a:t>Pathan</a:t>
            </a:r>
            <a:r>
              <a:rPr lang="en-US" dirty="0" smtClean="0"/>
              <a:t>, and </a:t>
            </a:r>
            <a:r>
              <a:rPr lang="en-US" b="1" dirty="0" smtClean="0"/>
              <a:t>Sanjay </a:t>
            </a:r>
            <a:r>
              <a:rPr lang="en-US" b="1" dirty="0" err="1" smtClean="0"/>
              <a:t>Rajopadhye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r>
              <a:rPr lang="en-US" dirty="0" smtClean="0"/>
              <a:t>Once the two loops are fused:</a:t>
            </a:r>
          </a:p>
          <a:p>
            <a:pPr lvl="1"/>
            <a:r>
              <a:rPr lang="en-US" dirty="0" smtClean="0"/>
              <a:t>Value of </a:t>
            </a:r>
            <a:r>
              <a:rPr lang="en-US" dirty="0" smtClean="0">
                <a:latin typeface="Courier"/>
                <a:cs typeface="Courier"/>
              </a:rPr>
              <a:t>X </a:t>
            </a:r>
            <a:r>
              <a:rPr lang="en-US" dirty="0" smtClean="0"/>
              <a:t>only needs to be preserved for one iteration </a:t>
            </a:r>
            <a:r>
              <a:rPr lang="en-US" smtClean="0"/>
              <a:t>of </a:t>
            </a:r>
            <a:r>
              <a:rPr lang="en-US" smtClean="0">
                <a:latin typeface="Courier"/>
                <a:cs typeface="Courier"/>
              </a:rPr>
              <a:t>i2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We don’t need a full array </a:t>
            </a:r>
            <a:r>
              <a:rPr lang="en-US" smtClean="0">
                <a:latin typeface="Courier"/>
                <a:cs typeface="Courier"/>
              </a:rPr>
              <a:t>X’</a:t>
            </a:r>
            <a:r>
              <a:rPr lang="en-US" smtClean="0"/>
              <a:t>, just a scalar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adi.c</a:t>
            </a:r>
            <a:r>
              <a:rPr lang="en-US" dirty="0" smtClean="0"/>
              <a:t>: With Extra Memory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41510" y="4748754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45236" y="4748754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Curved Connector 15"/>
          <p:cNvCxnSpPr>
            <a:stCxn id="5" idx="0"/>
            <a:endCxn id="4" idx="0"/>
          </p:cNvCxnSpPr>
          <p:nvPr/>
        </p:nvCxnSpPr>
        <p:spPr>
          <a:xfrm rot="16200000" flipV="1">
            <a:off x="4545236" y="4596891"/>
            <a:ext cx="1588" cy="303726"/>
          </a:xfrm>
          <a:prstGeom prst="curvedConnector3">
            <a:avLst>
              <a:gd name="adj1" fmla="val 14395466"/>
            </a:avLst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31" idx="0"/>
            <a:endCxn id="5" idx="0"/>
          </p:cNvCxnSpPr>
          <p:nvPr/>
        </p:nvCxnSpPr>
        <p:spPr>
          <a:xfrm rot="16200000" flipH="1" flipV="1">
            <a:off x="4848039" y="4594636"/>
            <a:ext cx="3177" cy="305057"/>
          </a:xfrm>
          <a:prstGeom prst="curvedConnector3">
            <a:avLst>
              <a:gd name="adj1" fmla="val -7195467"/>
            </a:avLst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634058" y="4747960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37784" y="4747960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Curved Connector 19"/>
          <p:cNvCxnSpPr>
            <a:stCxn id="19" idx="0"/>
            <a:endCxn id="18" idx="0"/>
          </p:cNvCxnSpPr>
          <p:nvPr/>
        </p:nvCxnSpPr>
        <p:spPr>
          <a:xfrm rot="16200000" flipV="1">
            <a:off x="3937784" y="4596097"/>
            <a:ext cx="1588" cy="303726"/>
          </a:xfrm>
          <a:prstGeom prst="curvedConnector3">
            <a:avLst>
              <a:gd name="adj1" fmla="val 14395466"/>
            </a:avLst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4" idx="0"/>
            <a:endCxn id="19" idx="0"/>
          </p:cNvCxnSpPr>
          <p:nvPr/>
        </p:nvCxnSpPr>
        <p:spPr>
          <a:xfrm rot="16200000" flipV="1">
            <a:off x="4241113" y="4596494"/>
            <a:ext cx="794" cy="303726"/>
          </a:xfrm>
          <a:prstGeom prst="curvedConnector3">
            <a:avLst>
              <a:gd name="adj1" fmla="val 28890932"/>
            </a:avLst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330075" y="4747166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urved Connector 22"/>
          <p:cNvCxnSpPr>
            <a:stCxn id="18" idx="0"/>
            <a:endCxn id="22" idx="0"/>
          </p:cNvCxnSpPr>
          <p:nvPr/>
        </p:nvCxnSpPr>
        <p:spPr>
          <a:xfrm rot="16200000" flipV="1">
            <a:off x="3633533" y="4595571"/>
            <a:ext cx="794" cy="303983"/>
          </a:xfrm>
          <a:prstGeom prst="curvedConnector3">
            <a:avLst>
              <a:gd name="adj1" fmla="val 28890932"/>
            </a:avLst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761728" y="4747165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065454" y="4747165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urved Connector 25"/>
          <p:cNvCxnSpPr>
            <a:stCxn id="25" idx="0"/>
            <a:endCxn id="24" idx="0"/>
          </p:cNvCxnSpPr>
          <p:nvPr/>
        </p:nvCxnSpPr>
        <p:spPr>
          <a:xfrm rot="16200000" flipV="1">
            <a:off x="6065454" y="4595302"/>
            <a:ext cx="1588" cy="303726"/>
          </a:xfrm>
          <a:prstGeom prst="curvedConnector3">
            <a:avLst>
              <a:gd name="adj1" fmla="val 14395466"/>
            </a:avLst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154276" y="4746371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458002" y="4746371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Curved Connector 28"/>
          <p:cNvCxnSpPr>
            <a:stCxn id="28" idx="0"/>
            <a:endCxn id="27" idx="0"/>
          </p:cNvCxnSpPr>
          <p:nvPr/>
        </p:nvCxnSpPr>
        <p:spPr>
          <a:xfrm rot="16200000" flipV="1">
            <a:off x="5458002" y="4594508"/>
            <a:ext cx="1588" cy="303726"/>
          </a:xfrm>
          <a:prstGeom prst="curvedConnector3">
            <a:avLst>
              <a:gd name="adj1" fmla="val 14395466"/>
            </a:avLst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24" idx="0"/>
            <a:endCxn id="28" idx="0"/>
          </p:cNvCxnSpPr>
          <p:nvPr/>
        </p:nvCxnSpPr>
        <p:spPr>
          <a:xfrm rot="16200000" flipV="1">
            <a:off x="5761331" y="4594905"/>
            <a:ext cx="794" cy="303726"/>
          </a:xfrm>
          <a:prstGeom prst="curvedConnector3">
            <a:avLst>
              <a:gd name="adj1" fmla="val 28890932"/>
            </a:avLst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850293" y="4745577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Curved Connector 31"/>
          <p:cNvCxnSpPr>
            <a:stCxn id="27" idx="0"/>
            <a:endCxn id="31" idx="0"/>
          </p:cNvCxnSpPr>
          <p:nvPr/>
        </p:nvCxnSpPr>
        <p:spPr>
          <a:xfrm rot="16200000" flipV="1">
            <a:off x="5153751" y="4593982"/>
            <a:ext cx="794" cy="303983"/>
          </a:xfrm>
          <a:prstGeom prst="curvedConnector3">
            <a:avLst>
              <a:gd name="adj1" fmla="val 28890932"/>
            </a:avLst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39842" y="4710647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X[i1]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13099" y="5332431"/>
            <a:ext cx="101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X’[i1]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04303" y="1622663"/>
            <a:ext cx="752633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b="1" dirty="0" smtClean="0">
                <a:latin typeface="Courier"/>
                <a:cs typeface="Courier"/>
              </a:rPr>
              <a:t>for (i2 = 0; i2 &lt; </a:t>
            </a:r>
            <a:r>
              <a:rPr lang="en-US" b="1" dirty="0" err="1" smtClean="0">
                <a:latin typeface="Courier"/>
                <a:cs typeface="Courier"/>
              </a:rPr>
              <a:t>n</a:t>
            </a:r>
            <a:r>
              <a:rPr lang="en-US" b="1" dirty="0" smtClean="0">
                <a:latin typeface="Courier"/>
                <a:cs typeface="Courier"/>
              </a:rPr>
              <a:t>; i2++)</a:t>
            </a:r>
          </a:p>
          <a:p>
            <a:r>
              <a:rPr lang="en-US" b="1" dirty="0" smtClean="0">
                <a:latin typeface="Courier"/>
                <a:cs typeface="Courier"/>
              </a:rPr>
              <a:t>S1:      X[i1][i2] = foo(X[i1][i2], X[i1][i2-1], …)</a:t>
            </a:r>
          </a:p>
          <a:p>
            <a:r>
              <a:rPr lang="en-US" dirty="0" smtClean="0">
                <a:latin typeface="Courier"/>
                <a:cs typeface="Courier"/>
              </a:rPr>
              <a:t>   …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b="1" dirty="0" smtClean="0">
                <a:latin typeface="Courier"/>
                <a:cs typeface="Courier"/>
              </a:rPr>
              <a:t>for (i2 = 1; i2 &lt; </a:t>
            </a:r>
            <a:r>
              <a:rPr lang="en-US" b="1" dirty="0" err="1" smtClean="0">
                <a:latin typeface="Courier"/>
                <a:cs typeface="Courier"/>
              </a:rPr>
              <a:t>n</a:t>
            </a:r>
            <a:r>
              <a:rPr lang="en-US" b="1" dirty="0" smtClean="0">
                <a:latin typeface="Courier"/>
                <a:cs typeface="Courier"/>
              </a:rPr>
              <a:t>; i2++)</a:t>
            </a:r>
          </a:p>
          <a:p>
            <a:r>
              <a:rPr lang="en-US" b="1" dirty="0" smtClean="0">
                <a:latin typeface="Courier"/>
                <a:cs typeface="Courier"/>
              </a:rPr>
              <a:t>S2:</a:t>
            </a:r>
            <a:r>
              <a:rPr lang="en-US" dirty="0" smtClean="0">
                <a:latin typeface="Courier"/>
                <a:cs typeface="Courier"/>
              </a:rPr>
              <a:t>     </a:t>
            </a:r>
            <a:r>
              <a:rPr lang="en-US" b="1" dirty="0" smtClean="0">
                <a:latin typeface="Courier"/>
                <a:cs typeface="Courier"/>
              </a:rPr>
              <a:t>X’[i1][i2] = bar(X[i1][i2], X[i1][i2-1], …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smtClean="0">
                <a:latin typeface="Courier"/>
                <a:cs typeface="Courier"/>
              </a:rPr>
              <a:t>   …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3330075" y="5398037"/>
            <a:ext cx="303726" cy="30372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746B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633801" y="5398037"/>
            <a:ext cx="303726" cy="30372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746B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937527" y="5398037"/>
            <a:ext cx="303726" cy="30372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746B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4241253" y="5398037"/>
            <a:ext cx="303726" cy="30372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746B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4544979" y="5398037"/>
            <a:ext cx="303726" cy="30372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746B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4848705" y="5398037"/>
            <a:ext cx="303726" cy="30372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746B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5152431" y="5398037"/>
            <a:ext cx="303726" cy="30372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746B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5456157" y="5398037"/>
            <a:ext cx="303726" cy="30372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746B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5759883" y="5398037"/>
            <a:ext cx="303726" cy="30372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746B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6063609" y="5398037"/>
            <a:ext cx="303726" cy="30372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746B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3" name="Straight Arrow Connector 122"/>
          <p:cNvCxnSpPr>
            <a:stCxn id="122" idx="0"/>
          </p:cNvCxnSpPr>
          <p:nvPr/>
        </p:nvCxnSpPr>
        <p:spPr>
          <a:xfrm rot="5400000" flipH="1" flipV="1">
            <a:off x="6042821" y="5223542"/>
            <a:ext cx="347146" cy="1845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22" idx="0"/>
          </p:cNvCxnSpPr>
          <p:nvPr/>
        </p:nvCxnSpPr>
        <p:spPr>
          <a:xfrm rot="16200000" flipV="1">
            <a:off x="5890959" y="5073523"/>
            <a:ext cx="347146" cy="301881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5609865" y="5050097"/>
            <a:ext cx="303725" cy="347941"/>
            <a:chOff x="6333998" y="5366670"/>
            <a:chExt cx="303725" cy="347941"/>
          </a:xfrm>
        </p:grpSpPr>
        <p:cxnSp>
          <p:nvCxnSpPr>
            <p:cNvPr id="126" name="Straight Arrow Connector 125"/>
            <p:cNvCxnSpPr>
              <a:stCxn id="121" idx="0"/>
            </p:cNvCxnSpPr>
            <p:nvPr/>
          </p:nvCxnSpPr>
          <p:spPr>
            <a:xfrm rot="5400000" flipH="1" flipV="1">
              <a:off x="6463228" y="5540115"/>
              <a:ext cx="347146" cy="184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>
              <a:stCxn id="121" idx="0"/>
            </p:cNvCxnSpPr>
            <p:nvPr/>
          </p:nvCxnSpPr>
          <p:spPr>
            <a:xfrm rot="16200000" flipV="1">
              <a:off x="6310969" y="5389699"/>
              <a:ext cx="347940" cy="301881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>
            <a:off x="5306934" y="5052480"/>
            <a:ext cx="303725" cy="347941"/>
            <a:chOff x="4696894" y="5191922"/>
            <a:chExt cx="303725" cy="347941"/>
          </a:xfrm>
        </p:grpSpPr>
        <p:cxnSp>
          <p:nvCxnSpPr>
            <p:cNvPr id="129" name="Straight Arrow Connector 128"/>
            <p:cNvCxnSpPr/>
            <p:nvPr/>
          </p:nvCxnSpPr>
          <p:spPr>
            <a:xfrm rot="5400000" flipH="1" flipV="1">
              <a:off x="4826124" y="5365367"/>
              <a:ext cx="347146" cy="184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 rot="16200000" flipV="1">
              <a:off x="4673865" y="5214951"/>
              <a:ext cx="347940" cy="301881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5003209" y="5053274"/>
            <a:ext cx="303725" cy="347941"/>
            <a:chOff x="4696894" y="5191922"/>
            <a:chExt cx="303725" cy="347941"/>
          </a:xfrm>
        </p:grpSpPr>
        <p:cxnSp>
          <p:nvCxnSpPr>
            <p:cNvPr id="132" name="Straight Arrow Connector 131"/>
            <p:cNvCxnSpPr/>
            <p:nvPr/>
          </p:nvCxnSpPr>
          <p:spPr>
            <a:xfrm rot="5400000" flipH="1" flipV="1">
              <a:off x="4826124" y="5365367"/>
              <a:ext cx="347146" cy="184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 rot="16200000" flipV="1">
              <a:off x="4673865" y="5214951"/>
              <a:ext cx="347940" cy="301881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4696842" y="5054068"/>
            <a:ext cx="303725" cy="347941"/>
            <a:chOff x="4696894" y="5191922"/>
            <a:chExt cx="303725" cy="347941"/>
          </a:xfrm>
        </p:grpSpPr>
        <p:cxnSp>
          <p:nvCxnSpPr>
            <p:cNvPr id="135" name="Straight Arrow Connector 134"/>
            <p:cNvCxnSpPr/>
            <p:nvPr/>
          </p:nvCxnSpPr>
          <p:spPr>
            <a:xfrm rot="5400000" flipH="1" flipV="1">
              <a:off x="4826124" y="5365367"/>
              <a:ext cx="347146" cy="184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rot="16200000" flipV="1">
              <a:off x="4673865" y="5214951"/>
              <a:ext cx="347940" cy="301881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4393116" y="5047990"/>
            <a:ext cx="303725" cy="347941"/>
            <a:chOff x="4696894" y="5191922"/>
            <a:chExt cx="303725" cy="347941"/>
          </a:xfrm>
        </p:grpSpPr>
        <p:cxnSp>
          <p:nvCxnSpPr>
            <p:cNvPr id="138" name="Straight Arrow Connector 137"/>
            <p:cNvCxnSpPr/>
            <p:nvPr/>
          </p:nvCxnSpPr>
          <p:spPr>
            <a:xfrm rot="5400000" flipH="1" flipV="1">
              <a:off x="4826124" y="5365367"/>
              <a:ext cx="347146" cy="184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 rot="16200000" flipV="1">
              <a:off x="4673865" y="5214951"/>
              <a:ext cx="347940" cy="301881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>
            <a:off x="4089390" y="5039913"/>
            <a:ext cx="303725" cy="347941"/>
            <a:chOff x="4696894" y="5191922"/>
            <a:chExt cx="303725" cy="347941"/>
          </a:xfrm>
        </p:grpSpPr>
        <p:cxnSp>
          <p:nvCxnSpPr>
            <p:cNvPr id="141" name="Straight Arrow Connector 140"/>
            <p:cNvCxnSpPr/>
            <p:nvPr/>
          </p:nvCxnSpPr>
          <p:spPr>
            <a:xfrm rot="5400000" flipH="1" flipV="1">
              <a:off x="4826124" y="5365367"/>
              <a:ext cx="347146" cy="184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rot="16200000" flipV="1">
              <a:off x="4673865" y="5214951"/>
              <a:ext cx="347940" cy="301881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/>
          <p:cNvGrpSpPr/>
          <p:nvPr/>
        </p:nvGrpSpPr>
        <p:grpSpPr>
          <a:xfrm>
            <a:off x="3785664" y="5040707"/>
            <a:ext cx="303725" cy="347941"/>
            <a:chOff x="4696894" y="5191922"/>
            <a:chExt cx="303725" cy="347941"/>
          </a:xfrm>
        </p:grpSpPr>
        <p:cxnSp>
          <p:nvCxnSpPr>
            <p:cNvPr id="144" name="Straight Arrow Connector 143"/>
            <p:cNvCxnSpPr/>
            <p:nvPr/>
          </p:nvCxnSpPr>
          <p:spPr>
            <a:xfrm rot="5400000" flipH="1" flipV="1">
              <a:off x="4826124" y="5365367"/>
              <a:ext cx="347146" cy="184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/>
            <p:nvPr/>
          </p:nvCxnSpPr>
          <p:spPr>
            <a:xfrm rot="16200000" flipV="1">
              <a:off x="4673865" y="5214951"/>
              <a:ext cx="347940" cy="301881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3481938" y="5054862"/>
            <a:ext cx="303725" cy="347941"/>
            <a:chOff x="4696894" y="5191922"/>
            <a:chExt cx="303725" cy="347941"/>
          </a:xfrm>
        </p:grpSpPr>
        <p:cxnSp>
          <p:nvCxnSpPr>
            <p:cNvPr id="147" name="Straight Arrow Connector 146"/>
            <p:cNvCxnSpPr/>
            <p:nvPr/>
          </p:nvCxnSpPr>
          <p:spPr>
            <a:xfrm rot="5400000" flipH="1" flipV="1">
              <a:off x="4826124" y="5365367"/>
              <a:ext cx="347146" cy="184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 rot="16200000" flipV="1">
              <a:off x="4673865" y="5214951"/>
              <a:ext cx="347940" cy="301881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Slide Number Placeholder 1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C0F3-19AB-F54D-9660-D3470DE5B86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build="p"/>
      <p:bldP spid="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914400" y="5606958"/>
            <a:ext cx="7772400" cy="523967"/>
          </a:xfrm>
        </p:spPr>
        <p:txBody>
          <a:bodyPr/>
          <a:lstStyle/>
          <a:p>
            <a:r>
              <a:rPr lang="en-US" dirty="0" err="1" smtClean="0"/>
              <a:t>PLuTo</a:t>
            </a:r>
            <a:r>
              <a:rPr lang="en-US" dirty="0" smtClean="0"/>
              <a:t> does not scale because the outer loop is not tiled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adi.c</a:t>
            </a:r>
            <a:r>
              <a:rPr lang="en-US" dirty="0" smtClean="0"/>
              <a:t>: Performance</a:t>
            </a:r>
            <a:endParaRPr lang="en-US" dirty="0"/>
          </a:p>
        </p:txBody>
      </p:sp>
      <p:pic>
        <p:nvPicPr>
          <p:cNvPr id="6" name="Picture 5" descr="xeonADI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15735" y="1506427"/>
            <a:ext cx="4104096" cy="4115528"/>
          </a:xfrm>
          <a:prstGeom prst="rect">
            <a:avLst/>
          </a:prstGeom>
        </p:spPr>
      </p:pic>
      <p:pic>
        <p:nvPicPr>
          <p:cNvPr id="9" name="Picture 8" descr="crayADI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4540099" y="1492158"/>
            <a:ext cx="4103370" cy="4114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C0F3-19AB-F54D-9660-D3470DE5B86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UNAfold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UNAfold</a:t>
            </a:r>
            <a:r>
              <a:rPr lang="en-US" dirty="0" smtClean="0"/>
              <a:t> [Markham and </a:t>
            </a:r>
            <a:r>
              <a:rPr lang="en-US" dirty="0" err="1" smtClean="0"/>
              <a:t>Zuker</a:t>
            </a:r>
            <a:r>
              <a:rPr lang="en-US" dirty="0" smtClean="0"/>
              <a:t> 2008]</a:t>
            </a:r>
          </a:p>
          <a:p>
            <a:pPr lvl="1"/>
            <a:r>
              <a:rPr lang="en-US" dirty="0" smtClean="0"/>
              <a:t>RNA secondary structure prediction algorithm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3</a:t>
            </a:r>
            <a:r>
              <a:rPr lang="en-US" dirty="0" smtClean="0"/>
              <a:t>) algorithm was known [</a:t>
            </a:r>
            <a:r>
              <a:rPr lang="en-US" dirty="0" err="1" smtClean="0"/>
              <a:t>Lyngso</a:t>
            </a:r>
            <a:r>
              <a:rPr lang="en-US" dirty="0" smtClean="0"/>
              <a:t> et al. 1999]</a:t>
            </a:r>
          </a:p>
          <a:p>
            <a:pPr lvl="2"/>
            <a:r>
              <a:rPr lang="en-US" dirty="0" smtClean="0"/>
              <a:t>too complicated to implement</a:t>
            </a:r>
          </a:p>
          <a:p>
            <a:pPr lvl="2"/>
            <a:r>
              <a:rPr lang="en-US" dirty="0" smtClean="0"/>
              <a:t>“good enough” workaround exists</a:t>
            </a:r>
          </a:p>
          <a:p>
            <a:r>
              <a:rPr lang="en-US" dirty="0" err="1" smtClean="0"/>
              <a:t>AlphaZ</a:t>
            </a:r>
            <a:endParaRPr lang="en-US" dirty="0" smtClean="0"/>
          </a:p>
          <a:p>
            <a:pPr lvl="1"/>
            <a:r>
              <a:rPr lang="en-US" dirty="0" smtClean="0"/>
              <a:t>Systematically transform O(n</a:t>
            </a:r>
            <a:r>
              <a:rPr lang="en-US" baseline="30000" dirty="0" smtClean="0"/>
              <a:t>4</a:t>
            </a:r>
            <a:r>
              <a:rPr lang="en-US" dirty="0" smtClean="0"/>
              <a:t>) to O(n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Most of the process can be automated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C0F3-19AB-F54D-9660-D3470DE5B86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UNAFold</a:t>
            </a:r>
            <a:r>
              <a:rPr lang="en-US" dirty="0" smtClean="0"/>
              <a:t>: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Key: Simplifying </a:t>
            </a:r>
            <a:r>
              <a:rPr lang="en-US" dirty="0" smtClean="0"/>
              <a:t>Reductions [POPL 2006]</a:t>
            </a:r>
          </a:p>
          <a:p>
            <a:pPr lvl="1"/>
            <a:r>
              <a:rPr lang="en-US" dirty="0" smtClean="0"/>
              <a:t>Finds “hidden scans” in reductions</a:t>
            </a:r>
          </a:p>
          <a:p>
            <a:pPr lvl="1"/>
            <a:r>
              <a:rPr lang="en-US" dirty="0" smtClean="0"/>
              <a:t>Rare case: compiler can reduce </a:t>
            </a:r>
            <a:r>
              <a:rPr lang="en-US" dirty="0" smtClean="0"/>
              <a:t>complexity</a:t>
            </a:r>
          </a:p>
          <a:p>
            <a:r>
              <a:rPr lang="en-US" i="1" dirty="0" smtClean="0"/>
              <a:t>Almost </a:t>
            </a:r>
            <a:r>
              <a:rPr lang="en-US" dirty="0" smtClean="0"/>
              <a:t>automatic:</a:t>
            </a:r>
          </a:p>
          <a:p>
            <a:pPr lvl="1"/>
            <a:r>
              <a:rPr lang="en-US" dirty="0" smtClean="0"/>
              <a:t>The O(n</a:t>
            </a:r>
            <a:r>
              <a:rPr lang="en-US" baseline="30000" dirty="0" smtClean="0"/>
              <a:t>4</a:t>
            </a:r>
            <a:r>
              <a:rPr lang="en-US" dirty="0" smtClean="0"/>
              <a:t>) section must be separated</a:t>
            </a:r>
          </a:p>
          <a:p>
            <a:pPr lvl="2"/>
            <a:r>
              <a:rPr lang="en-US" dirty="0" smtClean="0"/>
              <a:t>many boundary cases</a:t>
            </a:r>
          </a:p>
          <a:p>
            <a:pPr lvl="1"/>
            <a:r>
              <a:rPr lang="en-US" dirty="0" smtClean="0"/>
              <a:t>Require function to be </a:t>
            </a:r>
            <a:r>
              <a:rPr lang="en-US" dirty="0" err="1" smtClean="0"/>
              <a:t>inlined</a:t>
            </a:r>
            <a:r>
              <a:rPr lang="en-US" dirty="0" smtClean="0"/>
              <a:t> to expose reuse</a:t>
            </a:r>
          </a:p>
          <a:p>
            <a:r>
              <a:rPr lang="en-US" dirty="0" smtClean="0"/>
              <a:t>Transformations to perform the above is available; no manual modification of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C0F3-19AB-F54D-9660-D3470DE5B86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0" y="5618358"/>
            <a:ext cx="7772400" cy="512567"/>
          </a:xfrm>
        </p:spPr>
        <p:txBody>
          <a:bodyPr/>
          <a:lstStyle/>
          <a:p>
            <a:r>
              <a:rPr lang="en-US" dirty="0" smtClean="0"/>
              <a:t>Complexity reduction is empirically confirmed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UNAfold</a:t>
            </a:r>
            <a:r>
              <a:rPr lang="en-US" dirty="0" smtClean="0"/>
              <a:t>: Performance</a:t>
            </a:r>
            <a:endParaRPr lang="en-US" dirty="0"/>
          </a:p>
        </p:txBody>
      </p:sp>
      <p:pic>
        <p:nvPicPr>
          <p:cNvPr id="5" name="Picture 4" descr="unafold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00940" y="1503558"/>
            <a:ext cx="4103370" cy="4114800"/>
          </a:xfrm>
          <a:prstGeom prst="rect">
            <a:avLst/>
          </a:prstGeom>
        </p:spPr>
      </p:pic>
      <p:pic>
        <p:nvPicPr>
          <p:cNvPr id="6" name="Picture 5" descr="unafoldLog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4845725" y="1503558"/>
            <a:ext cx="4103370" cy="411480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C0F3-19AB-F54D-9660-D3470DE5B86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AlphaZ</a:t>
            </a:r>
            <a:r>
              <a:rPr lang="en-US" dirty="0" smtClean="0"/>
              <a:t> System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3946" y="1689100"/>
            <a:ext cx="4514154" cy="4441826"/>
          </a:xfrm>
        </p:spPr>
        <p:txBody>
          <a:bodyPr/>
          <a:lstStyle/>
          <a:p>
            <a:r>
              <a:rPr lang="en-US" dirty="0" smtClean="0"/>
              <a:t>Target Mapping:</a:t>
            </a:r>
          </a:p>
          <a:p>
            <a:pPr lvl="1"/>
            <a:r>
              <a:rPr lang="en-US" dirty="0" smtClean="0"/>
              <a:t>Specifies schedule, memory allocation,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31000" y="6477000"/>
            <a:ext cx="1905000" cy="228600"/>
          </a:xfrm>
        </p:spPr>
        <p:txBody>
          <a:bodyPr/>
          <a:lstStyle/>
          <a:p>
            <a:fld id="{4737C0F3-19AB-F54D-9660-D3470DE5B86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14400" y="2392953"/>
            <a:ext cx="499722" cy="4953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044699" y="2097776"/>
            <a:ext cx="1098550" cy="108882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Alpha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>
          <a:xfrm>
            <a:off x="1414122" y="2640603"/>
            <a:ext cx="630577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04950" y="3349625"/>
            <a:ext cx="5060950" cy="27336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692274" y="3562448"/>
            <a:ext cx="1803400" cy="723900"/>
          </a:xfrm>
          <a:prstGeom prst="roundRect">
            <a:avLst>
              <a:gd name="adj" fmla="val 30702"/>
            </a:avLst>
          </a:prstGeom>
          <a:solidFill>
            <a:srgbClr val="786CFF"/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Polyhedral Representation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6" name="Straight Arrow Connector 15"/>
          <p:cNvCxnSpPr>
            <a:stCxn id="6" idx="4"/>
            <a:endCxn id="14" idx="0"/>
          </p:cNvCxnSpPr>
          <p:nvPr/>
        </p:nvCxnSpPr>
        <p:spPr>
          <a:xfrm rot="5400000">
            <a:off x="2406053" y="3374526"/>
            <a:ext cx="3758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693069" y="5027612"/>
            <a:ext cx="1803400" cy="723900"/>
          </a:xfrm>
          <a:prstGeom prst="roundRect">
            <a:avLst>
              <a:gd name="adj" fmla="val 30702"/>
            </a:avLst>
          </a:prstGeom>
          <a:solidFill>
            <a:srgbClr val="786CFF"/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Target Mapping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64061" y="4468812"/>
            <a:ext cx="1803400" cy="493712"/>
          </a:xfrm>
          <a:prstGeom prst="rect">
            <a:avLst/>
          </a:prstGeom>
          <a:solidFill>
            <a:srgbClr val="FF9268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Analyses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64061" y="3679130"/>
            <a:ext cx="1803400" cy="493712"/>
          </a:xfrm>
          <a:prstGeom prst="rect">
            <a:avLst/>
          </a:prstGeom>
          <a:solidFill>
            <a:srgbClr val="FF9268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Transformations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64061" y="5257800"/>
            <a:ext cx="1803400" cy="493712"/>
          </a:xfrm>
          <a:prstGeom prst="rect">
            <a:avLst/>
          </a:prstGeom>
          <a:solidFill>
            <a:srgbClr val="FF9268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Code Gen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14" idx="3"/>
            <a:endCxn id="15" idx="1"/>
          </p:cNvCxnSpPr>
          <p:nvPr/>
        </p:nvCxnSpPr>
        <p:spPr>
          <a:xfrm>
            <a:off x="3495674" y="3924398"/>
            <a:ext cx="1068387" cy="791270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4" idx="3"/>
            <a:endCxn id="17" idx="1"/>
          </p:cNvCxnSpPr>
          <p:nvPr/>
        </p:nvCxnSpPr>
        <p:spPr>
          <a:xfrm>
            <a:off x="3495674" y="3924398"/>
            <a:ext cx="1068387" cy="1588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Wave 59"/>
          <p:cNvSpPr/>
          <p:nvPr/>
        </p:nvSpPr>
        <p:spPr>
          <a:xfrm>
            <a:off x="6959600" y="3379982"/>
            <a:ext cx="1485900" cy="825500"/>
          </a:xfrm>
          <a:prstGeom prst="wave">
            <a:avLst>
              <a:gd name="adj1" fmla="val 6346"/>
              <a:gd name="adj2" fmla="val -855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C+OpenMP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2" name="Straight Arrow Connector 91"/>
          <p:cNvCxnSpPr>
            <a:stCxn id="15" idx="1"/>
            <a:endCxn id="12" idx="3"/>
          </p:cNvCxnSpPr>
          <p:nvPr/>
        </p:nvCxnSpPr>
        <p:spPr>
          <a:xfrm rot="10800000" flipV="1">
            <a:off x="3496469" y="4715668"/>
            <a:ext cx="1067592" cy="673894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0" name="Group 99"/>
          <p:cNvGrpSpPr/>
          <p:nvPr/>
        </p:nvGrpSpPr>
        <p:grpSpPr>
          <a:xfrm>
            <a:off x="2593973" y="4286348"/>
            <a:ext cx="1970088" cy="1218308"/>
            <a:chOff x="2593973" y="4286348"/>
            <a:chExt cx="1970088" cy="1218308"/>
          </a:xfrm>
        </p:grpSpPr>
        <p:cxnSp>
          <p:nvCxnSpPr>
            <p:cNvPr id="95" name="Shape 94"/>
            <p:cNvCxnSpPr>
              <a:stCxn id="14" idx="2"/>
            </p:cNvCxnSpPr>
            <p:nvPr/>
          </p:nvCxnSpPr>
          <p:spPr>
            <a:xfrm rot="16200000" flipH="1">
              <a:off x="2830561" y="4049760"/>
              <a:ext cx="429320" cy="902495"/>
            </a:xfrm>
            <a:prstGeom prst="curvedConnector2">
              <a:avLst/>
            </a:prstGeom>
            <a:ln w="317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hape 96"/>
            <p:cNvCxnSpPr>
              <a:stCxn id="12" idx="0"/>
            </p:cNvCxnSpPr>
            <p:nvPr/>
          </p:nvCxnSpPr>
          <p:spPr>
            <a:xfrm rot="5400000" flipH="1" flipV="1">
              <a:off x="2889647" y="4420790"/>
              <a:ext cx="311944" cy="901700"/>
            </a:xfrm>
            <a:prstGeom prst="curvedConnector2">
              <a:avLst/>
            </a:prstGeom>
            <a:ln w="317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urved Connector 98"/>
            <p:cNvCxnSpPr>
              <a:endCxn id="18" idx="1"/>
            </p:cNvCxnSpPr>
            <p:nvPr/>
          </p:nvCxnSpPr>
          <p:spPr>
            <a:xfrm>
              <a:off x="3495674" y="4715668"/>
              <a:ext cx="1068387" cy="788988"/>
            </a:xfrm>
            <a:prstGeom prst="curvedConnector3">
              <a:avLst>
                <a:gd name="adj1" fmla="val 50000"/>
              </a:avLst>
            </a:prstGeom>
            <a:ln w="3175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Wave 100"/>
          <p:cNvSpPr/>
          <p:nvPr/>
        </p:nvSpPr>
        <p:spPr>
          <a:xfrm>
            <a:off x="6959600" y="4302918"/>
            <a:ext cx="1485900" cy="825500"/>
          </a:xfrm>
          <a:prstGeom prst="wave">
            <a:avLst>
              <a:gd name="adj1" fmla="val 6346"/>
              <a:gd name="adj2" fmla="val -855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C+CUDA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" name="Wave 101"/>
          <p:cNvSpPr/>
          <p:nvPr/>
        </p:nvSpPr>
        <p:spPr>
          <a:xfrm>
            <a:off x="6959600" y="5257800"/>
            <a:ext cx="1485900" cy="825500"/>
          </a:xfrm>
          <a:prstGeom prst="wave">
            <a:avLst>
              <a:gd name="adj1" fmla="val 6346"/>
              <a:gd name="adj2" fmla="val -855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C+MPI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4" name="Straight Arrow Connector 103"/>
          <p:cNvCxnSpPr>
            <a:stCxn id="18" idx="3"/>
            <a:endCxn id="60" idx="1"/>
          </p:cNvCxnSpPr>
          <p:nvPr/>
        </p:nvCxnSpPr>
        <p:spPr>
          <a:xfrm flipV="1">
            <a:off x="6367461" y="3792732"/>
            <a:ext cx="604843" cy="1711924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18" idx="3"/>
            <a:endCxn id="101" idx="1"/>
          </p:cNvCxnSpPr>
          <p:nvPr/>
        </p:nvCxnSpPr>
        <p:spPr>
          <a:xfrm flipV="1">
            <a:off x="6367461" y="4715668"/>
            <a:ext cx="604843" cy="788988"/>
          </a:xfrm>
          <a:prstGeom prst="straightConnector1">
            <a:avLst/>
          </a:prstGeom>
          <a:ln w="31750"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18" idx="3"/>
            <a:endCxn id="102" idx="1"/>
          </p:cNvCxnSpPr>
          <p:nvPr/>
        </p:nvCxnSpPr>
        <p:spPr>
          <a:xfrm>
            <a:off x="6367461" y="5504656"/>
            <a:ext cx="604843" cy="165894"/>
          </a:xfrm>
          <a:prstGeom prst="straightConnector1">
            <a:avLst/>
          </a:prstGeom>
          <a:ln w="31750"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Smiley Face 110"/>
          <p:cNvSpPr/>
          <p:nvPr/>
        </p:nvSpPr>
        <p:spPr>
          <a:xfrm>
            <a:off x="3623469" y="1997714"/>
            <a:ext cx="790477" cy="790477"/>
          </a:xfrm>
          <a:prstGeom prst="smileyFace">
            <a:avLst>
              <a:gd name="adj" fmla="val 4653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Up-Down Arrow 112"/>
          <p:cNvSpPr/>
          <p:nvPr/>
        </p:nvSpPr>
        <p:spPr>
          <a:xfrm>
            <a:off x="3769519" y="2871681"/>
            <a:ext cx="512761" cy="921051"/>
          </a:xfrm>
          <a:prstGeom prst="upDownArrow">
            <a:avLst>
              <a:gd name="adj1" fmla="val 35139"/>
              <a:gd name="adj2" fmla="val 4257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Human-in-the-Loop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 </a:t>
            </a:r>
            <a:r>
              <a:rPr lang="en-US" dirty="0" smtClean="0"/>
              <a:t>parallelization—“</a:t>
            </a:r>
            <a:r>
              <a:rPr lang="en-US" dirty="0" smtClean="0"/>
              <a:t>holy grail” goal</a:t>
            </a:r>
          </a:p>
          <a:p>
            <a:pPr lvl="1"/>
            <a:r>
              <a:rPr lang="en-US" dirty="0" smtClean="0"/>
              <a:t>Current automatic tools are restrictive</a:t>
            </a:r>
          </a:p>
          <a:p>
            <a:pPr lvl="2"/>
            <a:r>
              <a:rPr lang="en-US" dirty="0" smtClean="0"/>
              <a:t>A strategy that works well is “hard-coded”</a:t>
            </a:r>
          </a:p>
          <a:p>
            <a:pPr lvl="2"/>
            <a:r>
              <a:rPr lang="en-US" dirty="0" smtClean="0"/>
              <a:t>difficult to pass domain specific knowledge</a:t>
            </a:r>
          </a:p>
          <a:p>
            <a:r>
              <a:rPr lang="en-US" dirty="0" smtClean="0"/>
              <a:t>Human-in-the-Loop</a:t>
            </a:r>
          </a:p>
          <a:p>
            <a:pPr lvl="1"/>
            <a:r>
              <a:rPr lang="en-US" dirty="0" smtClean="0"/>
              <a:t>Provide full control to the user</a:t>
            </a:r>
          </a:p>
          <a:p>
            <a:pPr lvl="2"/>
            <a:r>
              <a:rPr lang="en-US" dirty="0" smtClean="0"/>
              <a:t>Help finding new “good” strategies</a:t>
            </a:r>
          </a:p>
          <a:p>
            <a:pPr lvl="2"/>
            <a:r>
              <a:rPr lang="en-US" dirty="0" smtClean="0"/>
              <a:t>Guide the transformation with domain specific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C0F3-19AB-F54D-9660-D3470DE5B86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dirty="0" smtClean="0"/>
              <a:t>are more strategies worth exploring</a:t>
            </a:r>
          </a:p>
          <a:p>
            <a:pPr lvl="1"/>
            <a:r>
              <a:rPr lang="en-US" dirty="0" smtClean="0"/>
              <a:t>some may currently be difficult to </a:t>
            </a:r>
            <a:r>
              <a:rPr lang="en-US" dirty="0" smtClean="0"/>
              <a:t>automate</a:t>
            </a:r>
          </a:p>
          <a:p>
            <a:r>
              <a:rPr lang="en-US" dirty="0" smtClean="0"/>
              <a:t>Case Studies</a:t>
            </a:r>
          </a:p>
          <a:p>
            <a:pPr lvl="1"/>
            <a:r>
              <a:rPr lang="en-US" dirty="0" err="1" smtClean="0"/>
              <a:t>adi.c</a:t>
            </a:r>
            <a:r>
              <a:rPr lang="en-US" dirty="0" smtClean="0"/>
              <a:t>: memory</a:t>
            </a:r>
          </a:p>
          <a:p>
            <a:pPr lvl="1"/>
            <a:r>
              <a:rPr lang="en-US" dirty="0" err="1" smtClean="0"/>
              <a:t>UNAfold</a:t>
            </a:r>
            <a:r>
              <a:rPr lang="en-US" dirty="0" smtClean="0"/>
              <a:t>: reductions</a:t>
            </a:r>
          </a:p>
          <a:p>
            <a:r>
              <a:rPr lang="en-US" dirty="0" err="1" smtClean="0"/>
              <a:t>AlphaZ</a:t>
            </a:r>
            <a:r>
              <a:rPr lang="en-US" dirty="0" smtClean="0"/>
              <a:t>: Tool for trying out new ideas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C0F3-19AB-F54D-9660-D3470DE5B86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AlphaZ</a:t>
            </a:r>
            <a:r>
              <a:rPr lang="en-US" dirty="0" smtClean="0"/>
              <a:t> Developers/Users</a:t>
            </a:r>
          </a:p>
          <a:p>
            <a:pPr lvl="1"/>
            <a:r>
              <a:rPr lang="en-US" dirty="0" smtClean="0"/>
              <a:t>Members of Mélange at CSU</a:t>
            </a:r>
          </a:p>
          <a:p>
            <a:pPr lvl="1"/>
            <a:r>
              <a:rPr lang="en-US" dirty="0" smtClean="0"/>
              <a:t>Members of CAIRN at IRISA, Rennes</a:t>
            </a:r>
          </a:p>
          <a:p>
            <a:pPr lvl="1"/>
            <a:r>
              <a:rPr lang="en-US" dirty="0" smtClean="0"/>
              <a:t>Dave </a:t>
            </a:r>
            <a:r>
              <a:rPr lang="en-US" dirty="0" err="1" smtClean="0"/>
              <a:t>Wonnacott</a:t>
            </a:r>
            <a:r>
              <a:rPr lang="en-US" dirty="0" smtClean="0"/>
              <a:t> at Haverford University and his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C0F3-19AB-F54D-9660-D3470DE5B86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Key: Simplifying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Simplifying Reductions [POPL 2006]</a:t>
            </a:r>
          </a:p>
          <a:p>
            <a:pPr lvl="1"/>
            <a:r>
              <a:rPr lang="en-US" dirty="0" smtClean="0"/>
              <a:t>Finds “hidden scans” in reductions</a:t>
            </a:r>
          </a:p>
          <a:p>
            <a:pPr lvl="1"/>
            <a:r>
              <a:rPr lang="en-US" dirty="0" smtClean="0"/>
              <a:t>Rare case: compiler can reduce complexity</a:t>
            </a:r>
          </a:p>
          <a:p>
            <a:r>
              <a:rPr lang="en-US" dirty="0" smtClean="0"/>
              <a:t>Main idea: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can be written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C0F3-19AB-F54D-9660-D3470DE5B86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70017" y="3317875"/>
          <a:ext cx="2825884" cy="858497"/>
        </p:xfrm>
        <a:graphic>
          <a:graphicData uri="http://schemas.openxmlformats.org/presentationml/2006/ole">
            <p:oleObj spid="_x0000_s45058" name="Equation" r:id="rId3" imgW="1003300" imgH="30480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2470017" y="4457701"/>
          <a:ext cx="4870583" cy="1320076"/>
        </p:xfrm>
        <a:graphic>
          <a:graphicData uri="http://schemas.openxmlformats.org/presentationml/2006/ole">
            <p:oleObj spid="_x0000_s45059" name="Equation" r:id="rId4" imgW="1638300" imgH="4445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58100" y="3594100"/>
            <a:ext cx="102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O(n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658100" y="5316112"/>
            <a:ext cx="102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O(n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Polyhedral 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Polyhedral Model</a:t>
            </a:r>
          </a:p>
          <a:p>
            <a:pPr lvl="1"/>
            <a:r>
              <a:rPr lang="en-US" dirty="0" smtClean="0"/>
              <a:t>Now a well established approach for automatic parallelization</a:t>
            </a:r>
          </a:p>
          <a:p>
            <a:pPr lvl="1"/>
            <a:r>
              <a:rPr lang="en-US" dirty="0" smtClean="0"/>
              <a:t>Based on mathematical formalism</a:t>
            </a:r>
          </a:p>
          <a:p>
            <a:pPr lvl="1"/>
            <a:r>
              <a:rPr lang="en-US" dirty="0" smtClean="0"/>
              <a:t>Works well for regular/dense computation</a:t>
            </a:r>
          </a:p>
          <a:p>
            <a:r>
              <a:rPr lang="en-US" dirty="0" smtClean="0"/>
              <a:t>Many tools and compilers:</a:t>
            </a:r>
          </a:p>
          <a:p>
            <a:pPr lvl="2"/>
            <a:r>
              <a:rPr lang="en-US" dirty="0" smtClean="0"/>
              <a:t>PIPS, </a:t>
            </a:r>
            <a:r>
              <a:rPr lang="en-US" dirty="0" err="1" smtClean="0"/>
              <a:t>PLuTo</a:t>
            </a:r>
            <a:r>
              <a:rPr lang="en-US" dirty="0" smtClean="0"/>
              <a:t>, </a:t>
            </a:r>
            <a:r>
              <a:rPr lang="en-US" dirty="0" err="1" smtClean="0"/>
              <a:t>MMAlpha</a:t>
            </a:r>
            <a:r>
              <a:rPr lang="en-US" dirty="0" smtClean="0"/>
              <a:t>, </a:t>
            </a:r>
            <a:r>
              <a:rPr lang="en-US" dirty="0" err="1" smtClean="0"/>
              <a:t>RStream</a:t>
            </a:r>
            <a:r>
              <a:rPr lang="en-US" dirty="0" smtClean="0"/>
              <a:t>, </a:t>
            </a:r>
            <a:r>
              <a:rPr lang="en-US" dirty="0" err="1" smtClean="0"/>
              <a:t>GRAPHITE(gcc</a:t>
            </a:r>
            <a:r>
              <a:rPr lang="en-US" dirty="0" smtClean="0"/>
              <a:t>), Polly (LLVM), ...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C0F3-19AB-F54D-9660-D3470DE5B8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Space (still a subset)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Time + Tiling: schedule + parallel loops</a:t>
            </a:r>
          </a:p>
          <a:p>
            <a:pPr lvl="1"/>
            <a:r>
              <a:rPr lang="en-US" dirty="0" smtClean="0"/>
              <a:t>Primary focus of existing tools</a:t>
            </a:r>
          </a:p>
          <a:p>
            <a:r>
              <a:rPr lang="en-US" dirty="0" smtClean="0"/>
              <a:t>Memory Allocation</a:t>
            </a:r>
          </a:p>
          <a:p>
            <a:pPr lvl="1"/>
            <a:r>
              <a:rPr lang="en-US" dirty="0" smtClean="0"/>
              <a:t>Most tools for general purpose processors do not modify the original allocation</a:t>
            </a:r>
          </a:p>
          <a:p>
            <a:pPr lvl="1"/>
            <a:r>
              <a:rPr lang="en-US" dirty="0" smtClean="0"/>
              <a:t>Complex interaction with space time</a:t>
            </a:r>
          </a:p>
          <a:p>
            <a:r>
              <a:rPr lang="en-US" dirty="0" smtClean="0"/>
              <a:t>Higher-level Optimizations</a:t>
            </a:r>
          </a:p>
          <a:p>
            <a:pPr lvl="1"/>
            <a:r>
              <a:rPr lang="en-US" dirty="0" smtClean="0"/>
              <a:t>Reduction detection</a:t>
            </a:r>
          </a:p>
          <a:p>
            <a:pPr lvl="1"/>
            <a:r>
              <a:rPr lang="en-US" dirty="0" smtClean="0"/>
              <a:t>Simplifying Reduction (complexity reduction)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C0F3-19AB-F54D-9660-D3470DE5B86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AlphaZ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 for Exploration</a:t>
            </a:r>
          </a:p>
          <a:p>
            <a:pPr lvl="1"/>
            <a:r>
              <a:rPr lang="en-US" dirty="0" smtClean="0"/>
              <a:t>Provides a collection of analyses, transformations, and code generators</a:t>
            </a:r>
          </a:p>
          <a:p>
            <a:pPr lvl="1"/>
            <a:r>
              <a:rPr lang="en-US" dirty="0" smtClean="0"/>
              <a:t>Unique Features</a:t>
            </a:r>
          </a:p>
          <a:p>
            <a:pPr lvl="2"/>
            <a:r>
              <a:rPr lang="en-US" dirty="0" smtClean="0"/>
              <a:t>Memory Allocation</a:t>
            </a:r>
          </a:p>
          <a:p>
            <a:pPr lvl="2"/>
            <a:r>
              <a:rPr lang="en-US" dirty="0" smtClean="0"/>
              <a:t>Reductions</a:t>
            </a:r>
          </a:p>
          <a:p>
            <a:r>
              <a:rPr lang="en-US" dirty="0" smtClean="0"/>
              <a:t>Can be used as a push-button system</a:t>
            </a:r>
          </a:p>
          <a:p>
            <a:pPr lvl="1"/>
            <a:r>
              <a:rPr lang="en-US" dirty="0" smtClean="0"/>
              <a:t>e.g., Parallelization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PLuTo</a:t>
            </a:r>
            <a:r>
              <a:rPr lang="en-US" dirty="0" smtClean="0"/>
              <a:t> is possible</a:t>
            </a:r>
          </a:p>
          <a:p>
            <a:pPr lvl="1"/>
            <a:r>
              <a:rPr lang="en-US" dirty="0" smtClean="0"/>
              <a:t>Not our current focus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C0F3-19AB-F54D-9660-D3470DE5B86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Paper: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adi.c</a:t>
            </a:r>
            <a:r>
              <a:rPr lang="en-US" dirty="0" smtClean="0"/>
              <a:t> from </a:t>
            </a:r>
            <a:r>
              <a:rPr lang="en-US" dirty="0" err="1" smtClean="0"/>
              <a:t>PolyBench</a:t>
            </a:r>
            <a:endParaRPr lang="en-US" dirty="0" smtClean="0"/>
          </a:p>
          <a:p>
            <a:pPr lvl="1"/>
            <a:r>
              <a:rPr lang="en-US" dirty="0" smtClean="0"/>
              <a:t>Re-considering memory allocation allows the program to be fully tiled</a:t>
            </a:r>
          </a:p>
          <a:p>
            <a:pPr lvl="1"/>
            <a:r>
              <a:rPr lang="en-US" dirty="0" smtClean="0"/>
              <a:t>Outperforms </a:t>
            </a:r>
            <a:r>
              <a:rPr lang="en-US" dirty="0" err="1" smtClean="0"/>
              <a:t>PLuTo</a:t>
            </a:r>
            <a:r>
              <a:rPr lang="en-US" dirty="0" smtClean="0"/>
              <a:t> that only tiles inner loops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UNAfold</a:t>
            </a:r>
            <a:r>
              <a:rPr lang="en-US" dirty="0" smtClean="0"/>
              <a:t> (RNA folding application)</a:t>
            </a:r>
          </a:p>
          <a:p>
            <a:pPr lvl="1"/>
            <a:r>
              <a:rPr lang="en-US" dirty="0" smtClean="0"/>
              <a:t>Complexity reduction from O(n</a:t>
            </a:r>
            <a:r>
              <a:rPr lang="en-US" baseline="30000" dirty="0" smtClean="0"/>
              <a:t>4</a:t>
            </a:r>
            <a:r>
              <a:rPr lang="en-US" dirty="0" smtClean="0"/>
              <a:t>)  to O(n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Application of the transformations is fully automatic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C0F3-19AB-F54D-9660-D3470DE5B86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Talk: Focus on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Tiling requires more memory</a:t>
            </a:r>
          </a:p>
          <a:p>
            <a:r>
              <a:rPr lang="en-US" dirty="0" smtClean="0"/>
              <a:t>e.g., Smith-Waterman dependence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C0F3-19AB-F54D-9660-D3470DE5B86B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231106" y="3213894"/>
            <a:ext cx="3302794" cy="2795588"/>
            <a:chOff x="1231106" y="2820194"/>
            <a:chExt cx="3302794" cy="279558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231900" y="5613400"/>
              <a:ext cx="330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-165894" y="4217194"/>
              <a:ext cx="27955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/>
          <p:cNvGrpSpPr/>
          <p:nvPr/>
        </p:nvGrpSpPr>
        <p:grpSpPr>
          <a:xfrm>
            <a:off x="4686300" y="3211512"/>
            <a:ext cx="3302794" cy="2795588"/>
            <a:chOff x="1231106" y="2820194"/>
            <a:chExt cx="3302794" cy="2795588"/>
          </a:xfrm>
        </p:grpSpPr>
        <p:cxnSp>
          <p:nvCxnSpPr>
            <p:cNvPr id="181" name="Straight Arrow Connector 180"/>
            <p:cNvCxnSpPr/>
            <p:nvPr/>
          </p:nvCxnSpPr>
          <p:spPr>
            <a:xfrm>
              <a:off x="1231900" y="5613400"/>
              <a:ext cx="330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/>
            <p:nvPr/>
          </p:nvCxnSpPr>
          <p:spPr>
            <a:xfrm rot="5400000" flipH="1" flipV="1">
              <a:off x="-165894" y="4217194"/>
              <a:ext cx="27955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0" name="TextBox 259"/>
          <p:cNvSpPr txBox="1"/>
          <p:nvPr/>
        </p:nvSpPr>
        <p:spPr>
          <a:xfrm>
            <a:off x="1676400" y="2755900"/>
            <a:ext cx="215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Sequential</a:t>
            </a:r>
            <a:endParaRPr lang="en-US" sz="2400" dirty="0"/>
          </a:p>
        </p:txBody>
      </p:sp>
      <p:sp>
        <p:nvSpPr>
          <p:cNvPr id="261" name="TextBox 260"/>
          <p:cNvSpPr txBox="1"/>
          <p:nvPr/>
        </p:nvSpPr>
        <p:spPr>
          <a:xfrm>
            <a:off x="5189538" y="2755900"/>
            <a:ext cx="215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Tiled</a:t>
            </a:r>
            <a:endParaRPr lang="en-US" sz="2400" dirty="0"/>
          </a:p>
        </p:txBody>
      </p:sp>
      <p:grpSp>
        <p:nvGrpSpPr>
          <p:cNvPr id="433" name="Group 432"/>
          <p:cNvGrpSpPr/>
          <p:nvPr/>
        </p:nvGrpSpPr>
        <p:grpSpPr>
          <a:xfrm>
            <a:off x="1435100" y="3459559"/>
            <a:ext cx="2743200" cy="2336800"/>
            <a:chOff x="1435100" y="3459559"/>
            <a:chExt cx="2743200" cy="2336800"/>
          </a:xfrm>
        </p:grpSpPr>
        <p:sp>
          <p:nvSpPr>
            <p:cNvPr id="263" name="Oval 262"/>
            <p:cNvSpPr/>
            <p:nvPr/>
          </p:nvSpPr>
          <p:spPr>
            <a:xfrm>
              <a:off x="14351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16383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18415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20447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/>
            <p:nvPr/>
          </p:nvSpPr>
          <p:spPr>
            <a:xfrm>
              <a:off x="22479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/>
            <p:nvPr/>
          </p:nvSpPr>
          <p:spPr>
            <a:xfrm>
              <a:off x="24511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/>
            <p:nvPr/>
          </p:nvSpPr>
          <p:spPr>
            <a:xfrm>
              <a:off x="26543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/>
            <p:nvPr/>
          </p:nvSpPr>
          <p:spPr>
            <a:xfrm>
              <a:off x="28575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>
              <a:off x="30607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32639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>
              <a:off x="34671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>
              <a:off x="36703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/>
            <p:nvPr/>
          </p:nvSpPr>
          <p:spPr>
            <a:xfrm>
              <a:off x="38735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40767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>
              <a:off x="14351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16383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/>
            <p:nvPr/>
          </p:nvSpPr>
          <p:spPr>
            <a:xfrm>
              <a:off x="18415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/>
            <p:nvPr/>
          </p:nvSpPr>
          <p:spPr>
            <a:xfrm>
              <a:off x="20447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>
              <a:off x="22479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>
              <a:off x="24511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/>
            <p:nvPr/>
          </p:nvSpPr>
          <p:spPr>
            <a:xfrm>
              <a:off x="26543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/>
            <p:nvPr/>
          </p:nvSpPr>
          <p:spPr>
            <a:xfrm>
              <a:off x="28575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/>
            <p:nvPr/>
          </p:nvSpPr>
          <p:spPr>
            <a:xfrm>
              <a:off x="30607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/>
            <p:nvPr/>
          </p:nvSpPr>
          <p:spPr>
            <a:xfrm>
              <a:off x="32639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/>
            <p:nvPr/>
          </p:nvSpPr>
          <p:spPr>
            <a:xfrm>
              <a:off x="34671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/>
            <p:nvPr/>
          </p:nvSpPr>
          <p:spPr>
            <a:xfrm>
              <a:off x="36703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/>
            <p:nvPr/>
          </p:nvSpPr>
          <p:spPr>
            <a:xfrm>
              <a:off x="38735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/>
            <p:nvPr/>
          </p:nvSpPr>
          <p:spPr>
            <a:xfrm>
              <a:off x="40767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Oval 292"/>
            <p:cNvSpPr/>
            <p:nvPr/>
          </p:nvSpPr>
          <p:spPr>
            <a:xfrm>
              <a:off x="14351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Oval 293"/>
            <p:cNvSpPr/>
            <p:nvPr/>
          </p:nvSpPr>
          <p:spPr>
            <a:xfrm>
              <a:off x="16383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/>
            <p:cNvSpPr/>
            <p:nvPr/>
          </p:nvSpPr>
          <p:spPr>
            <a:xfrm>
              <a:off x="18415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/>
            <p:cNvSpPr/>
            <p:nvPr/>
          </p:nvSpPr>
          <p:spPr>
            <a:xfrm>
              <a:off x="20447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Oval 296"/>
            <p:cNvSpPr/>
            <p:nvPr/>
          </p:nvSpPr>
          <p:spPr>
            <a:xfrm>
              <a:off x="22479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Oval 297"/>
            <p:cNvSpPr/>
            <p:nvPr/>
          </p:nvSpPr>
          <p:spPr>
            <a:xfrm>
              <a:off x="24511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Oval 298"/>
            <p:cNvSpPr/>
            <p:nvPr/>
          </p:nvSpPr>
          <p:spPr>
            <a:xfrm>
              <a:off x="26543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Oval 299"/>
            <p:cNvSpPr/>
            <p:nvPr/>
          </p:nvSpPr>
          <p:spPr>
            <a:xfrm>
              <a:off x="28575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/>
            <p:cNvSpPr/>
            <p:nvPr/>
          </p:nvSpPr>
          <p:spPr>
            <a:xfrm>
              <a:off x="30607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/>
            <p:cNvSpPr/>
            <p:nvPr/>
          </p:nvSpPr>
          <p:spPr>
            <a:xfrm>
              <a:off x="32639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/>
            <p:cNvSpPr/>
            <p:nvPr/>
          </p:nvSpPr>
          <p:spPr>
            <a:xfrm>
              <a:off x="34671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/>
            <p:nvPr/>
          </p:nvSpPr>
          <p:spPr>
            <a:xfrm>
              <a:off x="36703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Oval 304"/>
            <p:cNvSpPr/>
            <p:nvPr/>
          </p:nvSpPr>
          <p:spPr>
            <a:xfrm>
              <a:off x="38735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Oval 305"/>
            <p:cNvSpPr/>
            <p:nvPr/>
          </p:nvSpPr>
          <p:spPr>
            <a:xfrm>
              <a:off x="40767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/>
            <p:nvPr/>
          </p:nvSpPr>
          <p:spPr>
            <a:xfrm>
              <a:off x="14351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/>
            <p:nvPr/>
          </p:nvSpPr>
          <p:spPr>
            <a:xfrm>
              <a:off x="16383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/>
            <p:cNvSpPr/>
            <p:nvPr/>
          </p:nvSpPr>
          <p:spPr>
            <a:xfrm>
              <a:off x="18415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/>
            <p:nvPr/>
          </p:nvSpPr>
          <p:spPr>
            <a:xfrm>
              <a:off x="20447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Oval 310"/>
            <p:cNvSpPr/>
            <p:nvPr/>
          </p:nvSpPr>
          <p:spPr>
            <a:xfrm>
              <a:off x="22479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Oval 311"/>
            <p:cNvSpPr/>
            <p:nvPr/>
          </p:nvSpPr>
          <p:spPr>
            <a:xfrm>
              <a:off x="24511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/>
            <p:cNvSpPr/>
            <p:nvPr/>
          </p:nvSpPr>
          <p:spPr>
            <a:xfrm>
              <a:off x="26543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Oval 313"/>
            <p:cNvSpPr/>
            <p:nvPr/>
          </p:nvSpPr>
          <p:spPr>
            <a:xfrm>
              <a:off x="28575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/>
            <p:cNvSpPr/>
            <p:nvPr/>
          </p:nvSpPr>
          <p:spPr>
            <a:xfrm>
              <a:off x="30607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Oval 315"/>
            <p:cNvSpPr/>
            <p:nvPr/>
          </p:nvSpPr>
          <p:spPr>
            <a:xfrm>
              <a:off x="32639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Oval 316"/>
            <p:cNvSpPr/>
            <p:nvPr/>
          </p:nvSpPr>
          <p:spPr>
            <a:xfrm>
              <a:off x="34671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Oval 317"/>
            <p:cNvSpPr/>
            <p:nvPr/>
          </p:nvSpPr>
          <p:spPr>
            <a:xfrm>
              <a:off x="36703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Oval 318"/>
            <p:cNvSpPr/>
            <p:nvPr/>
          </p:nvSpPr>
          <p:spPr>
            <a:xfrm>
              <a:off x="38735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Oval 319"/>
            <p:cNvSpPr/>
            <p:nvPr/>
          </p:nvSpPr>
          <p:spPr>
            <a:xfrm>
              <a:off x="40767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/>
            <p:cNvSpPr/>
            <p:nvPr/>
          </p:nvSpPr>
          <p:spPr>
            <a:xfrm>
              <a:off x="14351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Oval 321"/>
            <p:cNvSpPr/>
            <p:nvPr/>
          </p:nvSpPr>
          <p:spPr>
            <a:xfrm>
              <a:off x="16383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Oval 322"/>
            <p:cNvSpPr/>
            <p:nvPr/>
          </p:nvSpPr>
          <p:spPr>
            <a:xfrm>
              <a:off x="18415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Oval 323"/>
            <p:cNvSpPr/>
            <p:nvPr/>
          </p:nvSpPr>
          <p:spPr>
            <a:xfrm>
              <a:off x="20447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324"/>
            <p:cNvSpPr/>
            <p:nvPr/>
          </p:nvSpPr>
          <p:spPr>
            <a:xfrm>
              <a:off x="22479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Oval 325"/>
            <p:cNvSpPr/>
            <p:nvPr/>
          </p:nvSpPr>
          <p:spPr>
            <a:xfrm>
              <a:off x="24511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Oval 326"/>
            <p:cNvSpPr/>
            <p:nvPr/>
          </p:nvSpPr>
          <p:spPr>
            <a:xfrm>
              <a:off x="26543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Oval 327"/>
            <p:cNvSpPr/>
            <p:nvPr/>
          </p:nvSpPr>
          <p:spPr>
            <a:xfrm>
              <a:off x="28575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Oval 328"/>
            <p:cNvSpPr/>
            <p:nvPr/>
          </p:nvSpPr>
          <p:spPr>
            <a:xfrm>
              <a:off x="30607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Oval 329"/>
            <p:cNvSpPr/>
            <p:nvPr/>
          </p:nvSpPr>
          <p:spPr>
            <a:xfrm>
              <a:off x="32639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Oval 330"/>
            <p:cNvSpPr/>
            <p:nvPr/>
          </p:nvSpPr>
          <p:spPr>
            <a:xfrm>
              <a:off x="34671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Oval 331"/>
            <p:cNvSpPr/>
            <p:nvPr/>
          </p:nvSpPr>
          <p:spPr>
            <a:xfrm>
              <a:off x="36703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Oval 332"/>
            <p:cNvSpPr/>
            <p:nvPr/>
          </p:nvSpPr>
          <p:spPr>
            <a:xfrm>
              <a:off x="38735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40767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>
              <a:off x="14351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>
              <a:off x="16383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18415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20447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22479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24511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26543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Oval 341"/>
            <p:cNvSpPr/>
            <p:nvPr/>
          </p:nvSpPr>
          <p:spPr>
            <a:xfrm>
              <a:off x="28575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/>
            <p:cNvSpPr/>
            <p:nvPr/>
          </p:nvSpPr>
          <p:spPr>
            <a:xfrm>
              <a:off x="30607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/>
            <p:cNvSpPr/>
            <p:nvPr/>
          </p:nvSpPr>
          <p:spPr>
            <a:xfrm>
              <a:off x="32639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/>
            <p:cNvSpPr/>
            <p:nvPr/>
          </p:nvSpPr>
          <p:spPr>
            <a:xfrm>
              <a:off x="34671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/>
            <p:cNvSpPr/>
            <p:nvPr/>
          </p:nvSpPr>
          <p:spPr>
            <a:xfrm>
              <a:off x="36703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Oval 346"/>
            <p:cNvSpPr/>
            <p:nvPr/>
          </p:nvSpPr>
          <p:spPr>
            <a:xfrm>
              <a:off x="38735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Oval 347"/>
            <p:cNvSpPr/>
            <p:nvPr/>
          </p:nvSpPr>
          <p:spPr>
            <a:xfrm>
              <a:off x="40767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Oval 348"/>
            <p:cNvSpPr/>
            <p:nvPr/>
          </p:nvSpPr>
          <p:spPr>
            <a:xfrm>
              <a:off x="14351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Oval 349"/>
            <p:cNvSpPr/>
            <p:nvPr/>
          </p:nvSpPr>
          <p:spPr>
            <a:xfrm>
              <a:off x="16383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Oval 350"/>
            <p:cNvSpPr/>
            <p:nvPr/>
          </p:nvSpPr>
          <p:spPr>
            <a:xfrm>
              <a:off x="18415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/>
            <p:cNvSpPr/>
            <p:nvPr/>
          </p:nvSpPr>
          <p:spPr>
            <a:xfrm>
              <a:off x="20447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Oval 352"/>
            <p:cNvSpPr/>
            <p:nvPr/>
          </p:nvSpPr>
          <p:spPr>
            <a:xfrm>
              <a:off x="22479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Oval 353"/>
            <p:cNvSpPr/>
            <p:nvPr/>
          </p:nvSpPr>
          <p:spPr>
            <a:xfrm>
              <a:off x="24511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/>
            <p:nvPr/>
          </p:nvSpPr>
          <p:spPr>
            <a:xfrm>
              <a:off x="26543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/>
            <p:nvPr/>
          </p:nvSpPr>
          <p:spPr>
            <a:xfrm>
              <a:off x="28575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Oval 356"/>
            <p:cNvSpPr/>
            <p:nvPr/>
          </p:nvSpPr>
          <p:spPr>
            <a:xfrm>
              <a:off x="30607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Oval 357"/>
            <p:cNvSpPr/>
            <p:nvPr/>
          </p:nvSpPr>
          <p:spPr>
            <a:xfrm>
              <a:off x="32639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Oval 358"/>
            <p:cNvSpPr/>
            <p:nvPr/>
          </p:nvSpPr>
          <p:spPr>
            <a:xfrm>
              <a:off x="34671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Oval 359"/>
            <p:cNvSpPr/>
            <p:nvPr/>
          </p:nvSpPr>
          <p:spPr>
            <a:xfrm>
              <a:off x="36703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Oval 360"/>
            <p:cNvSpPr/>
            <p:nvPr/>
          </p:nvSpPr>
          <p:spPr>
            <a:xfrm>
              <a:off x="38735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Oval 361"/>
            <p:cNvSpPr/>
            <p:nvPr/>
          </p:nvSpPr>
          <p:spPr>
            <a:xfrm>
              <a:off x="40767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/>
            <p:cNvSpPr/>
            <p:nvPr/>
          </p:nvSpPr>
          <p:spPr>
            <a:xfrm>
              <a:off x="14351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/>
            <p:cNvSpPr/>
            <p:nvPr/>
          </p:nvSpPr>
          <p:spPr>
            <a:xfrm>
              <a:off x="16383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Oval 364"/>
            <p:cNvSpPr/>
            <p:nvPr/>
          </p:nvSpPr>
          <p:spPr>
            <a:xfrm>
              <a:off x="18415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Oval 365"/>
            <p:cNvSpPr/>
            <p:nvPr/>
          </p:nvSpPr>
          <p:spPr>
            <a:xfrm>
              <a:off x="20447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/>
            <p:cNvSpPr/>
            <p:nvPr/>
          </p:nvSpPr>
          <p:spPr>
            <a:xfrm>
              <a:off x="22479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/>
            <p:cNvSpPr/>
            <p:nvPr/>
          </p:nvSpPr>
          <p:spPr>
            <a:xfrm>
              <a:off x="24511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>
              <a:off x="26543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/>
            <p:cNvSpPr/>
            <p:nvPr/>
          </p:nvSpPr>
          <p:spPr>
            <a:xfrm>
              <a:off x="28575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Oval 370"/>
            <p:cNvSpPr/>
            <p:nvPr/>
          </p:nvSpPr>
          <p:spPr>
            <a:xfrm>
              <a:off x="30607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Oval 371"/>
            <p:cNvSpPr/>
            <p:nvPr/>
          </p:nvSpPr>
          <p:spPr>
            <a:xfrm>
              <a:off x="32639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/>
            <p:cNvSpPr/>
            <p:nvPr/>
          </p:nvSpPr>
          <p:spPr>
            <a:xfrm>
              <a:off x="34671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/>
            <p:cNvSpPr/>
            <p:nvPr/>
          </p:nvSpPr>
          <p:spPr>
            <a:xfrm>
              <a:off x="36703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/>
            <p:cNvSpPr/>
            <p:nvPr/>
          </p:nvSpPr>
          <p:spPr>
            <a:xfrm>
              <a:off x="38735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375"/>
            <p:cNvSpPr/>
            <p:nvPr/>
          </p:nvSpPr>
          <p:spPr>
            <a:xfrm>
              <a:off x="40767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Oval 376"/>
            <p:cNvSpPr/>
            <p:nvPr/>
          </p:nvSpPr>
          <p:spPr>
            <a:xfrm>
              <a:off x="14351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Oval 377"/>
            <p:cNvSpPr/>
            <p:nvPr/>
          </p:nvSpPr>
          <p:spPr>
            <a:xfrm>
              <a:off x="16383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Oval 378"/>
            <p:cNvSpPr/>
            <p:nvPr/>
          </p:nvSpPr>
          <p:spPr>
            <a:xfrm>
              <a:off x="18415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Oval 379"/>
            <p:cNvSpPr/>
            <p:nvPr/>
          </p:nvSpPr>
          <p:spPr>
            <a:xfrm>
              <a:off x="20447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Oval 380"/>
            <p:cNvSpPr/>
            <p:nvPr/>
          </p:nvSpPr>
          <p:spPr>
            <a:xfrm>
              <a:off x="22479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Oval 381"/>
            <p:cNvSpPr/>
            <p:nvPr/>
          </p:nvSpPr>
          <p:spPr>
            <a:xfrm>
              <a:off x="24511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Oval 382"/>
            <p:cNvSpPr/>
            <p:nvPr/>
          </p:nvSpPr>
          <p:spPr>
            <a:xfrm>
              <a:off x="26543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Oval 383"/>
            <p:cNvSpPr/>
            <p:nvPr/>
          </p:nvSpPr>
          <p:spPr>
            <a:xfrm>
              <a:off x="28575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Oval 384"/>
            <p:cNvSpPr/>
            <p:nvPr/>
          </p:nvSpPr>
          <p:spPr>
            <a:xfrm>
              <a:off x="30607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Oval 385"/>
            <p:cNvSpPr/>
            <p:nvPr/>
          </p:nvSpPr>
          <p:spPr>
            <a:xfrm>
              <a:off x="32639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Oval 386"/>
            <p:cNvSpPr/>
            <p:nvPr/>
          </p:nvSpPr>
          <p:spPr>
            <a:xfrm>
              <a:off x="34671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Oval 387"/>
            <p:cNvSpPr/>
            <p:nvPr/>
          </p:nvSpPr>
          <p:spPr>
            <a:xfrm>
              <a:off x="36703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Oval 388"/>
            <p:cNvSpPr/>
            <p:nvPr/>
          </p:nvSpPr>
          <p:spPr>
            <a:xfrm>
              <a:off x="38735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Oval 389"/>
            <p:cNvSpPr/>
            <p:nvPr/>
          </p:nvSpPr>
          <p:spPr>
            <a:xfrm>
              <a:off x="40767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Oval 390"/>
            <p:cNvSpPr/>
            <p:nvPr/>
          </p:nvSpPr>
          <p:spPr>
            <a:xfrm>
              <a:off x="14351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Oval 391"/>
            <p:cNvSpPr/>
            <p:nvPr/>
          </p:nvSpPr>
          <p:spPr>
            <a:xfrm>
              <a:off x="16383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Oval 392"/>
            <p:cNvSpPr/>
            <p:nvPr/>
          </p:nvSpPr>
          <p:spPr>
            <a:xfrm>
              <a:off x="18415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/>
            <p:cNvSpPr/>
            <p:nvPr/>
          </p:nvSpPr>
          <p:spPr>
            <a:xfrm>
              <a:off x="20447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/>
            <p:cNvSpPr/>
            <p:nvPr/>
          </p:nvSpPr>
          <p:spPr>
            <a:xfrm>
              <a:off x="22479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Oval 395"/>
            <p:cNvSpPr/>
            <p:nvPr/>
          </p:nvSpPr>
          <p:spPr>
            <a:xfrm>
              <a:off x="24511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/>
            <p:cNvSpPr/>
            <p:nvPr/>
          </p:nvSpPr>
          <p:spPr>
            <a:xfrm>
              <a:off x="26543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Oval 397"/>
            <p:cNvSpPr/>
            <p:nvPr/>
          </p:nvSpPr>
          <p:spPr>
            <a:xfrm>
              <a:off x="28575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/>
            <p:cNvSpPr/>
            <p:nvPr/>
          </p:nvSpPr>
          <p:spPr>
            <a:xfrm>
              <a:off x="30607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>
              <a:off x="32639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Oval 400"/>
            <p:cNvSpPr/>
            <p:nvPr/>
          </p:nvSpPr>
          <p:spPr>
            <a:xfrm>
              <a:off x="34671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Oval 401"/>
            <p:cNvSpPr/>
            <p:nvPr/>
          </p:nvSpPr>
          <p:spPr>
            <a:xfrm>
              <a:off x="36703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/>
            <p:cNvSpPr/>
            <p:nvPr/>
          </p:nvSpPr>
          <p:spPr>
            <a:xfrm>
              <a:off x="38735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/>
            <p:cNvSpPr/>
            <p:nvPr/>
          </p:nvSpPr>
          <p:spPr>
            <a:xfrm>
              <a:off x="40767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/>
            <p:cNvSpPr/>
            <p:nvPr/>
          </p:nvSpPr>
          <p:spPr>
            <a:xfrm>
              <a:off x="14351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/>
            <p:cNvSpPr/>
            <p:nvPr/>
          </p:nvSpPr>
          <p:spPr>
            <a:xfrm>
              <a:off x="16383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Oval 406"/>
            <p:cNvSpPr/>
            <p:nvPr/>
          </p:nvSpPr>
          <p:spPr>
            <a:xfrm>
              <a:off x="18415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Oval 407"/>
            <p:cNvSpPr/>
            <p:nvPr/>
          </p:nvSpPr>
          <p:spPr>
            <a:xfrm>
              <a:off x="20447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Oval 408"/>
            <p:cNvSpPr/>
            <p:nvPr/>
          </p:nvSpPr>
          <p:spPr>
            <a:xfrm>
              <a:off x="22479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Oval 409"/>
            <p:cNvSpPr/>
            <p:nvPr/>
          </p:nvSpPr>
          <p:spPr>
            <a:xfrm>
              <a:off x="24511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Oval 410"/>
            <p:cNvSpPr/>
            <p:nvPr/>
          </p:nvSpPr>
          <p:spPr>
            <a:xfrm>
              <a:off x="26543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Oval 411"/>
            <p:cNvSpPr/>
            <p:nvPr/>
          </p:nvSpPr>
          <p:spPr>
            <a:xfrm>
              <a:off x="28575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Oval 412"/>
            <p:cNvSpPr/>
            <p:nvPr/>
          </p:nvSpPr>
          <p:spPr>
            <a:xfrm>
              <a:off x="30607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Oval 413"/>
            <p:cNvSpPr/>
            <p:nvPr/>
          </p:nvSpPr>
          <p:spPr>
            <a:xfrm>
              <a:off x="32639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Oval 414"/>
            <p:cNvSpPr/>
            <p:nvPr/>
          </p:nvSpPr>
          <p:spPr>
            <a:xfrm>
              <a:off x="34671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Oval 415"/>
            <p:cNvSpPr/>
            <p:nvPr/>
          </p:nvSpPr>
          <p:spPr>
            <a:xfrm>
              <a:off x="36703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Oval 416"/>
            <p:cNvSpPr/>
            <p:nvPr/>
          </p:nvSpPr>
          <p:spPr>
            <a:xfrm>
              <a:off x="38735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Oval 417"/>
            <p:cNvSpPr/>
            <p:nvPr/>
          </p:nvSpPr>
          <p:spPr>
            <a:xfrm>
              <a:off x="40767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Oval 418"/>
            <p:cNvSpPr/>
            <p:nvPr/>
          </p:nvSpPr>
          <p:spPr>
            <a:xfrm>
              <a:off x="14351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Oval 419"/>
            <p:cNvSpPr/>
            <p:nvPr/>
          </p:nvSpPr>
          <p:spPr>
            <a:xfrm>
              <a:off x="16383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Oval 420"/>
            <p:cNvSpPr/>
            <p:nvPr/>
          </p:nvSpPr>
          <p:spPr>
            <a:xfrm>
              <a:off x="18415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Oval 421"/>
            <p:cNvSpPr/>
            <p:nvPr/>
          </p:nvSpPr>
          <p:spPr>
            <a:xfrm>
              <a:off x="20447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Oval 422"/>
            <p:cNvSpPr/>
            <p:nvPr/>
          </p:nvSpPr>
          <p:spPr>
            <a:xfrm>
              <a:off x="22479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Oval 423"/>
            <p:cNvSpPr/>
            <p:nvPr/>
          </p:nvSpPr>
          <p:spPr>
            <a:xfrm>
              <a:off x="24511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Oval 424"/>
            <p:cNvSpPr/>
            <p:nvPr/>
          </p:nvSpPr>
          <p:spPr>
            <a:xfrm>
              <a:off x="26543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Oval 425"/>
            <p:cNvSpPr/>
            <p:nvPr/>
          </p:nvSpPr>
          <p:spPr>
            <a:xfrm>
              <a:off x="28575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Oval 426"/>
            <p:cNvSpPr/>
            <p:nvPr/>
          </p:nvSpPr>
          <p:spPr>
            <a:xfrm>
              <a:off x="30607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Oval 427"/>
            <p:cNvSpPr/>
            <p:nvPr/>
          </p:nvSpPr>
          <p:spPr>
            <a:xfrm>
              <a:off x="32639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Oval 428"/>
            <p:cNvSpPr/>
            <p:nvPr/>
          </p:nvSpPr>
          <p:spPr>
            <a:xfrm>
              <a:off x="34671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Oval 429"/>
            <p:cNvSpPr/>
            <p:nvPr/>
          </p:nvSpPr>
          <p:spPr>
            <a:xfrm>
              <a:off x="36703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Oval 430"/>
            <p:cNvSpPr/>
            <p:nvPr/>
          </p:nvSpPr>
          <p:spPr>
            <a:xfrm>
              <a:off x="38735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Oval 431"/>
            <p:cNvSpPr/>
            <p:nvPr/>
          </p:nvSpPr>
          <p:spPr>
            <a:xfrm>
              <a:off x="40767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3" name="Group 602"/>
          <p:cNvGrpSpPr/>
          <p:nvPr/>
        </p:nvGrpSpPr>
        <p:grpSpPr>
          <a:xfrm>
            <a:off x="4940300" y="3459559"/>
            <a:ext cx="2743200" cy="2336800"/>
            <a:chOff x="1435100" y="3459559"/>
            <a:chExt cx="2743200" cy="2336800"/>
          </a:xfrm>
        </p:grpSpPr>
        <p:sp>
          <p:nvSpPr>
            <p:cNvPr id="604" name="Oval 603"/>
            <p:cNvSpPr/>
            <p:nvPr/>
          </p:nvSpPr>
          <p:spPr>
            <a:xfrm>
              <a:off x="14351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Oval 604"/>
            <p:cNvSpPr/>
            <p:nvPr/>
          </p:nvSpPr>
          <p:spPr>
            <a:xfrm>
              <a:off x="16383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Oval 605"/>
            <p:cNvSpPr/>
            <p:nvPr/>
          </p:nvSpPr>
          <p:spPr>
            <a:xfrm>
              <a:off x="18415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Oval 606"/>
            <p:cNvSpPr/>
            <p:nvPr/>
          </p:nvSpPr>
          <p:spPr>
            <a:xfrm>
              <a:off x="20447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Oval 607"/>
            <p:cNvSpPr/>
            <p:nvPr/>
          </p:nvSpPr>
          <p:spPr>
            <a:xfrm>
              <a:off x="22479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Oval 608"/>
            <p:cNvSpPr/>
            <p:nvPr/>
          </p:nvSpPr>
          <p:spPr>
            <a:xfrm>
              <a:off x="24511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Oval 609"/>
            <p:cNvSpPr/>
            <p:nvPr/>
          </p:nvSpPr>
          <p:spPr>
            <a:xfrm>
              <a:off x="26543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Oval 610"/>
            <p:cNvSpPr/>
            <p:nvPr/>
          </p:nvSpPr>
          <p:spPr>
            <a:xfrm>
              <a:off x="28575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Oval 611"/>
            <p:cNvSpPr/>
            <p:nvPr/>
          </p:nvSpPr>
          <p:spPr>
            <a:xfrm>
              <a:off x="30607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Oval 612"/>
            <p:cNvSpPr/>
            <p:nvPr/>
          </p:nvSpPr>
          <p:spPr>
            <a:xfrm>
              <a:off x="32639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Oval 613"/>
            <p:cNvSpPr/>
            <p:nvPr/>
          </p:nvSpPr>
          <p:spPr>
            <a:xfrm>
              <a:off x="34671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Oval 614"/>
            <p:cNvSpPr/>
            <p:nvPr/>
          </p:nvSpPr>
          <p:spPr>
            <a:xfrm>
              <a:off x="36703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Oval 615"/>
            <p:cNvSpPr/>
            <p:nvPr/>
          </p:nvSpPr>
          <p:spPr>
            <a:xfrm>
              <a:off x="38735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Oval 616"/>
            <p:cNvSpPr/>
            <p:nvPr/>
          </p:nvSpPr>
          <p:spPr>
            <a:xfrm>
              <a:off x="4076700" y="5694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Oval 617"/>
            <p:cNvSpPr/>
            <p:nvPr/>
          </p:nvSpPr>
          <p:spPr>
            <a:xfrm>
              <a:off x="14351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Oval 618"/>
            <p:cNvSpPr/>
            <p:nvPr/>
          </p:nvSpPr>
          <p:spPr>
            <a:xfrm>
              <a:off x="16383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Oval 619"/>
            <p:cNvSpPr/>
            <p:nvPr/>
          </p:nvSpPr>
          <p:spPr>
            <a:xfrm>
              <a:off x="18415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Oval 620"/>
            <p:cNvSpPr/>
            <p:nvPr/>
          </p:nvSpPr>
          <p:spPr>
            <a:xfrm>
              <a:off x="20447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Oval 621"/>
            <p:cNvSpPr/>
            <p:nvPr/>
          </p:nvSpPr>
          <p:spPr>
            <a:xfrm>
              <a:off x="22479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Oval 622"/>
            <p:cNvSpPr/>
            <p:nvPr/>
          </p:nvSpPr>
          <p:spPr>
            <a:xfrm>
              <a:off x="24511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Oval 623"/>
            <p:cNvSpPr/>
            <p:nvPr/>
          </p:nvSpPr>
          <p:spPr>
            <a:xfrm>
              <a:off x="26543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Oval 624"/>
            <p:cNvSpPr/>
            <p:nvPr/>
          </p:nvSpPr>
          <p:spPr>
            <a:xfrm>
              <a:off x="28575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Oval 625"/>
            <p:cNvSpPr/>
            <p:nvPr/>
          </p:nvSpPr>
          <p:spPr>
            <a:xfrm>
              <a:off x="30607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Oval 626"/>
            <p:cNvSpPr/>
            <p:nvPr/>
          </p:nvSpPr>
          <p:spPr>
            <a:xfrm>
              <a:off x="32639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Oval 627"/>
            <p:cNvSpPr/>
            <p:nvPr/>
          </p:nvSpPr>
          <p:spPr>
            <a:xfrm>
              <a:off x="34671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Oval 628"/>
            <p:cNvSpPr/>
            <p:nvPr/>
          </p:nvSpPr>
          <p:spPr>
            <a:xfrm>
              <a:off x="36703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Oval 629"/>
            <p:cNvSpPr/>
            <p:nvPr/>
          </p:nvSpPr>
          <p:spPr>
            <a:xfrm>
              <a:off x="38735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Oval 630"/>
            <p:cNvSpPr/>
            <p:nvPr/>
          </p:nvSpPr>
          <p:spPr>
            <a:xfrm>
              <a:off x="4076700" y="5491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Oval 631"/>
            <p:cNvSpPr/>
            <p:nvPr/>
          </p:nvSpPr>
          <p:spPr>
            <a:xfrm>
              <a:off x="14351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Oval 632"/>
            <p:cNvSpPr/>
            <p:nvPr/>
          </p:nvSpPr>
          <p:spPr>
            <a:xfrm>
              <a:off x="16383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Oval 633"/>
            <p:cNvSpPr/>
            <p:nvPr/>
          </p:nvSpPr>
          <p:spPr>
            <a:xfrm>
              <a:off x="18415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Oval 634"/>
            <p:cNvSpPr/>
            <p:nvPr/>
          </p:nvSpPr>
          <p:spPr>
            <a:xfrm>
              <a:off x="20447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Oval 635"/>
            <p:cNvSpPr/>
            <p:nvPr/>
          </p:nvSpPr>
          <p:spPr>
            <a:xfrm>
              <a:off x="22479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Oval 636"/>
            <p:cNvSpPr/>
            <p:nvPr/>
          </p:nvSpPr>
          <p:spPr>
            <a:xfrm>
              <a:off x="24511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Oval 637"/>
            <p:cNvSpPr/>
            <p:nvPr/>
          </p:nvSpPr>
          <p:spPr>
            <a:xfrm>
              <a:off x="26543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Oval 638"/>
            <p:cNvSpPr/>
            <p:nvPr/>
          </p:nvSpPr>
          <p:spPr>
            <a:xfrm>
              <a:off x="28575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Oval 639"/>
            <p:cNvSpPr/>
            <p:nvPr/>
          </p:nvSpPr>
          <p:spPr>
            <a:xfrm>
              <a:off x="30607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Oval 640"/>
            <p:cNvSpPr/>
            <p:nvPr/>
          </p:nvSpPr>
          <p:spPr>
            <a:xfrm>
              <a:off x="32639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Oval 641"/>
            <p:cNvSpPr/>
            <p:nvPr/>
          </p:nvSpPr>
          <p:spPr>
            <a:xfrm>
              <a:off x="34671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Oval 642"/>
            <p:cNvSpPr/>
            <p:nvPr/>
          </p:nvSpPr>
          <p:spPr>
            <a:xfrm>
              <a:off x="36703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Oval 643"/>
            <p:cNvSpPr/>
            <p:nvPr/>
          </p:nvSpPr>
          <p:spPr>
            <a:xfrm>
              <a:off x="38735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Oval 644"/>
            <p:cNvSpPr/>
            <p:nvPr/>
          </p:nvSpPr>
          <p:spPr>
            <a:xfrm>
              <a:off x="4076700" y="5288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Oval 645"/>
            <p:cNvSpPr/>
            <p:nvPr/>
          </p:nvSpPr>
          <p:spPr>
            <a:xfrm>
              <a:off x="14351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Oval 646"/>
            <p:cNvSpPr/>
            <p:nvPr/>
          </p:nvSpPr>
          <p:spPr>
            <a:xfrm>
              <a:off x="16383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Oval 647"/>
            <p:cNvSpPr/>
            <p:nvPr/>
          </p:nvSpPr>
          <p:spPr>
            <a:xfrm>
              <a:off x="18415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Oval 648"/>
            <p:cNvSpPr/>
            <p:nvPr/>
          </p:nvSpPr>
          <p:spPr>
            <a:xfrm>
              <a:off x="20447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Oval 649"/>
            <p:cNvSpPr/>
            <p:nvPr/>
          </p:nvSpPr>
          <p:spPr>
            <a:xfrm>
              <a:off x="22479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Oval 650"/>
            <p:cNvSpPr/>
            <p:nvPr/>
          </p:nvSpPr>
          <p:spPr>
            <a:xfrm>
              <a:off x="24511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Oval 651"/>
            <p:cNvSpPr/>
            <p:nvPr/>
          </p:nvSpPr>
          <p:spPr>
            <a:xfrm>
              <a:off x="26543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Oval 652"/>
            <p:cNvSpPr/>
            <p:nvPr/>
          </p:nvSpPr>
          <p:spPr>
            <a:xfrm>
              <a:off x="28575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Oval 653"/>
            <p:cNvSpPr/>
            <p:nvPr/>
          </p:nvSpPr>
          <p:spPr>
            <a:xfrm>
              <a:off x="30607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Oval 654"/>
            <p:cNvSpPr/>
            <p:nvPr/>
          </p:nvSpPr>
          <p:spPr>
            <a:xfrm>
              <a:off x="32639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Oval 655"/>
            <p:cNvSpPr/>
            <p:nvPr/>
          </p:nvSpPr>
          <p:spPr>
            <a:xfrm>
              <a:off x="34671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Oval 656"/>
            <p:cNvSpPr/>
            <p:nvPr/>
          </p:nvSpPr>
          <p:spPr>
            <a:xfrm>
              <a:off x="36703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Oval 657"/>
            <p:cNvSpPr/>
            <p:nvPr/>
          </p:nvSpPr>
          <p:spPr>
            <a:xfrm>
              <a:off x="38735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Oval 658"/>
            <p:cNvSpPr/>
            <p:nvPr/>
          </p:nvSpPr>
          <p:spPr>
            <a:xfrm>
              <a:off x="4076700" y="5085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Oval 659"/>
            <p:cNvSpPr/>
            <p:nvPr/>
          </p:nvSpPr>
          <p:spPr>
            <a:xfrm>
              <a:off x="14351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Oval 660"/>
            <p:cNvSpPr/>
            <p:nvPr/>
          </p:nvSpPr>
          <p:spPr>
            <a:xfrm>
              <a:off x="16383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Oval 661"/>
            <p:cNvSpPr/>
            <p:nvPr/>
          </p:nvSpPr>
          <p:spPr>
            <a:xfrm>
              <a:off x="18415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Oval 662"/>
            <p:cNvSpPr/>
            <p:nvPr/>
          </p:nvSpPr>
          <p:spPr>
            <a:xfrm>
              <a:off x="20447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Oval 663"/>
            <p:cNvSpPr/>
            <p:nvPr/>
          </p:nvSpPr>
          <p:spPr>
            <a:xfrm>
              <a:off x="22479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Oval 664"/>
            <p:cNvSpPr/>
            <p:nvPr/>
          </p:nvSpPr>
          <p:spPr>
            <a:xfrm>
              <a:off x="24511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Oval 665"/>
            <p:cNvSpPr/>
            <p:nvPr/>
          </p:nvSpPr>
          <p:spPr>
            <a:xfrm>
              <a:off x="26543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Oval 666"/>
            <p:cNvSpPr/>
            <p:nvPr/>
          </p:nvSpPr>
          <p:spPr>
            <a:xfrm>
              <a:off x="28575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Oval 667"/>
            <p:cNvSpPr/>
            <p:nvPr/>
          </p:nvSpPr>
          <p:spPr>
            <a:xfrm>
              <a:off x="30607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Oval 668"/>
            <p:cNvSpPr/>
            <p:nvPr/>
          </p:nvSpPr>
          <p:spPr>
            <a:xfrm>
              <a:off x="32639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Oval 669"/>
            <p:cNvSpPr/>
            <p:nvPr/>
          </p:nvSpPr>
          <p:spPr>
            <a:xfrm>
              <a:off x="34671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Oval 670"/>
            <p:cNvSpPr/>
            <p:nvPr/>
          </p:nvSpPr>
          <p:spPr>
            <a:xfrm>
              <a:off x="36703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Oval 671"/>
            <p:cNvSpPr/>
            <p:nvPr/>
          </p:nvSpPr>
          <p:spPr>
            <a:xfrm>
              <a:off x="38735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Oval 672"/>
            <p:cNvSpPr/>
            <p:nvPr/>
          </p:nvSpPr>
          <p:spPr>
            <a:xfrm>
              <a:off x="4076700" y="4881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Oval 673"/>
            <p:cNvSpPr/>
            <p:nvPr/>
          </p:nvSpPr>
          <p:spPr>
            <a:xfrm>
              <a:off x="14351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Oval 674"/>
            <p:cNvSpPr/>
            <p:nvPr/>
          </p:nvSpPr>
          <p:spPr>
            <a:xfrm>
              <a:off x="16383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Oval 675"/>
            <p:cNvSpPr/>
            <p:nvPr/>
          </p:nvSpPr>
          <p:spPr>
            <a:xfrm>
              <a:off x="18415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Oval 676"/>
            <p:cNvSpPr/>
            <p:nvPr/>
          </p:nvSpPr>
          <p:spPr>
            <a:xfrm>
              <a:off x="20447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Oval 677"/>
            <p:cNvSpPr/>
            <p:nvPr/>
          </p:nvSpPr>
          <p:spPr>
            <a:xfrm>
              <a:off x="22479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Oval 678"/>
            <p:cNvSpPr/>
            <p:nvPr/>
          </p:nvSpPr>
          <p:spPr>
            <a:xfrm>
              <a:off x="24511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Oval 679"/>
            <p:cNvSpPr/>
            <p:nvPr/>
          </p:nvSpPr>
          <p:spPr>
            <a:xfrm>
              <a:off x="26543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Oval 680"/>
            <p:cNvSpPr/>
            <p:nvPr/>
          </p:nvSpPr>
          <p:spPr>
            <a:xfrm>
              <a:off x="28575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Oval 681"/>
            <p:cNvSpPr/>
            <p:nvPr/>
          </p:nvSpPr>
          <p:spPr>
            <a:xfrm>
              <a:off x="30607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Oval 682"/>
            <p:cNvSpPr/>
            <p:nvPr/>
          </p:nvSpPr>
          <p:spPr>
            <a:xfrm>
              <a:off x="32639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Oval 683"/>
            <p:cNvSpPr/>
            <p:nvPr/>
          </p:nvSpPr>
          <p:spPr>
            <a:xfrm>
              <a:off x="34671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Oval 684"/>
            <p:cNvSpPr/>
            <p:nvPr/>
          </p:nvSpPr>
          <p:spPr>
            <a:xfrm>
              <a:off x="36703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Oval 685"/>
            <p:cNvSpPr/>
            <p:nvPr/>
          </p:nvSpPr>
          <p:spPr>
            <a:xfrm>
              <a:off x="38735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Oval 686"/>
            <p:cNvSpPr/>
            <p:nvPr/>
          </p:nvSpPr>
          <p:spPr>
            <a:xfrm>
              <a:off x="4076700" y="4678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Oval 687"/>
            <p:cNvSpPr/>
            <p:nvPr/>
          </p:nvSpPr>
          <p:spPr>
            <a:xfrm>
              <a:off x="14351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Oval 688"/>
            <p:cNvSpPr/>
            <p:nvPr/>
          </p:nvSpPr>
          <p:spPr>
            <a:xfrm>
              <a:off x="16383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Oval 689"/>
            <p:cNvSpPr/>
            <p:nvPr/>
          </p:nvSpPr>
          <p:spPr>
            <a:xfrm>
              <a:off x="18415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Oval 690"/>
            <p:cNvSpPr/>
            <p:nvPr/>
          </p:nvSpPr>
          <p:spPr>
            <a:xfrm>
              <a:off x="20447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Oval 691"/>
            <p:cNvSpPr/>
            <p:nvPr/>
          </p:nvSpPr>
          <p:spPr>
            <a:xfrm>
              <a:off x="22479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Oval 692"/>
            <p:cNvSpPr/>
            <p:nvPr/>
          </p:nvSpPr>
          <p:spPr>
            <a:xfrm>
              <a:off x="24511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Oval 693"/>
            <p:cNvSpPr/>
            <p:nvPr/>
          </p:nvSpPr>
          <p:spPr>
            <a:xfrm>
              <a:off x="26543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Oval 694"/>
            <p:cNvSpPr/>
            <p:nvPr/>
          </p:nvSpPr>
          <p:spPr>
            <a:xfrm>
              <a:off x="28575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Oval 695"/>
            <p:cNvSpPr/>
            <p:nvPr/>
          </p:nvSpPr>
          <p:spPr>
            <a:xfrm>
              <a:off x="30607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Oval 696"/>
            <p:cNvSpPr/>
            <p:nvPr/>
          </p:nvSpPr>
          <p:spPr>
            <a:xfrm>
              <a:off x="32639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Oval 697"/>
            <p:cNvSpPr/>
            <p:nvPr/>
          </p:nvSpPr>
          <p:spPr>
            <a:xfrm>
              <a:off x="34671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Oval 698"/>
            <p:cNvSpPr/>
            <p:nvPr/>
          </p:nvSpPr>
          <p:spPr>
            <a:xfrm>
              <a:off x="36703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Oval 699"/>
            <p:cNvSpPr/>
            <p:nvPr/>
          </p:nvSpPr>
          <p:spPr>
            <a:xfrm>
              <a:off x="38735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Oval 700"/>
            <p:cNvSpPr/>
            <p:nvPr/>
          </p:nvSpPr>
          <p:spPr>
            <a:xfrm>
              <a:off x="4076700" y="4475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Oval 701"/>
            <p:cNvSpPr/>
            <p:nvPr/>
          </p:nvSpPr>
          <p:spPr>
            <a:xfrm>
              <a:off x="14351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Oval 702"/>
            <p:cNvSpPr/>
            <p:nvPr/>
          </p:nvSpPr>
          <p:spPr>
            <a:xfrm>
              <a:off x="16383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Oval 703"/>
            <p:cNvSpPr/>
            <p:nvPr/>
          </p:nvSpPr>
          <p:spPr>
            <a:xfrm>
              <a:off x="18415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Oval 704"/>
            <p:cNvSpPr/>
            <p:nvPr/>
          </p:nvSpPr>
          <p:spPr>
            <a:xfrm>
              <a:off x="20447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Oval 705"/>
            <p:cNvSpPr/>
            <p:nvPr/>
          </p:nvSpPr>
          <p:spPr>
            <a:xfrm>
              <a:off x="22479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Oval 706"/>
            <p:cNvSpPr/>
            <p:nvPr/>
          </p:nvSpPr>
          <p:spPr>
            <a:xfrm>
              <a:off x="24511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Oval 707"/>
            <p:cNvSpPr/>
            <p:nvPr/>
          </p:nvSpPr>
          <p:spPr>
            <a:xfrm>
              <a:off x="26543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Oval 708"/>
            <p:cNvSpPr/>
            <p:nvPr/>
          </p:nvSpPr>
          <p:spPr>
            <a:xfrm>
              <a:off x="28575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Oval 709"/>
            <p:cNvSpPr/>
            <p:nvPr/>
          </p:nvSpPr>
          <p:spPr>
            <a:xfrm>
              <a:off x="30607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Oval 710"/>
            <p:cNvSpPr/>
            <p:nvPr/>
          </p:nvSpPr>
          <p:spPr>
            <a:xfrm>
              <a:off x="32639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Oval 711"/>
            <p:cNvSpPr/>
            <p:nvPr/>
          </p:nvSpPr>
          <p:spPr>
            <a:xfrm>
              <a:off x="34671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Oval 712"/>
            <p:cNvSpPr/>
            <p:nvPr/>
          </p:nvSpPr>
          <p:spPr>
            <a:xfrm>
              <a:off x="36703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Oval 713"/>
            <p:cNvSpPr/>
            <p:nvPr/>
          </p:nvSpPr>
          <p:spPr>
            <a:xfrm>
              <a:off x="38735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Oval 714"/>
            <p:cNvSpPr/>
            <p:nvPr/>
          </p:nvSpPr>
          <p:spPr>
            <a:xfrm>
              <a:off x="4076700" y="42723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Oval 715"/>
            <p:cNvSpPr/>
            <p:nvPr/>
          </p:nvSpPr>
          <p:spPr>
            <a:xfrm>
              <a:off x="14351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Oval 716"/>
            <p:cNvSpPr/>
            <p:nvPr/>
          </p:nvSpPr>
          <p:spPr>
            <a:xfrm>
              <a:off x="16383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Oval 717"/>
            <p:cNvSpPr/>
            <p:nvPr/>
          </p:nvSpPr>
          <p:spPr>
            <a:xfrm>
              <a:off x="18415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Oval 718"/>
            <p:cNvSpPr/>
            <p:nvPr/>
          </p:nvSpPr>
          <p:spPr>
            <a:xfrm>
              <a:off x="20447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Oval 719"/>
            <p:cNvSpPr/>
            <p:nvPr/>
          </p:nvSpPr>
          <p:spPr>
            <a:xfrm>
              <a:off x="22479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Oval 720"/>
            <p:cNvSpPr/>
            <p:nvPr/>
          </p:nvSpPr>
          <p:spPr>
            <a:xfrm>
              <a:off x="24511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Oval 721"/>
            <p:cNvSpPr/>
            <p:nvPr/>
          </p:nvSpPr>
          <p:spPr>
            <a:xfrm>
              <a:off x="26543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Oval 722"/>
            <p:cNvSpPr/>
            <p:nvPr/>
          </p:nvSpPr>
          <p:spPr>
            <a:xfrm>
              <a:off x="28575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Oval 723"/>
            <p:cNvSpPr/>
            <p:nvPr/>
          </p:nvSpPr>
          <p:spPr>
            <a:xfrm>
              <a:off x="30607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Oval 724"/>
            <p:cNvSpPr/>
            <p:nvPr/>
          </p:nvSpPr>
          <p:spPr>
            <a:xfrm>
              <a:off x="32639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Oval 725"/>
            <p:cNvSpPr/>
            <p:nvPr/>
          </p:nvSpPr>
          <p:spPr>
            <a:xfrm>
              <a:off x="34671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Oval 726"/>
            <p:cNvSpPr/>
            <p:nvPr/>
          </p:nvSpPr>
          <p:spPr>
            <a:xfrm>
              <a:off x="36703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Oval 727"/>
            <p:cNvSpPr/>
            <p:nvPr/>
          </p:nvSpPr>
          <p:spPr>
            <a:xfrm>
              <a:off x="38735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Oval 728"/>
            <p:cNvSpPr/>
            <p:nvPr/>
          </p:nvSpPr>
          <p:spPr>
            <a:xfrm>
              <a:off x="4076700" y="40691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Oval 729"/>
            <p:cNvSpPr/>
            <p:nvPr/>
          </p:nvSpPr>
          <p:spPr>
            <a:xfrm>
              <a:off x="14351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Oval 730"/>
            <p:cNvSpPr/>
            <p:nvPr/>
          </p:nvSpPr>
          <p:spPr>
            <a:xfrm>
              <a:off x="16383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Oval 731"/>
            <p:cNvSpPr/>
            <p:nvPr/>
          </p:nvSpPr>
          <p:spPr>
            <a:xfrm>
              <a:off x="18415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Oval 732"/>
            <p:cNvSpPr/>
            <p:nvPr/>
          </p:nvSpPr>
          <p:spPr>
            <a:xfrm>
              <a:off x="20447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Oval 733"/>
            <p:cNvSpPr/>
            <p:nvPr/>
          </p:nvSpPr>
          <p:spPr>
            <a:xfrm>
              <a:off x="22479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Oval 734"/>
            <p:cNvSpPr/>
            <p:nvPr/>
          </p:nvSpPr>
          <p:spPr>
            <a:xfrm>
              <a:off x="24511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Oval 735"/>
            <p:cNvSpPr/>
            <p:nvPr/>
          </p:nvSpPr>
          <p:spPr>
            <a:xfrm>
              <a:off x="26543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Oval 736"/>
            <p:cNvSpPr/>
            <p:nvPr/>
          </p:nvSpPr>
          <p:spPr>
            <a:xfrm>
              <a:off x="28575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Oval 737"/>
            <p:cNvSpPr/>
            <p:nvPr/>
          </p:nvSpPr>
          <p:spPr>
            <a:xfrm>
              <a:off x="30607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Oval 738"/>
            <p:cNvSpPr/>
            <p:nvPr/>
          </p:nvSpPr>
          <p:spPr>
            <a:xfrm>
              <a:off x="32639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Oval 739"/>
            <p:cNvSpPr/>
            <p:nvPr/>
          </p:nvSpPr>
          <p:spPr>
            <a:xfrm>
              <a:off x="34671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Oval 740"/>
            <p:cNvSpPr/>
            <p:nvPr/>
          </p:nvSpPr>
          <p:spPr>
            <a:xfrm>
              <a:off x="36703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Oval 741"/>
            <p:cNvSpPr/>
            <p:nvPr/>
          </p:nvSpPr>
          <p:spPr>
            <a:xfrm>
              <a:off x="38735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Oval 742"/>
            <p:cNvSpPr/>
            <p:nvPr/>
          </p:nvSpPr>
          <p:spPr>
            <a:xfrm>
              <a:off x="4076700" y="38659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Oval 743"/>
            <p:cNvSpPr/>
            <p:nvPr/>
          </p:nvSpPr>
          <p:spPr>
            <a:xfrm>
              <a:off x="14351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Oval 744"/>
            <p:cNvSpPr/>
            <p:nvPr/>
          </p:nvSpPr>
          <p:spPr>
            <a:xfrm>
              <a:off x="16383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Oval 745"/>
            <p:cNvSpPr/>
            <p:nvPr/>
          </p:nvSpPr>
          <p:spPr>
            <a:xfrm>
              <a:off x="18415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Oval 746"/>
            <p:cNvSpPr/>
            <p:nvPr/>
          </p:nvSpPr>
          <p:spPr>
            <a:xfrm>
              <a:off x="20447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Oval 747"/>
            <p:cNvSpPr/>
            <p:nvPr/>
          </p:nvSpPr>
          <p:spPr>
            <a:xfrm>
              <a:off x="22479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Oval 748"/>
            <p:cNvSpPr/>
            <p:nvPr/>
          </p:nvSpPr>
          <p:spPr>
            <a:xfrm>
              <a:off x="24511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Oval 749"/>
            <p:cNvSpPr/>
            <p:nvPr/>
          </p:nvSpPr>
          <p:spPr>
            <a:xfrm>
              <a:off x="26543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Oval 750"/>
            <p:cNvSpPr/>
            <p:nvPr/>
          </p:nvSpPr>
          <p:spPr>
            <a:xfrm>
              <a:off x="28575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Oval 751"/>
            <p:cNvSpPr/>
            <p:nvPr/>
          </p:nvSpPr>
          <p:spPr>
            <a:xfrm>
              <a:off x="30607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Oval 752"/>
            <p:cNvSpPr/>
            <p:nvPr/>
          </p:nvSpPr>
          <p:spPr>
            <a:xfrm>
              <a:off x="32639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Oval 753"/>
            <p:cNvSpPr/>
            <p:nvPr/>
          </p:nvSpPr>
          <p:spPr>
            <a:xfrm>
              <a:off x="34671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Oval 754"/>
            <p:cNvSpPr/>
            <p:nvPr/>
          </p:nvSpPr>
          <p:spPr>
            <a:xfrm>
              <a:off x="36703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Oval 755"/>
            <p:cNvSpPr/>
            <p:nvPr/>
          </p:nvSpPr>
          <p:spPr>
            <a:xfrm>
              <a:off x="38735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Oval 756"/>
            <p:cNvSpPr/>
            <p:nvPr/>
          </p:nvSpPr>
          <p:spPr>
            <a:xfrm>
              <a:off x="4076700" y="36627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Oval 757"/>
            <p:cNvSpPr/>
            <p:nvPr/>
          </p:nvSpPr>
          <p:spPr>
            <a:xfrm>
              <a:off x="14351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Oval 758"/>
            <p:cNvSpPr/>
            <p:nvPr/>
          </p:nvSpPr>
          <p:spPr>
            <a:xfrm>
              <a:off x="16383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Oval 759"/>
            <p:cNvSpPr/>
            <p:nvPr/>
          </p:nvSpPr>
          <p:spPr>
            <a:xfrm>
              <a:off x="18415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Oval 760"/>
            <p:cNvSpPr/>
            <p:nvPr/>
          </p:nvSpPr>
          <p:spPr>
            <a:xfrm>
              <a:off x="20447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Oval 761"/>
            <p:cNvSpPr/>
            <p:nvPr/>
          </p:nvSpPr>
          <p:spPr>
            <a:xfrm>
              <a:off x="22479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Oval 762"/>
            <p:cNvSpPr/>
            <p:nvPr/>
          </p:nvSpPr>
          <p:spPr>
            <a:xfrm>
              <a:off x="24511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Oval 763"/>
            <p:cNvSpPr/>
            <p:nvPr/>
          </p:nvSpPr>
          <p:spPr>
            <a:xfrm>
              <a:off x="26543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Oval 764"/>
            <p:cNvSpPr/>
            <p:nvPr/>
          </p:nvSpPr>
          <p:spPr>
            <a:xfrm>
              <a:off x="28575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Oval 765"/>
            <p:cNvSpPr/>
            <p:nvPr/>
          </p:nvSpPr>
          <p:spPr>
            <a:xfrm>
              <a:off x="30607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Oval 766"/>
            <p:cNvSpPr/>
            <p:nvPr/>
          </p:nvSpPr>
          <p:spPr>
            <a:xfrm>
              <a:off x="32639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Oval 767"/>
            <p:cNvSpPr/>
            <p:nvPr/>
          </p:nvSpPr>
          <p:spPr>
            <a:xfrm>
              <a:off x="34671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Oval 768"/>
            <p:cNvSpPr/>
            <p:nvPr/>
          </p:nvSpPr>
          <p:spPr>
            <a:xfrm>
              <a:off x="36703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Oval 769"/>
            <p:cNvSpPr/>
            <p:nvPr/>
          </p:nvSpPr>
          <p:spPr>
            <a:xfrm>
              <a:off x="38735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Oval 770"/>
            <p:cNvSpPr/>
            <p:nvPr/>
          </p:nvSpPr>
          <p:spPr>
            <a:xfrm>
              <a:off x="4076700" y="3459559"/>
              <a:ext cx="101600" cy="101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3" name="Group 512"/>
          <p:cNvGrpSpPr/>
          <p:nvPr/>
        </p:nvGrpSpPr>
        <p:grpSpPr>
          <a:xfrm>
            <a:off x="4686300" y="3209529"/>
            <a:ext cx="3302794" cy="2802730"/>
            <a:chOff x="4686300" y="3209529"/>
            <a:chExt cx="3302794" cy="2802730"/>
          </a:xfrm>
        </p:grpSpPr>
        <p:cxnSp>
          <p:nvCxnSpPr>
            <p:cNvPr id="250" name="Straight Connector 249"/>
            <p:cNvCxnSpPr/>
            <p:nvPr/>
          </p:nvCxnSpPr>
          <p:spPr>
            <a:xfrm>
              <a:off x="4687888" y="4826000"/>
              <a:ext cx="3301206" cy="1588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5400000">
              <a:off x="4509690" y="4603750"/>
              <a:ext cx="2790030" cy="1588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5400000">
              <a:off x="5529924" y="4616450"/>
              <a:ext cx="2790030" cy="1588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2" name="Straight Connector 771"/>
            <p:cNvCxnSpPr/>
            <p:nvPr/>
          </p:nvCxnSpPr>
          <p:spPr>
            <a:xfrm>
              <a:off x="4686300" y="3806692"/>
              <a:ext cx="3301206" cy="1588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74" name="Straight Arrow Connector 773"/>
          <p:cNvCxnSpPr/>
          <p:nvPr/>
        </p:nvCxnSpPr>
        <p:spPr>
          <a:xfrm rot="10800000">
            <a:off x="6972300" y="1911347"/>
            <a:ext cx="731838" cy="1589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9" name="Straight Arrow Connector 778"/>
          <p:cNvCxnSpPr/>
          <p:nvPr/>
        </p:nvCxnSpPr>
        <p:spPr>
          <a:xfrm rot="5400000">
            <a:off x="7336234" y="2241150"/>
            <a:ext cx="697710" cy="1590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12" name="Group 511"/>
          <p:cNvGrpSpPr/>
          <p:nvPr/>
        </p:nvGrpSpPr>
        <p:grpSpPr>
          <a:xfrm>
            <a:off x="1485106" y="3459559"/>
            <a:ext cx="1831182" cy="2286794"/>
            <a:chOff x="1485106" y="3459559"/>
            <a:chExt cx="1831182" cy="2286794"/>
          </a:xfrm>
        </p:grpSpPr>
        <p:cxnSp>
          <p:nvCxnSpPr>
            <p:cNvPr id="435" name="Straight Arrow Connector 434"/>
            <p:cNvCxnSpPr/>
            <p:nvPr/>
          </p:nvCxnSpPr>
          <p:spPr>
            <a:xfrm rot="5400000" flipH="1" flipV="1">
              <a:off x="342106" y="4602559"/>
              <a:ext cx="2286794" cy="794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Arrow Connector 440"/>
            <p:cNvCxnSpPr/>
            <p:nvPr/>
          </p:nvCxnSpPr>
          <p:spPr>
            <a:xfrm rot="5400000" flipH="1" flipV="1">
              <a:off x="545306" y="4602559"/>
              <a:ext cx="2286794" cy="794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Arrow Connector 441"/>
            <p:cNvCxnSpPr/>
            <p:nvPr/>
          </p:nvCxnSpPr>
          <p:spPr>
            <a:xfrm rot="5400000" flipH="1" flipV="1">
              <a:off x="748510" y="4602559"/>
              <a:ext cx="2286794" cy="794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Arrow Connector 442"/>
            <p:cNvCxnSpPr/>
            <p:nvPr/>
          </p:nvCxnSpPr>
          <p:spPr>
            <a:xfrm rot="5400000" flipH="1" flipV="1">
              <a:off x="951710" y="4602559"/>
              <a:ext cx="2286794" cy="794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Arrow Connector 443"/>
            <p:cNvCxnSpPr/>
            <p:nvPr/>
          </p:nvCxnSpPr>
          <p:spPr>
            <a:xfrm rot="5400000" flipH="1" flipV="1">
              <a:off x="1154910" y="4602559"/>
              <a:ext cx="2286794" cy="794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Arrow Connector 444"/>
            <p:cNvCxnSpPr/>
            <p:nvPr/>
          </p:nvCxnSpPr>
          <p:spPr>
            <a:xfrm rot="5400000" flipH="1" flipV="1">
              <a:off x="1358110" y="4602559"/>
              <a:ext cx="2286794" cy="794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Arrow Connector 445"/>
            <p:cNvCxnSpPr/>
            <p:nvPr/>
          </p:nvCxnSpPr>
          <p:spPr>
            <a:xfrm rot="5400000" flipH="1" flipV="1">
              <a:off x="2907043" y="5336195"/>
              <a:ext cx="816902" cy="1588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Arrow Connector 446"/>
            <p:cNvCxnSpPr/>
            <p:nvPr/>
          </p:nvCxnSpPr>
          <p:spPr>
            <a:xfrm rot="5400000" flipH="1" flipV="1">
              <a:off x="1562100" y="4602559"/>
              <a:ext cx="2286794" cy="794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Arrow Connector 447"/>
            <p:cNvCxnSpPr/>
            <p:nvPr/>
          </p:nvCxnSpPr>
          <p:spPr>
            <a:xfrm rot="5400000" flipH="1" flipV="1">
              <a:off x="1765300" y="4602559"/>
              <a:ext cx="2286794" cy="794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Arrow Connector 448"/>
            <p:cNvCxnSpPr/>
            <p:nvPr/>
          </p:nvCxnSpPr>
          <p:spPr>
            <a:xfrm rot="5400000" flipH="1" flipV="1">
              <a:off x="1968500" y="4602559"/>
              <a:ext cx="2286794" cy="794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Arrow Connector 452"/>
            <p:cNvCxnSpPr>
              <a:stCxn id="419" idx="0"/>
              <a:endCxn id="264" idx="1"/>
            </p:cNvCxnSpPr>
            <p:nvPr/>
          </p:nvCxnSpPr>
          <p:spPr>
            <a:xfrm rot="16200000" flipH="1">
              <a:off x="444499" y="4500959"/>
              <a:ext cx="2250079" cy="167279"/>
            </a:xfrm>
            <a:prstGeom prst="straightConnector1">
              <a:avLst/>
            </a:prstGeom>
            <a:ln w="254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4" name="Group 513"/>
          <p:cNvGrpSpPr/>
          <p:nvPr/>
        </p:nvGrpSpPr>
        <p:grpSpPr>
          <a:xfrm>
            <a:off x="4988444" y="3457442"/>
            <a:ext cx="1838345" cy="2308698"/>
            <a:chOff x="4988444" y="3457442"/>
            <a:chExt cx="1838345" cy="2308698"/>
          </a:xfrm>
        </p:grpSpPr>
        <p:cxnSp>
          <p:nvCxnSpPr>
            <p:cNvPr id="457" name="Straight Arrow Connector 456"/>
            <p:cNvCxnSpPr/>
            <p:nvPr/>
          </p:nvCxnSpPr>
          <p:spPr>
            <a:xfrm rot="5400000" flipH="1" flipV="1">
              <a:off x="4579537" y="5337446"/>
              <a:ext cx="817815" cy="1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Arrow Connector 459"/>
            <p:cNvCxnSpPr/>
            <p:nvPr/>
          </p:nvCxnSpPr>
          <p:spPr>
            <a:xfrm rot="5400000" flipH="1" flipV="1">
              <a:off x="4780631" y="5337446"/>
              <a:ext cx="817815" cy="1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Straight Arrow Connector 460"/>
            <p:cNvCxnSpPr/>
            <p:nvPr/>
          </p:nvCxnSpPr>
          <p:spPr>
            <a:xfrm rot="5400000" flipH="1" flipV="1">
              <a:off x="4986462" y="5337446"/>
              <a:ext cx="817815" cy="1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Straight Arrow Connector 461"/>
            <p:cNvCxnSpPr/>
            <p:nvPr/>
          </p:nvCxnSpPr>
          <p:spPr>
            <a:xfrm rot="5400000" flipH="1" flipV="1">
              <a:off x="5187556" y="5337446"/>
              <a:ext cx="817815" cy="1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Arrow Connector 462"/>
            <p:cNvCxnSpPr/>
            <p:nvPr/>
          </p:nvCxnSpPr>
          <p:spPr>
            <a:xfrm rot="5400000" flipH="1" flipV="1">
              <a:off x="5394996" y="5334594"/>
              <a:ext cx="817815" cy="1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Straight Arrow Connector 463"/>
            <p:cNvCxnSpPr/>
            <p:nvPr/>
          </p:nvCxnSpPr>
          <p:spPr>
            <a:xfrm rot="16200000" flipH="1">
              <a:off x="4680342" y="5274739"/>
              <a:ext cx="817817" cy="159281"/>
            </a:xfrm>
            <a:prstGeom prst="straightConnector1">
              <a:avLst/>
            </a:prstGeom>
            <a:ln w="254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Straight Arrow Connector 466"/>
            <p:cNvCxnSpPr/>
            <p:nvPr/>
          </p:nvCxnSpPr>
          <p:spPr>
            <a:xfrm rot="5400000" flipH="1" flipV="1">
              <a:off x="4579538" y="4324886"/>
              <a:ext cx="817815" cy="1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Arrow Connector 467"/>
            <p:cNvCxnSpPr/>
            <p:nvPr/>
          </p:nvCxnSpPr>
          <p:spPr>
            <a:xfrm rot="5400000" flipH="1" flipV="1">
              <a:off x="4780632" y="4324886"/>
              <a:ext cx="817815" cy="1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Arrow Connector 468"/>
            <p:cNvCxnSpPr/>
            <p:nvPr/>
          </p:nvCxnSpPr>
          <p:spPr>
            <a:xfrm rot="5400000" flipH="1" flipV="1">
              <a:off x="4986463" y="4324886"/>
              <a:ext cx="817815" cy="1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Straight Arrow Connector 469"/>
            <p:cNvCxnSpPr/>
            <p:nvPr/>
          </p:nvCxnSpPr>
          <p:spPr>
            <a:xfrm rot="5400000" flipH="1" flipV="1">
              <a:off x="5187557" y="4324886"/>
              <a:ext cx="817815" cy="1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Straight Arrow Connector 470"/>
            <p:cNvCxnSpPr/>
            <p:nvPr/>
          </p:nvCxnSpPr>
          <p:spPr>
            <a:xfrm rot="5400000" flipH="1" flipV="1">
              <a:off x="5394997" y="4322034"/>
              <a:ext cx="817815" cy="1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Arrow Connector 471"/>
            <p:cNvCxnSpPr/>
            <p:nvPr/>
          </p:nvCxnSpPr>
          <p:spPr>
            <a:xfrm rot="16200000" flipH="1">
              <a:off x="4680343" y="4262179"/>
              <a:ext cx="817817" cy="159281"/>
            </a:xfrm>
            <a:prstGeom prst="straightConnector1">
              <a:avLst/>
            </a:prstGeom>
            <a:ln w="254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Arrow Connector 472"/>
            <p:cNvCxnSpPr/>
            <p:nvPr/>
          </p:nvCxnSpPr>
          <p:spPr>
            <a:xfrm rot="5400000" flipH="1" flipV="1">
              <a:off x="5602422" y="5340298"/>
              <a:ext cx="817815" cy="1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Arrow Connector 473"/>
            <p:cNvCxnSpPr/>
            <p:nvPr/>
          </p:nvCxnSpPr>
          <p:spPr>
            <a:xfrm rot="5400000" flipH="1" flipV="1">
              <a:off x="5803516" y="5340298"/>
              <a:ext cx="817815" cy="1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Arrow Connector 474"/>
            <p:cNvCxnSpPr/>
            <p:nvPr/>
          </p:nvCxnSpPr>
          <p:spPr>
            <a:xfrm rot="5400000" flipH="1" flipV="1">
              <a:off x="6009347" y="5340298"/>
              <a:ext cx="817815" cy="1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Straight Arrow Connector 475"/>
            <p:cNvCxnSpPr/>
            <p:nvPr/>
          </p:nvCxnSpPr>
          <p:spPr>
            <a:xfrm rot="5400000" flipH="1" flipV="1">
              <a:off x="6210441" y="5340298"/>
              <a:ext cx="817815" cy="1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Arrow Connector 476"/>
            <p:cNvCxnSpPr/>
            <p:nvPr/>
          </p:nvCxnSpPr>
          <p:spPr>
            <a:xfrm rot="5400000" flipH="1" flipV="1">
              <a:off x="6417881" y="5337446"/>
              <a:ext cx="817815" cy="1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Straight Arrow Connector 477"/>
            <p:cNvCxnSpPr/>
            <p:nvPr/>
          </p:nvCxnSpPr>
          <p:spPr>
            <a:xfrm rot="16200000" flipH="1">
              <a:off x="5703227" y="5277591"/>
              <a:ext cx="817817" cy="159281"/>
            </a:xfrm>
            <a:prstGeom prst="straightConnector1">
              <a:avLst/>
            </a:prstGeom>
            <a:ln w="254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Arrow Connector 490"/>
            <p:cNvCxnSpPr>
              <a:endCxn id="758" idx="0"/>
            </p:cNvCxnSpPr>
            <p:nvPr/>
          </p:nvCxnSpPr>
          <p:spPr>
            <a:xfrm rot="5400000" flipH="1" flipV="1">
              <a:off x="4856421" y="3591584"/>
              <a:ext cx="266704" cy="2654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Straight Arrow Connector 492"/>
            <p:cNvCxnSpPr/>
            <p:nvPr/>
          </p:nvCxnSpPr>
          <p:spPr>
            <a:xfrm rot="5400000" flipH="1" flipV="1">
              <a:off x="5063325" y="3589467"/>
              <a:ext cx="266704" cy="2654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Straight Arrow Connector 493"/>
            <p:cNvCxnSpPr/>
            <p:nvPr/>
          </p:nvCxnSpPr>
          <p:spPr>
            <a:xfrm rot="5400000" flipH="1" flipV="1">
              <a:off x="5267579" y="3591584"/>
              <a:ext cx="266704" cy="2654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Straight Arrow Connector 494"/>
            <p:cNvCxnSpPr/>
            <p:nvPr/>
          </p:nvCxnSpPr>
          <p:spPr>
            <a:xfrm rot="5400000" flipH="1" flipV="1">
              <a:off x="5468673" y="3589467"/>
              <a:ext cx="266704" cy="2654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Arrow Connector 495"/>
            <p:cNvCxnSpPr/>
            <p:nvPr/>
          </p:nvCxnSpPr>
          <p:spPr>
            <a:xfrm rot="5400000" flipH="1" flipV="1">
              <a:off x="5671880" y="3589467"/>
              <a:ext cx="266704" cy="2654"/>
            </a:xfrm>
            <a:prstGeom prst="straightConnector1">
              <a:avLst/>
            </a:prstGeom>
            <a:ln w="381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Arrow Connector 496"/>
            <p:cNvCxnSpPr/>
            <p:nvPr/>
          </p:nvCxnSpPr>
          <p:spPr>
            <a:xfrm rot="16200000" flipH="1">
              <a:off x="4961068" y="3501500"/>
              <a:ext cx="263256" cy="203200"/>
            </a:xfrm>
            <a:prstGeom prst="straightConnector1">
              <a:avLst/>
            </a:prstGeom>
            <a:ln w="254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Straight Arrow Connector 499"/>
            <p:cNvCxnSpPr/>
            <p:nvPr/>
          </p:nvCxnSpPr>
          <p:spPr>
            <a:xfrm flipH="1" flipV="1">
              <a:off x="4991104" y="4729559"/>
              <a:ext cx="812800" cy="203200"/>
            </a:xfrm>
            <a:prstGeom prst="straightConnector1">
              <a:avLst/>
            </a:prstGeom>
            <a:ln w="254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Arrow Connector 504"/>
            <p:cNvCxnSpPr/>
            <p:nvPr/>
          </p:nvCxnSpPr>
          <p:spPr>
            <a:xfrm flipH="1" flipV="1">
              <a:off x="4992677" y="3713558"/>
              <a:ext cx="812800" cy="203200"/>
            </a:xfrm>
            <a:prstGeom prst="straightConnector1">
              <a:avLst/>
            </a:prstGeom>
            <a:ln w="254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Straight Arrow Connector 505"/>
            <p:cNvCxnSpPr/>
            <p:nvPr/>
          </p:nvCxnSpPr>
          <p:spPr>
            <a:xfrm rot="16200000" flipH="1">
              <a:off x="4787900" y="4509423"/>
              <a:ext cx="2235200" cy="203200"/>
            </a:xfrm>
            <a:prstGeom prst="straightConnector1">
              <a:avLst/>
            </a:prstGeom>
            <a:ln w="25400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8" name="Group 527"/>
          <p:cNvGrpSpPr/>
          <p:nvPr/>
        </p:nvGrpSpPr>
        <p:grpSpPr>
          <a:xfrm>
            <a:off x="3060700" y="3459559"/>
            <a:ext cx="306388" cy="2337595"/>
            <a:chOff x="3060700" y="3459559"/>
            <a:chExt cx="306388" cy="2337595"/>
          </a:xfrm>
        </p:grpSpPr>
        <p:sp>
          <p:nvSpPr>
            <p:cNvPr id="515" name="Oval 514"/>
            <p:cNvSpPr/>
            <p:nvPr/>
          </p:nvSpPr>
          <p:spPr>
            <a:xfrm>
              <a:off x="3061494" y="3459559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Oval 515"/>
            <p:cNvSpPr/>
            <p:nvPr/>
          </p:nvSpPr>
          <p:spPr>
            <a:xfrm>
              <a:off x="3060700" y="3662758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Oval 516"/>
            <p:cNvSpPr/>
            <p:nvPr/>
          </p:nvSpPr>
          <p:spPr>
            <a:xfrm>
              <a:off x="3060700" y="3865959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Oval 517"/>
            <p:cNvSpPr/>
            <p:nvPr/>
          </p:nvSpPr>
          <p:spPr>
            <a:xfrm>
              <a:off x="3060700" y="4069159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Oval 518"/>
            <p:cNvSpPr/>
            <p:nvPr/>
          </p:nvSpPr>
          <p:spPr>
            <a:xfrm>
              <a:off x="3060700" y="4272359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Oval 519"/>
            <p:cNvSpPr/>
            <p:nvPr/>
          </p:nvSpPr>
          <p:spPr>
            <a:xfrm>
              <a:off x="3060700" y="4475559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Oval 520"/>
            <p:cNvSpPr/>
            <p:nvPr/>
          </p:nvSpPr>
          <p:spPr>
            <a:xfrm>
              <a:off x="3060700" y="4680142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Oval 521"/>
            <p:cNvSpPr/>
            <p:nvPr/>
          </p:nvSpPr>
          <p:spPr>
            <a:xfrm>
              <a:off x="3060700" y="4883342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Oval 523"/>
            <p:cNvSpPr/>
            <p:nvPr/>
          </p:nvSpPr>
          <p:spPr>
            <a:xfrm>
              <a:off x="3265488" y="5085159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Oval 524"/>
            <p:cNvSpPr/>
            <p:nvPr/>
          </p:nvSpPr>
          <p:spPr>
            <a:xfrm>
              <a:off x="3263900" y="5288359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Oval 525"/>
            <p:cNvSpPr/>
            <p:nvPr/>
          </p:nvSpPr>
          <p:spPr>
            <a:xfrm>
              <a:off x="3263900" y="5491559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Oval 526"/>
            <p:cNvSpPr/>
            <p:nvPr/>
          </p:nvSpPr>
          <p:spPr>
            <a:xfrm>
              <a:off x="3263900" y="5695554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5" name="Group 544"/>
          <p:cNvGrpSpPr/>
          <p:nvPr/>
        </p:nvGrpSpPr>
        <p:grpSpPr>
          <a:xfrm>
            <a:off x="5753100" y="3459559"/>
            <a:ext cx="1117600" cy="2337595"/>
            <a:chOff x="5753100" y="3459559"/>
            <a:chExt cx="1117600" cy="2337595"/>
          </a:xfrm>
        </p:grpSpPr>
        <p:sp>
          <p:nvSpPr>
            <p:cNvPr id="529" name="Oval 528"/>
            <p:cNvSpPr/>
            <p:nvPr/>
          </p:nvSpPr>
          <p:spPr>
            <a:xfrm>
              <a:off x="5753100" y="3459559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Oval 529"/>
            <p:cNvSpPr/>
            <p:nvPr/>
          </p:nvSpPr>
          <p:spPr>
            <a:xfrm>
              <a:off x="5753100" y="3662758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Oval 530"/>
            <p:cNvSpPr/>
            <p:nvPr/>
          </p:nvSpPr>
          <p:spPr>
            <a:xfrm>
              <a:off x="5753100" y="3865959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Oval 531"/>
            <p:cNvSpPr/>
            <p:nvPr/>
          </p:nvSpPr>
          <p:spPr>
            <a:xfrm>
              <a:off x="5753100" y="4069159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Oval 532"/>
            <p:cNvSpPr/>
            <p:nvPr/>
          </p:nvSpPr>
          <p:spPr>
            <a:xfrm>
              <a:off x="5753100" y="4272358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Oval 533"/>
            <p:cNvSpPr/>
            <p:nvPr/>
          </p:nvSpPr>
          <p:spPr>
            <a:xfrm>
              <a:off x="5753100" y="4475559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Oval 534"/>
            <p:cNvSpPr/>
            <p:nvPr/>
          </p:nvSpPr>
          <p:spPr>
            <a:xfrm>
              <a:off x="5753100" y="4678759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Oval 535"/>
            <p:cNvSpPr/>
            <p:nvPr/>
          </p:nvSpPr>
          <p:spPr>
            <a:xfrm>
              <a:off x="5960530" y="4883342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Oval 536"/>
            <p:cNvSpPr/>
            <p:nvPr/>
          </p:nvSpPr>
          <p:spPr>
            <a:xfrm>
              <a:off x="6159500" y="4883342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Oval 537"/>
            <p:cNvSpPr/>
            <p:nvPr/>
          </p:nvSpPr>
          <p:spPr>
            <a:xfrm>
              <a:off x="6360051" y="4883342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Oval 538"/>
            <p:cNvSpPr/>
            <p:nvPr/>
          </p:nvSpPr>
          <p:spPr>
            <a:xfrm>
              <a:off x="6565900" y="4883342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Oval 539"/>
            <p:cNvSpPr/>
            <p:nvPr/>
          </p:nvSpPr>
          <p:spPr>
            <a:xfrm>
              <a:off x="6769100" y="4874887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Oval 540"/>
            <p:cNvSpPr/>
            <p:nvPr/>
          </p:nvSpPr>
          <p:spPr>
            <a:xfrm>
              <a:off x="6769100" y="5085954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Oval 541"/>
            <p:cNvSpPr/>
            <p:nvPr/>
          </p:nvSpPr>
          <p:spPr>
            <a:xfrm>
              <a:off x="6769100" y="5289153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Oval 542"/>
            <p:cNvSpPr/>
            <p:nvPr/>
          </p:nvSpPr>
          <p:spPr>
            <a:xfrm>
              <a:off x="6769100" y="5492354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Oval 543"/>
            <p:cNvSpPr/>
            <p:nvPr/>
          </p:nvSpPr>
          <p:spPr>
            <a:xfrm>
              <a:off x="6769100" y="5695554"/>
              <a:ext cx="101600" cy="101600"/>
            </a:xfrm>
            <a:prstGeom prst="ellipse">
              <a:avLst/>
            </a:prstGeom>
            <a:solidFill>
              <a:srgbClr val="FF746B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ADI-like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Updates 2D grid with outer time loop</a:t>
            </a:r>
          </a:p>
          <a:p>
            <a:r>
              <a:rPr lang="en-US" dirty="0" err="1" smtClean="0"/>
              <a:t>PLuTo</a:t>
            </a:r>
            <a:r>
              <a:rPr lang="en-US" dirty="0" smtClean="0"/>
              <a:t> only tiles inner two dimensions</a:t>
            </a:r>
          </a:p>
          <a:p>
            <a:pPr lvl="1"/>
            <a:r>
              <a:rPr lang="en-US" dirty="0" smtClean="0"/>
              <a:t>Due to a memory based dependence</a:t>
            </a:r>
          </a:p>
          <a:p>
            <a:pPr lvl="1"/>
            <a:r>
              <a:rPr lang="en-US" dirty="0" smtClean="0"/>
              <a:t>With</a:t>
            </a:r>
            <a:r>
              <a:rPr lang="en-US" dirty="0" smtClean="0"/>
              <a:t> an extra </a:t>
            </a:r>
            <a:r>
              <a:rPr lang="en-US" b="1" dirty="0" smtClean="0"/>
              <a:t>scalar</a:t>
            </a:r>
            <a:r>
              <a:rPr lang="en-US" dirty="0" smtClean="0"/>
              <a:t>, </a:t>
            </a:r>
            <a:r>
              <a:rPr lang="en-US" dirty="0" smtClean="0"/>
              <a:t>becomes </a:t>
            </a:r>
            <a:r>
              <a:rPr lang="en-US" dirty="0" err="1" smtClean="0"/>
              <a:t>tilable</a:t>
            </a:r>
            <a:r>
              <a:rPr lang="en-US" dirty="0" smtClean="0"/>
              <a:t> in all</a:t>
            </a:r>
            <a:r>
              <a:rPr lang="en-US" dirty="0" smtClean="0"/>
              <a:t> three dimensions</a:t>
            </a:r>
            <a:endParaRPr lang="en-US" dirty="0" smtClean="0"/>
          </a:p>
          <a:p>
            <a:r>
              <a:rPr lang="en-US" dirty="0" err="1" smtClean="0"/>
              <a:t>PolyBench</a:t>
            </a:r>
            <a:r>
              <a:rPr lang="en-US" dirty="0" smtClean="0"/>
              <a:t> implementation has a bug</a:t>
            </a:r>
          </a:p>
          <a:p>
            <a:pPr lvl="1"/>
            <a:r>
              <a:rPr lang="en-US" dirty="0" smtClean="0"/>
              <a:t>It does not correctly implement ADI</a:t>
            </a:r>
          </a:p>
          <a:p>
            <a:pPr lvl="1"/>
            <a:r>
              <a:rPr lang="en-US" dirty="0" smtClean="0"/>
              <a:t>ADI is not </a:t>
            </a:r>
            <a:r>
              <a:rPr lang="en-US" dirty="0" err="1" smtClean="0"/>
              <a:t>tilable</a:t>
            </a:r>
            <a:r>
              <a:rPr lang="en-US" dirty="0" smtClean="0"/>
              <a:t> in all dimensions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C0F3-19AB-F54D-9660-D3470DE5B86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adi.c</a:t>
            </a:r>
            <a:r>
              <a:rPr lang="en-US" dirty="0" smtClean="0"/>
              <a:t>: Original Allocation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04303" y="1624810"/>
            <a:ext cx="724928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t</a:t>
            </a:r>
            <a:r>
              <a:rPr lang="en-US" dirty="0" smtClean="0">
                <a:latin typeface="Courier"/>
                <a:cs typeface="Courier"/>
              </a:rPr>
              <a:t>=0; </a:t>
            </a:r>
            <a:r>
              <a:rPr lang="en-US" dirty="0" err="1" smtClean="0">
                <a:latin typeface="Courier"/>
                <a:cs typeface="Courier"/>
              </a:rPr>
              <a:t>t</a:t>
            </a:r>
            <a:r>
              <a:rPr lang="en-US" dirty="0" smtClean="0">
                <a:latin typeface="Courier"/>
                <a:cs typeface="Courier"/>
              </a:rPr>
              <a:t> &lt; </a:t>
            </a:r>
            <a:r>
              <a:rPr lang="en-US" dirty="0" err="1" smtClean="0">
                <a:latin typeface="Courier"/>
                <a:cs typeface="Courier"/>
              </a:rPr>
              <a:t>tsteps</a:t>
            </a:r>
            <a:r>
              <a:rPr lang="en-US" dirty="0" smtClean="0">
                <a:latin typeface="Courier"/>
                <a:cs typeface="Courier"/>
              </a:rPr>
              <a:t>; </a:t>
            </a:r>
            <a:r>
              <a:rPr lang="en-US" dirty="0" err="1" smtClean="0">
                <a:latin typeface="Courier"/>
                <a:cs typeface="Courier"/>
              </a:rPr>
              <a:t>t</a:t>
            </a:r>
            <a:r>
              <a:rPr lang="en-US" dirty="0" smtClean="0">
                <a:latin typeface="Courier"/>
                <a:cs typeface="Courier"/>
              </a:rPr>
              <a:t>++) {</a:t>
            </a:r>
          </a:p>
          <a:p>
            <a:r>
              <a:rPr lang="en-US" dirty="0" smtClean="0">
                <a:latin typeface="Courier"/>
                <a:cs typeface="Courier"/>
              </a:rPr>
              <a:t>   for (i1 = 0; i1 &lt; </a:t>
            </a:r>
            <a:r>
              <a:rPr lang="en-US" dirty="0" err="1" smtClean="0">
                <a:latin typeface="Courier"/>
                <a:cs typeface="Courier"/>
              </a:rPr>
              <a:t>n</a:t>
            </a:r>
            <a:r>
              <a:rPr lang="en-US" dirty="0" smtClean="0">
                <a:latin typeface="Courier"/>
                <a:cs typeface="Courier"/>
              </a:rPr>
              <a:t>; i1++)</a:t>
            </a:r>
          </a:p>
          <a:p>
            <a:r>
              <a:rPr lang="en-US" dirty="0" smtClean="0">
                <a:latin typeface="Courier"/>
                <a:cs typeface="Courier"/>
              </a:rPr>
              <a:t>      for (i2 = 0; i2 &lt; </a:t>
            </a:r>
            <a:r>
              <a:rPr lang="en-US" dirty="0" err="1" smtClean="0">
                <a:latin typeface="Courier"/>
                <a:cs typeface="Courier"/>
              </a:rPr>
              <a:t>n</a:t>
            </a:r>
            <a:r>
              <a:rPr lang="en-US" dirty="0" smtClean="0">
                <a:latin typeface="Courier"/>
                <a:cs typeface="Courier"/>
              </a:rPr>
              <a:t>; i2++)</a:t>
            </a:r>
          </a:p>
          <a:p>
            <a:r>
              <a:rPr lang="en-US" dirty="0" smtClean="0">
                <a:latin typeface="Courier"/>
                <a:cs typeface="Courier"/>
              </a:rPr>
              <a:t>         X[i1][i2] = foo(X[i1][i2], X[i1][i2-1], …)</a:t>
            </a:r>
          </a:p>
          <a:p>
            <a:r>
              <a:rPr lang="en-US" dirty="0" smtClean="0">
                <a:latin typeface="Courier"/>
                <a:cs typeface="Courier"/>
              </a:rPr>
              <a:t>   …</a:t>
            </a:r>
          </a:p>
          <a:p>
            <a:r>
              <a:rPr lang="en-US" dirty="0" smtClean="0">
                <a:latin typeface="Courier"/>
                <a:cs typeface="Courier"/>
              </a:rPr>
              <a:t>   for (i1 = 0; i1 &lt; </a:t>
            </a:r>
            <a:r>
              <a:rPr lang="en-US" dirty="0" err="1" smtClean="0">
                <a:latin typeface="Courier"/>
                <a:cs typeface="Courier"/>
              </a:rPr>
              <a:t>n</a:t>
            </a:r>
            <a:r>
              <a:rPr lang="en-US" dirty="0" smtClean="0">
                <a:latin typeface="Courier"/>
                <a:cs typeface="Courier"/>
              </a:rPr>
              <a:t>; i1++)</a:t>
            </a:r>
          </a:p>
          <a:p>
            <a:r>
              <a:rPr lang="en-US" dirty="0" smtClean="0">
                <a:latin typeface="Courier"/>
                <a:cs typeface="Courier"/>
              </a:rPr>
              <a:t>      for (i2 = n-1; i2 &gt;= 1; i2--)</a:t>
            </a:r>
          </a:p>
          <a:p>
            <a:r>
              <a:rPr lang="en-US" dirty="0" smtClean="0">
                <a:latin typeface="Courier"/>
                <a:cs typeface="Courier"/>
              </a:rPr>
              <a:t>         X[i1][i2] = bar(X[i1][i2], X[i1][i2-1], …)</a:t>
            </a:r>
          </a:p>
          <a:p>
            <a:r>
              <a:rPr lang="en-US" dirty="0" smtClean="0">
                <a:latin typeface="Courier"/>
                <a:cs typeface="Courier"/>
              </a:rPr>
              <a:t>   …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04303" y="1622663"/>
            <a:ext cx="7249288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t</a:t>
            </a:r>
            <a:r>
              <a:rPr lang="en-US" dirty="0" smtClean="0">
                <a:latin typeface="Courier"/>
                <a:cs typeface="Courier"/>
              </a:rPr>
              <a:t>=0; </a:t>
            </a:r>
            <a:r>
              <a:rPr lang="en-US" dirty="0" err="1" smtClean="0">
                <a:latin typeface="Courier"/>
                <a:cs typeface="Courier"/>
              </a:rPr>
              <a:t>t</a:t>
            </a:r>
            <a:r>
              <a:rPr lang="en-US" dirty="0" smtClean="0">
                <a:latin typeface="Courier"/>
                <a:cs typeface="Courier"/>
              </a:rPr>
              <a:t> &lt; </a:t>
            </a:r>
            <a:r>
              <a:rPr lang="en-US" dirty="0" err="1" smtClean="0">
                <a:latin typeface="Courier"/>
                <a:cs typeface="Courier"/>
              </a:rPr>
              <a:t>tsteps</a:t>
            </a:r>
            <a:r>
              <a:rPr lang="en-US" dirty="0" smtClean="0">
                <a:latin typeface="Courier"/>
                <a:cs typeface="Courier"/>
              </a:rPr>
              <a:t>; </a:t>
            </a:r>
            <a:r>
              <a:rPr lang="en-US" dirty="0" err="1" smtClean="0">
                <a:latin typeface="Courier"/>
                <a:cs typeface="Courier"/>
              </a:rPr>
              <a:t>t</a:t>
            </a:r>
            <a:r>
              <a:rPr lang="en-US" dirty="0" smtClean="0">
                <a:latin typeface="Courier"/>
                <a:cs typeface="Courier"/>
              </a:rPr>
              <a:t>++) {</a:t>
            </a:r>
          </a:p>
          <a:p>
            <a:r>
              <a:rPr lang="en-US" dirty="0" smtClean="0">
                <a:latin typeface="Courier"/>
                <a:cs typeface="Courier"/>
              </a:rPr>
              <a:t>   for (i1 = 0; i1 &lt; </a:t>
            </a:r>
            <a:r>
              <a:rPr lang="en-US" dirty="0" err="1" smtClean="0">
                <a:latin typeface="Courier"/>
                <a:cs typeface="Courier"/>
              </a:rPr>
              <a:t>n</a:t>
            </a:r>
            <a:r>
              <a:rPr lang="en-US" dirty="0" smtClean="0">
                <a:latin typeface="Courier"/>
                <a:cs typeface="Courier"/>
              </a:rPr>
              <a:t>; i1++)</a:t>
            </a:r>
          </a:p>
          <a:p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b="1" dirty="0" smtClean="0">
                <a:latin typeface="Courier"/>
                <a:cs typeface="Courier"/>
              </a:rPr>
              <a:t>for (i2 = 0; i2 &lt; </a:t>
            </a:r>
            <a:r>
              <a:rPr lang="en-US" b="1" dirty="0" err="1" smtClean="0">
                <a:latin typeface="Courier"/>
                <a:cs typeface="Courier"/>
              </a:rPr>
              <a:t>n</a:t>
            </a:r>
            <a:r>
              <a:rPr lang="en-US" b="1" dirty="0" smtClean="0">
                <a:latin typeface="Courier"/>
                <a:cs typeface="Courier"/>
              </a:rPr>
              <a:t>; i2++)</a:t>
            </a:r>
          </a:p>
          <a:p>
            <a:r>
              <a:rPr lang="en-US" b="1" dirty="0" smtClean="0">
                <a:latin typeface="Courier"/>
                <a:cs typeface="Courier"/>
              </a:rPr>
              <a:t>         X[i1][i2] = foo(X[i1][i2], X[i1][i2-1], …)</a:t>
            </a:r>
          </a:p>
          <a:p>
            <a:r>
              <a:rPr lang="en-US" dirty="0" smtClean="0">
                <a:latin typeface="Courier"/>
                <a:cs typeface="Courier"/>
              </a:rPr>
              <a:t>   …</a:t>
            </a:r>
          </a:p>
          <a:p>
            <a:r>
              <a:rPr lang="en-US" dirty="0" smtClean="0">
                <a:latin typeface="Courier"/>
                <a:cs typeface="Courier"/>
              </a:rPr>
              <a:t>   for (i1 = 0; i1 &lt; </a:t>
            </a:r>
            <a:r>
              <a:rPr lang="en-US" dirty="0" err="1" smtClean="0">
                <a:latin typeface="Courier"/>
                <a:cs typeface="Courier"/>
              </a:rPr>
              <a:t>n</a:t>
            </a:r>
            <a:r>
              <a:rPr lang="en-US" dirty="0" smtClean="0">
                <a:latin typeface="Courier"/>
                <a:cs typeface="Courier"/>
              </a:rPr>
              <a:t>; i1++)</a:t>
            </a:r>
          </a:p>
          <a:p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b="1" dirty="0" smtClean="0">
                <a:latin typeface="Courier"/>
                <a:cs typeface="Courier"/>
              </a:rPr>
              <a:t>for (i2 = n-1; i2 &gt;= 1; i2--)</a:t>
            </a:r>
          </a:p>
          <a:p>
            <a:r>
              <a:rPr lang="en-US" dirty="0" smtClean="0">
                <a:latin typeface="Courier"/>
                <a:cs typeface="Courier"/>
              </a:rPr>
              <a:t>         </a:t>
            </a:r>
            <a:r>
              <a:rPr lang="en-US" b="1" dirty="0" smtClean="0">
                <a:latin typeface="Courier"/>
                <a:cs typeface="Courier"/>
              </a:rPr>
              <a:t>X[i1][i2] = bar(X[i1][i2], X[i1][i2-1], …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smtClean="0">
                <a:latin typeface="Courier"/>
                <a:cs typeface="Courier"/>
              </a:rPr>
              <a:t>   …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09" name="Content Placeholder 2"/>
          <p:cNvSpPr>
            <a:spLocks noGrp="1"/>
          </p:cNvSpPr>
          <p:nvPr>
            <p:ph idx="1"/>
          </p:nvPr>
        </p:nvSpPr>
        <p:spPr>
          <a:xfrm>
            <a:off x="914400" y="4484986"/>
            <a:ext cx="7772400" cy="1420278"/>
          </a:xfrm>
        </p:spPr>
        <p:txBody>
          <a:bodyPr/>
          <a:lstStyle/>
          <a:p>
            <a:r>
              <a:rPr lang="en-US" dirty="0" smtClean="0"/>
              <a:t>Not </a:t>
            </a:r>
            <a:r>
              <a:rPr lang="en-US" dirty="0" err="1" smtClean="0"/>
              <a:t>tilable</a:t>
            </a:r>
            <a:r>
              <a:rPr lang="en-US" dirty="0" smtClean="0"/>
              <a:t> because of the reverse loop</a:t>
            </a:r>
          </a:p>
          <a:p>
            <a:pPr lvl="1"/>
            <a:r>
              <a:rPr lang="en-US" dirty="0" smtClean="0"/>
              <a:t>Memory based dependence: (i1,i2 -&gt; i1,i2+1)</a:t>
            </a:r>
          </a:p>
          <a:p>
            <a:pPr lvl="1"/>
            <a:r>
              <a:rPr lang="en-US" dirty="0" smtClean="0"/>
              <a:t>Require all dependences to be non-negative</a:t>
            </a:r>
          </a:p>
        </p:txBody>
      </p:sp>
      <p:sp>
        <p:nvSpPr>
          <p:cNvPr id="111" name="Slide Number Placeholder 1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C0F3-19AB-F54D-9660-D3470DE5B86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adi.c</a:t>
            </a:r>
            <a:r>
              <a:rPr lang="en-US" dirty="0" smtClean="0"/>
              <a:t>: Original Allocation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44172" y="4748754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47898" y="4748754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332737" y="5398037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636463" y="5398037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40189" y="5398037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243915" y="5398037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47641" y="5398037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51367" y="5398037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55093" y="5398037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58819" y="5398037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62545" y="5398037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66271" y="5398037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636720" y="4747960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940446" y="4747960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Curved Connector 31"/>
          <p:cNvCxnSpPr>
            <a:stCxn id="31" idx="0"/>
            <a:endCxn id="30" idx="0"/>
          </p:cNvCxnSpPr>
          <p:nvPr/>
        </p:nvCxnSpPr>
        <p:spPr>
          <a:xfrm rot="16200000" flipV="1">
            <a:off x="3940446" y="4596097"/>
            <a:ext cx="1588" cy="303726"/>
          </a:xfrm>
          <a:prstGeom prst="curvedConnector3">
            <a:avLst>
              <a:gd name="adj1" fmla="val 14395466"/>
            </a:avLst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5" idx="0"/>
            <a:endCxn id="31" idx="0"/>
          </p:cNvCxnSpPr>
          <p:nvPr/>
        </p:nvCxnSpPr>
        <p:spPr>
          <a:xfrm rot="16200000" flipV="1">
            <a:off x="4243775" y="4596494"/>
            <a:ext cx="794" cy="303726"/>
          </a:xfrm>
          <a:prstGeom prst="curvedConnector3">
            <a:avLst>
              <a:gd name="adj1" fmla="val 28890932"/>
            </a:avLst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332737" y="4747166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Curved Connector 36"/>
          <p:cNvCxnSpPr>
            <a:stCxn id="30" idx="0"/>
            <a:endCxn id="35" idx="0"/>
          </p:cNvCxnSpPr>
          <p:nvPr/>
        </p:nvCxnSpPr>
        <p:spPr>
          <a:xfrm rot="16200000" flipV="1">
            <a:off x="3636195" y="4595571"/>
            <a:ext cx="794" cy="303983"/>
          </a:xfrm>
          <a:prstGeom prst="curvedConnector3">
            <a:avLst>
              <a:gd name="adj1" fmla="val 28890932"/>
            </a:avLst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764390" y="4747165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068116" y="4747165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156938" y="4746371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460664" y="4746371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52955" y="4745577"/>
            <a:ext cx="303726" cy="30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90"/>
          <p:cNvGrpSpPr/>
          <p:nvPr/>
        </p:nvGrpSpPr>
        <p:grpSpPr>
          <a:xfrm>
            <a:off x="4396829" y="4745576"/>
            <a:ext cx="1823944" cy="3972"/>
            <a:chOff x="4396829" y="4745576"/>
            <a:chExt cx="1823944" cy="3972"/>
          </a:xfrm>
        </p:grpSpPr>
        <p:cxnSp>
          <p:nvCxnSpPr>
            <p:cNvPr id="26" name="Curved Connector 25"/>
            <p:cNvCxnSpPr>
              <a:stCxn id="6" idx="0"/>
              <a:endCxn id="5" idx="0"/>
            </p:cNvCxnSpPr>
            <p:nvPr/>
          </p:nvCxnSpPr>
          <p:spPr>
            <a:xfrm rot="16200000" flipV="1">
              <a:off x="4547898" y="4596891"/>
              <a:ext cx="1588" cy="303726"/>
            </a:xfrm>
            <a:prstGeom prst="curvedConnector3">
              <a:avLst>
                <a:gd name="adj1" fmla="val 14395466"/>
              </a:avLst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urved Connector 26"/>
            <p:cNvCxnSpPr>
              <a:stCxn id="48" idx="0"/>
              <a:endCxn id="6" idx="0"/>
            </p:cNvCxnSpPr>
            <p:nvPr/>
          </p:nvCxnSpPr>
          <p:spPr>
            <a:xfrm rot="16200000" flipH="1" flipV="1">
              <a:off x="4850701" y="4594636"/>
              <a:ext cx="3177" cy="305057"/>
            </a:xfrm>
            <a:prstGeom prst="curvedConnector3">
              <a:avLst>
                <a:gd name="adj1" fmla="val -7195467"/>
              </a:avLst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urved Connector 41"/>
            <p:cNvCxnSpPr>
              <a:stCxn id="41" idx="0"/>
              <a:endCxn id="40" idx="0"/>
            </p:cNvCxnSpPr>
            <p:nvPr/>
          </p:nvCxnSpPr>
          <p:spPr>
            <a:xfrm rot="16200000" flipV="1">
              <a:off x="6068116" y="4595302"/>
              <a:ext cx="1588" cy="303726"/>
            </a:xfrm>
            <a:prstGeom prst="curvedConnector3">
              <a:avLst>
                <a:gd name="adj1" fmla="val 14395466"/>
              </a:avLst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45" idx="0"/>
              <a:endCxn id="44" idx="0"/>
            </p:cNvCxnSpPr>
            <p:nvPr/>
          </p:nvCxnSpPr>
          <p:spPr>
            <a:xfrm rot="16200000" flipV="1">
              <a:off x="5460664" y="4594508"/>
              <a:ext cx="1588" cy="303726"/>
            </a:xfrm>
            <a:prstGeom prst="curvedConnector3">
              <a:avLst>
                <a:gd name="adj1" fmla="val 14395466"/>
              </a:avLst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urved Connector 46"/>
            <p:cNvCxnSpPr>
              <a:stCxn id="40" idx="0"/>
              <a:endCxn id="45" idx="0"/>
            </p:cNvCxnSpPr>
            <p:nvPr/>
          </p:nvCxnSpPr>
          <p:spPr>
            <a:xfrm rot="16200000" flipV="1">
              <a:off x="5763993" y="4594905"/>
              <a:ext cx="794" cy="303726"/>
            </a:xfrm>
            <a:prstGeom prst="curvedConnector3">
              <a:avLst>
                <a:gd name="adj1" fmla="val 28890932"/>
              </a:avLst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urved Connector 48"/>
            <p:cNvCxnSpPr>
              <a:stCxn id="44" idx="0"/>
              <a:endCxn id="48" idx="0"/>
            </p:cNvCxnSpPr>
            <p:nvPr/>
          </p:nvCxnSpPr>
          <p:spPr>
            <a:xfrm rot="16200000" flipV="1">
              <a:off x="5156413" y="4593982"/>
              <a:ext cx="794" cy="303983"/>
            </a:xfrm>
            <a:prstGeom prst="curvedConnector3">
              <a:avLst>
                <a:gd name="adj1" fmla="val 28890932"/>
              </a:avLst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1809040" y="4710647"/>
            <a:ext cx="129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S1 X[i1]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09040" y="5332431"/>
            <a:ext cx="129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S2 X[i1]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7" name="Group 68"/>
          <p:cNvGrpSpPr/>
          <p:nvPr/>
        </p:nvGrpSpPr>
        <p:grpSpPr>
          <a:xfrm>
            <a:off x="5309596" y="5052480"/>
            <a:ext cx="303725" cy="347941"/>
            <a:chOff x="4696894" y="5191922"/>
            <a:chExt cx="303725" cy="347941"/>
          </a:xfrm>
        </p:grpSpPr>
        <p:cxnSp>
          <p:nvCxnSpPr>
            <p:cNvPr id="70" name="Straight Arrow Connector 69"/>
            <p:cNvCxnSpPr/>
            <p:nvPr/>
          </p:nvCxnSpPr>
          <p:spPr>
            <a:xfrm rot="5400000" flipH="1" flipV="1">
              <a:off x="4826124" y="5365367"/>
              <a:ext cx="347146" cy="184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rot="16200000" flipV="1">
              <a:off x="4673865" y="5214951"/>
              <a:ext cx="347940" cy="301881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98"/>
          <p:cNvGrpSpPr/>
          <p:nvPr/>
        </p:nvGrpSpPr>
        <p:grpSpPr>
          <a:xfrm>
            <a:off x="3484600" y="5039913"/>
            <a:ext cx="1824996" cy="362890"/>
            <a:chOff x="3484600" y="5039913"/>
            <a:chExt cx="1824996" cy="362890"/>
          </a:xfrm>
        </p:grpSpPr>
        <p:grpSp>
          <p:nvGrpSpPr>
            <p:cNvPr id="9" name="Group 97"/>
            <p:cNvGrpSpPr/>
            <p:nvPr/>
          </p:nvGrpSpPr>
          <p:grpSpPr>
            <a:xfrm>
              <a:off x="4092052" y="5039913"/>
              <a:ext cx="1217544" cy="362096"/>
              <a:chOff x="4092052" y="5039913"/>
              <a:chExt cx="1217544" cy="362096"/>
            </a:xfrm>
          </p:grpSpPr>
          <p:grpSp>
            <p:nvGrpSpPr>
              <p:cNvPr id="10" name="Group 71"/>
              <p:cNvGrpSpPr/>
              <p:nvPr/>
            </p:nvGrpSpPr>
            <p:grpSpPr>
              <a:xfrm>
                <a:off x="5005871" y="5053274"/>
                <a:ext cx="303725" cy="347941"/>
                <a:chOff x="4696894" y="5191922"/>
                <a:chExt cx="303725" cy="347941"/>
              </a:xfrm>
            </p:grpSpPr>
            <p:cxnSp>
              <p:nvCxnSpPr>
                <p:cNvPr id="73" name="Straight Arrow Connector 72"/>
                <p:cNvCxnSpPr/>
                <p:nvPr/>
              </p:nvCxnSpPr>
              <p:spPr>
                <a:xfrm rot="5400000" flipH="1" flipV="1">
                  <a:off x="4826124" y="5365367"/>
                  <a:ext cx="347146" cy="1845"/>
                </a:xfrm>
                <a:prstGeom prst="straightConnector1">
                  <a:avLst/>
                </a:prstGeom>
                <a:ln>
                  <a:solidFill>
                    <a:srgbClr val="00009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Arrow Connector 73"/>
                <p:cNvCxnSpPr/>
                <p:nvPr/>
              </p:nvCxnSpPr>
              <p:spPr>
                <a:xfrm rot="16200000" flipV="1">
                  <a:off x="4673865" y="5214951"/>
                  <a:ext cx="347940" cy="301881"/>
                </a:xfrm>
                <a:prstGeom prst="straightConnector1">
                  <a:avLst/>
                </a:prstGeom>
                <a:ln>
                  <a:solidFill>
                    <a:srgbClr val="00009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74"/>
              <p:cNvGrpSpPr/>
              <p:nvPr/>
            </p:nvGrpSpPr>
            <p:grpSpPr>
              <a:xfrm>
                <a:off x="4699504" y="5054068"/>
                <a:ext cx="303725" cy="347941"/>
                <a:chOff x="4696894" y="5191922"/>
                <a:chExt cx="303725" cy="347941"/>
              </a:xfrm>
            </p:grpSpPr>
            <p:cxnSp>
              <p:nvCxnSpPr>
                <p:cNvPr id="76" name="Straight Arrow Connector 75"/>
                <p:cNvCxnSpPr/>
                <p:nvPr/>
              </p:nvCxnSpPr>
              <p:spPr>
                <a:xfrm rot="5400000" flipH="1" flipV="1">
                  <a:off x="4826124" y="5365367"/>
                  <a:ext cx="347146" cy="1845"/>
                </a:xfrm>
                <a:prstGeom prst="straightConnector1">
                  <a:avLst/>
                </a:prstGeom>
                <a:ln>
                  <a:solidFill>
                    <a:srgbClr val="00009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Arrow Connector 76"/>
                <p:cNvCxnSpPr/>
                <p:nvPr/>
              </p:nvCxnSpPr>
              <p:spPr>
                <a:xfrm rot="16200000" flipV="1">
                  <a:off x="4673865" y="5214951"/>
                  <a:ext cx="347940" cy="301881"/>
                </a:xfrm>
                <a:prstGeom prst="straightConnector1">
                  <a:avLst/>
                </a:prstGeom>
                <a:ln>
                  <a:solidFill>
                    <a:srgbClr val="00009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77"/>
              <p:cNvGrpSpPr/>
              <p:nvPr/>
            </p:nvGrpSpPr>
            <p:grpSpPr>
              <a:xfrm>
                <a:off x="4395778" y="5047990"/>
                <a:ext cx="303725" cy="347941"/>
                <a:chOff x="4696894" y="5191922"/>
                <a:chExt cx="303725" cy="347941"/>
              </a:xfrm>
            </p:grpSpPr>
            <p:cxnSp>
              <p:nvCxnSpPr>
                <p:cNvPr id="79" name="Straight Arrow Connector 78"/>
                <p:cNvCxnSpPr/>
                <p:nvPr/>
              </p:nvCxnSpPr>
              <p:spPr>
                <a:xfrm rot="5400000" flipH="1" flipV="1">
                  <a:off x="4826124" y="5365367"/>
                  <a:ext cx="347146" cy="1845"/>
                </a:xfrm>
                <a:prstGeom prst="straightConnector1">
                  <a:avLst/>
                </a:prstGeom>
                <a:ln>
                  <a:solidFill>
                    <a:srgbClr val="00009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Arrow Connector 79"/>
                <p:cNvCxnSpPr/>
                <p:nvPr/>
              </p:nvCxnSpPr>
              <p:spPr>
                <a:xfrm rot="16200000" flipV="1">
                  <a:off x="4673865" y="5214951"/>
                  <a:ext cx="347940" cy="301881"/>
                </a:xfrm>
                <a:prstGeom prst="straightConnector1">
                  <a:avLst/>
                </a:prstGeom>
                <a:ln>
                  <a:solidFill>
                    <a:srgbClr val="00009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80"/>
              <p:cNvGrpSpPr/>
              <p:nvPr/>
            </p:nvGrpSpPr>
            <p:grpSpPr>
              <a:xfrm>
                <a:off x="4092052" y="5039913"/>
                <a:ext cx="303725" cy="347941"/>
                <a:chOff x="4696894" y="5191922"/>
                <a:chExt cx="303725" cy="347941"/>
              </a:xfrm>
            </p:grpSpPr>
            <p:cxnSp>
              <p:nvCxnSpPr>
                <p:cNvPr id="82" name="Straight Arrow Connector 81"/>
                <p:cNvCxnSpPr/>
                <p:nvPr/>
              </p:nvCxnSpPr>
              <p:spPr>
                <a:xfrm rot="5400000" flipH="1" flipV="1">
                  <a:off x="4826124" y="5365367"/>
                  <a:ext cx="347146" cy="1845"/>
                </a:xfrm>
                <a:prstGeom prst="straightConnector1">
                  <a:avLst/>
                </a:prstGeom>
                <a:ln>
                  <a:solidFill>
                    <a:srgbClr val="00009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/>
                <p:cNvCxnSpPr/>
                <p:nvPr/>
              </p:nvCxnSpPr>
              <p:spPr>
                <a:xfrm rot="16200000" flipV="1">
                  <a:off x="4673865" y="5214951"/>
                  <a:ext cx="347940" cy="301881"/>
                </a:xfrm>
                <a:prstGeom prst="straightConnector1">
                  <a:avLst/>
                </a:prstGeom>
                <a:ln>
                  <a:solidFill>
                    <a:srgbClr val="00009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oup 83"/>
            <p:cNvGrpSpPr/>
            <p:nvPr/>
          </p:nvGrpSpPr>
          <p:grpSpPr>
            <a:xfrm>
              <a:off x="3788326" y="5040707"/>
              <a:ext cx="303725" cy="347941"/>
              <a:chOff x="4696894" y="5191922"/>
              <a:chExt cx="303725" cy="347941"/>
            </a:xfrm>
          </p:grpSpPr>
          <p:cxnSp>
            <p:nvCxnSpPr>
              <p:cNvPr id="85" name="Straight Arrow Connector 84"/>
              <p:cNvCxnSpPr/>
              <p:nvPr/>
            </p:nvCxnSpPr>
            <p:spPr>
              <a:xfrm rot="5400000" flipH="1" flipV="1">
                <a:off x="4826124" y="5365367"/>
                <a:ext cx="347146" cy="1845"/>
              </a:xfrm>
              <a:prstGeom prst="straightConnector1">
                <a:avLst/>
              </a:prstGeom>
              <a:ln>
                <a:solidFill>
                  <a:srgbClr val="00009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 rot="16200000" flipV="1">
                <a:off x="4673865" y="5214951"/>
                <a:ext cx="347940" cy="301881"/>
              </a:xfrm>
              <a:prstGeom prst="straightConnector1">
                <a:avLst/>
              </a:prstGeom>
              <a:ln>
                <a:solidFill>
                  <a:srgbClr val="00009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86"/>
            <p:cNvGrpSpPr/>
            <p:nvPr/>
          </p:nvGrpSpPr>
          <p:grpSpPr>
            <a:xfrm>
              <a:off x="3484600" y="5054862"/>
              <a:ext cx="303725" cy="347941"/>
              <a:chOff x="4696894" y="5191922"/>
              <a:chExt cx="303725" cy="347941"/>
            </a:xfrm>
          </p:grpSpPr>
          <p:cxnSp>
            <p:nvCxnSpPr>
              <p:cNvPr id="88" name="Straight Arrow Connector 87"/>
              <p:cNvCxnSpPr/>
              <p:nvPr/>
            </p:nvCxnSpPr>
            <p:spPr>
              <a:xfrm rot="5400000" flipH="1" flipV="1">
                <a:off x="4826124" y="5365367"/>
                <a:ext cx="347146" cy="1845"/>
              </a:xfrm>
              <a:prstGeom prst="straightConnector1">
                <a:avLst/>
              </a:prstGeom>
              <a:ln>
                <a:solidFill>
                  <a:srgbClr val="00009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/>
              <p:nvPr/>
            </p:nvCxnSpPr>
            <p:spPr>
              <a:xfrm rot="16200000" flipV="1">
                <a:off x="4673865" y="5214951"/>
                <a:ext cx="347940" cy="301881"/>
              </a:xfrm>
              <a:prstGeom prst="straightConnector1">
                <a:avLst/>
              </a:prstGeom>
              <a:ln>
                <a:solidFill>
                  <a:srgbClr val="00009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2" name="TextBox 61"/>
          <p:cNvSpPr txBox="1"/>
          <p:nvPr/>
        </p:nvSpPr>
        <p:spPr>
          <a:xfrm>
            <a:off x="1202911" y="1624013"/>
            <a:ext cx="724928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b="1" dirty="0" smtClean="0">
                <a:latin typeface="Courier"/>
                <a:cs typeface="Courier"/>
              </a:rPr>
              <a:t>for (i2 = 0; i2 &lt; </a:t>
            </a:r>
            <a:r>
              <a:rPr lang="en-US" b="1" dirty="0" err="1" smtClean="0">
                <a:latin typeface="Courier"/>
                <a:cs typeface="Courier"/>
              </a:rPr>
              <a:t>n</a:t>
            </a:r>
            <a:r>
              <a:rPr lang="en-US" b="1" dirty="0" smtClean="0">
                <a:latin typeface="Courier"/>
                <a:cs typeface="Courier"/>
              </a:rPr>
              <a:t>; i2++)</a:t>
            </a:r>
          </a:p>
          <a:p>
            <a:r>
              <a:rPr lang="en-US" b="1" dirty="0" smtClean="0">
                <a:latin typeface="Courier"/>
                <a:cs typeface="Courier"/>
              </a:rPr>
              <a:t>S1:      X[i1][i2] = foo(X[i1][i2], X[i1][i2-1], …)</a:t>
            </a:r>
          </a:p>
          <a:p>
            <a:r>
              <a:rPr lang="en-US" dirty="0" smtClean="0">
                <a:latin typeface="Courier"/>
                <a:cs typeface="Courier"/>
              </a:rPr>
              <a:t>   …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b="1" dirty="0" smtClean="0">
                <a:latin typeface="Courier"/>
                <a:cs typeface="Courier"/>
              </a:rPr>
              <a:t>for (i2 = n-1; i2 &gt;= 1; i2--)</a:t>
            </a:r>
          </a:p>
          <a:p>
            <a:r>
              <a:rPr lang="en-US" b="1" dirty="0" smtClean="0">
                <a:latin typeface="Courier"/>
                <a:cs typeface="Courier"/>
              </a:rPr>
              <a:t>S2:</a:t>
            </a:r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b="1" dirty="0" smtClean="0">
                <a:latin typeface="Courier"/>
                <a:cs typeface="Courier"/>
              </a:rPr>
              <a:t>X[i1][i2] = bar(X[i1][i2], X[i1][i2-1], …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smtClean="0">
                <a:latin typeface="Courier"/>
                <a:cs typeface="Courier"/>
              </a:rPr>
              <a:t>   …</a:t>
            </a:r>
          </a:p>
        </p:txBody>
      </p:sp>
      <p:sp>
        <p:nvSpPr>
          <p:cNvPr id="90" name="Multiply 89"/>
          <p:cNvSpPr/>
          <p:nvPr/>
        </p:nvSpPr>
        <p:spPr>
          <a:xfrm>
            <a:off x="3441700" y="4559300"/>
            <a:ext cx="652500" cy="674156"/>
          </a:xfrm>
          <a:prstGeom prst="mathMultiply">
            <a:avLst>
              <a:gd name="adj1" fmla="val 9895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91"/>
          <p:cNvGrpSpPr/>
          <p:nvPr/>
        </p:nvGrpSpPr>
        <p:grpSpPr>
          <a:xfrm>
            <a:off x="5613859" y="5059485"/>
            <a:ext cx="303725" cy="347941"/>
            <a:chOff x="4696894" y="5191922"/>
            <a:chExt cx="303725" cy="347941"/>
          </a:xfrm>
        </p:grpSpPr>
        <p:cxnSp>
          <p:nvCxnSpPr>
            <p:cNvPr id="93" name="Straight Arrow Connector 92"/>
            <p:cNvCxnSpPr/>
            <p:nvPr/>
          </p:nvCxnSpPr>
          <p:spPr>
            <a:xfrm rot="5400000" flipH="1" flipV="1">
              <a:off x="4826124" y="5365367"/>
              <a:ext cx="347146" cy="184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rot="16200000" flipV="1">
              <a:off x="4673865" y="5214951"/>
              <a:ext cx="347940" cy="301881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94"/>
          <p:cNvGrpSpPr/>
          <p:nvPr/>
        </p:nvGrpSpPr>
        <p:grpSpPr>
          <a:xfrm>
            <a:off x="5914408" y="5037913"/>
            <a:ext cx="303725" cy="347941"/>
            <a:chOff x="4696894" y="5191922"/>
            <a:chExt cx="303725" cy="347941"/>
          </a:xfrm>
        </p:grpSpPr>
        <p:cxnSp>
          <p:nvCxnSpPr>
            <p:cNvPr id="96" name="Straight Arrow Connector 95"/>
            <p:cNvCxnSpPr/>
            <p:nvPr/>
          </p:nvCxnSpPr>
          <p:spPr>
            <a:xfrm rot="5400000" flipH="1" flipV="1">
              <a:off x="4826124" y="5365367"/>
              <a:ext cx="347146" cy="184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rot="16200000" flipV="1">
              <a:off x="4673865" y="5214951"/>
              <a:ext cx="347940" cy="301881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99"/>
          <p:cNvGrpSpPr/>
          <p:nvPr/>
        </p:nvGrpSpPr>
        <p:grpSpPr>
          <a:xfrm>
            <a:off x="3486150" y="5056860"/>
            <a:ext cx="303725" cy="347941"/>
            <a:chOff x="4696894" y="5191922"/>
            <a:chExt cx="303725" cy="347941"/>
          </a:xfrm>
        </p:grpSpPr>
        <p:cxnSp>
          <p:nvCxnSpPr>
            <p:cNvPr id="101" name="Straight Arrow Connector 100"/>
            <p:cNvCxnSpPr/>
            <p:nvPr/>
          </p:nvCxnSpPr>
          <p:spPr>
            <a:xfrm rot="5400000" flipH="1" flipV="1">
              <a:off x="4826124" y="5365367"/>
              <a:ext cx="347146" cy="184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rot="16200000" flipV="1">
              <a:off x="4673865" y="5214951"/>
              <a:ext cx="347940" cy="301881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102"/>
          <p:cNvGrpSpPr/>
          <p:nvPr/>
        </p:nvGrpSpPr>
        <p:grpSpPr>
          <a:xfrm>
            <a:off x="3792830" y="5048229"/>
            <a:ext cx="303725" cy="347941"/>
            <a:chOff x="4696894" y="5191922"/>
            <a:chExt cx="303725" cy="347941"/>
          </a:xfrm>
        </p:grpSpPr>
        <p:cxnSp>
          <p:nvCxnSpPr>
            <p:cNvPr id="104" name="Straight Arrow Connector 103"/>
            <p:cNvCxnSpPr/>
            <p:nvPr/>
          </p:nvCxnSpPr>
          <p:spPr>
            <a:xfrm rot="5400000" flipH="1" flipV="1">
              <a:off x="4826124" y="5365367"/>
              <a:ext cx="347146" cy="184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rot="16200000" flipV="1">
              <a:off x="4673865" y="5214951"/>
              <a:ext cx="347940" cy="301881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C0F3-19AB-F54D-9660-D3470DE5B86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theme/theme1.xml><?xml version="1.0" encoding="utf-8"?>
<a:theme xmlns:a="http://schemas.openxmlformats.org/drawingml/2006/main" name="CSU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6638"/>
      </a:accent1>
      <a:accent2>
        <a:srgbClr val="FCBC34"/>
      </a:accent2>
      <a:accent3>
        <a:srgbClr val="FFFFFF"/>
      </a:accent3>
      <a:accent4>
        <a:srgbClr val="000000"/>
      </a:accent4>
      <a:accent5>
        <a:srgbClr val="AAB8AE"/>
      </a:accent5>
      <a:accent6>
        <a:srgbClr val="E4AA2E"/>
      </a:accent6>
      <a:hlink>
        <a:srgbClr val="006F9A"/>
      </a:hlink>
      <a:folHlink>
        <a:srgbClr val="D8B511"/>
      </a:folHlink>
    </a:clrScheme>
    <a:fontScheme name="research-talk">
      <a:majorFont>
        <a:latin typeface="Optima"/>
        <a:ea typeface=""/>
        <a:cs typeface=""/>
      </a:majorFont>
      <a:minorFont>
        <a:latin typeface="Opt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esearch-talk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1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8080"/>
        </a:accent1>
        <a:accent2>
          <a:srgbClr val="9900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00B9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2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8080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008A8A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9999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1817B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C1BF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19D96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CCC9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737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BCBB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CSUpresentation.thmx</Template>
  <TotalTime>699</TotalTime>
  <Words>1537</Words>
  <Application>Microsoft Macintosh PowerPoint</Application>
  <PresentationFormat>On-screen Show (4:3)</PresentationFormat>
  <Paragraphs>214</Paragraphs>
  <Slides>19</Slides>
  <Notes>11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CSUpresentation</vt:lpstr>
      <vt:lpstr>Equation</vt:lpstr>
      <vt:lpstr>AlphaZ: A System for Design Space Exploration in the Polyhedral Model</vt:lpstr>
      <vt:lpstr>Polyhedral Compilation</vt:lpstr>
      <vt:lpstr>Design Space (still a subset)</vt:lpstr>
      <vt:lpstr>AlphaZ</vt:lpstr>
      <vt:lpstr>This Paper: Case Studies</vt:lpstr>
      <vt:lpstr>This Talk: Focus on Memory</vt:lpstr>
      <vt:lpstr>ADI-like Computation</vt:lpstr>
      <vt:lpstr>adi.c: Original Allocation</vt:lpstr>
      <vt:lpstr>adi.c: Original Allocation</vt:lpstr>
      <vt:lpstr>adi.c: With Extra Memory</vt:lpstr>
      <vt:lpstr>adi.c: Performance</vt:lpstr>
      <vt:lpstr>UNAfold</vt:lpstr>
      <vt:lpstr>UNAFold: Optimization</vt:lpstr>
      <vt:lpstr>UNAfold: Performance</vt:lpstr>
      <vt:lpstr>AlphaZ System Overview</vt:lpstr>
      <vt:lpstr>Human-in-the-Loop</vt:lpstr>
      <vt:lpstr>Conclusions</vt:lpstr>
      <vt:lpstr>Acknowledgements</vt:lpstr>
      <vt:lpstr>Key: Simplifying Reductions</vt:lpstr>
    </vt:vector>
  </TitlesOfParts>
  <Company>Colorado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AlphaZ: A System for Design Space Exploration in the Polyhedral Model</dc:title>
  <dc:creator>Tomofumi Yuki</dc:creator>
  <cp:lastModifiedBy>Tomofumi Yuki</cp:lastModifiedBy>
  <cp:revision>110</cp:revision>
  <dcterms:created xsi:type="dcterms:W3CDTF">2012-09-06T21:01:37Z</dcterms:created>
  <dcterms:modified xsi:type="dcterms:W3CDTF">2012-09-06T22:58:34Z</dcterms:modified>
</cp:coreProperties>
</file>