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8" r:id="rId3"/>
    <p:sldId id="259" r:id="rId4"/>
    <p:sldId id="260" r:id="rId5"/>
    <p:sldId id="261" r:id="rId6"/>
    <p:sldId id="271" r:id="rId7"/>
    <p:sldId id="311" r:id="rId8"/>
    <p:sldId id="312" r:id="rId9"/>
    <p:sldId id="326" r:id="rId10"/>
    <p:sldId id="293" r:id="rId11"/>
    <p:sldId id="320" r:id="rId12"/>
    <p:sldId id="322" r:id="rId13"/>
    <p:sldId id="323" r:id="rId14"/>
    <p:sldId id="313" r:id="rId15"/>
    <p:sldId id="325" r:id="rId16"/>
    <p:sldId id="314" r:id="rId17"/>
    <p:sldId id="316" r:id="rId18"/>
    <p:sldId id="324" r:id="rId19"/>
    <p:sldId id="315" r:id="rId20"/>
    <p:sldId id="327" r:id="rId21"/>
    <p:sldId id="294" r:id="rId22"/>
    <p:sldId id="295" r:id="rId23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474" y="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15F67CC-A667-4D38-9951-D631B7852794}" type="datetimeFigureOut">
              <a:rPr lang="en-US"/>
              <a:pPr/>
              <a:t>4/28/2010</a:t>
            </a:fld>
            <a:endParaRPr lang="en-US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C71625F-E273-485A-B279-B8E4B77217B6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C4EB0F-F1EA-41AD-BD01-FCC44F614EDB}" type="datetimeFigureOut">
              <a:rPr lang="it-IT"/>
              <a:pPr>
                <a:defRPr/>
              </a:pPr>
              <a:t>28/04/2010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en-GB" noProof="0" smtClean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13B3F1D-456D-409F-9DAC-E259B172015F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7A4F86-98E6-4075-8DFF-7AC9BB7A601C}" type="slidenum">
              <a:rPr lang="it-IT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t-IT" smtClean="0">
              <a:latin typeface="Arial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DA4113-F95F-45AB-B397-45DC7031B486}" type="slidenum">
              <a:rPr lang="it-IT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t-IT" smtClean="0">
              <a:latin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EAF6C3-388B-4790-AC41-97836B9E9223}" type="slidenum">
              <a:rPr lang="it-IT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it-IT" smtClean="0">
              <a:latin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15FC9D-65D6-4EC5-96FB-4D6C505B939F}" type="slidenum">
              <a:rPr lang="it-IT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it-IT" smtClean="0">
              <a:latin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240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2400"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B40EA-DBBB-43C8-A9AA-550788FB6E0F}" type="datetimeFigureOut">
              <a:rPr lang="it-IT"/>
              <a:pPr>
                <a:defRPr/>
              </a:pPr>
              <a:t>28/04/2010</a:t>
            </a:fld>
            <a:endParaRPr lang="it-IT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3C8F9-B4D6-48A2-9CFB-2A897D09DF3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6F6FB-0BE7-43B9-8CB4-5DC95835239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24E7D-2D99-4C55-942E-51FE4EE31D50}" type="datetimeFigureOut">
              <a:rPr lang="it-IT"/>
              <a:pPr>
                <a:defRPr/>
              </a:pPr>
              <a:t>28/04/2010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6BA8F-FABB-42CF-8895-BA57438E6A5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DE2F6-AA90-4AF9-8AB5-90CB50646797}" type="datetimeFigureOut">
              <a:rPr lang="it-IT"/>
              <a:pPr>
                <a:defRPr/>
              </a:pPr>
              <a:t>28/04/2010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64A6F6-709E-4C25-A8A7-604180A4993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676B76-746E-4EA6-9D02-9C837A00859A}" type="datetimeFigureOut">
              <a:rPr lang="it-IT"/>
              <a:pPr>
                <a:defRPr/>
              </a:pPr>
              <a:t>28/04/2010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4C947-F7C6-4840-835A-5BF5E020496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F467A-58B8-478F-AD39-DC6A8265EB32}" type="datetimeFigureOut">
              <a:rPr lang="it-IT"/>
              <a:pPr>
                <a:defRPr/>
              </a:pPr>
              <a:t>28/04/2010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BD7CD-6F63-4C51-B0E0-C428A0329D1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500F8-C881-49A9-978B-803CFF3F6979}" type="datetimeFigureOut">
              <a:rPr lang="it-IT"/>
              <a:pPr>
                <a:defRPr/>
              </a:pPr>
              <a:t>28/04/2010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3D83E-4996-4504-8CF5-66FB603B4BC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1956E-49A2-4F44-85CE-9CDB6F58BC36}" type="datetimeFigureOut">
              <a:rPr lang="it-IT"/>
              <a:pPr>
                <a:defRPr/>
              </a:pPr>
              <a:t>28/04/2010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2A7CA-2776-4343-B912-46991367EE0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4B2FB-E4FD-4E7C-A6DF-F5C9579C08F3}" type="datetimeFigureOut">
              <a:rPr lang="it-IT"/>
              <a:pPr>
                <a:defRPr/>
              </a:pPr>
              <a:t>28/04/2010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7741D-7B04-4D82-9567-6A9578600BF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ECC92-4C11-4528-AB0D-A083C583333F}" type="datetimeFigureOut">
              <a:rPr lang="it-IT"/>
              <a:pPr>
                <a:defRPr/>
              </a:pPr>
              <a:t>28/04/2010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469CB-26AB-4EBC-AB09-1C6B001240F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FB7BD-B1FE-49DA-88C3-B0E29354AA17}" type="datetimeFigureOut">
              <a:rPr lang="it-IT"/>
              <a:pPr>
                <a:defRPr/>
              </a:pPr>
              <a:t>28/04/2010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8D2C9-E558-42C2-8092-09A3305EE0E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84400-D9BA-402D-B77C-AB258A59E9D2}" type="datetimeFigureOut">
              <a:rPr lang="it-IT"/>
              <a:pPr>
                <a:defRPr/>
              </a:pPr>
              <a:t>28/04/2010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37636-2AB5-423B-8A47-8FAB80DBF98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F599F-580A-48CD-A361-A7DDCC7FC28A}" type="datetimeFigureOut">
              <a:rPr lang="it-IT"/>
              <a:pPr>
                <a:defRPr/>
              </a:pPr>
              <a:t>28/04/2010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fld id="{59D4594C-0498-46C9-8946-3327C489D79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>
                <a:solidFill>
                  <a:schemeClr val="hlink"/>
                </a:solidFill>
                <a:latin typeface="+mn-lt"/>
                <a:cs typeface="+mn-cs"/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>
                <a:solidFill>
                  <a:schemeClr val="hlink"/>
                </a:solidFill>
                <a:latin typeface="+mn-lt"/>
                <a:cs typeface="+mn-cs"/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>
                <a:solidFill>
                  <a:schemeClr val="accent2"/>
                </a:solidFill>
                <a:latin typeface="+mn-lt"/>
                <a:cs typeface="+mn-cs"/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>
                <a:solidFill>
                  <a:schemeClr val="hlink"/>
                </a:solidFill>
                <a:latin typeface="+mn-lt"/>
                <a:cs typeface="+mn-cs"/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>
                <a:solidFill>
                  <a:schemeClr val="accent2"/>
                </a:solidFill>
                <a:latin typeface="+mn-lt"/>
                <a:cs typeface="+mn-cs"/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>
                <a:solidFill>
                  <a:schemeClr val="accent2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Fare clic per modificare lo stile del titolo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Fare clic per modificare gli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AC317A-01C2-415F-B9C4-198F7ED782EE}" type="datetimeFigureOut">
              <a:rPr lang="it-IT"/>
              <a:pPr>
                <a:defRPr/>
              </a:pPr>
              <a:t>28/04/2010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6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ctrTitle"/>
          </p:nvPr>
        </p:nvSpPr>
        <p:spPr>
          <a:xfrm>
            <a:off x="1071538" y="1828800"/>
            <a:ext cx="8072462" cy="22098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		Eventual Leader Election 	  in Infinite Arrival Message-   	passing System Model with</a:t>
            </a:r>
            <a:br>
              <a:rPr lang="en-US" sz="4000" dirty="0" smtClean="0"/>
            </a:br>
            <a:r>
              <a:rPr lang="en-US" sz="4000" dirty="0" smtClean="0"/>
              <a:t>Bounded Concurrency</a:t>
            </a:r>
            <a:endParaRPr lang="en-GB" sz="4000" dirty="0" smtClean="0"/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285720" y="4676796"/>
            <a:ext cx="8705880" cy="1752600"/>
          </a:xfrm>
        </p:spPr>
        <p:txBody>
          <a:bodyPr anchor="ctr"/>
          <a:lstStyle/>
          <a:p>
            <a:pPr eaLnBrk="1" hangingPunct="1"/>
            <a:r>
              <a:rPr lang="en-US" sz="2000" dirty="0" smtClean="0">
                <a:solidFill>
                  <a:schemeClr val="bg2"/>
                </a:solidFill>
              </a:rPr>
              <a:t>Sara </a:t>
            </a:r>
            <a:r>
              <a:rPr lang="en-US" sz="2000" dirty="0" err="1" smtClean="0">
                <a:solidFill>
                  <a:schemeClr val="bg2"/>
                </a:solidFill>
              </a:rPr>
              <a:t>Tucci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err="1" smtClean="0">
                <a:solidFill>
                  <a:schemeClr val="bg2"/>
                </a:solidFill>
              </a:rPr>
              <a:t>Piergiovanni</a:t>
            </a:r>
            <a:r>
              <a:rPr lang="en-US" sz="2000" dirty="0" smtClean="0">
                <a:solidFill>
                  <a:schemeClr val="bg2"/>
                </a:solidFill>
              </a:rPr>
              <a:t>, Roberto </a:t>
            </a:r>
            <a:r>
              <a:rPr lang="en-US" sz="2000" dirty="0" err="1" smtClean="0">
                <a:solidFill>
                  <a:schemeClr val="bg2"/>
                </a:solidFill>
              </a:rPr>
              <a:t>Baldoni</a:t>
            </a:r>
            <a:endParaRPr lang="en-US" sz="2000" dirty="0" smtClean="0">
              <a:solidFill>
                <a:schemeClr val="bg2"/>
              </a:solidFill>
            </a:endParaRP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</a:rPr>
              <a:t>University of Rome “La </a:t>
            </a:r>
            <a:r>
              <a:rPr lang="en-US" sz="2000" dirty="0" err="1" smtClean="0">
                <a:solidFill>
                  <a:schemeClr val="bg2"/>
                </a:solidFill>
              </a:rPr>
              <a:t>Sapienza</a:t>
            </a:r>
            <a:r>
              <a:rPr lang="en-US" sz="2000" dirty="0" smtClean="0">
                <a:solidFill>
                  <a:schemeClr val="bg2"/>
                </a:solidFill>
              </a:rPr>
              <a:t>”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</a:rPr>
              <a:t>EDCC 2010 – Valencia (Spain</a:t>
            </a:r>
            <a:r>
              <a:rPr lang="en-US" sz="2000" dirty="0" smtClean="0">
                <a:solidFill>
                  <a:schemeClr val="bg2"/>
                </a:solidFill>
              </a:rPr>
              <a:t>)</a:t>
            </a:r>
          </a:p>
          <a:p>
            <a:pPr eaLnBrk="1" hangingPunct="1"/>
            <a:endParaRPr lang="en-US" sz="2000" dirty="0" smtClean="0">
              <a:solidFill>
                <a:schemeClr val="bg2"/>
              </a:solidFill>
            </a:endParaRPr>
          </a:p>
          <a:p>
            <a:pPr eaLnBrk="1" hangingPunct="1"/>
            <a:r>
              <a:rPr lang="en-US" sz="1800" i="1" dirty="0" smtClean="0">
                <a:solidFill>
                  <a:schemeClr val="bg2"/>
                </a:solidFill>
              </a:rPr>
              <a:t>We want to thank Francois Bonnet that kindly accepted to deliver this talk</a:t>
            </a:r>
            <a:endParaRPr lang="en-US" sz="1800" i="1" dirty="0" smtClean="0">
              <a:solidFill>
                <a:schemeClr val="bg2"/>
              </a:solidFill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Dynamic System Issues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No initial knowledge of the set of processes that will be part of the system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 </a:t>
            </a:r>
            <a:r>
              <a:rPr lang="en-US" sz="2000" dirty="0" smtClean="0"/>
              <a:t>good processes </a:t>
            </a:r>
            <a:r>
              <a:rPr lang="en-US" sz="2000" dirty="0" smtClean="0"/>
              <a:t>are not known in advance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Heartbeat may arrive both from </a:t>
            </a:r>
            <a:r>
              <a:rPr lang="en-US" sz="2400" dirty="0" smtClean="0"/>
              <a:t>good and bad </a:t>
            </a:r>
            <a:r>
              <a:rPr lang="en-US" sz="2400" dirty="0" smtClean="0"/>
              <a:t>processes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>
              <a:lnSpc>
                <a:spcPct val="80000"/>
              </a:lnSpc>
              <a:buNone/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 Dealing with a possibly infinite set of not correct processes that may wake up at any time</a:t>
            </a:r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>
            <a:off x="4140200" y="3860800"/>
            <a:ext cx="792163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o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472518" cy="1371600"/>
          </a:xfrm>
        </p:spPr>
        <p:txBody>
          <a:bodyPr/>
          <a:lstStyle/>
          <a:p>
            <a:pPr eaLnBrk="1" hangingPunct="1"/>
            <a:r>
              <a:rPr lang="en-GB" dirty="0" smtClean="0"/>
              <a:t>Eventual Leader Election solution (</a:t>
            </a:r>
            <a:r>
              <a:rPr lang="en-US" dirty="0" smtClean="0">
                <a:sym typeface="Symbol" pitchFamily="18" charset="2"/>
              </a:rPr>
              <a:t>)</a:t>
            </a:r>
            <a:endParaRPr lang="en-GB" dirty="0" smtClean="0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2195514"/>
            <a:ext cx="8429684" cy="466251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Each Process sends Heartbeats to all processes in the system through the multicast primitive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Each process receiving heartbeats form other processes forms a list of alive processes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A leader is elected from this list using a deterministic rule (the same at each process e.g., the process with the lowest identifier)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Target: all processes have to eventually elect the same good process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Solutions applying to Crash failure model do not work</a:t>
            </a:r>
            <a:endParaRPr lang="en-GB" dirty="0" smtClean="0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266952"/>
            <a:ext cx="8686800" cy="466251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Heartbeats arrives from good and bad processes over the entire computation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The alive list at each process continuously will include good and bad processes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Risk: elect an infinite sequence of bad 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olo 1"/>
          <p:cNvSpPr>
            <a:spLocks noGrp="1"/>
          </p:cNvSpPr>
          <p:nvPr>
            <p:ph type="title"/>
          </p:nvPr>
        </p:nvSpPr>
        <p:spPr>
          <a:xfrm>
            <a:off x="-71470" y="457200"/>
            <a:ext cx="9429816" cy="1371600"/>
          </a:xfrm>
        </p:spPr>
        <p:txBody>
          <a:bodyPr/>
          <a:lstStyle/>
          <a:p>
            <a:pPr eaLnBrk="1" hangingPunct="1"/>
            <a:r>
              <a:rPr lang="en-GB" dirty="0" smtClean="0"/>
              <a:t>Solutions applying to Crash-recovery  </a:t>
            </a:r>
            <a:r>
              <a:rPr lang="en-GB" sz="4000" dirty="0" smtClean="0"/>
              <a:t>failure</a:t>
            </a:r>
            <a:r>
              <a:rPr lang="en-GB" dirty="0" smtClean="0"/>
              <a:t> model do not work</a:t>
            </a:r>
            <a:endParaRPr lang="en-GB" dirty="0" smtClean="0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285720" y="2195490"/>
            <a:ext cx="8858280" cy="466251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Use of epochs to distinguish different lives of a process. Such epochs are stored in a stable storage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The epoch number of a good process eventually stabilizes to a constant number </a:t>
            </a:r>
          </a:p>
          <a:p>
            <a:pPr>
              <a:lnSpc>
                <a:spcPct val="80000"/>
              </a:lnSpc>
              <a:buNone/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The leader is thus selected from the alive list as the one with the lowest identifier among  the ones with the lowest epoch number 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Our model does not include stable storage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Risk: elect an infinite sequence of bad 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ym typeface="Symbol" pitchFamily="18" charset="2"/>
              </a:rPr>
              <a:t> </a:t>
            </a:r>
            <a:r>
              <a:rPr lang="en-US" sz="3600" dirty="0" smtClean="0"/>
              <a:t>in Dynamic Distributed System is done in 2 Steps</a:t>
            </a:r>
            <a:endParaRPr lang="en-US" sz="3600" dirty="0" smtClean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714488"/>
            <a:ext cx="4400552" cy="38862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The </a:t>
            </a:r>
            <a:r>
              <a:rPr lang="en-US" sz="2800" dirty="0" smtClean="0"/>
              <a:t>HB* </a:t>
            </a:r>
            <a:r>
              <a:rPr lang="en-US" sz="2800" dirty="0" smtClean="0"/>
              <a:t>Oracle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Provide </a:t>
            </a:r>
            <a:r>
              <a:rPr lang="en-US" sz="2400" dirty="0" smtClean="0"/>
              <a:t>a list of processes deemed to be up (alive list</a:t>
            </a:r>
            <a:r>
              <a:rPr lang="en-US" sz="2400" dirty="0" smtClean="0"/>
              <a:t>). The list aims to: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Put good processes on the top of the list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Stabilize the position of a good process in the list</a:t>
            </a:r>
            <a:endParaRPr lang="en-US" sz="2000" dirty="0" smtClean="0"/>
          </a:p>
          <a:p>
            <a:pPr>
              <a:lnSpc>
                <a:spcPct val="80000"/>
              </a:lnSpc>
              <a:buNone/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>
                <a:sym typeface="Symbol" pitchFamily="18" charset="2"/>
              </a:rPr>
              <a:t> </a:t>
            </a:r>
            <a:r>
              <a:rPr lang="en-US" sz="2800" dirty="0" smtClean="0">
                <a:sym typeface="Symbol" pitchFamily="18" charset="2"/>
              </a:rPr>
              <a:t>protocol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Take the list provided by the HB* protocol and output the leader</a:t>
            </a:r>
          </a:p>
        </p:txBody>
      </p:sp>
      <p:sp>
        <p:nvSpPr>
          <p:cNvPr id="4" name="Rettangolo 3"/>
          <p:cNvSpPr/>
          <p:nvPr/>
        </p:nvSpPr>
        <p:spPr bwMode="auto">
          <a:xfrm>
            <a:off x="5715008" y="2713492"/>
            <a:ext cx="2275213" cy="1077218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dirty="0" smtClean="0">
              <a:sym typeface="Symbol" pitchFamily="18" charset="2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sym typeface="Symbol" pitchFamily="18" charset="2"/>
              </a:rPr>
              <a:t>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 bwMode="auto">
          <a:xfrm>
            <a:off x="6572264" y="4286256"/>
            <a:ext cx="1417957" cy="984885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1600" dirty="0" smtClean="0">
              <a:sym typeface="Symbol" pitchFamily="18" charset="2"/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HB* 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" name="Connettore 2 6"/>
          <p:cNvCxnSpPr/>
          <p:nvPr/>
        </p:nvCxnSpPr>
        <p:spPr bwMode="auto">
          <a:xfrm rot="5400000" flipH="1" flipV="1">
            <a:off x="6644496" y="2499512"/>
            <a:ext cx="428628" cy="1588"/>
          </a:xfrm>
          <a:prstGeom prst="straightConnector1">
            <a:avLst/>
          </a:prstGeom>
          <a:solidFill>
            <a:srgbClr val="3366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CasellaDiTesto 7"/>
          <p:cNvSpPr txBox="1"/>
          <p:nvPr/>
        </p:nvSpPr>
        <p:spPr>
          <a:xfrm>
            <a:off x="6929454" y="2214554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leader</a:t>
            </a:r>
            <a:endParaRPr lang="it-IT" dirty="0"/>
          </a:p>
        </p:txBody>
      </p:sp>
      <p:cxnSp>
        <p:nvCxnSpPr>
          <p:cNvPr id="9" name="Connettore 2 8"/>
          <p:cNvCxnSpPr>
            <a:endCxn id="4" idx="2"/>
          </p:cNvCxnSpPr>
          <p:nvPr/>
        </p:nvCxnSpPr>
        <p:spPr bwMode="auto">
          <a:xfrm rot="16200000" flipV="1">
            <a:off x="6606750" y="4036576"/>
            <a:ext cx="495547" cy="3816"/>
          </a:xfrm>
          <a:prstGeom prst="straightConnector1">
            <a:avLst/>
          </a:prstGeom>
          <a:solidFill>
            <a:srgbClr val="3366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CasellaDiTesto 10"/>
          <p:cNvSpPr txBox="1"/>
          <p:nvPr/>
        </p:nvSpPr>
        <p:spPr>
          <a:xfrm>
            <a:off x="6827097" y="3857628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alive</a:t>
            </a:r>
            <a:r>
              <a:rPr lang="it-IT" dirty="0" smtClean="0"/>
              <a:t> </a:t>
            </a:r>
            <a:r>
              <a:rPr lang="it-IT" dirty="0" err="1" smtClean="0"/>
              <a:t>list</a:t>
            </a:r>
            <a:endParaRPr lang="it-IT" dirty="0"/>
          </a:p>
        </p:txBody>
      </p:sp>
      <p:sp>
        <p:nvSpPr>
          <p:cNvPr id="12" name="Rettangolo 11"/>
          <p:cNvSpPr/>
          <p:nvPr/>
        </p:nvSpPr>
        <p:spPr bwMode="auto">
          <a:xfrm>
            <a:off x="5572132" y="5786454"/>
            <a:ext cx="1071570" cy="36933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dirty="0" err="1" smtClean="0">
                <a:solidFill>
                  <a:schemeClr val="tx1"/>
                </a:solidFill>
                <a:latin typeface="Arial" pitchFamily="34" charset="0"/>
              </a:rPr>
              <a:t>unicast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ttangolo 12"/>
          <p:cNvSpPr/>
          <p:nvPr/>
        </p:nvSpPr>
        <p:spPr bwMode="auto">
          <a:xfrm>
            <a:off x="6786578" y="5786454"/>
            <a:ext cx="1357322" cy="36933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multicast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7" name="Connettore 2 16"/>
          <p:cNvCxnSpPr/>
          <p:nvPr/>
        </p:nvCxnSpPr>
        <p:spPr bwMode="auto">
          <a:xfrm rot="5400000">
            <a:off x="5072066" y="4786322"/>
            <a:ext cx="2000264" cy="1588"/>
          </a:xfrm>
          <a:prstGeom prst="straightConnector1">
            <a:avLst/>
          </a:prstGeom>
          <a:solidFill>
            <a:srgbClr val="3366FF"/>
          </a:solidFill>
          <a:ln w="1905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9" name="Connettore 2 18"/>
          <p:cNvCxnSpPr>
            <a:endCxn id="5" idx="2"/>
          </p:cNvCxnSpPr>
          <p:nvPr/>
        </p:nvCxnSpPr>
        <p:spPr bwMode="auto">
          <a:xfrm rot="16200000" flipV="1">
            <a:off x="7026288" y="5526097"/>
            <a:ext cx="515313" cy="5401"/>
          </a:xfrm>
          <a:prstGeom prst="straightConnector1">
            <a:avLst/>
          </a:prstGeom>
          <a:solidFill>
            <a:srgbClr val="3366FF"/>
          </a:solidFill>
          <a:ln w="1905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0" name="CasellaDiTesto 19"/>
          <p:cNvSpPr txBox="1"/>
          <p:nvPr/>
        </p:nvSpPr>
        <p:spPr>
          <a:xfrm rot="16200000">
            <a:off x="5210863" y="4647526"/>
            <a:ext cx="1346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/>
              <a:t>s</a:t>
            </a:r>
            <a:r>
              <a:rPr lang="it-IT" sz="1600" dirty="0" err="1" smtClean="0"/>
              <a:t>end</a:t>
            </a:r>
            <a:r>
              <a:rPr lang="it-IT" sz="1600" dirty="0" smtClean="0"/>
              <a:t>/</a:t>
            </a:r>
            <a:r>
              <a:rPr lang="it-IT" sz="1600" dirty="0" err="1" smtClean="0"/>
              <a:t>receive</a:t>
            </a:r>
            <a:endParaRPr lang="it-IT" sz="1600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7339916" y="5357826"/>
            <a:ext cx="1518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err="1" smtClean="0"/>
              <a:t>multicast</a:t>
            </a:r>
            <a:r>
              <a:rPr lang="it-IT" sz="1400" dirty="0" smtClean="0"/>
              <a:t>/</a:t>
            </a:r>
            <a:r>
              <a:rPr lang="it-IT" sz="1400" dirty="0" err="1" smtClean="0"/>
              <a:t>receive</a:t>
            </a:r>
            <a:endParaRPr lang="it-IT" sz="1400" dirty="0"/>
          </a:p>
        </p:txBody>
      </p:sp>
      <p:sp>
        <p:nvSpPr>
          <p:cNvPr id="26" name="Rettangolo arrotondato 25"/>
          <p:cNvSpPr/>
          <p:nvPr/>
        </p:nvSpPr>
        <p:spPr bwMode="auto">
          <a:xfrm>
            <a:off x="5357818" y="2500306"/>
            <a:ext cx="3143272" cy="3143272"/>
          </a:xfrm>
          <a:prstGeom prst="roundRect">
            <a:avLst/>
          </a:prstGeom>
          <a:noFill/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HB* Oracle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Provide a list of processes deemed to be up (alive list)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Specification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solidFill>
                  <a:schemeClr val="bg2"/>
                </a:solidFill>
              </a:rPr>
              <a:t>Completeness</a:t>
            </a:r>
            <a:r>
              <a:rPr lang="en-US" sz="1800" dirty="0" smtClean="0"/>
              <a:t>: at each good process pi, the alive list will eventually include all good processes permanently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1800" dirty="0" smtClean="0">
                <a:solidFill>
                  <a:schemeClr val="bg2"/>
                </a:solidFill>
              </a:rPr>
              <a:t>Accuracy</a:t>
            </a:r>
            <a:r>
              <a:rPr lang="en-US" sz="1800" dirty="0" smtClean="0"/>
              <a:t>: Eventually and permanently, at each good process pi, for each good process </a:t>
            </a:r>
            <a:r>
              <a:rPr lang="en-US" sz="1800" dirty="0" err="1" smtClean="0"/>
              <a:t>pj</a:t>
            </a:r>
            <a:r>
              <a:rPr lang="en-US" sz="1800" dirty="0" smtClean="0"/>
              <a:t> in the alive list, each good process </a:t>
            </a:r>
            <a:r>
              <a:rPr lang="en-US" sz="1800" dirty="0" err="1" smtClean="0"/>
              <a:t>pk</a:t>
            </a:r>
            <a:r>
              <a:rPr lang="en-US" sz="1800" dirty="0" smtClean="0"/>
              <a:t> ordered before </a:t>
            </a:r>
            <a:r>
              <a:rPr lang="en-US" sz="1800" dirty="0" err="1" smtClean="0"/>
              <a:t>pj</a:t>
            </a:r>
            <a:r>
              <a:rPr lang="en-US" sz="1800" dirty="0" smtClean="0"/>
              <a:t> is a good process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1800" dirty="0" smtClean="0">
                <a:solidFill>
                  <a:schemeClr val="bg2"/>
                </a:solidFill>
              </a:rPr>
              <a:t>Stability</a:t>
            </a:r>
            <a:r>
              <a:rPr lang="en-US" sz="1800" dirty="0" smtClean="0"/>
              <a:t>: eventually and permanently, at each good process pi, for each good process </a:t>
            </a:r>
            <a:r>
              <a:rPr lang="en-US" sz="1800" dirty="0" err="1" smtClean="0"/>
              <a:t>pj</a:t>
            </a:r>
            <a:r>
              <a:rPr lang="en-US" sz="1800" dirty="0" smtClean="0"/>
              <a:t> in the alive list, </a:t>
            </a:r>
            <a:r>
              <a:rPr lang="en-US" sz="1800" dirty="0" err="1" smtClean="0"/>
              <a:t>pj</a:t>
            </a:r>
            <a:r>
              <a:rPr lang="en-US" sz="1800" dirty="0" smtClean="0"/>
              <a:t> will occupy a fixed position in the 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HB* Implementation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84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Each process periodically sends an heartbeat with its age (a local sequence number)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Each process locally sorts alive processes according with their </a:t>
            </a:r>
            <a:r>
              <a:rPr lang="en-US" sz="2400" dirty="0" smtClean="0"/>
              <a:t>age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Assumptions</a:t>
            </a:r>
            <a:r>
              <a:rPr lang="en-US" sz="2400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 All processes grow at the same frequency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 FIFO order of heartbeat is never violated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 There are unknown bounds on message losses and delays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Completeness </a:t>
            </a:r>
            <a:r>
              <a:rPr lang="en-US" sz="2400" dirty="0" smtClean="0"/>
              <a:t>directly </a:t>
            </a:r>
            <a:r>
              <a:rPr lang="en-US" sz="2400" dirty="0" smtClean="0"/>
              <a:t>follows</a:t>
            </a:r>
          </a:p>
        </p:txBody>
      </p:sp>
      <p:sp>
        <p:nvSpPr>
          <p:cNvPr id="122884" name="AutoShape 4"/>
          <p:cNvSpPr>
            <a:spLocks noChangeArrowheads="1"/>
          </p:cNvSpPr>
          <p:nvPr/>
        </p:nvSpPr>
        <p:spPr bwMode="auto">
          <a:xfrm>
            <a:off x="3995738" y="5281630"/>
            <a:ext cx="719137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14"/>
            <a:ext cx="8229600" cy="1371600"/>
          </a:xfrm>
        </p:spPr>
        <p:txBody>
          <a:bodyPr/>
          <a:lstStyle/>
          <a:p>
            <a:r>
              <a:rPr lang="en-US" dirty="0" smtClean="0"/>
              <a:t>HB* </a:t>
            </a:r>
            <a:r>
              <a:rPr lang="en-US" dirty="0" smtClean="0"/>
              <a:t>Accuracy</a:t>
            </a:r>
            <a:endParaRPr lang="en-US" dirty="0" smtClean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58857"/>
            <a:ext cx="8401080" cy="1584325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counting </a:t>
            </a:r>
            <a:r>
              <a:rPr lang="en-US" sz="2400" dirty="0" smtClean="0"/>
              <a:t>heartbeat is not sufficient to ensure </a:t>
            </a:r>
            <a:r>
              <a:rPr lang="en-US" sz="2400" dirty="0" smtClean="0"/>
              <a:t>accuracy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An infinite sequence of bad processes can always be on the top of the Alive list above a good process (due to lost message and infinite arrivals)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 communication assumptions ensure this can happen only for a bounded period of time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6642" y="1928802"/>
            <a:ext cx="5814448" cy="2736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52"/>
            <a:ext cx="8229600" cy="1371600"/>
          </a:xfrm>
        </p:spPr>
        <p:txBody>
          <a:bodyPr/>
          <a:lstStyle/>
          <a:p>
            <a:r>
              <a:rPr lang="en-US" dirty="0" smtClean="0"/>
              <a:t>HB* Stability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01733"/>
            <a:ext cx="7715250" cy="1584325"/>
          </a:xfrm>
        </p:spPr>
        <p:txBody>
          <a:bodyPr/>
          <a:lstStyle/>
          <a:p>
            <a:r>
              <a:rPr lang="en-US" dirty="0" smtClean="0"/>
              <a:t>counting </a:t>
            </a:r>
            <a:r>
              <a:rPr lang="en-US" dirty="0" smtClean="0"/>
              <a:t>heartbeat is not sufficient to ensure </a:t>
            </a:r>
            <a:r>
              <a:rPr lang="en-US" dirty="0" smtClean="0"/>
              <a:t>stability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The two processes change infinitely often their positions in the HB* list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assign </a:t>
            </a:r>
            <a:r>
              <a:rPr lang="en-US" sz="2400" dirty="0" err="1" smtClean="0">
                <a:solidFill>
                  <a:srgbClr val="FF0000"/>
                </a:solidFill>
              </a:rPr>
              <a:t>life_bonus</a:t>
            </a:r>
            <a:r>
              <a:rPr lang="en-US" sz="2400" dirty="0" smtClean="0">
                <a:solidFill>
                  <a:srgbClr val="FF0000"/>
                </a:solidFill>
              </a:rPr>
              <a:t> to increment artificially the age.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124934" name="Line 6"/>
          <p:cNvSpPr>
            <a:spLocks noChangeShapeType="1"/>
          </p:cNvSpPr>
          <p:nvPr/>
        </p:nvSpPr>
        <p:spPr bwMode="auto">
          <a:xfrm>
            <a:off x="1404938" y="2554298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4935" name="Line 7"/>
          <p:cNvSpPr>
            <a:spLocks noChangeShapeType="1"/>
          </p:cNvSpPr>
          <p:nvPr/>
        </p:nvSpPr>
        <p:spPr bwMode="auto">
          <a:xfrm>
            <a:off x="1404938" y="4498985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graphicFrame>
        <p:nvGraphicFramePr>
          <p:cNvPr id="124960" name="Group 32"/>
          <p:cNvGraphicFramePr>
            <a:graphicFrameLocks noGrp="1"/>
          </p:cNvGraphicFramePr>
          <p:nvPr>
            <p:ph sz="half" idx="2"/>
          </p:nvPr>
        </p:nvGraphicFramePr>
        <p:xfrm>
          <a:off x="1404938" y="3201998"/>
          <a:ext cx="647700" cy="426720"/>
        </p:xfrm>
        <a:graphic>
          <a:graphicData uri="http://schemas.openxmlformats.org/drawingml/2006/table">
            <a:tbl>
              <a:tblPr/>
              <a:tblGrid>
                <a:gridCol w="323850"/>
                <a:gridCol w="32385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4973" name="Group 45"/>
          <p:cNvGraphicFramePr>
            <a:graphicFrameLocks noGrp="1"/>
          </p:cNvGraphicFramePr>
          <p:nvPr/>
        </p:nvGraphicFramePr>
        <p:xfrm>
          <a:off x="2124075" y="3201998"/>
          <a:ext cx="647700" cy="426720"/>
        </p:xfrm>
        <a:graphic>
          <a:graphicData uri="http://schemas.openxmlformats.org/drawingml/2006/table">
            <a:tbl>
              <a:tblPr/>
              <a:tblGrid>
                <a:gridCol w="323850"/>
                <a:gridCol w="32385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4996" name="Group 68"/>
          <p:cNvGraphicFramePr>
            <a:graphicFrameLocks noGrp="1"/>
          </p:cNvGraphicFramePr>
          <p:nvPr/>
        </p:nvGraphicFramePr>
        <p:xfrm>
          <a:off x="2844800" y="3201998"/>
          <a:ext cx="647700" cy="426720"/>
        </p:xfrm>
        <a:graphic>
          <a:graphicData uri="http://schemas.openxmlformats.org/drawingml/2006/table">
            <a:tbl>
              <a:tblPr/>
              <a:tblGrid>
                <a:gridCol w="323850"/>
                <a:gridCol w="32385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5019" name="Group 91"/>
          <p:cNvGraphicFramePr>
            <a:graphicFrameLocks noGrp="1"/>
          </p:cNvGraphicFramePr>
          <p:nvPr/>
        </p:nvGraphicFramePr>
        <p:xfrm>
          <a:off x="3565525" y="3201998"/>
          <a:ext cx="647700" cy="426720"/>
        </p:xfrm>
        <a:graphic>
          <a:graphicData uri="http://schemas.openxmlformats.org/drawingml/2006/table">
            <a:tbl>
              <a:tblPr/>
              <a:tblGrid>
                <a:gridCol w="323850"/>
                <a:gridCol w="32385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5042" name="Group 114"/>
          <p:cNvGraphicFramePr>
            <a:graphicFrameLocks noGrp="1"/>
          </p:cNvGraphicFramePr>
          <p:nvPr/>
        </p:nvGraphicFramePr>
        <p:xfrm>
          <a:off x="4284663" y="3201998"/>
          <a:ext cx="647700" cy="426720"/>
        </p:xfrm>
        <a:graphic>
          <a:graphicData uri="http://schemas.openxmlformats.org/drawingml/2006/table">
            <a:tbl>
              <a:tblPr/>
              <a:tblGrid>
                <a:gridCol w="323850"/>
                <a:gridCol w="32385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5054" name="Group 126"/>
          <p:cNvGraphicFramePr>
            <a:graphicFrameLocks noGrp="1"/>
          </p:cNvGraphicFramePr>
          <p:nvPr/>
        </p:nvGraphicFramePr>
        <p:xfrm>
          <a:off x="5005388" y="3201998"/>
          <a:ext cx="647700" cy="426720"/>
        </p:xfrm>
        <a:graphic>
          <a:graphicData uri="http://schemas.openxmlformats.org/drawingml/2006/table">
            <a:tbl>
              <a:tblPr/>
              <a:tblGrid>
                <a:gridCol w="323850"/>
                <a:gridCol w="32385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5065" name="Group 137"/>
          <p:cNvGraphicFramePr>
            <a:graphicFrameLocks noGrp="1"/>
          </p:cNvGraphicFramePr>
          <p:nvPr/>
        </p:nvGraphicFramePr>
        <p:xfrm>
          <a:off x="5724525" y="3201998"/>
          <a:ext cx="647700" cy="426720"/>
        </p:xfrm>
        <a:graphic>
          <a:graphicData uri="http://schemas.openxmlformats.org/drawingml/2006/table">
            <a:tbl>
              <a:tblPr/>
              <a:tblGrid>
                <a:gridCol w="323850"/>
                <a:gridCol w="32385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5076" name="Group 148"/>
          <p:cNvGraphicFramePr>
            <a:graphicFrameLocks noGrp="1"/>
          </p:cNvGraphicFramePr>
          <p:nvPr/>
        </p:nvGraphicFramePr>
        <p:xfrm>
          <a:off x="6445250" y="3201998"/>
          <a:ext cx="647700" cy="426720"/>
        </p:xfrm>
        <a:graphic>
          <a:graphicData uri="http://schemas.openxmlformats.org/drawingml/2006/table">
            <a:tbl>
              <a:tblPr/>
              <a:tblGrid>
                <a:gridCol w="323850"/>
                <a:gridCol w="32385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5087" name="Group 159"/>
          <p:cNvGraphicFramePr>
            <a:graphicFrameLocks noGrp="1"/>
          </p:cNvGraphicFramePr>
          <p:nvPr/>
        </p:nvGraphicFramePr>
        <p:xfrm>
          <a:off x="7165975" y="3201998"/>
          <a:ext cx="647700" cy="426720"/>
        </p:xfrm>
        <a:graphic>
          <a:graphicData uri="http://schemas.openxmlformats.org/drawingml/2006/table">
            <a:tbl>
              <a:tblPr/>
              <a:tblGrid>
                <a:gridCol w="323850"/>
                <a:gridCol w="32385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5099" name="Line 171"/>
          <p:cNvSpPr>
            <a:spLocks noChangeShapeType="1"/>
          </p:cNvSpPr>
          <p:nvPr/>
        </p:nvSpPr>
        <p:spPr bwMode="auto">
          <a:xfrm>
            <a:off x="2052638" y="2554298"/>
            <a:ext cx="287337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5100" name="Line 172"/>
          <p:cNvSpPr>
            <a:spLocks noChangeShapeType="1"/>
          </p:cNvSpPr>
          <p:nvPr/>
        </p:nvSpPr>
        <p:spPr bwMode="auto">
          <a:xfrm>
            <a:off x="2700338" y="2554298"/>
            <a:ext cx="3603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5101" name="Line 173"/>
          <p:cNvSpPr>
            <a:spLocks noChangeShapeType="1"/>
          </p:cNvSpPr>
          <p:nvPr/>
        </p:nvSpPr>
        <p:spPr bwMode="auto">
          <a:xfrm>
            <a:off x="3419475" y="2554298"/>
            <a:ext cx="43338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5102" name="Line 174"/>
          <p:cNvSpPr>
            <a:spLocks noChangeShapeType="1"/>
          </p:cNvSpPr>
          <p:nvPr/>
        </p:nvSpPr>
        <p:spPr bwMode="auto">
          <a:xfrm>
            <a:off x="4140200" y="2554298"/>
            <a:ext cx="4318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5103" name="Line 175"/>
          <p:cNvSpPr>
            <a:spLocks noChangeShapeType="1"/>
          </p:cNvSpPr>
          <p:nvPr/>
        </p:nvSpPr>
        <p:spPr bwMode="auto">
          <a:xfrm>
            <a:off x="4932363" y="2554298"/>
            <a:ext cx="2889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5104" name="Line 176"/>
          <p:cNvSpPr>
            <a:spLocks noChangeShapeType="1"/>
          </p:cNvSpPr>
          <p:nvPr/>
        </p:nvSpPr>
        <p:spPr bwMode="auto">
          <a:xfrm>
            <a:off x="5653088" y="2554298"/>
            <a:ext cx="3603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5105" name="Line 177"/>
          <p:cNvSpPr>
            <a:spLocks noChangeShapeType="1"/>
          </p:cNvSpPr>
          <p:nvPr/>
        </p:nvSpPr>
        <p:spPr bwMode="auto">
          <a:xfrm>
            <a:off x="6372225" y="2554298"/>
            <a:ext cx="3603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5106" name="Line 178"/>
          <p:cNvSpPr>
            <a:spLocks noChangeShapeType="1"/>
          </p:cNvSpPr>
          <p:nvPr/>
        </p:nvSpPr>
        <p:spPr bwMode="auto">
          <a:xfrm>
            <a:off x="7092950" y="2554298"/>
            <a:ext cx="3603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5107" name="Text Box 179"/>
          <p:cNvSpPr txBox="1">
            <a:spLocks noChangeArrowheads="1"/>
          </p:cNvSpPr>
          <p:nvPr/>
        </p:nvSpPr>
        <p:spPr bwMode="auto">
          <a:xfrm>
            <a:off x="1981200" y="2279660"/>
            <a:ext cx="2873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7</a:t>
            </a:r>
          </a:p>
        </p:txBody>
      </p:sp>
      <p:sp>
        <p:nvSpPr>
          <p:cNvPr id="125108" name="Text Box 180"/>
          <p:cNvSpPr txBox="1">
            <a:spLocks noChangeArrowheads="1"/>
          </p:cNvSpPr>
          <p:nvPr/>
        </p:nvSpPr>
        <p:spPr bwMode="auto">
          <a:xfrm>
            <a:off x="2555875" y="2265373"/>
            <a:ext cx="2873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8</a:t>
            </a:r>
          </a:p>
        </p:txBody>
      </p:sp>
      <p:sp>
        <p:nvSpPr>
          <p:cNvPr id="125109" name="Text Box 181"/>
          <p:cNvSpPr txBox="1">
            <a:spLocks noChangeArrowheads="1"/>
          </p:cNvSpPr>
          <p:nvPr/>
        </p:nvSpPr>
        <p:spPr bwMode="auto">
          <a:xfrm>
            <a:off x="3276600" y="2265373"/>
            <a:ext cx="2873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9</a:t>
            </a:r>
          </a:p>
        </p:txBody>
      </p:sp>
      <p:sp>
        <p:nvSpPr>
          <p:cNvPr id="125110" name="Text Box 182"/>
          <p:cNvSpPr txBox="1">
            <a:spLocks noChangeArrowheads="1"/>
          </p:cNvSpPr>
          <p:nvPr/>
        </p:nvSpPr>
        <p:spPr bwMode="auto">
          <a:xfrm>
            <a:off x="3997325" y="2265373"/>
            <a:ext cx="358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10</a:t>
            </a:r>
          </a:p>
        </p:txBody>
      </p:sp>
      <p:sp>
        <p:nvSpPr>
          <p:cNvPr id="125111" name="Text Box 183"/>
          <p:cNvSpPr txBox="1">
            <a:spLocks noChangeArrowheads="1"/>
          </p:cNvSpPr>
          <p:nvPr/>
        </p:nvSpPr>
        <p:spPr bwMode="auto">
          <a:xfrm>
            <a:off x="4789488" y="2265373"/>
            <a:ext cx="358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11</a:t>
            </a:r>
          </a:p>
        </p:txBody>
      </p:sp>
      <p:sp>
        <p:nvSpPr>
          <p:cNvPr id="125112" name="Text Box 184"/>
          <p:cNvSpPr txBox="1">
            <a:spLocks noChangeArrowheads="1"/>
          </p:cNvSpPr>
          <p:nvPr/>
        </p:nvSpPr>
        <p:spPr bwMode="auto">
          <a:xfrm>
            <a:off x="5508625" y="2265373"/>
            <a:ext cx="358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12</a:t>
            </a:r>
          </a:p>
        </p:txBody>
      </p:sp>
      <p:sp>
        <p:nvSpPr>
          <p:cNvPr id="125113" name="Text Box 185"/>
          <p:cNvSpPr txBox="1">
            <a:spLocks noChangeArrowheads="1"/>
          </p:cNvSpPr>
          <p:nvPr/>
        </p:nvSpPr>
        <p:spPr bwMode="auto">
          <a:xfrm>
            <a:off x="6229350" y="2265373"/>
            <a:ext cx="358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13</a:t>
            </a:r>
          </a:p>
        </p:txBody>
      </p:sp>
      <p:sp>
        <p:nvSpPr>
          <p:cNvPr id="125114" name="Text Box 186"/>
          <p:cNvSpPr txBox="1">
            <a:spLocks noChangeArrowheads="1"/>
          </p:cNvSpPr>
          <p:nvPr/>
        </p:nvSpPr>
        <p:spPr bwMode="auto">
          <a:xfrm>
            <a:off x="6948488" y="2265373"/>
            <a:ext cx="358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14</a:t>
            </a:r>
          </a:p>
        </p:txBody>
      </p:sp>
      <p:sp>
        <p:nvSpPr>
          <p:cNvPr id="125115" name="AutoShape 187"/>
          <p:cNvSpPr>
            <a:spLocks noChangeArrowheads="1"/>
          </p:cNvSpPr>
          <p:nvPr/>
        </p:nvSpPr>
        <p:spPr bwMode="auto">
          <a:xfrm>
            <a:off x="2197100" y="2770198"/>
            <a:ext cx="287338" cy="2159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5116" name="AutoShape 188"/>
          <p:cNvSpPr>
            <a:spLocks noChangeArrowheads="1"/>
          </p:cNvSpPr>
          <p:nvPr/>
        </p:nvSpPr>
        <p:spPr bwMode="auto">
          <a:xfrm>
            <a:off x="2916238" y="2770198"/>
            <a:ext cx="287337" cy="2159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5117" name="AutoShape 189"/>
          <p:cNvSpPr>
            <a:spLocks noChangeArrowheads="1"/>
          </p:cNvSpPr>
          <p:nvPr/>
        </p:nvSpPr>
        <p:spPr bwMode="auto">
          <a:xfrm>
            <a:off x="5005388" y="2770198"/>
            <a:ext cx="287337" cy="2159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5118" name="AutoShape 190"/>
          <p:cNvSpPr>
            <a:spLocks noChangeArrowheads="1"/>
          </p:cNvSpPr>
          <p:nvPr/>
        </p:nvSpPr>
        <p:spPr bwMode="auto">
          <a:xfrm>
            <a:off x="5797550" y="2770198"/>
            <a:ext cx="287338" cy="2159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5119" name="Text Box 191"/>
          <p:cNvSpPr txBox="1">
            <a:spLocks noChangeArrowheads="1"/>
          </p:cNvSpPr>
          <p:nvPr/>
        </p:nvSpPr>
        <p:spPr bwMode="auto">
          <a:xfrm>
            <a:off x="1981200" y="4583123"/>
            <a:ext cx="2873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7</a:t>
            </a:r>
          </a:p>
        </p:txBody>
      </p:sp>
      <p:sp>
        <p:nvSpPr>
          <p:cNvPr id="125120" name="Text Box 192"/>
          <p:cNvSpPr txBox="1">
            <a:spLocks noChangeArrowheads="1"/>
          </p:cNvSpPr>
          <p:nvPr/>
        </p:nvSpPr>
        <p:spPr bwMode="auto">
          <a:xfrm>
            <a:off x="2555875" y="4568835"/>
            <a:ext cx="2873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8</a:t>
            </a:r>
          </a:p>
        </p:txBody>
      </p:sp>
      <p:sp>
        <p:nvSpPr>
          <p:cNvPr id="125121" name="Text Box 193"/>
          <p:cNvSpPr txBox="1">
            <a:spLocks noChangeArrowheads="1"/>
          </p:cNvSpPr>
          <p:nvPr/>
        </p:nvSpPr>
        <p:spPr bwMode="auto">
          <a:xfrm>
            <a:off x="3276600" y="4568835"/>
            <a:ext cx="2873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9</a:t>
            </a:r>
          </a:p>
        </p:txBody>
      </p:sp>
      <p:sp>
        <p:nvSpPr>
          <p:cNvPr id="125122" name="Text Box 194"/>
          <p:cNvSpPr txBox="1">
            <a:spLocks noChangeArrowheads="1"/>
          </p:cNvSpPr>
          <p:nvPr/>
        </p:nvSpPr>
        <p:spPr bwMode="auto">
          <a:xfrm>
            <a:off x="3997325" y="4568835"/>
            <a:ext cx="358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10</a:t>
            </a:r>
          </a:p>
        </p:txBody>
      </p:sp>
      <p:sp>
        <p:nvSpPr>
          <p:cNvPr id="125123" name="Text Box 195"/>
          <p:cNvSpPr txBox="1">
            <a:spLocks noChangeArrowheads="1"/>
          </p:cNvSpPr>
          <p:nvPr/>
        </p:nvSpPr>
        <p:spPr bwMode="auto">
          <a:xfrm>
            <a:off x="4789488" y="4568835"/>
            <a:ext cx="358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11</a:t>
            </a:r>
          </a:p>
        </p:txBody>
      </p:sp>
      <p:sp>
        <p:nvSpPr>
          <p:cNvPr id="125124" name="Text Box 196"/>
          <p:cNvSpPr txBox="1">
            <a:spLocks noChangeArrowheads="1"/>
          </p:cNvSpPr>
          <p:nvPr/>
        </p:nvSpPr>
        <p:spPr bwMode="auto">
          <a:xfrm>
            <a:off x="5508625" y="4568835"/>
            <a:ext cx="358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12</a:t>
            </a:r>
          </a:p>
        </p:txBody>
      </p:sp>
      <p:sp>
        <p:nvSpPr>
          <p:cNvPr id="125125" name="Text Box 197"/>
          <p:cNvSpPr txBox="1">
            <a:spLocks noChangeArrowheads="1"/>
          </p:cNvSpPr>
          <p:nvPr/>
        </p:nvSpPr>
        <p:spPr bwMode="auto">
          <a:xfrm>
            <a:off x="6229350" y="4568835"/>
            <a:ext cx="358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13</a:t>
            </a:r>
          </a:p>
        </p:txBody>
      </p:sp>
      <p:sp>
        <p:nvSpPr>
          <p:cNvPr id="125126" name="Text Box 198"/>
          <p:cNvSpPr txBox="1">
            <a:spLocks noChangeArrowheads="1"/>
          </p:cNvSpPr>
          <p:nvPr/>
        </p:nvSpPr>
        <p:spPr bwMode="auto">
          <a:xfrm>
            <a:off x="6948488" y="4568835"/>
            <a:ext cx="358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14</a:t>
            </a:r>
          </a:p>
        </p:txBody>
      </p:sp>
      <p:sp>
        <p:nvSpPr>
          <p:cNvPr id="125127" name="Line 199"/>
          <p:cNvSpPr>
            <a:spLocks noChangeShapeType="1"/>
          </p:cNvSpPr>
          <p:nvPr/>
        </p:nvSpPr>
        <p:spPr bwMode="auto">
          <a:xfrm flipV="1">
            <a:off x="2124075" y="3633798"/>
            <a:ext cx="288925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5129" name="Line 201"/>
          <p:cNvSpPr>
            <a:spLocks noChangeShapeType="1"/>
          </p:cNvSpPr>
          <p:nvPr/>
        </p:nvSpPr>
        <p:spPr bwMode="auto">
          <a:xfrm flipV="1">
            <a:off x="2700338" y="3633798"/>
            <a:ext cx="288925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5130" name="Line 202"/>
          <p:cNvSpPr>
            <a:spLocks noChangeShapeType="1"/>
          </p:cNvSpPr>
          <p:nvPr/>
        </p:nvSpPr>
        <p:spPr bwMode="auto">
          <a:xfrm flipV="1">
            <a:off x="5005388" y="3633798"/>
            <a:ext cx="288925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5131" name="Line 203"/>
          <p:cNvSpPr>
            <a:spLocks noChangeShapeType="1"/>
          </p:cNvSpPr>
          <p:nvPr/>
        </p:nvSpPr>
        <p:spPr bwMode="auto">
          <a:xfrm flipV="1">
            <a:off x="5724525" y="3633798"/>
            <a:ext cx="288925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5132" name="Line 204"/>
          <p:cNvSpPr>
            <a:spLocks noChangeShapeType="1"/>
          </p:cNvSpPr>
          <p:nvPr/>
        </p:nvSpPr>
        <p:spPr bwMode="auto">
          <a:xfrm flipV="1">
            <a:off x="3421063" y="3922723"/>
            <a:ext cx="2159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5133" name="Line 205"/>
          <p:cNvSpPr>
            <a:spLocks noChangeShapeType="1"/>
          </p:cNvSpPr>
          <p:nvPr/>
        </p:nvSpPr>
        <p:spPr bwMode="auto">
          <a:xfrm flipV="1">
            <a:off x="4213225" y="3922723"/>
            <a:ext cx="2159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5134" name="Line 206"/>
          <p:cNvSpPr>
            <a:spLocks noChangeShapeType="1"/>
          </p:cNvSpPr>
          <p:nvPr/>
        </p:nvSpPr>
        <p:spPr bwMode="auto">
          <a:xfrm flipV="1">
            <a:off x="6445250" y="3922723"/>
            <a:ext cx="2159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5135" name="Line 207"/>
          <p:cNvSpPr>
            <a:spLocks noChangeShapeType="1"/>
          </p:cNvSpPr>
          <p:nvPr/>
        </p:nvSpPr>
        <p:spPr bwMode="auto">
          <a:xfrm flipV="1">
            <a:off x="7164388" y="3922723"/>
            <a:ext cx="2159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5136" name="AutoShape 208"/>
          <p:cNvSpPr>
            <a:spLocks noChangeArrowheads="1"/>
          </p:cNvSpPr>
          <p:nvPr/>
        </p:nvSpPr>
        <p:spPr bwMode="auto">
          <a:xfrm>
            <a:off x="3492500" y="3849698"/>
            <a:ext cx="287338" cy="2159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5137" name="AutoShape 209"/>
          <p:cNvSpPr>
            <a:spLocks noChangeArrowheads="1"/>
          </p:cNvSpPr>
          <p:nvPr/>
        </p:nvSpPr>
        <p:spPr bwMode="auto">
          <a:xfrm>
            <a:off x="4284663" y="3849698"/>
            <a:ext cx="287337" cy="2159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5138" name="AutoShape 210"/>
          <p:cNvSpPr>
            <a:spLocks noChangeArrowheads="1"/>
          </p:cNvSpPr>
          <p:nvPr/>
        </p:nvSpPr>
        <p:spPr bwMode="auto">
          <a:xfrm>
            <a:off x="6518275" y="3849698"/>
            <a:ext cx="287338" cy="2159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5139" name="AutoShape 211"/>
          <p:cNvSpPr>
            <a:spLocks noChangeArrowheads="1"/>
          </p:cNvSpPr>
          <p:nvPr/>
        </p:nvSpPr>
        <p:spPr bwMode="auto">
          <a:xfrm>
            <a:off x="7237413" y="3849698"/>
            <a:ext cx="287337" cy="2159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5140" name="Text Box 212"/>
          <p:cNvSpPr txBox="1">
            <a:spLocks noChangeArrowheads="1"/>
          </p:cNvSpPr>
          <p:nvPr/>
        </p:nvSpPr>
        <p:spPr bwMode="auto">
          <a:xfrm>
            <a:off x="684213" y="2409835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good</a:t>
            </a:r>
          </a:p>
        </p:txBody>
      </p:sp>
      <p:sp>
        <p:nvSpPr>
          <p:cNvPr id="125141" name="Text Box 213"/>
          <p:cNvSpPr txBox="1">
            <a:spLocks noChangeArrowheads="1"/>
          </p:cNvSpPr>
          <p:nvPr/>
        </p:nvSpPr>
        <p:spPr bwMode="auto">
          <a:xfrm>
            <a:off x="755650" y="4354523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good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1371600"/>
          </a:xfrm>
        </p:spPr>
        <p:txBody>
          <a:bodyPr/>
          <a:lstStyle/>
          <a:p>
            <a:r>
              <a:rPr lang="en-GB" smtClean="0">
                <a:sym typeface="Symbol" pitchFamily="18" charset="2"/>
              </a:rPr>
              <a:t> Implementation based</a:t>
            </a:r>
            <a:r>
              <a:rPr lang="en-GB" sz="4600" smtClean="0">
                <a:solidFill>
                  <a:srgbClr val="FFFFFF"/>
                </a:solidFill>
                <a:sym typeface="Symbol" pitchFamily="18" charset="2"/>
              </a:rPr>
              <a:t> </a:t>
            </a:r>
            <a:r>
              <a:rPr lang="en-GB" smtClean="0">
                <a:sym typeface="Symbol" pitchFamily="18" charset="2"/>
              </a:rPr>
              <a:t>on HB*</a:t>
            </a:r>
            <a:endParaRPr lang="en-US" smtClean="0">
              <a:sym typeface="Symbol" pitchFamily="18" charset="2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4488"/>
            <a:ext cx="8229600" cy="3886200"/>
          </a:xfrm>
        </p:spPr>
        <p:txBody>
          <a:bodyPr/>
          <a:lstStyle/>
          <a:p>
            <a:r>
              <a:rPr lang="en-US" sz="2000" dirty="0" smtClean="0"/>
              <a:t>(</a:t>
            </a:r>
            <a:r>
              <a:rPr lang="en-US" sz="2000" dirty="0" smtClean="0"/>
              <a:t>Eventual Leader). There exists a time t </a:t>
            </a:r>
            <a:r>
              <a:rPr lang="en-US" sz="2000" dirty="0" smtClean="0"/>
              <a:t>after which </a:t>
            </a:r>
            <a:r>
              <a:rPr lang="en-US" sz="2000" dirty="0" smtClean="0"/>
              <a:t>every good process elects the same good process.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  <a:buNone/>
            </a:pPr>
            <a:endParaRPr lang="en-US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Processes acquire the alive list from the HB* oracle and trust one good process in its 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list. </a:t>
            </a:r>
          </a:p>
          <a:p>
            <a:pPr>
              <a:lnSpc>
                <a:spcPct val="80000"/>
              </a:lnSpc>
            </a:pPr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Note that despite HB* ensure stability, accuracy completeness of the alive list, the following situations might happen: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 alive lists may </a:t>
            </a:r>
            <a:r>
              <a:rPr lang="en-US" sz="2000" dirty="0" smtClean="0">
                <a:solidFill>
                  <a:srgbClr val="FF0000"/>
                </a:solidFill>
              </a:rPr>
              <a:t>always contain bad processes and 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 different alive lists may never reach the same order on good processes</a:t>
            </a:r>
          </a:p>
          <a:p>
            <a:pPr>
              <a:lnSpc>
                <a:spcPct val="80000"/>
              </a:lnSpc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Assumption. </a:t>
            </a:r>
            <a:r>
              <a:rPr lang="en-US" sz="2000" dirty="0" smtClean="0"/>
              <a:t>The number of good processes is lower bounded by a known constant b such that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800" dirty="0" smtClean="0"/>
              <a:t>			</a:t>
            </a:r>
            <a:r>
              <a:rPr lang="en-US" sz="2000" dirty="0" smtClean="0"/>
              <a:t>b </a:t>
            </a:r>
            <a:r>
              <a:rPr lang="en-US" sz="2000" dirty="0" smtClean="0">
                <a:cs typeface="Arial" charset="0"/>
              </a:rPr>
              <a:t>≥ 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⌊(C/2)+1⌋</a:t>
            </a:r>
            <a:endParaRPr lang="en-US" sz="6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Dynamic Distributed Systems: Context &amp; Motivations</a:t>
            </a:r>
            <a:endParaRPr lang="it-IT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643063"/>
            <a:ext cx="8072437" cy="5080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2600" smtClean="0"/>
          </a:p>
          <a:p>
            <a:pPr eaLnBrk="1" hangingPunct="1">
              <a:lnSpc>
                <a:spcPct val="90000"/>
              </a:lnSpc>
            </a:pPr>
            <a:r>
              <a:rPr lang="en-GB" sz="2600" smtClean="0"/>
              <a:t>Advent of Complex Distributed Systems (p2p, sensor networks, mobile networks etc…)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200" smtClean="0"/>
              <a:t>new problems (information dissemination, content distribution and retrieval, service orchestration and composition, location dependent computing, smart spaces etc.) 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200" smtClean="0"/>
              <a:t>practical solutions on top of a sytem with variable size in space and time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200" smtClean="0"/>
              <a:t>lack of any formal framework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GB" sz="2200" smtClean="0"/>
          </a:p>
          <a:p>
            <a:pPr lvl="1" eaLnBrk="1" hangingPunct="1">
              <a:lnSpc>
                <a:spcPct val="90000"/>
              </a:lnSpc>
            </a:pPr>
            <a:endParaRPr lang="en-GB" sz="2200" smtClean="0"/>
          </a:p>
          <a:p>
            <a:pPr lvl="1" eaLnBrk="1" hangingPunct="1">
              <a:lnSpc>
                <a:spcPct val="90000"/>
              </a:lnSpc>
            </a:pPr>
            <a:endParaRPr lang="en-GB" sz="2200" smtClean="0"/>
          </a:p>
          <a:p>
            <a:pPr eaLnBrk="1" hangingPunct="1">
              <a:lnSpc>
                <a:spcPct val="90000"/>
              </a:lnSpc>
            </a:pPr>
            <a:endParaRPr lang="en-GB" sz="2600" smtClean="0"/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62600"/>
            <a:ext cx="188277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6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63" y="5572125"/>
            <a:ext cx="1793875" cy="1143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6150" name="Picture 15" descr="20051124-bittorren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7688" y="5500688"/>
            <a:ext cx="1489075" cy="123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72188" y="5581650"/>
            <a:ext cx="12668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96175" y="5519738"/>
            <a:ext cx="1647825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1371600"/>
          </a:xfrm>
        </p:spPr>
        <p:txBody>
          <a:bodyPr/>
          <a:lstStyle/>
          <a:p>
            <a:r>
              <a:rPr lang="en-GB" smtClean="0">
                <a:sym typeface="Symbol" pitchFamily="18" charset="2"/>
              </a:rPr>
              <a:t> Implementation based</a:t>
            </a:r>
            <a:r>
              <a:rPr lang="en-GB" sz="4600" smtClean="0">
                <a:solidFill>
                  <a:srgbClr val="FFFFFF"/>
                </a:solidFill>
                <a:sym typeface="Symbol" pitchFamily="18" charset="2"/>
              </a:rPr>
              <a:t> </a:t>
            </a:r>
            <a:r>
              <a:rPr lang="en-GB" smtClean="0">
                <a:sym typeface="Symbol" pitchFamily="18" charset="2"/>
              </a:rPr>
              <a:t>on HB*</a:t>
            </a:r>
            <a:endParaRPr lang="en-US" smtClean="0">
              <a:sym typeface="Symbol" pitchFamily="18" charset="2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1285860"/>
            <a:ext cx="8858312" cy="4500594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Step 0. 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irst “b positions” of the  Alive 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lists are 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sent</a:t>
            </a:r>
            <a:r>
              <a:rPr lang="en-US" sz="20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trusted list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by a process to each member of its alive list. </a:t>
            </a:r>
          </a:p>
          <a:p>
            <a:pPr>
              <a:lnSpc>
                <a:spcPct val="80000"/>
              </a:lnSpc>
            </a:pPr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Each time a trusted list is received by a process p from process q:</a:t>
            </a:r>
          </a:p>
          <a:p>
            <a:pPr marL="800100" lvl="1" indent="-342900">
              <a:lnSpc>
                <a:spcPct val="80000"/>
              </a:lnSpc>
              <a:buFont typeface="+mj-lt"/>
              <a:buAutoNum type="arabicPeriod"/>
            </a:pP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q is in the k </a:t>
            </a:r>
            <a:r>
              <a:rPr lang="en-US" sz="1800" dirty="0" smtClean="0">
                <a:latin typeface="Times New Roman"/>
                <a:ea typeface="Arial Unicode MS" pitchFamily="34" charset="-128"/>
                <a:cs typeface="Times New Roman"/>
              </a:rPr>
              <a:t>≤ b 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positions of the trusted list of p then </a:t>
            </a:r>
          </a:p>
          <a:p>
            <a:pPr marL="1200150" lvl="2" indent="-342900">
              <a:lnSpc>
                <a:spcPct val="80000"/>
              </a:lnSpc>
              <a:buFont typeface="+mj-lt"/>
              <a:buAutoNum type="arabicPeriod"/>
            </a:pP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process computes the new local trusted list as the union between its current local  trusted list and the one just received. </a:t>
            </a:r>
          </a:p>
          <a:p>
            <a:pPr marL="1200150" lvl="2" indent="-342900">
              <a:lnSpc>
                <a:spcPct val="80000"/>
              </a:lnSpc>
              <a:buFont typeface="+mj-lt"/>
              <a:buAutoNum type="arabicPeriod"/>
            </a:pP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the new trusted list is different from the previous 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one the trusted list is sent to all the processes in the alive list.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>
              <a:lnSpc>
                <a:spcPct val="80000"/>
              </a:lnSpc>
            </a:pPr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2000" dirty="0" smtClean="0"/>
              <a:t>The majority assumption implies that at least </a:t>
            </a:r>
            <a:r>
              <a:rPr lang="en-US" sz="2000" dirty="0" smtClean="0"/>
              <a:t>one good </a:t>
            </a:r>
            <a:r>
              <a:rPr lang="en-US" sz="2000" dirty="0" smtClean="0"/>
              <a:t>process will be eventually included in </a:t>
            </a:r>
            <a:r>
              <a:rPr lang="en-US" sz="2000" dirty="0" smtClean="0"/>
              <a:t>the trusted list.</a:t>
            </a:r>
          </a:p>
          <a:p>
            <a:pPr>
              <a:lnSpc>
                <a:spcPct val="80000"/>
              </a:lnSpc>
              <a:buNone/>
            </a:pPr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candidate list is obtained 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 each process p from 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intersection of the trusted lists received by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processes belonging to the first b positions of HB*. </a:t>
            </a:r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</a:t>
            </a:r>
            <a:r>
              <a:rPr lang="en-US" sz="20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he </a:t>
            </a:r>
            <a:r>
              <a:rPr lang="en-US" sz="20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leader is the </a:t>
            </a:r>
            <a:r>
              <a:rPr lang="en-US" sz="20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process with </a:t>
            </a:r>
            <a:r>
              <a:rPr lang="en-US" sz="20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minimum identifier in the candidate 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Conclusion</a:t>
            </a:r>
            <a:endParaRPr lang="en-GB" dirty="0" smtClean="0"/>
          </a:p>
        </p:txBody>
      </p:sp>
      <p:sp>
        <p:nvSpPr>
          <p:cNvPr id="46083" name="Segnaposto contenuto 2"/>
          <p:cNvSpPr>
            <a:spLocks noGrp="1"/>
          </p:cNvSpPr>
          <p:nvPr>
            <p:ph idx="1"/>
          </p:nvPr>
        </p:nvSpPr>
        <p:spPr>
          <a:xfrm>
            <a:off x="357158" y="1643050"/>
            <a:ext cx="8501122" cy="3814762"/>
          </a:xfrm>
        </p:spPr>
        <p:txBody>
          <a:bodyPr/>
          <a:lstStyle/>
          <a:p>
            <a:pPr eaLnBrk="1" hangingPunct="1"/>
            <a:r>
              <a:rPr lang="en-GB" sz="2400" dirty="0" smtClean="0"/>
              <a:t>Dynamic Distributed Systems are unquestionably more complex than static ones this lead to more complex solutions to solve the same problem</a:t>
            </a:r>
          </a:p>
          <a:p>
            <a:pPr eaLnBrk="1" hangingPunct="1"/>
            <a:endParaRPr lang="en-GB" sz="2400" dirty="0" smtClean="0"/>
          </a:p>
          <a:p>
            <a:pPr eaLnBrk="1" hangingPunct="1"/>
            <a:r>
              <a:rPr lang="en-GB" sz="2400" dirty="0" smtClean="0"/>
              <a:t>We addressed the problem of Eventual leader election</a:t>
            </a:r>
          </a:p>
          <a:p>
            <a:pPr eaLnBrk="1" hangingPunct="1"/>
            <a:endParaRPr lang="en-GB" sz="2400" dirty="0" smtClean="0"/>
          </a:p>
          <a:p>
            <a:pPr eaLnBrk="1" hangingPunct="1"/>
            <a:r>
              <a:rPr lang="en-GB" sz="2400" dirty="0" smtClean="0"/>
              <a:t>Our solution introduce a new failure detector HB* which has stronge</a:t>
            </a:r>
            <a:r>
              <a:rPr lang="en-GB" sz="2400" dirty="0" smtClean="0"/>
              <a:t>r properties </a:t>
            </a:r>
            <a:r>
              <a:rPr lang="en-GB" sz="2400" dirty="0" err="1" smtClean="0"/>
              <a:t>wrt</a:t>
            </a:r>
            <a:r>
              <a:rPr lang="en-GB" sz="2400" dirty="0" smtClean="0"/>
              <a:t> classical FDs for static distributed systems (i.e., process stability)</a:t>
            </a:r>
          </a:p>
          <a:p>
            <a:pPr eaLnBrk="1" hangingPunct="1"/>
            <a:endParaRPr lang="en-GB" sz="2400" dirty="0" smtClean="0"/>
          </a:p>
          <a:p>
            <a:pPr eaLnBrk="1" hangingPunct="1"/>
            <a:r>
              <a:rPr lang="en-GB" sz="2400" dirty="0" smtClean="0">
                <a:solidFill>
                  <a:srgbClr val="FF0000"/>
                </a:solidFill>
              </a:rPr>
              <a:t>Interestingly our solution </a:t>
            </a:r>
            <a:r>
              <a:rPr lang="en-GB" sz="2400" smtClean="0">
                <a:solidFill>
                  <a:srgbClr val="FF0000"/>
                </a:solidFill>
              </a:rPr>
              <a:t>applies to a </a:t>
            </a:r>
            <a:r>
              <a:rPr lang="en-GB" sz="2400" dirty="0" smtClean="0">
                <a:solidFill>
                  <a:srgbClr val="FF0000"/>
                </a:solidFill>
              </a:rPr>
              <a:t>crash-recovery model where processes do not have access to stable storage </a:t>
            </a:r>
            <a:endParaRPr lang="en-GB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Questions!?</a:t>
            </a:r>
          </a:p>
        </p:txBody>
      </p:sp>
      <p:sp>
        <p:nvSpPr>
          <p:cNvPr id="45059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916238" y="836613"/>
            <a:ext cx="3024187" cy="815975"/>
          </a:xfrm>
        </p:spPr>
        <p:txBody>
          <a:bodyPr/>
          <a:lstStyle/>
          <a:p>
            <a:pPr eaLnBrk="1" hangingPunct="1"/>
            <a:r>
              <a:rPr lang="en-US" smtClean="0"/>
              <a:t>Thank You!</a:t>
            </a:r>
          </a:p>
        </p:txBody>
      </p:sp>
      <p:pic>
        <p:nvPicPr>
          <p:cNvPr id="45060" name="Picture 7" descr="MCj007871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38988" y="4437063"/>
            <a:ext cx="841375" cy="203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1" name="Picture 8" descr="MCj0383550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350" y="4221163"/>
            <a:ext cx="8191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644525"/>
            <a:ext cx="8701087" cy="1143000"/>
          </a:xfrm>
        </p:spPr>
        <p:txBody>
          <a:bodyPr/>
          <a:lstStyle/>
          <a:p>
            <a:pPr eaLnBrk="1" hangingPunct="1"/>
            <a:r>
              <a:rPr lang="it-IT" sz="3600" smtClean="0"/>
              <a:t>Dynamic Distributed Systems: Assessing assumptions through applications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14500"/>
            <a:ext cx="8569325" cy="33575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it-IT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each process autonomously decides to locally run the same distributed application,  when joining (it becomes up) and leaving the system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it is impossible to know the set of processes participating to the computation because it could be potentially infinite 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As extremes, in some moments the system could cease its existence as no process is currently active and at some other moment the system is made of tens, or thousands, of active processes 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13" y="5357813"/>
            <a:ext cx="1647825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38" y="5357813"/>
            <a:ext cx="1643062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5214938"/>
            <a:ext cx="12795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15" descr="20051124-bittorren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86438" y="5357813"/>
            <a:ext cx="1489075" cy="123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00938" y="5429250"/>
            <a:ext cx="12668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644525"/>
            <a:ext cx="8701087" cy="1143000"/>
          </a:xfrm>
        </p:spPr>
        <p:txBody>
          <a:bodyPr/>
          <a:lstStyle/>
          <a:p>
            <a:pPr eaLnBrk="1" hangingPunct="1"/>
            <a:r>
              <a:rPr lang="it-IT" sz="3600" smtClean="0"/>
              <a:t>Dynamic Distributed Systems: Assessing assumptions through applications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14500"/>
            <a:ext cx="8569325" cy="3429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it-IT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 system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 does not start with a known and pre-defined setting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is just the “sum” of all running entities and their local configurations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each entity has to learn what the system is at run-time in order to successfully reach system goals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13" y="5357813"/>
            <a:ext cx="1647825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38" y="5357813"/>
            <a:ext cx="1643062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5214938"/>
            <a:ext cx="12795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15" descr="20051124-bittorren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86438" y="5357813"/>
            <a:ext cx="1489075" cy="123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00938" y="5429250"/>
            <a:ext cx="12668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357188"/>
            <a:ext cx="9001125" cy="1143000"/>
          </a:xfrm>
        </p:spPr>
        <p:txBody>
          <a:bodyPr/>
          <a:lstStyle/>
          <a:p>
            <a:pPr eaLnBrk="1" hangingPunct="1"/>
            <a:r>
              <a:rPr lang="it-IT" smtClean="0"/>
              <a:t>Static distributed Systems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43000"/>
            <a:ext cx="8534400" cy="52816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main characteristics: a predefined setting i.e.,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the application knows, directly or indirectly, the set of processes that will participate to the computation.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The application also knows if it can exploit synchrony assumptions 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This has a noteworthy consequence: the system can be carefully and "centrally" configured through an appropriate tuning phase in order to get the best performance. </a:t>
            </a:r>
            <a:endParaRPr lang="it-IT" sz="2000" smtClean="0"/>
          </a:p>
          <a:p>
            <a:pPr eaLnBrk="1" hangingPunct="1">
              <a:lnSpc>
                <a:spcPct val="80000"/>
              </a:lnSpc>
            </a:pPr>
            <a:endParaRPr lang="it-IT" sz="2000" smtClean="0"/>
          </a:p>
          <a:p>
            <a:pPr eaLnBrk="1" hangingPunct="1">
              <a:lnSpc>
                <a:spcPct val="80000"/>
              </a:lnSpc>
            </a:pPr>
            <a:r>
              <a:rPr lang="it-IT" sz="2000" smtClean="0"/>
              <a:t>The application cycle is: Design, deployment, configuration, final deployment,  operational</a:t>
            </a:r>
          </a:p>
          <a:p>
            <a:pPr eaLnBrk="1" hangingPunct="1">
              <a:lnSpc>
                <a:spcPct val="80000"/>
              </a:lnSpc>
            </a:pPr>
            <a:endParaRPr lang="it-IT" sz="2000" smtClean="0"/>
          </a:p>
          <a:p>
            <a:pPr eaLnBrk="1" hangingPunct="1">
              <a:lnSpc>
                <a:spcPct val="80000"/>
              </a:lnSpc>
            </a:pPr>
            <a:r>
              <a:rPr lang="it-IT" sz="2000" smtClean="0"/>
              <a:t>Air traffic control, Financial systems, Aereospace systems , Egov, Telco service continuity, and many others are examples of static distributed systems</a:t>
            </a:r>
            <a:endParaRPr lang="it-IT" sz="2200" smtClean="0"/>
          </a:p>
          <a:p>
            <a:pPr lvl="1" eaLnBrk="1" hangingPunct="1">
              <a:lnSpc>
                <a:spcPct val="80000"/>
              </a:lnSpc>
            </a:pPr>
            <a:endParaRPr lang="it-IT" sz="25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000000"/>
                </a:solidFill>
              </a:rPr>
              <a:t>Dynamic Distributed Systems: Uncertainty in Distributed Systems</a:t>
            </a:r>
            <a:endParaRPr lang="en-GB" smtClean="0"/>
          </a:p>
        </p:txBody>
      </p:sp>
      <p:sp>
        <p:nvSpPr>
          <p:cNvPr id="11267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400" smtClean="0"/>
              <a:t>Static Distributed Systems</a:t>
            </a:r>
          </a:p>
          <a:p>
            <a:pPr lvl="1" eaLnBrk="1" hangingPunct="1"/>
            <a:r>
              <a:rPr lang="en-GB" sz="2000" smtClean="0"/>
              <a:t> </a:t>
            </a:r>
            <a:r>
              <a:rPr lang="en-US" sz="2000" smtClean="0"/>
              <a:t>Lack of temporal knowledge</a:t>
            </a:r>
          </a:p>
          <a:p>
            <a:pPr lvl="1" eaLnBrk="1" hangingPunct="1"/>
            <a:r>
              <a:rPr lang="en-US" sz="2000" smtClean="0"/>
              <a:t> failures </a:t>
            </a:r>
          </a:p>
          <a:p>
            <a:pPr lvl="1" eaLnBrk="1" hangingPunct="1"/>
            <a:r>
              <a:rPr lang="en-US" sz="2000" smtClean="0"/>
              <a:t> unknown communication delays</a:t>
            </a:r>
          </a:p>
          <a:p>
            <a:pPr lvl="1" eaLnBrk="1" hangingPunct="1"/>
            <a:endParaRPr lang="en-GB" sz="2000" smtClean="0"/>
          </a:p>
          <a:p>
            <a:pPr eaLnBrk="1" hangingPunct="1"/>
            <a:r>
              <a:rPr lang="en-GB" sz="2400" smtClean="0"/>
              <a:t>Dynamic Distributed Systems</a:t>
            </a:r>
          </a:p>
          <a:p>
            <a:pPr lvl="1" eaLnBrk="1" hangingPunct="1"/>
            <a:r>
              <a:rPr lang="en-GB" sz="2000" smtClean="0"/>
              <a:t> </a:t>
            </a:r>
            <a:r>
              <a:rPr lang="en-US" sz="2000" smtClean="0"/>
              <a:t>Same as in static distributed systems</a:t>
            </a:r>
          </a:p>
          <a:p>
            <a:pPr lvl="1" eaLnBrk="1" hangingPunct="1"/>
            <a:r>
              <a:rPr lang="en-US" sz="2000" smtClean="0"/>
              <a:t>non-monotonic and unknown size of the system (due to churn) </a:t>
            </a:r>
          </a:p>
          <a:p>
            <a:pPr lvl="1" eaLnBrk="1" hangingPunct="1"/>
            <a:r>
              <a:rPr lang="en-US" sz="2000" smtClean="0"/>
              <a:t>neighborhood</a:t>
            </a:r>
          </a:p>
          <a:p>
            <a:pPr lvl="1" eaLnBrk="1" hangingPunct="1"/>
            <a:endParaRPr lang="en-GB" sz="2000" smtClean="0"/>
          </a:p>
        </p:txBody>
      </p:sp>
      <p:sp>
        <p:nvSpPr>
          <p:cNvPr id="5" name="CasellaDiTesto 3"/>
          <p:cNvSpPr txBox="1">
            <a:spLocks noChangeArrowheads="1"/>
          </p:cNvSpPr>
          <p:nvPr/>
        </p:nvSpPr>
        <p:spPr bwMode="auto">
          <a:xfrm rot="20987644">
            <a:off x="4479925" y="1938338"/>
            <a:ext cx="4289425" cy="1385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200" dirty="0">
                <a:solidFill>
                  <a:srgbClr val="FF0000"/>
                </a:solidFill>
              </a:rPr>
              <a:t> </a:t>
            </a:r>
            <a:r>
              <a:rPr lang="it-IT" sz="2200" dirty="0" err="1">
                <a:solidFill>
                  <a:srgbClr val="FF0000"/>
                </a:solidFill>
              </a:rPr>
              <a:t>Solid</a:t>
            </a:r>
            <a:r>
              <a:rPr lang="it-IT" sz="2200" dirty="0">
                <a:solidFill>
                  <a:srgbClr val="FF0000"/>
                </a:solidFill>
              </a:rPr>
              <a:t> </a:t>
            </a:r>
            <a:r>
              <a:rPr lang="it-IT" sz="2200" dirty="0" err="1">
                <a:solidFill>
                  <a:srgbClr val="FF0000"/>
                </a:solidFill>
              </a:rPr>
              <a:t>theoretical</a:t>
            </a:r>
            <a:r>
              <a:rPr lang="it-IT" sz="2200" dirty="0">
                <a:solidFill>
                  <a:srgbClr val="FF0000"/>
                </a:solidFill>
              </a:rPr>
              <a:t> </a:t>
            </a:r>
            <a:r>
              <a:rPr lang="it-IT" sz="2200" dirty="0" err="1">
                <a:solidFill>
                  <a:srgbClr val="FF0000"/>
                </a:solidFill>
              </a:rPr>
              <a:t>foundations</a:t>
            </a:r>
            <a:endParaRPr lang="it-IT" sz="2200" dirty="0">
              <a:solidFill>
                <a:srgbClr val="FF0000"/>
              </a:solidFill>
            </a:endParaRP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200" dirty="0">
                <a:solidFill>
                  <a:srgbClr val="FF0000"/>
                </a:solidFill>
              </a:rPr>
              <a:t> Precise </a:t>
            </a:r>
            <a:r>
              <a:rPr lang="it-IT" sz="2200" dirty="0" err="1">
                <a:solidFill>
                  <a:srgbClr val="FF0000"/>
                </a:solidFill>
              </a:rPr>
              <a:t>problem</a:t>
            </a:r>
            <a:r>
              <a:rPr lang="it-IT" sz="2200" dirty="0">
                <a:solidFill>
                  <a:srgbClr val="FF0000"/>
                </a:solidFill>
              </a:rPr>
              <a:t> </a:t>
            </a:r>
            <a:r>
              <a:rPr lang="it-IT" sz="2200" dirty="0" err="1">
                <a:solidFill>
                  <a:srgbClr val="FF0000"/>
                </a:solidFill>
              </a:rPr>
              <a:t>specifications</a:t>
            </a:r>
            <a:endParaRPr lang="it-IT" sz="2200" dirty="0">
              <a:solidFill>
                <a:srgbClr val="FF0000"/>
              </a:solidFill>
            </a:endParaRP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200" dirty="0">
                <a:solidFill>
                  <a:srgbClr val="FF0000"/>
                </a:solidFill>
              </a:rPr>
              <a:t> </a:t>
            </a:r>
            <a:r>
              <a:rPr lang="it-IT" sz="2200" dirty="0" err="1">
                <a:solidFill>
                  <a:srgbClr val="FF0000"/>
                </a:solidFill>
              </a:rPr>
              <a:t>Rigurously</a:t>
            </a:r>
            <a:r>
              <a:rPr lang="it-IT" sz="2200" dirty="0">
                <a:solidFill>
                  <a:srgbClr val="FF0000"/>
                </a:solidFill>
              </a:rPr>
              <a:t> </a:t>
            </a:r>
            <a:r>
              <a:rPr lang="it-IT" sz="2200" dirty="0" err="1">
                <a:solidFill>
                  <a:srgbClr val="FF0000"/>
                </a:solidFill>
              </a:rPr>
              <a:t>correct</a:t>
            </a:r>
            <a:r>
              <a:rPr lang="it-IT" sz="2200" dirty="0">
                <a:solidFill>
                  <a:srgbClr val="FF0000"/>
                </a:solidFill>
              </a:rPr>
              <a:t> </a:t>
            </a:r>
            <a:r>
              <a:rPr lang="it-IT" sz="2200" dirty="0" err="1">
                <a:solidFill>
                  <a:srgbClr val="FF0000"/>
                </a:solidFill>
              </a:rPr>
              <a:t>solutions</a:t>
            </a:r>
            <a:endParaRPr lang="en-US" sz="2600" dirty="0">
              <a:solidFill>
                <a:srgbClr val="FF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</a:t>
            </a:r>
            <a:r>
              <a:rPr lang="en-US" dirty="0" smtClean="0"/>
              <a:t>Distributed System Model</a:t>
            </a:r>
            <a:endParaRPr lang="en-US" dirty="0" smtClean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01080" cy="416244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The number of processes in the entire computation is infinite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 At each time t the number of processes progressing in the computation is bounded but unknown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Processes have a unique identifier given by the pair (</a:t>
            </a:r>
            <a:r>
              <a:rPr lang="en-US" sz="2000" dirty="0" err="1" smtClean="0"/>
              <a:t>IP_address</a:t>
            </a:r>
            <a:r>
              <a:rPr lang="en-US" sz="2000" dirty="0" smtClean="0"/>
              <a:t>, </a:t>
            </a:r>
            <a:r>
              <a:rPr lang="en-US" sz="2000" dirty="0" err="1" smtClean="0"/>
              <a:t>P_id</a:t>
            </a:r>
            <a:r>
              <a:rPr lang="en-US" sz="2000" dirty="0" smtClean="0"/>
              <a:t>)</a:t>
            </a:r>
            <a:endParaRPr lang="en-US" sz="6000" dirty="0" smtClean="0"/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 Processes are equipped with a correct </a:t>
            </a:r>
            <a:r>
              <a:rPr lang="en-US" sz="2000" dirty="0" smtClean="0"/>
              <a:t>clock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Important: continuous change of membership (churn phenomenon). Processes do not notify to anyone when they join the computation and when they leave it.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Processes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85926"/>
            <a:ext cx="8229600" cy="3886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Processes can be </a:t>
            </a:r>
            <a:r>
              <a:rPr lang="en-US" sz="2400" i="1" dirty="0" smtClean="0"/>
              <a:t>up</a:t>
            </a:r>
            <a:r>
              <a:rPr lang="en-US" sz="2400" dirty="0" smtClean="0"/>
              <a:t> or </a:t>
            </a:r>
            <a:r>
              <a:rPr lang="en-US" sz="2400" i="1" dirty="0" smtClean="0"/>
              <a:t>down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 Initially all the processes are down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 Each process may become up at some arbitrary time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 Each up process may later become down</a:t>
            </a:r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Only up processes may take computational steps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 The number of up processes is bounded at each time by a constant </a:t>
            </a:r>
            <a:r>
              <a:rPr lang="en-US" sz="2400" dirty="0" smtClean="0"/>
              <a:t>C (i.e., bounded concurrency)</a:t>
            </a: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 A process is </a:t>
            </a:r>
            <a:r>
              <a:rPr lang="en-US" sz="2400" i="1" dirty="0" smtClean="0">
                <a:solidFill>
                  <a:srgbClr val="0070C0"/>
                </a:solidFill>
              </a:rPr>
              <a:t>good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iff</a:t>
            </a:r>
            <a:r>
              <a:rPr lang="en-US" sz="2400" dirty="0" smtClean="0">
                <a:solidFill>
                  <a:srgbClr val="FF0000"/>
                </a:solidFill>
              </a:rPr>
              <a:t> it is eventually and permanently up</a:t>
            </a:r>
          </a:p>
          <a:p>
            <a:pPr>
              <a:lnSpc>
                <a:spcPct val="80000"/>
              </a:lnSpc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 A process is </a:t>
            </a:r>
            <a:r>
              <a:rPr lang="en-US" sz="2400" i="1" dirty="0" smtClean="0">
                <a:solidFill>
                  <a:srgbClr val="0070C0"/>
                </a:solidFill>
              </a:rPr>
              <a:t>bad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iff</a:t>
            </a:r>
            <a:r>
              <a:rPr lang="en-US" sz="2400" dirty="0" smtClean="0">
                <a:solidFill>
                  <a:srgbClr val="FF0000"/>
                </a:solidFill>
              </a:rPr>
              <a:t> it is eventually up and each time it is up it turn to be down within a finite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 smtClean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643050"/>
            <a:ext cx="8429684" cy="4500594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 Processes may communicate by means of two </a:t>
            </a:r>
            <a:r>
              <a:rPr lang="en-US" sz="2000" dirty="0" smtClean="0"/>
              <a:t>fair </a:t>
            </a:r>
            <a:r>
              <a:rPr lang="en-US" sz="2000" dirty="0" err="1" smtClean="0"/>
              <a:t>lossy</a:t>
            </a:r>
            <a:r>
              <a:rPr lang="en-US" sz="2000" dirty="0" smtClean="0"/>
              <a:t> primitives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1800" dirty="0" smtClean="0"/>
              <a:t> </a:t>
            </a:r>
            <a:r>
              <a:rPr lang="en-US" sz="1800" dirty="0" smtClean="0"/>
              <a:t>Multicast (e.g., IP multicast)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r>
              <a:rPr lang="en-US" sz="1800" dirty="0" smtClean="0"/>
              <a:t> </a:t>
            </a:r>
            <a:r>
              <a:rPr lang="en-US" sz="1800" dirty="0" err="1" smtClean="0"/>
              <a:t>Unicast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Assumptions</a:t>
            </a:r>
            <a:r>
              <a:rPr lang="en-US" sz="2000" dirty="0" smtClean="0"/>
              <a:t>: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ea typeface="+mn-ea"/>
                <a:cs typeface="+mn-cs"/>
              </a:rPr>
              <a:t>There exists a finite and unknown bound </a:t>
            </a:r>
            <a:r>
              <a:rPr lang="en-US" sz="2000" dirty="0" err="1" smtClean="0">
                <a:ea typeface="+mn-ea"/>
                <a:cs typeface="+mn-cs"/>
              </a:rPr>
              <a:t>L</a:t>
            </a:r>
            <a:r>
              <a:rPr lang="en-US" sz="2000" baseline="-25000" dirty="0" err="1" smtClean="0">
                <a:ea typeface="+mn-ea"/>
                <a:cs typeface="+mn-cs"/>
              </a:rPr>
              <a:t>max</a:t>
            </a:r>
            <a:r>
              <a:rPr lang="en-US" sz="2000" dirty="0" smtClean="0">
                <a:ea typeface="+mn-ea"/>
                <a:cs typeface="+mn-cs"/>
              </a:rPr>
              <a:t> such that the number of consecutive message losses on a link does not exceed </a:t>
            </a:r>
            <a:r>
              <a:rPr lang="en-US" sz="2000" dirty="0" err="1" smtClean="0">
                <a:ea typeface="+mn-ea"/>
                <a:cs typeface="+mn-cs"/>
              </a:rPr>
              <a:t>L</a:t>
            </a:r>
            <a:r>
              <a:rPr lang="en-US" sz="2000" baseline="-25000" dirty="0" err="1" smtClean="0"/>
              <a:t>max</a:t>
            </a:r>
            <a:r>
              <a:rPr lang="en-US" sz="2000" dirty="0" smtClean="0">
                <a:ea typeface="+mn-ea"/>
                <a:cs typeface="+mn-cs"/>
              </a:rPr>
              <a:t>.</a:t>
            </a:r>
            <a:endParaRPr lang="en-US" sz="2000" dirty="0" smtClean="0">
              <a:ea typeface="+mn-ea"/>
              <a:cs typeface="+mn-cs"/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>
                <a:ea typeface="+mn-ea"/>
                <a:cs typeface="+mn-cs"/>
              </a:rPr>
              <a:t>there exists a finite and unknown bound </a:t>
            </a:r>
            <a:r>
              <a:rPr lang="el-GR" sz="2000" dirty="0" smtClean="0">
                <a:ea typeface="+mn-ea"/>
                <a:cs typeface="+mn-cs"/>
              </a:rPr>
              <a:t>δ</a:t>
            </a:r>
            <a:r>
              <a:rPr lang="en-US" sz="2000" baseline="-25000" dirty="0" smtClean="0"/>
              <a:t>max</a:t>
            </a:r>
            <a:r>
              <a:rPr lang="en-US" sz="2000" dirty="0" smtClean="0">
                <a:ea typeface="+mn-ea"/>
                <a:cs typeface="+mn-cs"/>
              </a:rPr>
              <a:t> </a:t>
            </a:r>
            <a:r>
              <a:rPr lang="en-US" sz="2000" dirty="0" smtClean="0">
                <a:ea typeface="+mn-ea"/>
                <a:cs typeface="+mn-cs"/>
              </a:rPr>
              <a:t>such that the message transfer delay does not exceed</a:t>
            </a:r>
            <a:r>
              <a:rPr lang="el-GR" sz="2000" dirty="0" smtClean="0">
                <a:ea typeface="+mn-ea"/>
                <a:cs typeface="+mn-cs"/>
              </a:rPr>
              <a:t> </a:t>
            </a:r>
            <a:r>
              <a:rPr lang="el-GR" sz="2000" dirty="0" smtClean="0">
                <a:ea typeface="+mn-ea"/>
                <a:cs typeface="+mn-cs"/>
              </a:rPr>
              <a:t>δ</a:t>
            </a:r>
            <a:r>
              <a:rPr lang="en-US" sz="2000" baseline="-25000" dirty="0" smtClean="0"/>
              <a:t>max</a:t>
            </a:r>
            <a:r>
              <a:rPr lang="en-US" sz="2000" dirty="0" smtClean="0">
                <a:ea typeface="+mn-ea"/>
                <a:cs typeface="+mn-cs"/>
              </a:rPr>
              <a:t>.</a:t>
            </a:r>
            <a:endParaRPr lang="en-US" sz="2000" dirty="0" smtClean="0">
              <a:ea typeface="+mn-ea"/>
              <a:cs typeface="+mn-cs"/>
            </a:endParaRP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In </a:t>
            </a:r>
            <a:r>
              <a:rPr lang="en-US" sz="2000" dirty="0" smtClean="0">
                <a:solidFill>
                  <a:srgbClr val="FF0000"/>
                </a:solidFill>
              </a:rPr>
              <a:t>other words, the period a good process does not get messages from another good process is bounded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dlab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Midlab</Template>
  <TotalTime>1046</TotalTime>
  <Words>1652</Words>
  <Application>Microsoft Office PowerPoint</Application>
  <PresentationFormat>Presentazione su schermo (4:3)</PresentationFormat>
  <Paragraphs>276</Paragraphs>
  <Slides>22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Midlab</vt:lpstr>
      <vt:lpstr>  Eventual Leader Election    in Infinite Arrival Message-    passing System Model with Bounded Concurrency</vt:lpstr>
      <vt:lpstr>Dynamic Distributed Systems: Context &amp; Motivations</vt:lpstr>
      <vt:lpstr>Dynamic Distributed Systems: Assessing assumptions through applications</vt:lpstr>
      <vt:lpstr>Dynamic Distributed Systems: Assessing assumptions through applications</vt:lpstr>
      <vt:lpstr>Static distributed Systems</vt:lpstr>
      <vt:lpstr>Dynamic Distributed Systems: Uncertainty in Distributed Systems</vt:lpstr>
      <vt:lpstr>Dynamic Distributed System Model</vt:lpstr>
      <vt:lpstr>Processes</vt:lpstr>
      <vt:lpstr>Communication</vt:lpstr>
      <vt:lpstr>Dynamic System Issues</vt:lpstr>
      <vt:lpstr>Eventual Leader Election solution ()</vt:lpstr>
      <vt:lpstr>Solutions applying to Crash failure model do not work</vt:lpstr>
      <vt:lpstr>Solutions applying to Crash-recovery  failure model do not work</vt:lpstr>
      <vt:lpstr> in Dynamic Distributed System is done in 2 Steps</vt:lpstr>
      <vt:lpstr>The HB* Oracle</vt:lpstr>
      <vt:lpstr>HB* Implementation</vt:lpstr>
      <vt:lpstr>HB* Accuracy</vt:lpstr>
      <vt:lpstr>HB* Stability</vt:lpstr>
      <vt:lpstr> Implementation based on HB*</vt:lpstr>
      <vt:lpstr> Implementation based on HB*</vt:lpstr>
      <vt:lpstr>Conclusion</vt:lpstr>
      <vt:lpstr>Questions!?</vt:lpstr>
    </vt:vector>
  </TitlesOfParts>
  <Company>DIS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Dynamic Distributed Systems</dc:title>
  <dc:creator>Silvia</dc:creator>
  <cp:lastModifiedBy> </cp:lastModifiedBy>
  <cp:revision>108</cp:revision>
  <dcterms:created xsi:type="dcterms:W3CDTF">2010-04-14T09:08:01Z</dcterms:created>
  <dcterms:modified xsi:type="dcterms:W3CDTF">2010-04-28T10:17:58Z</dcterms:modified>
</cp:coreProperties>
</file>