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tags/tag3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0" r:id="rId1"/>
    <p:sldMasterId id="2147483772" r:id="rId2"/>
  </p:sldMasterIdLst>
  <p:notesMasterIdLst>
    <p:notesMasterId r:id="rId20"/>
  </p:notesMasterIdLst>
  <p:handoutMasterIdLst>
    <p:handoutMasterId r:id="rId21"/>
  </p:handoutMasterIdLst>
  <p:sldIdLst>
    <p:sldId id="288" r:id="rId3"/>
    <p:sldId id="309" r:id="rId4"/>
    <p:sldId id="324" r:id="rId5"/>
    <p:sldId id="310" r:id="rId6"/>
    <p:sldId id="311" r:id="rId7"/>
    <p:sldId id="312" r:id="rId8"/>
    <p:sldId id="313" r:id="rId9"/>
    <p:sldId id="314" r:id="rId10"/>
    <p:sldId id="315" r:id="rId11"/>
    <p:sldId id="318" r:id="rId12"/>
    <p:sldId id="317" r:id="rId13"/>
    <p:sldId id="319" r:id="rId14"/>
    <p:sldId id="325" r:id="rId15"/>
    <p:sldId id="326" r:id="rId16"/>
    <p:sldId id="323" r:id="rId17"/>
    <p:sldId id="307" r:id="rId18"/>
    <p:sldId id="308" r:id="rId19"/>
  </p:sldIdLst>
  <p:sldSz cx="9144000" cy="6858000" type="screen4x3"/>
  <p:notesSz cx="6808788" cy="982345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DE5A00"/>
    <a:srgbClr val="4F81BD"/>
    <a:srgbClr val="FF6600"/>
    <a:srgbClr val="808080"/>
    <a:srgbClr val="46553D"/>
    <a:srgbClr val="B2B2B2"/>
    <a:srgbClr val="5F5F5F"/>
    <a:srgbClr val="3333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92" autoAdjust="0"/>
    <p:restoredTop sz="87844" autoAdjust="0"/>
  </p:normalViewPr>
  <p:slideViewPr>
    <p:cSldViewPr>
      <p:cViewPr>
        <p:scale>
          <a:sx n="100" d="100"/>
          <a:sy n="100" d="100"/>
        </p:scale>
        <p:origin x="-408" y="3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854E6B6E-5007-4ED8-9D68-996DE3E0E742}" type="datetimeFigureOut">
              <a:rPr lang="en-US"/>
              <a:pPr>
                <a:defRPr/>
              </a:pPr>
              <a:t>4/28/2010</a:t>
            </a:fld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9738"/>
            <a:ext cx="2951163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329738"/>
            <a:ext cx="2951162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D2266E4-4E8C-4A87-9D2F-251A70D1A5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5116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6581A75-1E1B-4A46-8BBC-7B727345113C}" type="datetimeFigureOut">
              <a:rPr lang="en-US"/>
              <a:pPr>
                <a:defRPr/>
              </a:pPr>
              <a:t>4/28/2010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9325" y="736600"/>
            <a:ext cx="4910138" cy="3683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667250"/>
            <a:ext cx="5446712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29738"/>
            <a:ext cx="295116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038" y="9329738"/>
            <a:ext cx="2951162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2E247B7-96D4-48C8-B3BB-42C57C185D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247B7-96D4-48C8-B3BB-42C57C185D7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247B7-96D4-48C8-B3BB-42C57C185D7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2E247B7-96D4-48C8-B3BB-42C57C185D7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EDCC 2010 – Valencia, Spain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5BCC5-16E3-4A8C-BEAA-CF896BB561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DRCN 09 - Washington DC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868BFE-F43B-4DEA-BDF2-446DA470F6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228600"/>
            <a:ext cx="2038350" cy="6272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5965825" cy="6272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DRCN 09 - Washington DC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C43626-E19E-47FE-BB7C-4FBC4B2EEF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24" descr="aau_logo_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75" y="6040438"/>
            <a:ext cx="22304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359025" y="6043613"/>
            <a:ext cx="6784975" cy="714375"/>
          </a:xfrm>
          <a:prstGeom prst="rect">
            <a:avLst/>
          </a:prstGeom>
          <a:solidFill>
            <a:srgbClr val="808080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C55CF29-D43E-4C6C-A8B8-06FE0DE4C534}" type="datetime1">
              <a:rPr lang="da-DK"/>
              <a:pPr>
                <a:defRPr/>
              </a:pPr>
              <a:t>28-04-2010</a:t>
            </a:fld>
            <a:r>
              <a:rPr lang="en-US"/>
              <a:t>Oct 28, 2009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ED64D-2DEE-4F96-90C3-426967B21E9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EDCC 2010 – Valencia, Spain</a:t>
            </a: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BF0F31-76CA-41C4-B3BA-C6E231434E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2775" y="1600200"/>
            <a:ext cx="4000500" cy="4900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5675" y="1600200"/>
            <a:ext cx="4000500" cy="4900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EDCC 2010 – Valencia, Spain</a:t>
            </a: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847F1-A0D7-4408-BFA5-F234AB0177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EDCC 2010 – Valencia, Spain</a:t>
            </a:r>
            <a:endParaRPr lang="en-US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CAD1D-C499-45E7-944F-DAAA1AF0FF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11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EDCC 2010 – Valencia, Spain</a:t>
            </a: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F962B-A75F-4E58-93FA-4ABCB6807E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DRCN 09 - Washington DC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B8E02F-CDBD-4EB4-AD50-8439E2996D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DRCN 09 - Washington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6D9A78-372E-4E22-80D7-B3A56A52633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" y="6564313"/>
            <a:ext cx="6248400" cy="365125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/>
              <a:t>DRCN 09 - Washington DC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10EE9A-ED15-44C2-BF49-6D200ECCD6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172200" y="5876925"/>
            <a:ext cx="2971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6929438" y="6629400"/>
            <a:ext cx="2214562" cy="228600"/>
          </a:xfrm>
          <a:prstGeom prst="rect">
            <a:avLst/>
          </a:prstGeom>
          <a:solidFill>
            <a:srgbClr val="4F81BD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590550" y="6629400"/>
            <a:ext cx="6267450" cy="228600"/>
          </a:xfrm>
          <a:prstGeom prst="rect">
            <a:avLst/>
          </a:prstGeom>
          <a:solidFill>
            <a:srgbClr val="808080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029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1279525"/>
            <a:ext cx="533400" cy="228600"/>
          </a:xfrm>
          <a:prstGeom prst="rect">
            <a:avLst/>
          </a:prstGeom>
          <a:solidFill>
            <a:srgbClr val="808080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590550" y="1279525"/>
            <a:ext cx="8553450" cy="228600"/>
          </a:xfrm>
          <a:prstGeom prst="rect">
            <a:avLst/>
          </a:prstGeom>
          <a:solidFill>
            <a:srgbClr val="4F81BD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34" name="Picture 10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17475" y="6626225"/>
            <a:ext cx="3222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Date Placeholder 7"/>
          <p:cNvSpPr>
            <a:spLocks/>
          </p:cNvSpPr>
          <p:nvPr userDrawn="1"/>
        </p:nvSpPr>
        <p:spPr bwMode="auto">
          <a:xfrm>
            <a:off x="6929438" y="6564313"/>
            <a:ext cx="18335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sz="1400" dirty="0">
                <a:solidFill>
                  <a:schemeClr val="bg2"/>
                </a:solidFill>
                <a:latin typeface="Tw Cen MT" pitchFamily="34" charset="0"/>
              </a:rPr>
              <a:t> </a:t>
            </a:r>
            <a:r>
              <a:rPr lang="en-US" sz="1400" dirty="0" smtClean="0">
                <a:solidFill>
                  <a:schemeClr val="bg2"/>
                </a:solidFill>
                <a:latin typeface="Tw Cen MT" pitchFamily="34" charset="0"/>
              </a:rPr>
              <a:t>April 28, </a:t>
            </a:r>
            <a:r>
              <a:rPr lang="en-US" sz="1400" dirty="0">
                <a:solidFill>
                  <a:schemeClr val="bg2"/>
                </a:solidFill>
                <a:latin typeface="Tw Cen MT" pitchFamily="34" charset="0"/>
              </a:rPr>
              <a:t>2010</a:t>
            </a:r>
          </a:p>
        </p:txBody>
      </p:sp>
      <p:sp>
        <p:nvSpPr>
          <p:cNvPr id="52532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1239838"/>
            <a:ext cx="5397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solidFill>
                  <a:schemeClr val="bg2"/>
                </a:solidFill>
                <a:latin typeface="Tw Cen MT" pitchFamily="34" charset="0"/>
              </a:defRPr>
            </a:lvl1pPr>
          </a:lstStyle>
          <a:p>
            <a:pPr>
              <a:defRPr/>
            </a:pPr>
            <a:fld id="{E3AAC314-F8DA-423B-B1CB-7116275EF9B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4" name="Footer Placeholder 11"/>
          <p:cNvSpPr txBox="1">
            <a:spLocks/>
          </p:cNvSpPr>
          <p:nvPr userDrawn="1"/>
        </p:nvSpPr>
        <p:spPr>
          <a:xfrm>
            <a:off x="592682" y="6555870"/>
            <a:ext cx="6248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400" dirty="0" smtClean="0">
                <a:solidFill>
                  <a:schemeClr val="bg2"/>
                </a:solidFill>
                <a:latin typeface="Tw Cen MT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Tw Cen MT" pitchFamily="34" charset="0"/>
                <a:ea typeface="+mn-ea"/>
                <a:cs typeface="+mn-cs"/>
              </a:rPr>
              <a:t>EDCC 2010 – Valencia, Spain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Tw Cen MT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¡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rgbClr val="4F81BD"/>
        </a:buClr>
        <a:buSzPct val="70000"/>
        <a:buFont typeface="Wingdings 2" pitchFamily="18" charset="2"/>
        <a:buChar char="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rgbClr val="FF6600"/>
        </a:buClr>
        <a:buSzPct val="75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4F81BD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FF6600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F5F5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" name="Date Placeholder 27"/>
          <p:cNvSpPr>
            <a:spLocks noGrp="1"/>
          </p:cNvSpPr>
          <p:nvPr>
            <p:ph type="dt" sz="half" idx="2"/>
          </p:nvPr>
        </p:nvSpPr>
        <p:spPr>
          <a:xfrm>
            <a:off x="-180975" y="6056313"/>
            <a:ext cx="2057400" cy="685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2000" smtClean="0">
                <a:solidFill>
                  <a:srgbClr val="FFFFFF"/>
                </a:solidFill>
                <a:latin typeface="Tw Cen MT" pitchFamily="34" charset="0"/>
              </a:defRPr>
            </a:lvl1pPr>
          </a:lstStyle>
          <a:p>
            <a:pPr>
              <a:defRPr/>
            </a:pPr>
            <a:fld id="{C4556E63-F8C8-424E-BDB3-7444089FEB90}" type="datetime1">
              <a:rPr lang="da-DK"/>
              <a:pPr>
                <a:defRPr/>
              </a:pPr>
              <a:t>28-04-2010</a:t>
            </a:fld>
            <a:r>
              <a:rPr lang="en-US"/>
              <a:t>Oct 28, 2009</a:t>
            </a:r>
          </a:p>
        </p:txBody>
      </p:sp>
      <p:sp>
        <p:nvSpPr>
          <p:cNvPr id="2052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90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1" r:id="rId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ndar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image" Target="../media/image34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14.emf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19.w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25.png"/><Relationship Id="rId4" Type="http://schemas.openxmlformats.org/officeDocument/2006/relationships/image" Target="../media/image2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0" y="284163"/>
            <a:ext cx="9120188" cy="1828800"/>
          </a:xfrm>
        </p:spPr>
        <p:txBody>
          <a:bodyPr/>
          <a:lstStyle/>
          <a:p>
            <a:pPr algn="ctr" eaLnBrk="1" hangingPunct="1"/>
            <a:r>
              <a:rPr lang="en-US" sz="4000" b="1" cap="none" dirty="0" smtClean="0"/>
              <a:t>Assessing the Impact of Imperfect Diagnosis on Service Reliability:</a:t>
            </a:r>
            <a:br>
              <a:rPr lang="en-US" sz="4000" b="1" cap="none" dirty="0" smtClean="0"/>
            </a:br>
            <a:r>
              <a:rPr lang="en-US" sz="4000" b="1" cap="none" dirty="0" smtClean="0"/>
              <a:t>A Parsimonious Model Approach</a:t>
            </a:r>
            <a:endParaRPr lang="en-GB" sz="4000" b="1" cap="none" dirty="0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4857752" y="2668583"/>
            <a:ext cx="3708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GB" sz="2000" b="1" dirty="0" smtClean="0">
                <a:solidFill>
                  <a:schemeClr val="tx2"/>
                </a:solidFill>
                <a:latin typeface="Tw Cen MT" pitchFamily="34" charset="0"/>
              </a:rPr>
              <a:t>Networking and Security Group</a:t>
            </a:r>
          </a:p>
          <a:p>
            <a:pPr algn="l"/>
            <a:r>
              <a:rPr lang="en-GB" sz="2000" b="1" dirty="0" smtClean="0">
                <a:solidFill>
                  <a:schemeClr val="tx2"/>
                </a:solidFill>
                <a:latin typeface="Tw Cen MT" pitchFamily="34" charset="0"/>
              </a:rPr>
              <a:t>Aalborg </a:t>
            </a:r>
            <a:r>
              <a:rPr lang="en-GB" sz="2000" b="1" dirty="0">
                <a:solidFill>
                  <a:schemeClr val="tx2"/>
                </a:solidFill>
                <a:latin typeface="Tw Cen MT" pitchFamily="34" charset="0"/>
              </a:rPr>
              <a:t>University, Denmark</a:t>
            </a:r>
          </a:p>
          <a:p>
            <a:pPr algn="l"/>
            <a:r>
              <a:rPr lang="en-GB" sz="2000" b="1" dirty="0" err="1">
                <a:solidFill>
                  <a:schemeClr val="tx2"/>
                </a:solidFill>
                <a:latin typeface="Tw Cen MT" pitchFamily="34" charset="0"/>
              </a:rPr>
              <a:t>ljg@es.aau.dk</a:t>
            </a:r>
            <a:endParaRPr lang="en-GB" sz="2000" b="1" dirty="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9220" name="Rectangle 24"/>
          <p:cNvSpPr>
            <a:spLocks noChangeArrowheads="1"/>
          </p:cNvSpPr>
          <p:nvPr/>
        </p:nvSpPr>
        <p:spPr bwMode="auto">
          <a:xfrm>
            <a:off x="2411413" y="6230938"/>
            <a:ext cx="673258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Tw Cen MT" pitchFamily="34" charset="0"/>
              </a:rPr>
              <a:t>European Dependable Computing Conference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 2010 – Valencia, Spain</a:t>
            </a:r>
            <a:endParaRPr lang="en-US" dirty="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9221" name="Text Box 25"/>
          <p:cNvSpPr txBox="1">
            <a:spLocks noChangeArrowheads="1"/>
          </p:cNvSpPr>
          <p:nvPr/>
        </p:nvSpPr>
        <p:spPr bwMode="auto">
          <a:xfrm>
            <a:off x="7885113" y="6513513"/>
            <a:ext cx="110799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1200" dirty="0">
                <a:solidFill>
                  <a:schemeClr val="tx2"/>
                </a:solidFill>
                <a:latin typeface="Tw Cen MT" pitchFamily="34" charset="0"/>
              </a:rPr>
              <a:t>April </a:t>
            </a:r>
            <a:r>
              <a:rPr lang="en-GB" sz="1200" dirty="0" smtClean="0">
                <a:solidFill>
                  <a:schemeClr val="tx2"/>
                </a:solidFill>
                <a:latin typeface="Tw Cen MT" pitchFamily="34" charset="0"/>
              </a:rPr>
              <a:t>28, 2010</a:t>
            </a:r>
            <a:endParaRPr lang="en-GB" sz="1200" dirty="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6023628"/>
            <a:ext cx="1038232" cy="78581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dirty="0" smtClean="0"/>
              <a:t>&lt;</a:t>
            </a:r>
            <a:endParaRPr lang="en-US" dirty="0"/>
          </a:p>
        </p:txBody>
      </p:sp>
      <p:pic>
        <p:nvPicPr>
          <p:cNvPr id="922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" y="6289888"/>
            <a:ext cx="485773" cy="48907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pic>
        <p:nvPicPr>
          <p:cNvPr id="7" name="Picture 6" descr="tieto-100mm-rgb-blue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508" y="6226560"/>
            <a:ext cx="580732" cy="5266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06245" y="2657299"/>
            <a:ext cx="30993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GB" b="1" dirty="0" smtClean="0">
                <a:solidFill>
                  <a:schemeClr val="tx2"/>
                </a:solidFill>
                <a:latin typeface="Tw Cen MT" pitchFamily="34" charset="0"/>
              </a:rPr>
              <a:t>(Presenter) Jesper Grønbæk </a:t>
            </a:r>
            <a:r>
              <a:rPr lang="en-GB" b="1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</a:t>
            </a:r>
            <a:endParaRPr lang="en-GB" b="1" dirty="0" smtClean="0">
              <a:solidFill>
                <a:schemeClr val="tx2"/>
              </a:solidFill>
              <a:latin typeface="Tw Cen MT" pitchFamily="34" charset="0"/>
            </a:endParaRPr>
          </a:p>
          <a:p>
            <a:pPr algn="l"/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Hans-Peter </a:t>
            </a:r>
            <a:r>
              <a:rPr lang="en-GB" dirty="0" err="1" smtClean="0">
                <a:solidFill>
                  <a:schemeClr val="tx2"/>
                </a:solidFill>
                <a:latin typeface="Tw Cen MT" pitchFamily="34" charset="0"/>
              </a:rPr>
              <a:t>Schwefel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 </a:t>
            </a:r>
            <a:r>
              <a:rPr lang="en-GB" b="1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 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</a:t>
            </a:r>
            <a:endParaRPr lang="en-GB" dirty="0" smtClean="0">
              <a:solidFill>
                <a:schemeClr val="tx2"/>
              </a:solidFill>
              <a:latin typeface="Tw Cen MT" pitchFamily="34" charset="0"/>
            </a:endParaRPr>
          </a:p>
          <a:p>
            <a:pPr algn="l"/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Jens </a:t>
            </a:r>
            <a:r>
              <a:rPr lang="en-GB" dirty="0" err="1" smtClean="0">
                <a:solidFill>
                  <a:schemeClr val="tx2"/>
                </a:solidFill>
                <a:latin typeface="Tw Cen MT" pitchFamily="34" charset="0"/>
              </a:rPr>
              <a:t>Kristian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 </a:t>
            </a:r>
            <a:r>
              <a:rPr lang="en-GB" dirty="0" err="1" smtClean="0">
                <a:solidFill>
                  <a:schemeClr val="tx2"/>
                </a:solidFill>
                <a:latin typeface="Tw Cen MT" pitchFamily="34" charset="0"/>
              </a:rPr>
              <a:t>Kjærgård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</a:t>
            </a:r>
            <a:endParaRPr lang="en-GB" dirty="0" smtClean="0">
              <a:solidFill>
                <a:schemeClr val="tx2"/>
              </a:solidFill>
              <a:latin typeface="Tw Cen MT" pitchFamily="34" charset="0"/>
            </a:endParaRPr>
          </a:p>
          <a:p>
            <a:pPr algn="l"/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Thomas S. </a:t>
            </a:r>
            <a:r>
              <a:rPr lang="en-GB" dirty="0" err="1" smtClean="0">
                <a:solidFill>
                  <a:schemeClr val="tx2"/>
                </a:solidFill>
                <a:latin typeface="Tw Cen MT" pitchFamily="34" charset="0"/>
              </a:rPr>
              <a:t>Toftegaard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</a:rPr>
              <a:t> </a:t>
            </a:r>
            <a:r>
              <a:rPr lang="en-GB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</a:t>
            </a:r>
            <a:endParaRPr lang="en-GB" dirty="0" smtClean="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857752" y="4600526"/>
            <a:ext cx="32147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GB" sz="2000" dirty="0" err="1" smtClean="0">
                <a:solidFill>
                  <a:schemeClr val="tx2"/>
                </a:solidFill>
                <a:latin typeface="Tw Cen MT" pitchFamily="34" charset="0"/>
              </a:rPr>
              <a:t>Tieto</a:t>
            </a:r>
            <a:r>
              <a:rPr lang="en-GB" sz="2000" dirty="0" smtClean="0">
                <a:solidFill>
                  <a:schemeClr val="tx2"/>
                </a:solidFill>
                <a:latin typeface="Tw Cen MT" pitchFamily="34" charset="0"/>
              </a:rPr>
              <a:t> IP Solutions, Denmark</a:t>
            </a:r>
            <a:endParaRPr lang="en-GB" sz="2000" dirty="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4866219" y="5150006"/>
            <a:ext cx="370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dirty="0" smtClean="0">
                <a:solidFill>
                  <a:schemeClr val="tx2"/>
                </a:solidFill>
                <a:latin typeface="Tw Cen MT" pitchFamily="34" charset="0"/>
              </a:rPr>
              <a:t>Aarhus School of Engineering,</a:t>
            </a:r>
          </a:p>
          <a:p>
            <a:pPr algn="l"/>
            <a:r>
              <a:rPr lang="en-US" sz="2000" dirty="0" smtClean="0">
                <a:solidFill>
                  <a:schemeClr val="tx2"/>
                </a:solidFill>
                <a:latin typeface="Tw Cen MT" pitchFamily="34" charset="0"/>
              </a:rPr>
              <a:t>University of Aarhus, Denmark</a:t>
            </a:r>
            <a:endParaRPr lang="en-GB" sz="2000" dirty="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857752" y="3767283"/>
            <a:ext cx="371477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 err="1" smtClean="0">
                <a:solidFill>
                  <a:schemeClr val="tx2"/>
                </a:solidFill>
                <a:latin typeface="Tw Cen MT" pitchFamily="34" charset="0"/>
              </a:rPr>
              <a:t>Forschungszentrum</a:t>
            </a:r>
            <a:r>
              <a:rPr lang="en-US" sz="2000" dirty="0" smtClean="0">
                <a:solidFill>
                  <a:schemeClr val="tx2"/>
                </a:solidFill>
                <a:latin typeface="Tw Cen MT" pitchFamily="34" charset="0"/>
              </a:rPr>
              <a:t> </a:t>
            </a:r>
            <a:r>
              <a:rPr lang="en-US" sz="2000" dirty="0" err="1" smtClean="0">
                <a:solidFill>
                  <a:schemeClr val="tx2"/>
                </a:solidFill>
                <a:latin typeface="Tw Cen MT" pitchFamily="34" charset="0"/>
              </a:rPr>
              <a:t>Telekommunikation</a:t>
            </a:r>
            <a:r>
              <a:rPr lang="en-US" sz="2000" dirty="0" smtClean="0">
                <a:solidFill>
                  <a:schemeClr val="tx2"/>
                </a:solidFill>
                <a:latin typeface="Tw Cen MT" pitchFamily="34" charset="0"/>
              </a:rPr>
              <a:t> Wien, Austria</a:t>
            </a:r>
            <a:endParaRPr lang="en-GB" sz="2000" dirty="0">
              <a:solidFill>
                <a:schemeClr val="tx2"/>
              </a:solidFill>
              <a:latin typeface="Tw Cen MT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0" y="2701388"/>
            <a:ext cx="389850" cy="31393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</a:t>
            </a:r>
          </a:p>
          <a:p>
            <a:endParaRPr lang="en-GB" dirty="0" smtClean="0">
              <a:solidFill>
                <a:schemeClr val="tx2"/>
              </a:solidFill>
              <a:latin typeface="Tw Cen MT" pitchFamily="34" charset="0"/>
              <a:sym typeface="Wingdings"/>
            </a:endParaRPr>
          </a:p>
          <a:p>
            <a:endParaRPr lang="en-GB" dirty="0" smtClean="0">
              <a:solidFill>
                <a:schemeClr val="tx2"/>
              </a:solidFill>
              <a:latin typeface="Tw Cen MT" pitchFamily="34" charset="0"/>
              <a:sym typeface="Wingdings"/>
            </a:endParaRPr>
          </a:p>
          <a:p>
            <a:endParaRPr lang="en-GB" dirty="0" smtClean="0">
              <a:solidFill>
                <a:schemeClr val="tx2"/>
              </a:solidFill>
              <a:latin typeface="Tw Cen MT" pitchFamily="34" charset="0"/>
              <a:sym typeface="Wingdings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</a:t>
            </a:r>
            <a:endParaRPr lang="en-GB" b="1" dirty="0" smtClean="0">
              <a:solidFill>
                <a:schemeClr val="tx2"/>
              </a:solidFill>
              <a:latin typeface="Tw Cen MT" pitchFamily="34" charset="0"/>
              <a:sym typeface="Wingdings"/>
            </a:endParaRPr>
          </a:p>
          <a:p>
            <a:endParaRPr lang="en-GB" dirty="0" smtClean="0">
              <a:solidFill>
                <a:schemeClr val="tx2"/>
              </a:solidFill>
              <a:latin typeface="Tw Cen MT" pitchFamily="34" charset="0"/>
              <a:sym typeface="Wingdings"/>
            </a:endParaRPr>
          </a:p>
          <a:p>
            <a:endParaRPr lang="en-GB" dirty="0" smtClean="0">
              <a:solidFill>
                <a:schemeClr val="tx2"/>
              </a:solidFill>
              <a:latin typeface="Tw Cen MT" pitchFamily="34" charset="0"/>
              <a:sym typeface="Wingdings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</a:t>
            </a:r>
          </a:p>
          <a:p>
            <a:endParaRPr lang="en-GB" dirty="0" smtClean="0">
              <a:solidFill>
                <a:schemeClr val="tx2"/>
              </a:solidFill>
              <a:latin typeface="Tw Cen MT" pitchFamily="34" charset="0"/>
              <a:sym typeface="Wingdings"/>
            </a:endParaRPr>
          </a:p>
          <a:p>
            <a:r>
              <a:rPr lang="en-GB" dirty="0" smtClean="0">
                <a:solidFill>
                  <a:schemeClr val="tx2"/>
                </a:solidFill>
                <a:latin typeface="Tw Cen MT" pitchFamily="34" charset="0"/>
                <a:sym typeface="Wingdings"/>
              </a:rPr>
              <a:t></a:t>
            </a:r>
          </a:p>
          <a:p>
            <a:endParaRPr lang="en-US" dirty="0"/>
          </a:p>
        </p:txBody>
      </p:sp>
    </p:spTree>
  </p:cSld>
  <p:clrMapOvr>
    <a:masterClrMapping/>
  </p:clrMapOvr>
  <p:transition advTm="16625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0907" y="1729478"/>
            <a:ext cx="5023517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10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Case: Time Constrained Data Transfer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endParaRPr lang="en-GB" sz="2400" b="1" dirty="0" smtClean="0">
              <a:latin typeface="Candara" pitchFamily="34" charset="0"/>
            </a:endParaRPr>
          </a:p>
          <a:p>
            <a:endParaRPr lang="en-GB" sz="2400" b="1" dirty="0" smtClean="0">
              <a:latin typeface="Candara" pitchFamily="34" charset="0"/>
            </a:endParaRPr>
          </a:p>
          <a:p>
            <a:endParaRPr lang="en-GB" sz="2400" b="1" dirty="0" smtClean="0">
              <a:latin typeface="Candara" pitchFamily="34" charset="0"/>
            </a:endParaRPr>
          </a:p>
          <a:p>
            <a:endParaRPr lang="en-GB" sz="2400" b="1" dirty="0" smtClean="0">
              <a:latin typeface="Candara" pitchFamily="34" charset="0"/>
            </a:endParaRPr>
          </a:p>
          <a:p>
            <a:endParaRPr lang="en-GB" sz="1800" b="1" dirty="0" smtClean="0">
              <a:latin typeface="Candara" pitchFamily="34" charset="0"/>
            </a:endParaRPr>
          </a:p>
          <a:p>
            <a:endParaRPr lang="en-GB" sz="1600" b="1" dirty="0" smtClean="0">
              <a:latin typeface="Candara" pitchFamily="34" charset="0"/>
            </a:endParaRPr>
          </a:p>
          <a:p>
            <a:endParaRPr lang="en-GB" sz="1600" b="1" dirty="0" smtClean="0">
              <a:latin typeface="Candara" pitchFamily="34" charset="0"/>
            </a:endParaRPr>
          </a:p>
          <a:p>
            <a:r>
              <a:rPr lang="en-GB" sz="1600" b="1" dirty="0" err="1" smtClean="0">
                <a:latin typeface="Candara" pitchFamily="34" charset="0"/>
              </a:rPr>
              <a:t>QoS</a:t>
            </a:r>
            <a:r>
              <a:rPr lang="en-GB" sz="1600" b="1" dirty="0" smtClean="0">
                <a:latin typeface="Candara" pitchFamily="34" charset="0"/>
              </a:rPr>
              <a:t> requirement:</a:t>
            </a:r>
            <a:r>
              <a:rPr lang="en-GB" sz="1600" dirty="0" smtClean="0">
                <a:latin typeface="Candara" pitchFamily="34" charset="0"/>
              </a:rPr>
              <a:t> Complete </a:t>
            </a:r>
            <a:r>
              <a:rPr lang="en-GB" sz="1600" b="1" dirty="0" smtClean="0">
                <a:latin typeface="Candara" pitchFamily="34" charset="0"/>
              </a:rPr>
              <a:t>SCTP</a:t>
            </a:r>
            <a:r>
              <a:rPr lang="en-GB" sz="1600" dirty="0" smtClean="0">
                <a:latin typeface="Candara" pitchFamily="34" charset="0"/>
              </a:rPr>
              <a:t> based file transfer within </a:t>
            </a:r>
            <a:r>
              <a:rPr lang="en-GB" sz="1600" b="1" dirty="0" err="1" smtClean="0">
                <a:latin typeface="Candara" pitchFamily="34" charset="0"/>
              </a:rPr>
              <a:t>t</a:t>
            </a:r>
            <a:r>
              <a:rPr lang="en-GB" sz="1600" b="1" baseline="-25000" dirty="0" err="1" smtClean="0">
                <a:latin typeface="Candara" pitchFamily="34" charset="0"/>
              </a:rPr>
              <a:t>deadline</a:t>
            </a:r>
            <a:r>
              <a:rPr lang="en-GB" sz="1600" dirty="0" smtClean="0">
                <a:latin typeface="Candara" pitchFamily="34" charset="0"/>
              </a:rPr>
              <a:t> seconds with the probability: </a:t>
            </a:r>
            <a:r>
              <a:rPr lang="en-GB" sz="1600" b="1" dirty="0" smtClean="0">
                <a:latin typeface="Symbol" pitchFamily="18" charset="2"/>
              </a:rPr>
              <a:t>W</a:t>
            </a:r>
            <a:endParaRPr lang="en-GB" sz="1600" b="1" dirty="0" smtClean="0">
              <a:latin typeface="Candara" pitchFamily="34" charset="0"/>
            </a:endParaRPr>
          </a:p>
          <a:p>
            <a:r>
              <a:rPr lang="en-GB" sz="1600" b="1" dirty="0" smtClean="0">
                <a:latin typeface="Candara" pitchFamily="34" charset="0"/>
              </a:rPr>
              <a:t>Fault:</a:t>
            </a:r>
            <a:r>
              <a:rPr lang="en-GB" sz="1600" dirty="0" smtClean="0">
                <a:latin typeface="Candara" pitchFamily="34" charset="0"/>
              </a:rPr>
              <a:t> Congestion in operator infrastructure (occurrence and repair, ON-OFF model)</a:t>
            </a:r>
            <a:endParaRPr lang="en-GB" sz="1600" b="1" dirty="0" smtClean="0">
              <a:latin typeface="Candara" pitchFamily="34" charset="0"/>
            </a:endParaRPr>
          </a:p>
          <a:p>
            <a:r>
              <a:rPr lang="en-GB" sz="1600" b="1" dirty="0" smtClean="0">
                <a:latin typeface="Candara" pitchFamily="34" charset="0"/>
              </a:rPr>
              <a:t>Remediation:</a:t>
            </a:r>
            <a:r>
              <a:rPr lang="en-GB" sz="1600" dirty="0" smtClean="0">
                <a:latin typeface="Candara" pitchFamily="34" charset="0"/>
              </a:rPr>
              <a:t> Single fail-over from network A to network B</a:t>
            </a:r>
            <a:endParaRPr lang="en-GB" sz="1600" b="1" dirty="0" smtClean="0">
              <a:latin typeface="Candara" pitchFamily="34" charset="0"/>
            </a:endParaRPr>
          </a:p>
          <a:p>
            <a:r>
              <a:rPr lang="en-GB" sz="1600" b="1" dirty="0" smtClean="0">
                <a:latin typeface="Candara" pitchFamily="34" charset="0"/>
              </a:rPr>
              <a:t>Diagnosis: </a:t>
            </a:r>
            <a:r>
              <a:rPr lang="en-GB" sz="1600" dirty="0" smtClean="0">
                <a:latin typeface="Candara" pitchFamily="34" charset="0"/>
              </a:rPr>
              <a:t>Simple threshold based on RTT and </a:t>
            </a:r>
            <a:r>
              <a:rPr lang="en-GB" sz="1600" dirty="0" smtClean="0">
                <a:latin typeface="Symbol" pitchFamily="18" charset="2"/>
              </a:rPr>
              <a:t>a</a:t>
            </a:r>
            <a:r>
              <a:rPr lang="en-GB" sz="1600" dirty="0" smtClean="0">
                <a:latin typeface="Candara" pitchFamily="34" charset="0"/>
              </a:rPr>
              <a:t>-count</a:t>
            </a:r>
            <a:endParaRPr lang="en-GB" sz="1800" b="1" dirty="0" smtClean="0">
              <a:latin typeface="Candara" pitchFamily="34" charset="0"/>
            </a:endParaRPr>
          </a:p>
          <a:p>
            <a:r>
              <a:rPr lang="en-GB" sz="1600" b="1" dirty="0" smtClean="0">
                <a:latin typeface="Candara" pitchFamily="34" charset="0"/>
              </a:rPr>
              <a:t>Decision:  </a:t>
            </a:r>
            <a:r>
              <a:rPr lang="en-GB" sz="1600" dirty="0" smtClean="0"/>
              <a:t>Fail-over on network fault state diagnosis</a:t>
            </a:r>
            <a:endParaRPr lang="en-GB" sz="1600" dirty="0" smtClean="0">
              <a:latin typeface="Candar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GB" sz="1900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Background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</p:spTree>
  </p:cSld>
  <p:clrMapOvr>
    <a:masterClrMapping/>
  </p:clrMapOvr>
  <p:transition advTm="57125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3327" y="4131759"/>
            <a:ext cx="4061483" cy="21452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11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Case: Time Constrained Data Transfer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100" dirty="0" smtClean="0"/>
              <a:t>Policy Evaluation Discrete Time Markov Model (PE DTMC) </a:t>
            </a:r>
            <a:r>
              <a:rPr lang="en-GB" sz="1000" dirty="0" smtClean="0"/>
              <a:t>[3]</a:t>
            </a:r>
          </a:p>
          <a:p>
            <a:pPr marL="319088" lvl="1" indent="-319088" eaLnBrk="1" hangingPunct="1">
              <a:lnSpc>
                <a:spcPct val="90000"/>
              </a:lnSpc>
              <a:spcBef>
                <a:spcPts val="700"/>
              </a:spcBef>
              <a:buClr>
                <a:srgbClr val="FF6600"/>
              </a:buClr>
              <a:buSzPct val="60000"/>
              <a:buFont typeface="Wingdings" pitchFamily="2" charset="2"/>
              <a:buChar char="¡"/>
            </a:pPr>
            <a:r>
              <a:rPr lang="en-GB" sz="2100" dirty="0" smtClean="0"/>
              <a:t>State Space:</a:t>
            </a:r>
          </a:p>
          <a:p>
            <a:pPr marL="319088" lvl="1" indent="-319088" algn="ctr" eaLnBrk="1" hangingPunct="1">
              <a:lnSpc>
                <a:spcPct val="90000"/>
              </a:lnSpc>
              <a:spcBef>
                <a:spcPts val="700"/>
              </a:spcBef>
              <a:buClr>
                <a:srgbClr val="FF6600"/>
              </a:buClr>
              <a:buSzPct val="60000"/>
              <a:buNone/>
            </a:pPr>
            <a:r>
              <a:rPr lang="en-US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sz="2400" i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</a:t>
            </a:r>
            <a:r>
              <a:rPr lang="en-US" sz="24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{</a:t>
            </a:r>
            <a:r>
              <a:rPr lang="da-DK" sz="2100" i="1" dirty="0" err="1" smtClean="0"/>
              <a:t>Active</a:t>
            </a:r>
            <a:r>
              <a:rPr lang="da-DK" sz="2100" i="1" dirty="0" smtClean="0"/>
              <a:t> </a:t>
            </a:r>
            <a:r>
              <a:rPr lang="da-DK" sz="2100" i="1" dirty="0" err="1" smtClean="0"/>
              <a:t>network</a:t>
            </a:r>
            <a:r>
              <a:rPr lang="da-DK" sz="2100" i="1" dirty="0" smtClean="0"/>
              <a:t>, Time </a:t>
            </a:r>
            <a:r>
              <a:rPr lang="da-DK" sz="2100" i="1" dirty="0" err="1" smtClean="0">
                <a:solidFill>
                  <a:schemeClr val="tx1"/>
                </a:solidFill>
                <a:latin typeface="+mn-lt"/>
              </a:rPr>
              <a:t>progress</a:t>
            </a:r>
            <a:r>
              <a:rPr lang="da-DK" sz="2100" i="1" dirty="0" smtClean="0">
                <a:solidFill>
                  <a:schemeClr val="tx1"/>
                </a:solidFill>
                <a:latin typeface="+mn-lt"/>
              </a:rPr>
              <a:t>, File </a:t>
            </a:r>
            <a:r>
              <a:rPr lang="da-DK" sz="2100" i="1" dirty="0" err="1" smtClean="0">
                <a:solidFill>
                  <a:schemeClr val="tx1"/>
                </a:solidFill>
                <a:latin typeface="+mn-lt"/>
              </a:rPr>
              <a:t>progress</a:t>
            </a:r>
            <a:r>
              <a:rPr lang="da-DK" sz="2100" i="1" dirty="0" smtClean="0">
                <a:solidFill>
                  <a:schemeClr val="tx1"/>
                </a:solidFill>
                <a:latin typeface="+mn-lt"/>
              </a:rPr>
              <a:t>, </a:t>
            </a:r>
            <a:br>
              <a:rPr lang="da-DK" sz="2100" i="1" dirty="0" smtClean="0">
                <a:solidFill>
                  <a:schemeClr val="tx1"/>
                </a:solidFill>
                <a:latin typeface="+mn-lt"/>
              </a:rPr>
            </a:br>
            <a:r>
              <a:rPr lang="da-DK" sz="2100" b="1" i="1" dirty="0" smtClean="0">
                <a:solidFill>
                  <a:schemeClr val="tx1"/>
                </a:solidFill>
                <a:latin typeface="+mn-lt"/>
              </a:rPr>
              <a:t>Network </a:t>
            </a:r>
            <a:r>
              <a:rPr lang="da-DK" sz="2100" b="1" i="1" dirty="0" err="1" smtClean="0">
                <a:solidFill>
                  <a:schemeClr val="tx1"/>
                </a:solidFill>
                <a:latin typeface="+mn-lt"/>
              </a:rPr>
              <a:t>state</a:t>
            </a:r>
            <a:r>
              <a:rPr lang="da-DK" sz="2100" b="1" i="1" dirty="0" smtClean="0">
                <a:solidFill>
                  <a:schemeClr val="tx1"/>
                </a:solidFill>
                <a:latin typeface="+mn-lt"/>
              </a:rPr>
              <a:t>, </a:t>
            </a:r>
            <a:r>
              <a:rPr lang="da-DK" sz="2100" b="1" i="1" dirty="0" err="1" smtClean="0">
                <a:solidFill>
                  <a:schemeClr val="tx1"/>
                </a:solidFill>
                <a:latin typeface="+mn-lt"/>
              </a:rPr>
              <a:t>Diagnosis</a:t>
            </a:r>
            <a:r>
              <a:rPr lang="da-DK" sz="2100" b="1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da-DK" sz="2100" b="1" i="1" dirty="0" err="1" smtClean="0">
                <a:solidFill>
                  <a:schemeClr val="tx1"/>
                </a:solidFill>
                <a:latin typeface="+mn-lt"/>
              </a:rPr>
              <a:t>state</a:t>
            </a:r>
            <a:r>
              <a:rPr lang="da-DK" sz="2100" i="1" dirty="0" smtClean="0">
                <a:solidFill>
                  <a:schemeClr val="tx1"/>
                </a:solidFill>
                <a:latin typeface="+mn-lt"/>
              </a:rPr>
              <a:t>}</a:t>
            </a:r>
            <a:endParaRPr lang="en-US" sz="2100" i="1" dirty="0" smtClean="0"/>
          </a:p>
          <a:p>
            <a:r>
              <a:rPr lang="el-GR" sz="21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Ω</a:t>
            </a:r>
            <a:r>
              <a:rPr lang="en-US" sz="2100" i="1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model</a:t>
            </a:r>
            <a:r>
              <a:rPr lang="en-US" sz="21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</a:t>
            </a:r>
            <a:r>
              <a:rPr lang="el-GR" sz="36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Σ</a:t>
            </a:r>
            <a:r>
              <a:rPr lang="da-DK" sz="21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2100" i="1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sz="2100" i="1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PEss</a:t>
            </a:r>
            <a:r>
              <a:rPr lang="en-US" sz="21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(r, n)</a:t>
            </a:r>
          </a:p>
          <a:p>
            <a:pPr marL="319088" lvl="1" indent="-319088" eaLnBrk="1" hangingPunct="1">
              <a:lnSpc>
                <a:spcPct val="90000"/>
              </a:lnSpc>
              <a:spcBef>
                <a:spcPts val="700"/>
              </a:spcBef>
              <a:buClr>
                <a:srgbClr val="FF6600"/>
              </a:buClr>
              <a:buSzPct val="60000"/>
              <a:buFont typeface="Wingdings" pitchFamily="2" charset="2"/>
              <a:buChar char="¡"/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1900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Policy Evaluation Model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grpSp>
        <p:nvGrpSpPr>
          <p:cNvPr id="8" name="Group 5"/>
          <p:cNvGrpSpPr>
            <a:grpSpLocks/>
          </p:cNvGrpSpPr>
          <p:nvPr/>
        </p:nvGrpSpPr>
        <p:grpSpPr bwMode="auto">
          <a:xfrm>
            <a:off x="4214810" y="4306638"/>
            <a:ext cx="4902200" cy="2051320"/>
            <a:chOff x="1277" y="2054"/>
            <a:chExt cx="3133" cy="1311"/>
          </a:xfrm>
        </p:grpSpPr>
        <p:grpSp>
          <p:nvGrpSpPr>
            <p:cNvPr id="9" name="Group 6"/>
            <p:cNvGrpSpPr>
              <a:grpSpLocks/>
            </p:cNvGrpSpPr>
            <p:nvPr/>
          </p:nvGrpSpPr>
          <p:grpSpPr bwMode="auto">
            <a:xfrm>
              <a:off x="1277" y="2054"/>
              <a:ext cx="3133" cy="1311"/>
              <a:chOff x="1412" y="2054"/>
              <a:chExt cx="2998" cy="1196"/>
            </a:xfrm>
          </p:grpSpPr>
          <p:pic>
            <p:nvPicPr>
              <p:cNvPr id="11" name="Picture 7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12" y="2082"/>
                <a:ext cx="2998" cy="11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2" name="Rectangle 8"/>
              <p:cNvSpPr>
                <a:spLocks noChangeArrowheads="1"/>
              </p:cNvSpPr>
              <p:nvPr/>
            </p:nvSpPr>
            <p:spPr bwMode="auto">
              <a:xfrm>
                <a:off x="1568" y="2054"/>
                <a:ext cx="2712" cy="168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" name="Text Box 9"/>
            <p:cNvSpPr txBox="1">
              <a:spLocks noChangeArrowheads="1"/>
            </p:cNvSpPr>
            <p:nvPr/>
          </p:nvSpPr>
          <p:spPr bwMode="auto">
            <a:xfrm>
              <a:off x="2183" y="2126"/>
              <a:ext cx="1451" cy="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l"/>
              <a:r>
                <a:rPr lang="en-GB" sz="1000" b="1">
                  <a:cs typeface="Arial" charset="0"/>
                </a:rPr>
                <a:t>File Transfer Completion Time CDF</a:t>
              </a:r>
            </a:p>
          </p:txBody>
        </p:sp>
      </p:grpSp>
      <p:sp>
        <p:nvSpPr>
          <p:cNvPr id="13" name="Line 10"/>
          <p:cNvSpPr>
            <a:spLocks noChangeShapeType="1"/>
          </p:cNvSpPr>
          <p:nvPr/>
        </p:nvSpPr>
        <p:spPr bwMode="auto">
          <a:xfrm>
            <a:off x="3929058" y="4848249"/>
            <a:ext cx="1428760" cy="100013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639306" y="3517109"/>
            <a:ext cx="40908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i="1" dirty="0"/>
              <a:t>r </a:t>
            </a:r>
            <a:r>
              <a:rPr lang="en-US" sz="1000" dirty="0"/>
              <a:t>=1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722100" y="3074672"/>
            <a:ext cx="2920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000" i="1" dirty="0" smtClean="0"/>
              <a:t>m</a:t>
            </a:r>
            <a:endParaRPr lang="en-US" sz="1000" i="1" dirty="0"/>
          </a:p>
        </p:txBody>
      </p:sp>
    </p:spTree>
    <p:custDataLst>
      <p:tags r:id="rId1"/>
    </p:custDataLst>
  </p:cSld>
  <p:clrMapOvr>
    <a:masterClrMapping/>
  </p:clrMapOvr>
  <p:transition advTm="6112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12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Model Sensitivity Analysis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1600" dirty="0" smtClean="0"/>
              <a:t>Model based sensitivity analysis on </a:t>
            </a:r>
            <a:r>
              <a:rPr lang="el-GR" sz="1800" i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Ω</a:t>
            </a:r>
            <a:r>
              <a:rPr lang="en-GB" sz="16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Vary </a:t>
            </a:r>
            <a:r>
              <a:rPr lang="en-GB" sz="1400" dirty="0" err="1" smtClean="0">
                <a:latin typeface="Symbol" pitchFamily="18" charset="2"/>
              </a:rPr>
              <a:t>m</a:t>
            </a:r>
            <a:r>
              <a:rPr lang="en-GB" sz="1400" baseline="-25000" dirty="0" err="1" smtClean="0"/>
              <a:t>RTT</a:t>
            </a:r>
            <a:r>
              <a:rPr lang="en-GB" sz="1400" baseline="-25000" dirty="0" smtClean="0"/>
              <a:t> </a:t>
            </a:r>
            <a:r>
              <a:rPr lang="en-GB" sz="1400" dirty="0" smtClean="0"/>
              <a:t>and </a:t>
            </a:r>
            <a:r>
              <a:rPr lang="en-GB" sz="1400" dirty="0" err="1" smtClean="0"/>
              <a:t>p</a:t>
            </a:r>
            <a:r>
              <a:rPr lang="en-GB" sz="1400" baseline="-25000" dirty="0" err="1" smtClean="0"/>
              <a:t>RFA</a:t>
            </a:r>
            <a:r>
              <a:rPr lang="en-GB" sz="1400" dirty="0" smtClean="0"/>
              <a:t>, </a:t>
            </a:r>
            <a:r>
              <a:rPr lang="en-GB" sz="1400" dirty="0" err="1" smtClean="0"/>
              <a:t>t</a:t>
            </a:r>
            <a:r>
              <a:rPr lang="en-GB" sz="1400" baseline="-25000" dirty="0" err="1" smtClean="0"/>
              <a:t>deadline</a:t>
            </a:r>
            <a:r>
              <a:rPr lang="en-GB" sz="1400" dirty="0" smtClean="0"/>
              <a:t> = 30s &amp; </a:t>
            </a:r>
            <a:r>
              <a:rPr lang="en-GB" sz="1400" dirty="0" err="1" smtClean="0"/>
              <a:t>file</a:t>
            </a:r>
            <a:r>
              <a:rPr lang="en-GB" sz="1400" baseline="-25000" dirty="0" err="1" smtClean="0"/>
              <a:t>size</a:t>
            </a:r>
            <a:r>
              <a:rPr lang="en-GB" sz="1400" dirty="0" smtClean="0"/>
              <a:t>=10 </a:t>
            </a:r>
            <a:r>
              <a:rPr lang="en-GB" sz="1400" dirty="0" err="1" smtClean="0"/>
              <a:t>MByte</a:t>
            </a: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Compare to perfect diagnosis and no-failover policy</a:t>
            </a:r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  <a:buNone/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  <a:buNone/>
            </a:pPr>
            <a:r>
              <a:rPr lang="en-GB" sz="1400" dirty="0" smtClean="0"/>
              <a:t/>
            </a:r>
            <a:br>
              <a:rPr lang="en-GB" sz="1400" dirty="0" smtClean="0"/>
            </a:b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Both metrics have a clear impact on </a:t>
            </a:r>
            <a:r>
              <a:rPr lang="el-GR" sz="1400" i="1" dirty="0" smtClean="0">
                <a:solidFill>
                  <a:schemeClr val="tx1"/>
                </a:solidFill>
                <a:latin typeface="+mn-lt"/>
              </a:rPr>
              <a:t>Ω</a:t>
            </a:r>
            <a:r>
              <a:rPr lang="en-GB" sz="1400" dirty="0" smtClean="0"/>
              <a:t>, </a:t>
            </a:r>
            <a:r>
              <a:rPr lang="en-GB" sz="1400" dirty="0" err="1" smtClean="0">
                <a:latin typeface="Symbol" pitchFamily="18" charset="2"/>
              </a:rPr>
              <a:t>m</a:t>
            </a:r>
            <a:r>
              <a:rPr lang="en-GB" sz="1400" baseline="-25000" dirty="0" err="1" smtClean="0"/>
              <a:t>RTT</a:t>
            </a:r>
            <a:r>
              <a:rPr lang="en-GB" sz="1400" baseline="-25000" dirty="0" smtClean="0"/>
              <a:t>  </a:t>
            </a:r>
            <a:r>
              <a:rPr lang="en-GB" sz="1400" dirty="0" smtClean="0">
                <a:sym typeface="Wingdings" pitchFamily="2" charset="2"/>
              </a:rPr>
              <a:t> </a:t>
            </a:r>
            <a:r>
              <a:rPr lang="en-GB" sz="1400" dirty="0" smtClean="0"/>
              <a:t>promptness and </a:t>
            </a:r>
            <a:r>
              <a:rPr lang="en-GB" sz="1400" dirty="0" err="1" smtClean="0"/>
              <a:t>p</a:t>
            </a:r>
            <a:r>
              <a:rPr lang="en-GB" sz="1400" baseline="-25000" dirty="0" err="1" smtClean="0"/>
              <a:t>RFA</a:t>
            </a:r>
            <a:r>
              <a:rPr lang="en-GB" sz="1400" baseline="-25000" dirty="0" smtClean="0"/>
              <a:t> </a:t>
            </a:r>
            <a:r>
              <a:rPr lang="en-GB" sz="1400" dirty="0" smtClean="0"/>
              <a:t>-&gt; correctness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Most sensitive to high </a:t>
            </a:r>
            <a:r>
              <a:rPr lang="en-GB" sz="1400" dirty="0" err="1" smtClean="0"/>
              <a:t>p</a:t>
            </a:r>
            <a:r>
              <a:rPr lang="en-GB" sz="1400" baseline="-25000" dirty="0" err="1" smtClean="0"/>
              <a:t>RFA</a:t>
            </a:r>
            <a:r>
              <a:rPr lang="en-GB" sz="1400" baseline="-25000" dirty="0" smtClean="0"/>
              <a:t>  </a:t>
            </a:r>
            <a:r>
              <a:rPr lang="en-GB" sz="1400" dirty="0" smtClean="0">
                <a:sym typeface="Wingdings" pitchFamily="2" charset="2"/>
              </a:rPr>
              <a:t> wrong fail-over cannot be remediated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>
                <a:sym typeface="Wingdings" pitchFamily="2" charset="2"/>
              </a:rPr>
              <a:t>Can deliver significantly worse performance than no fail-over</a:t>
            </a:r>
          </a:p>
          <a:p>
            <a:pPr lvl="1" eaLnBrk="1" hangingPunct="1">
              <a:lnSpc>
                <a:spcPct val="90000"/>
              </a:lnSpc>
            </a:pPr>
            <a:endParaRPr lang="en-GB" sz="12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200" dirty="0" smtClean="0"/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1793075" y="2774484"/>
            <a:ext cx="6422263" cy="2654780"/>
            <a:chOff x="1793075" y="2774484"/>
            <a:chExt cx="6422263" cy="2654780"/>
          </a:xfrm>
        </p:grpSpPr>
        <p:sp>
          <p:nvSpPr>
            <p:cNvPr id="8" name="TextBox 7"/>
            <p:cNvSpPr txBox="1"/>
            <p:nvPr/>
          </p:nvSpPr>
          <p:spPr>
            <a:xfrm>
              <a:off x="6951851" y="3137059"/>
              <a:ext cx="12634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000" b="1" dirty="0" err="1" smtClean="0"/>
                <a:t>Perfect</a:t>
              </a:r>
              <a:r>
                <a:rPr lang="da-DK" sz="1000" b="1" dirty="0" smtClean="0"/>
                <a:t> </a:t>
              </a:r>
              <a:r>
                <a:rPr lang="da-DK" sz="1000" b="1" dirty="0" err="1" smtClean="0"/>
                <a:t>Diagnosis</a:t>
              </a:r>
              <a:endParaRPr lang="en-US" sz="1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69300" y="3821211"/>
              <a:ext cx="88838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000" b="1" dirty="0" err="1" smtClean="0"/>
                <a:t>No</a:t>
              </a:r>
              <a:r>
                <a:rPr lang="da-DK" sz="1000" b="1" dirty="0" smtClean="0"/>
                <a:t> </a:t>
              </a:r>
              <a:r>
                <a:rPr lang="da-DK" sz="1000" b="1" dirty="0" err="1" smtClean="0"/>
                <a:t>fail-over</a:t>
              </a:r>
              <a:endParaRPr lang="en-US" sz="1000" b="1" dirty="0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0800000" flipV="1">
              <a:off x="6650859" y="3264695"/>
              <a:ext cx="357190" cy="1588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0800000" flipV="1">
              <a:off x="6650859" y="3948847"/>
              <a:ext cx="357190" cy="1588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93075" y="2774484"/>
              <a:ext cx="5357850" cy="2654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ransition advTm="8582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13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Reliability Evaluation Results</a:t>
            </a:r>
            <a:endParaRPr lang="en-GB" sz="36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 dirty="0" smtClean="0">
                <a:sym typeface="Wingdings" pitchFamily="2" charset="2"/>
              </a:rPr>
              <a:t>Study properties of </a:t>
            </a:r>
            <a:r>
              <a:rPr lang="en-US" sz="18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US" sz="1800" dirty="0" smtClean="0">
                <a:sym typeface="Wingdings" pitchFamily="2" charset="2"/>
              </a:rPr>
              <a:t>-count diagnosis component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US" sz="1600" dirty="0" smtClean="0">
                <a:sym typeface="Wingdings" pitchFamily="2" charset="2"/>
              </a:rPr>
              <a:t>-count  c</a:t>
            </a:r>
            <a:r>
              <a:rPr lang="da-DK" sz="1600" dirty="0" err="1" smtClean="0">
                <a:sym typeface="Wingdings" pitchFamily="2" charset="2"/>
              </a:rPr>
              <a:t>ontrolled</a:t>
            </a:r>
            <a:r>
              <a:rPr lang="da-DK" sz="1600" dirty="0" smtClean="0">
                <a:sym typeface="Wingdings" pitchFamily="2" charset="2"/>
              </a:rPr>
              <a:t> by </a:t>
            </a:r>
            <a:r>
              <a:rPr lang="da-DK" sz="1600" dirty="0" err="1" smtClean="0">
                <a:sym typeface="Wingdings" pitchFamily="2" charset="2"/>
              </a:rPr>
              <a:t>two</a:t>
            </a:r>
            <a:r>
              <a:rPr lang="da-DK" sz="1600" dirty="0" smtClean="0">
                <a:sym typeface="Wingdings" pitchFamily="2" charset="2"/>
              </a:rPr>
              <a:t> parameters: </a:t>
            </a:r>
            <a:r>
              <a:rPr lang="da-DK" sz="1600" i="1" dirty="0" smtClean="0">
                <a:sym typeface="Wingdings" pitchFamily="2" charset="2"/>
              </a:rPr>
              <a:t>k </a:t>
            </a:r>
            <a:r>
              <a:rPr lang="da-DK" sz="1600" dirty="0" smtClean="0">
                <a:sym typeface="Wingdings" pitchFamily="2" charset="2"/>
              </a:rPr>
              <a:t></a:t>
            </a:r>
            <a:r>
              <a:rPr lang="da-DK" sz="1600" i="1" dirty="0" smtClean="0">
                <a:sym typeface="Wingdings" pitchFamily="2" charset="2"/>
              </a:rPr>
              <a:t> </a:t>
            </a:r>
            <a:r>
              <a:rPr lang="da-DK" sz="1600" i="1" dirty="0" err="1" smtClean="0">
                <a:sym typeface="Wingdings" pitchFamily="2" charset="2"/>
              </a:rPr>
              <a:t>forgetting</a:t>
            </a:r>
            <a:r>
              <a:rPr lang="da-DK" sz="1600" i="1" dirty="0" smtClean="0">
                <a:sym typeface="Wingdings" pitchFamily="2" charset="2"/>
              </a:rPr>
              <a:t> factor, </a:t>
            </a:r>
            <a:r>
              <a:rPr lang="da-DK" sz="1600" i="1" dirty="0" err="1" smtClean="0">
                <a:latin typeface="Symbol" pitchFamily="18" charset="2"/>
                <a:sym typeface="Wingdings" pitchFamily="2" charset="2"/>
              </a:rPr>
              <a:t>a</a:t>
            </a:r>
            <a:r>
              <a:rPr lang="da-DK" sz="1600" i="1" baseline="-25000" dirty="0" err="1" smtClean="0">
                <a:sym typeface="Wingdings" pitchFamily="2" charset="2"/>
              </a:rPr>
              <a:t>T</a:t>
            </a:r>
            <a:r>
              <a:rPr lang="da-DK" sz="1600" i="1" dirty="0" smtClean="0">
                <a:sym typeface="Wingdings" pitchFamily="2" charset="2"/>
              </a:rPr>
              <a:t> </a:t>
            </a:r>
            <a:r>
              <a:rPr lang="da-DK" sz="1600" dirty="0" smtClean="0">
                <a:sym typeface="Wingdings" pitchFamily="2" charset="2"/>
              </a:rPr>
              <a:t> </a:t>
            </a:r>
            <a:r>
              <a:rPr lang="da-DK" sz="1600" dirty="0" err="1" smtClean="0">
                <a:sym typeface="Wingdings" pitchFamily="2" charset="2"/>
              </a:rPr>
              <a:t>threshold</a:t>
            </a:r>
            <a:r>
              <a:rPr lang="da-DK" sz="1600" dirty="0" smtClean="0">
                <a:sym typeface="Wingdings" pitchFamily="2" charset="2"/>
              </a:rPr>
              <a:t> </a:t>
            </a:r>
            <a:endParaRPr lang="en-US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sym typeface="Wingdings" pitchFamily="2" charset="2"/>
              </a:rPr>
              <a:t>PE DTMC Model based analysis</a:t>
            </a:r>
          </a:p>
          <a:p>
            <a:pPr lvl="1" eaLnBrk="1" hangingPunct="1">
              <a:lnSpc>
                <a:spcPct val="90000"/>
              </a:lnSpc>
            </a:pPr>
            <a:r>
              <a:rPr lang="da-DK" sz="1600" dirty="0" smtClean="0">
                <a:sym typeface="Wingdings" pitchFamily="2" charset="2"/>
              </a:rPr>
              <a:t>Simulation </a:t>
            </a:r>
            <a:r>
              <a:rPr lang="da-DK" sz="1600" dirty="0" err="1" smtClean="0">
                <a:sym typeface="Wingdings" pitchFamily="2" charset="2"/>
              </a:rPr>
              <a:t>based</a:t>
            </a:r>
            <a:r>
              <a:rPr lang="da-DK" sz="1600" dirty="0" smtClean="0">
                <a:sym typeface="Wingdings" pitchFamily="2" charset="2"/>
              </a:rPr>
              <a:t> </a:t>
            </a:r>
            <a:r>
              <a:rPr lang="da-DK" sz="1600" dirty="0" err="1" smtClean="0">
                <a:sym typeface="Wingdings" pitchFamily="2" charset="2"/>
              </a:rPr>
              <a:t>analysis</a:t>
            </a:r>
            <a:endParaRPr lang="da-DK" sz="1600" dirty="0" smtClean="0">
              <a:sym typeface="Wingdings" pitchFamily="2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da-DK" sz="1400" dirty="0" smtClean="0">
                <a:sym typeface="Wingdings" pitchFamily="2" charset="2"/>
              </a:rPr>
              <a:t>System </a:t>
            </a:r>
            <a:r>
              <a:rPr lang="da-DK" sz="1400" dirty="0" err="1" smtClean="0">
                <a:sym typeface="Wingdings" pitchFamily="2" charset="2"/>
              </a:rPr>
              <a:t>level</a:t>
            </a:r>
            <a:r>
              <a:rPr lang="da-DK" sz="1400" dirty="0" smtClean="0">
                <a:sym typeface="Wingdings" pitchFamily="2" charset="2"/>
              </a:rPr>
              <a:t> simulation </a:t>
            </a:r>
            <a:r>
              <a:rPr lang="da-DK" sz="1400" dirty="0" err="1" smtClean="0">
                <a:sym typeface="Wingdings" pitchFamily="2" charset="2"/>
              </a:rPr>
              <a:t>based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on</a:t>
            </a:r>
            <a:r>
              <a:rPr lang="da-DK" sz="1400" dirty="0" smtClean="0">
                <a:sym typeface="Wingdings" pitchFamily="2" charset="2"/>
              </a:rPr>
              <a:t> ns-2</a:t>
            </a:r>
          </a:p>
          <a:p>
            <a:pPr lvl="2" eaLnBrk="1" hangingPunct="1">
              <a:lnSpc>
                <a:spcPct val="90000"/>
              </a:lnSpc>
            </a:pPr>
            <a:r>
              <a:rPr lang="da-DK" sz="1400" dirty="0" err="1" smtClean="0">
                <a:sym typeface="Wingdings" pitchFamily="2" charset="2"/>
              </a:rPr>
              <a:t>Provide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evaluation</a:t>
            </a:r>
            <a:r>
              <a:rPr lang="da-DK" sz="1400" dirty="0" smtClean="0">
                <a:sym typeface="Wingdings" pitchFamily="2" charset="2"/>
              </a:rPr>
              <a:t> of </a:t>
            </a:r>
            <a:r>
              <a:rPr lang="da-DK" sz="1400" dirty="0" smtClean="0">
                <a:latin typeface="Symbol" pitchFamily="18" charset="2"/>
                <a:sym typeface="Wingdings" pitchFamily="2" charset="2"/>
              </a:rPr>
              <a:t>W</a:t>
            </a:r>
            <a:r>
              <a:rPr lang="da-DK" sz="1400" dirty="0" smtClean="0">
                <a:sym typeface="Wingdings" pitchFamily="2" charset="2"/>
              </a:rPr>
              <a:t> and traces of </a:t>
            </a:r>
            <a:r>
              <a:rPr lang="da-DK" sz="1400" dirty="0" err="1" smtClean="0">
                <a:sym typeface="Wingdings" pitchFamily="2" charset="2"/>
              </a:rPr>
              <a:t>diagnosis</a:t>
            </a:r>
            <a:r>
              <a:rPr lang="da-DK" sz="1400" dirty="0" smtClean="0">
                <a:sym typeface="Wingdings" pitchFamily="2" charset="2"/>
              </a:rPr>
              <a:t> performance</a:t>
            </a:r>
            <a:endParaRPr lang="da-DK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da-DK" sz="1600" dirty="0" err="1" smtClean="0">
                <a:sym typeface="Wingdings" pitchFamily="2" charset="2"/>
              </a:rPr>
              <a:t>Consider</a:t>
            </a:r>
            <a:r>
              <a:rPr lang="da-DK" sz="1600" dirty="0" smtClean="0">
                <a:sym typeface="Wingdings" pitchFamily="2" charset="2"/>
              </a:rPr>
              <a:t> </a:t>
            </a:r>
            <a:r>
              <a:rPr lang="da-DK" sz="1600" dirty="0" err="1" smtClean="0">
                <a:sym typeface="Wingdings" pitchFamily="2" charset="2"/>
              </a:rPr>
              <a:t>two</a:t>
            </a:r>
            <a:r>
              <a:rPr lang="da-DK" sz="1600" dirty="0" smtClean="0">
                <a:sym typeface="Wingdings" pitchFamily="2" charset="2"/>
              </a:rPr>
              <a:t> </a:t>
            </a:r>
            <a:r>
              <a:rPr lang="da-DK" sz="1600" dirty="0" err="1" smtClean="0">
                <a:sym typeface="Wingdings" pitchFamily="2" charset="2"/>
              </a:rPr>
              <a:t>settings</a:t>
            </a:r>
            <a:r>
              <a:rPr lang="da-DK" sz="1600" dirty="0" smtClean="0">
                <a:sym typeface="Wingdings" pitchFamily="2" charset="2"/>
              </a:rPr>
              <a:t> of </a:t>
            </a:r>
            <a:r>
              <a:rPr lang="da-DK" sz="1600" dirty="0" err="1" smtClean="0">
                <a:sym typeface="Wingdings" pitchFamily="2" charset="2"/>
              </a:rPr>
              <a:t>one-shot</a:t>
            </a:r>
            <a:r>
              <a:rPr lang="da-DK" sz="1600" dirty="0" smtClean="0">
                <a:sym typeface="Wingdings" pitchFamily="2" charset="2"/>
              </a:rPr>
              <a:t> </a:t>
            </a:r>
            <a:r>
              <a:rPr lang="da-DK" sz="1600" dirty="0" err="1" smtClean="0">
                <a:sym typeface="Wingdings" pitchFamily="2" charset="2"/>
              </a:rPr>
              <a:t>diagnosis</a:t>
            </a:r>
            <a:r>
              <a:rPr lang="da-DK" sz="1600" dirty="0" smtClean="0">
                <a:sym typeface="Wingdings" pitchFamily="2" charset="2"/>
              </a:rPr>
              <a:t>: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da-DK" sz="1300" dirty="0" smtClean="0">
                <a:sym typeface="Wingdings" pitchFamily="2" charset="2"/>
              </a:rPr>
              <a:t/>
            </a:r>
            <a:br>
              <a:rPr lang="da-DK" sz="1300" dirty="0" smtClean="0">
                <a:sym typeface="Wingdings" pitchFamily="2" charset="2"/>
              </a:rPr>
            </a:br>
            <a:endParaRPr lang="da-DK" sz="19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da-DK" sz="14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da-DK" sz="1800" dirty="0" err="1" smtClean="0">
                <a:sym typeface="Wingdings" pitchFamily="2" charset="2"/>
              </a:rPr>
              <a:t>Tradeoff</a:t>
            </a:r>
            <a:r>
              <a:rPr lang="da-DK" sz="1800" dirty="0" smtClean="0">
                <a:sym typeface="Wingdings" pitchFamily="2" charset="2"/>
              </a:rPr>
              <a:t> options of </a:t>
            </a:r>
            <a:r>
              <a:rPr lang="en-US" sz="1800" dirty="0" smtClean="0">
                <a:sym typeface="Wingdings" pitchFamily="2" charset="2"/>
              </a:rPr>
              <a:t>a-count (obtained from single trace set, 2000 runs)</a:t>
            </a:r>
            <a:endParaRPr lang="en-US" sz="1600" dirty="0" smtClean="0">
              <a:sym typeface="Wingdings" pitchFamily="2" charset="2"/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2222" y="4786322"/>
            <a:ext cx="3778538" cy="178595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Background &amp; Trade-off Results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86116" y="3714752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smtClean="0">
                <a:latin typeface="Symbol" pitchFamily="18" charset="2"/>
                <a:sym typeface="Wingdings" pitchFamily="2" charset="2"/>
              </a:rPr>
              <a:t>g</a:t>
            </a:r>
            <a:r>
              <a:rPr lang="da-DK" sz="1400" baseline="30000" dirty="0" smtClean="0">
                <a:latin typeface="+mn-lt"/>
                <a:sym typeface="Wingdings" pitchFamily="2" charset="2"/>
              </a:rPr>
              <a:t>0 </a:t>
            </a:r>
            <a:r>
              <a:rPr lang="da-DK" sz="1400" dirty="0" smtClean="0">
                <a:latin typeface="+mn-lt"/>
                <a:sym typeface="Wingdings" pitchFamily="2" charset="2"/>
              </a:rPr>
              <a:t>= (TPR, TNR) = (0.983, 0.097)</a:t>
            </a:r>
          </a:p>
          <a:p>
            <a:r>
              <a:rPr lang="da-DK" sz="1400" dirty="0" smtClean="0">
                <a:latin typeface="Symbol" pitchFamily="18" charset="2"/>
                <a:sym typeface="Wingdings" pitchFamily="2" charset="2"/>
              </a:rPr>
              <a:t>g</a:t>
            </a:r>
            <a:r>
              <a:rPr lang="da-DK" sz="1400" baseline="30000" dirty="0" smtClean="0">
                <a:sym typeface="Wingdings" pitchFamily="2" charset="2"/>
              </a:rPr>
              <a:t>1</a:t>
            </a:r>
            <a:r>
              <a:rPr lang="da-DK" sz="1400" baseline="30000" dirty="0" smtClean="0">
                <a:latin typeface="+mn-lt"/>
                <a:sym typeface="Wingdings" pitchFamily="2" charset="2"/>
              </a:rPr>
              <a:t> </a:t>
            </a:r>
            <a:r>
              <a:rPr lang="da-DK" sz="1400" dirty="0" smtClean="0">
                <a:latin typeface="+mn-lt"/>
                <a:sym typeface="Wingdings" pitchFamily="2" charset="2"/>
              </a:rPr>
              <a:t>= (TPR, TNR) = (0.953, 0.225)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10643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14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Reliability Evaluation Results</a:t>
            </a:r>
            <a:endParaRPr lang="en-GB" sz="36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a-DK" sz="2000" dirty="0" smtClean="0">
                <a:sym typeface="Wingdings" pitchFamily="2" charset="2"/>
              </a:rPr>
              <a:t>PE DTMC model </a:t>
            </a:r>
            <a:r>
              <a:rPr lang="da-DK" sz="2000" dirty="0" err="1" smtClean="0">
                <a:sym typeface="Wingdings" pitchFamily="2" charset="2"/>
              </a:rPr>
              <a:t>based</a:t>
            </a:r>
            <a:r>
              <a:rPr lang="da-DK" sz="2000" dirty="0" smtClean="0">
                <a:sym typeface="Wingdings" pitchFamily="2" charset="2"/>
              </a:rPr>
              <a:t> </a:t>
            </a:r>
            <a:r>
              <a:rPr lang="da-DK" sz="2000" dirty="0" err="1" smtClean="0">
                <a:sym typeface="Wingdings" pitchFamily="2" charset="2"/>
              </a:rPr>
              <a:t>analysis</a:t>
            </a:r>
            <a:endParaRPr lang="da-DK" sz="20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da-DK" sz="1700" dirty="0" smtClean="0">
                <a:sym typeface="Wingdings" pitchFamily="2" charset="2"/>
              </a:rPr>
              <a:t>Simple </a:t>
            </a:r>
            <a:r>
              <a:rPr lang="da-DK" sz="1700" dirty="0" err="1" smtClean="0">
                <a:sym typeface="Wingdings" pitchFamily="2" charset="2"/>
              </a:rPr>
              <a:t>threshold</a:t>
            </a:r>
            <a:endParaRPr lang="da-DK" sz="1700" dirty="0" smtClean="0">
              <a:sym typeface="Wingdings" pitchFamily="2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da-DK" sz="1400" dirty="0" smtClean="0">
                <a:latin typeface="Symbol" pitchFamily="18" charset="2"/>
                <a:sym typeface="Wingdings" pitchFamily="2" charset="2"/>
              </a:rPr>
              <a:t>g</a:t>
            </a:r>
            <a:r>
              <a:rPr lang="da-DK" sz="1400" baseline="30000" dirty="0" smtClean="0">
                <a:sym typeface="Wingdings" pitchFamily="2" charset="2"/>
              </a:rPr>
              <a:t>0 </a:t>
            </a:r>
            <a:r>
              <a:rPr lang="da-DK" sz="1400" dirty="0" err="1" smtClean="0">
                <a:sym typeface="Wingdings" pitchFamily="2" charset="2"/>
              </a:rPr>
              <a:t>performs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better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than</a:t>
            </a:r>
            <a:r>
              <a:rPr lang="da-DK" sz="1400" baseline="30000" dirty="0" smtClean="0">
                <a:sym typeface="Wingdings" pitchFamily="2" charset="2"/>
              </a:rPr>
              <a:t> </a:t>
            </a:r>
            <a:r>
              <a:rPr lang="da-DK" sz="1400" dirty="0" smtClean="0">
                <a:latin typeface="Symbol" pitchFamily="18" charset="2"/>
                <a:sym typeface="Wingdings" pitchFamily="2" charset="2"/>
              </a:rPr>
              <a:t>g</a:t>
            </a:r>
            <a:r>
              <a:rPr lang="da-DK" sz="1400" baseline="30000" dirty="0" smtClean="0">
                <a:sym typeface="Wingdings" pitchFamily="2" charset="2"/>
              </a:rPr>
              <a:t>1  </a:t>
            </a:r>
            <a:r>
              <a:rPr lang="da-DK" sz="1400" dirty="0" smtClean="0">
                <a:sym typeface="Wingdings" pitchFamily="2" charset="2"/>
              </a:rPr>
              <a:t>(as </a:t>
            </a:r>
            <a:r>
              <a:rPr lang="da-DK" sz="1400" dirty="0" err="1" smtClean="0">
                <a:sym typeface="Wingdings" pitchFamily="2" charset="2"/>
              </a:rPr>
              <a:t>shown</a:t>
            </a:r>
            <a:r>
              <a:rPr lang="da-DK" sz="1400" dirty="0" smtClean="0">
                <a:sym typeface="Wingdings" pitchFamily="2" charset="2"/>
              </a:rPr>
              <a:t> in </a:t>
            </a:r>
            <a:r>
              <a:rPr lang="da-DK" sz="1000" dirty="0" smtClean="0">
                <a:sym typeface="Wingdings" pitchFamily="2" charset="2"/>
              </a:rPr>
              <a:t>[3]</a:t>
            </a:r>
            <a:r>
              <a:rPr lang="da-DK" sz="1400" dirty="0" smtClean="0">
                <a:sym typeface="Wingdings" pitchFamily="2" charset="2"/>
              </a:rPr>
              <a:t>)</a:t>
            </a:r>
            <a:br>
              <a:rPr lang="da-DK" sz="1400" dirty="0" smtClean="0">
                <a:sym typeface="Wingdings" pitchFamily="2" charset="2"/>
              </a:rPr>
            </a:br>
            <a:endParaRPr lang="da-DK" sz="14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sz="1800" dirty="0" smtClean="0">
                <a:latin typeface="Symbol" pitchFamily="18" charset="2"/>
                <a:sym typeface="Wingdings" pitchFamily="2" charset="2"/>
              </a:rPr>
              <a:t>a</a:t>
            </a:r>
            <a:r>
              <a:rPr lang="en-US" sz="1800" dirty="0" smtClean="0">
                <a:sym typeface="Wingdings" pitchFamily="2" charset="2"/>
              </a:rPr>
              <a:t>-count</a:t>
            </a:r>
          </a:p>
          <a:p>
            <a:pPr lvl="2" eaLnBrk="1" hangingPunct="1">
              <a:lnSpc>
                <a:spcPct val="90000"/>
              </a:lnSpc>
            </a:pPr>
            <a:r>
              <a:rPr lang="da-DK" sz="1400" dirty="0" smtClean="0">
                <a:sym typeface="Wingdings" pitchFamily="2" charset="2"/>
              </a:rPr>
              <a:t>Overall </a:t>
            </a:r>
            <a:r>
              <a:rPr lang="da-DK" sz="1400" dirty="0" err="1" smtClean="0">
                <a:sym typeface="Wingdings" pitchFamily="2" charset="2"/>
              </a:rPr>
              <a:t>leads</a:t>
            </a:r>
            <a:r>
              <a:rPr lang="da-DK" sz="1400" dirty="0" smtClean="0">
                <a:sym typeface="Wingdings" pitchFamily="2" charset="2"/>
              </a:rPr>
              <a:t> to </a:t>
            </a:r>
            <a:r>
              <a:rPr lang="da-DK" sz="1400" dirty="0" err="1" smtClean="0">
                <a:sym typeface="Wingdings" pitchFamily="2" charset="2"/>
              </a:rPr>
              <a:t>improvement</a:t>
            </a:r>
            <a:r>
              <a:rPr lang="da-DK" sz="1400" dirty="0" smtClean="0">
                <a:sym typeface="Wingdings" pitchFamily="2" charset="2"/>
              </a:rPr>
              <a:t> </a:t>
            </a:r>
            <a:br>
              <a:rPr lang="da-DK" sz="1400" dirty="0" smtClean="0">
                <a:sym typeface="Wingdings" pitchFamily="2" charset="2"/>
              </a:rPr>
            </a:br>
            <a:r>
              <a:rPr lang="da-DK" sz="1400" dirty="0" smtClean="0">
                <a:sym typeface="Wingdings" pitchFamily="2" charset="2"/>
              </a:rPr>
              <a:t> </a:t>
            </a:r>
            <a:r>
              <a:rPr lang="da-DK" sz="1400" dirty="0" err="1" smtClean="0">
                <a:sym typeface="Wingdings" pitchFamily="2" charset="2"/>
              </a:rPr>
              <a:t>filtering</a:t>
            </a:r>
            <a:r>
              <a:rPr lang="da-DK" sz="1400" dirty="0" smtClean="0">
                <a:sym typeface="Wingdings" pitchFamily="2" charset="2"/>
              </a:rPr>
              <a:t> out false alarms</a:t>
            </a:r>
          </a:p>
          <a:p>
            <a:pPr lvl="2" eaLnBrk="1" hangingPunct="1">
              <a:lnSpc>
                <a:spcPct val="90000"/>
              </a:lnSpc>
            </a:pPr>
            <a:r>
              <a:rPr lang="da-DK" sz="1400" dirty="0" smtClean="0">
                <a:sym typeface="Wingdings" pitchFamily="2" charset="2"/>
              </a:rPr>
              <a:t>Optimal </a:t>
            </a:r>
            <a:r>
              <a:rPr lang="da-DK" sz="1400" dirty="0" err="1" smtClean="0">
                <a:sym typeface="Wingdings" pitchFamily="2" charset="2"/>
              </a:rPr>
              <a:t>settings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exist</a:t>
            </a:r>
            <a:endParaRPr lang="da-DK" sz="1400" dirty="0" smtClean="0">
              <a:sym typeface="Wingdings" pitchFamily="2" charset="2"/>
            </a:endParaRPr>
          </a:p>
          <a:p>
            <a:pPr lvl="2" eaLnBrk="1" hangingPunct="1">
              <a:lnSpc>
                <a:spcPct val="90000"/>
              </a:lnSpc>
            </a:pPr>
            <a:r>
              <a:rPr lang="da-DK" sz="1400" dirty="0" smtClean="0">
                <a:latin typeface="Symbol" pitchFamily="18" charset="2"/>
                <a:sym typeface="Wingdings" pitchFamily="2" charset="2"/>
              </a:rPr>
              <a:t>g</a:t>
            </a:r>
            <a:r>
              <a:rPr lang="da-DK" sz="1400" baseline="30000" dirty="0" smtClean="0">
                <a:sym typeface="Wingdings" pitchFamily="2" charset="2"/>
              </a:rPr>
              <a:t>1</a:t>
            </a:r>
            <a:r>
              <a:rPr lang="da-DK" sz="1400" dirty="0" smtClean="0">
                <a:sym typeface="Wingdings" pitchFamily="2" charset="2"/>
              </a:rPr>
              <a:t>: k=0.92, </a:t>
            </a:r>
            <a:r>
              <a:rPr lang="da-DK" sz="1400" dirty="0" smtClean="0">
                <a:cs typeface="Arial" pitchFamily="34" charset="0"/>
              </a:rPr>
              <a:t>a</a:t>
            </a:r>
            <a:r>
              <a:rPr lang="da-DK" sz="1400" baseline="-25000" dirty="0" smtClean="0">
                <a:cs typeface="Arial" pitchFamily="34" charset="0"/>
              </a:rPr>
              <a:t>T</a:t>
            </a:r>
            <a:r>
              <a:rPr lang="da-DK" sz="1400" dirty="0" smtClean="0">
                <a:cs typeface="Arial" pitchFamily="34" charset="0"/>
              </a:rPr>
              <a:t>=2.5</a:t>
            </a:r>
            <a:r>
              <a:rPr lang="da-DK" sz="1400" dirty="0" smtClean="0">
                <a:sym typeface="Wingdings" pitchFamily="2" charset="2"/>
              </a:rPr>
              <a:t>  </a:t>
            </a:r>
            <a:r>
              <a:rPr lang="da-DK" sz="1400" dirty="0" err="1" smtClean="0">
                <a:sym typeface="Wingdings" pitchFamily="2" charset="2"/>
              </a:rPr>
              <a:t>leads</a:t>
            </a:r>
            <a:r>
              <a:rPr lang="da-DK" sz="1400" dirty="0" smtClean="0">
                <a:sym typeface="Wingdings" pitchFamily="2" charset="2"/>
              </a:rPr>
              <a:t> to </a:t>
            </a:r>
            <a:r>
              <a:rPr lang="da-DK" sz="1400" dirty="0" err="1" smtClean="0">
                <a:sym typeface="Wingdings" pitchFamily="2" charset="2"/>
              </a:rPr>
              <a:t>best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results</a:t>
            </a:r>
            <a:endParaRPr lang="da-DK" sz="1400" dirty="0" smtClean="0">
              <a:sym typeface="Wingdings" pitchFamily="2" charset="2"/>
            </a:endParaRPr>
          </a:p>
          <a:p>
            <a:pPr lvl="2" eaLnBrk="1" hangingPunct="1">
              <a:lnSpc>
                <a:spcPct val="90000"/>
              </a:lnSpc>
              <a:buNone/>
            </a:pPr>
            <a:r>
              <a:rPr lang="da-DK" sz="1400" dirty="0" smtClean="0">
                <a:sym typeface="Wingdings" pitchFamily="2" charset="2"/>
              </a:rPr>
              <a:t>	</a:t>
            </a:r>
            <a:r>
              <a:rPr lang="da-DK" sz="1400" dirty="0" err="1" smtClean="0">
                <a:sym typeface="Wingdings" pitchFamily="2" charset="2"/>
              </a:rPr>
              <a:t>Obtainable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reduction</a:t>
            </a:r>
            <a:r>
              <a:rPr lang="da-DK" sz="1400" dirty="0" smtClean="0">
                <a:sym typeface="Wingdings" pitchFamily="2" charset="2"/>
              </a:rPr>
              <a:t> of </a:t>
            </a:r>
            <a:r>
              <a:rPr lang="en-GB" sz="1400" dirty="0" err="1" smtClean="0"/>
              <a:t>p</a:t>
            </a:r>
            <a:r>
              <a:rPr lang="en-GB" sz="1400" baseline="-25000" dirty="0" err="1" smtClean="0"/>
              <a:t>RFA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without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similar</a:t>
            </a:r>
            <a:r>
              <a:rPr lang="da-DK" sz="1400" dirty="0" smtClean="0">
                <a:sym typeface="Wingdings" pitchFamily="2" charset="2"/>
              </a:rPr>
              <a:t> </a:t>
            </a:r>
            <a:br>
              <a:rPr lang="da-DK" sz="1400" dirty="0" smtClean="0">
                <a:sym typeface="Wingdings" pitchFamily="2" charset="2"/>
              </a:rPr>
            </a:br>
            <a:r>
              <a:rPr lang="da-DK" sz="1400" dirty="0" err="1" smtClean="0">
                <a:sym typeface="Wingdings" pitchFamily="2" charset="2"/>
              </a:rPr>
              <a:t>increase</a:t>
            </a:r>
            <a:r>
              <a:rPr lang="da-DK" sz="1400" dirty="0" smtClean="0">
                <a:sym typeface="Wingdings" pitchFamily="2" charset="2"/>
              </a:rPr>
              <a:t> in </a:t>
            </a:r>
            <a:r>
              <a:rPr lang="en-GB" sz="1100" dirty="0" err="1" smtClean="0">
                <a:latin typeface="Symbol" pitchFamily="18" charset="2"/>
              </a:rPr>
              <a:t>m</a:t>
            </a:r>
            <a:r>
              <a:rPr lang="en-GB" sz="1100" baseline="-25000" dirty="0" err="1" smtClean="0"/>
              <a:t>RTT</a:t>
            </a:r>
            <a:endParaRPr lang="da-DK" sz="11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endParaRPr lang="da-DK" sz="20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da-DK" sz="2000" dirty="0" smtClean="0">
                <a:sym typeface="Wingdings" pitchFamily="2" charset="2"/>
              </a:rPr>
              <a:t>Simulation </a:t>
            </a:r>
            <a:r>
              <a:rPr lang="da-DK" sz="2000" dirty="0" err="1" smtClean="0">
                <a:sym typeface="Wingdings" pitchFamily="2" charset="2"/>
              </a:rPr>
              <a:t>based</a:t>
            </a:r>
            <a:r>
              <a:rPr lang="da-DK" sz="2000" dirty="0" smtClean="0">
                <a:sym typeface="Wingdings" pitchFamily="2" charset="2"/>
              </a:rPr>
              <a:t> </a:t>
            </a:r>
            <a:r>
              <a:rPr lang="da-DK" sz="2000" dirty="0" err="1" smtClean="0">
                <a:sym typeface="Wingdings" pitchFamily="2" charset="2"/>
              </a:rPr>
              <a:t>analysis</a:t>
            </a:r>
            <a:endParaRPr lang="da-DK" sz="20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da-DK" sz="1400" dirty="0" err="1" smtClean="0">
                <a:sym typeface="Wingdings" pitchFamily="2" charset="2"/>
              </a:rPr>
              <a:t>Consistent</a:t>
            </a:r>
            <a:r>
              <a:rPr lang="da-DK" sz="1400" dirty="0" smtClean="0">
                <a:sym typeface="Wingdings" pitchFamily="2" charset="2"/>
              </a:rPr>
              <a:t> </a:t>
            </a:r>
            <a:r>
              <a:rPr lang="da-DK" sz="1400" dirty="0" err="1" smtClean="0">
                <a:sym typeface="Wingdings" pitchFamily="2" charset="2"/>
              </a:rPr>
              <a:t>conclusions</a:t>
            </a:r>
            <a:r>
              <a:rPr lang="da-DK" sz="1400" dirty="0" smtClean="0">
                <a:sym typeface="Wingdings" pitchFamily="2" charset="2"/>
              </a:rPr>
              <a:t> to model</a:t>
            </a:r>
          </a:p>
          <a:p>
            <a:pPr lvl="1" eaLnBrk="1" hangingPunct="1">
              <a:lnSpc>
                <a:spcPct val="90000"/>
              </a:lnSpc>
            </a:pPr>
            <a:r>
              <a:rPr lang="da-DK" sz="1400" dirty="0" err="1" smtClean="0">
                <a:sym typeface="Wingdings" pitchFamily="2" charset="2"/>
              </a:rPr>
              <a:t>Qualitative</a:t>
            </a:r>
            <a:r>
              <a:rPr lang="da-DK" sz="1400" dirty="0" smtClean="0">
                <a:sym typeface="Wingdings" pitchFamily="2" charset="2"/>
              </a:rPr>
              <a:t> differences </a:t>
            </a:r>
          </a:p>
          <a:p>
            <a:pPr lvl="2" eaLnBrk="1" hangingPunct="1">
              <a:lnSpc>
                <a:spcPct val="90000"/>
              </a:lnSpc>
            </a:pPr>
            <a:r>
              <a:rPr lang="da-DK" sz="1100" dirty="0" err="1" smtClean="0">
                <a:sym typeface="Wingdings" pitchFamily="2" charset="2"/>
              </a:rPr>
              <a:t>stochastic</a:t>
            </a:r>
            <a:r>
              <a:rPr lang="da-DK" sz="1100" dirty="0" smtClean="0">
                <a:sym typeface="Wingdings" pitchFamily="2" charset="2"/>
              </a:rPr>
              <a:t> time model</a:t>
            </a:r>
          </a:p>
          <a:p>
            <a:pPr lvl="2" eaLnBrk="1" hangingPunct="1">
              <a:lnSpc>
                <a:spcPct val="90000"/>
              </a:lnSpc>
            </a:pPr>
            <a:r>
              <a:rPr lang="da-DK" sz="1100" dirty="0" err="1" smtClean="0">
                <a:sym typeface="Wingdings" pitchFamily="2" charset="2"/>
              </a:rPr>
              <a:t>Simplified</a:t>
            </a:r>
            <a:r>
              <a:rPr lang="da-DK" sz="1100" dirty="0" smtClean="0">
                <a:sym typeface="Wingdings" pitchFamily="2" charset="2"/>
              </a:rPr>
              <a:t> data-transfer model</a:t>
            </a:r>
          </a:p>
          <a:p>
            <a:pPr lvl="1" eaLnBrk="1" hangingPunct="1">
              <a:lnSpc>
                <a:spcPct val="90000"/>
              </a:lnSpc>
              <a:buNone/>
            </a:pPr>
            <a:endParaRPr lang="da-DK" sz="1400" dirty="0" smtClean="0">
              <a:sym typeface="Wingdings" pitchFamily="2" charset="2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Background &amp; Trade-off Results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316174" y="4000504"/>
            <a:ext cx="3641580" cy="2008960"/>
            <a:chOff x="5199851" y="4134684"/>
            <a:chExt cx="3641580" cy="2008960"/>
          </a:xfrm>
        </p:grpSpPr>
        <p:pic>
          <p:nvPicPr>
            <p:cNvPr id="9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47340" y="4134684"/>
              <a:ext cx="3494091" cy="200896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</p:pic>
        <p:sp>
          <p:nvSpPr>
            <p:cNvPr id="10" name="TextBox 9"/>
            <p:cNvSpPr txBox="1"/>
            <p:nvPr/>
          </p:nvSpPr>
          <p:spPr>
            <a:xfrm rot="16200000">
              <a:off x="4929424" y="4971014"/>
              <a:ext cx="81785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da-DK" sz="1200" b="1" dirty="0" err="1" smtClean="0">
                  <a:latin typeface="Symbol" pitchFamily="18" charset="2"/>
                </a:rPr>
                <a:t>W</a:t>
              </a:r>
              <a:r>
                <a:rPr lang="da-DK" sz="1200" b="1" baseline="-25000" dirty="0" err="1" smtClean="0"/>
                <a:t>simulation</a:t>
              </a:r>
              <a:endParaRPr lang="en-US" sz="1200" b="1" baseline="-2500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5301769" y="1714488"/>
            <a:ext cx="3603849" cy="2139986"/>
            <a:chOff x="5185446" y="1714488"/>
            <a:chExt cx="3603849" cy="2139986"/>
          </a:xfrm>
        </p:grpSpPr>
        <p:pic>
          <p:nvPicPr>
            <p:cNvPr id="14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86380" y="1714488"/>
              <a:ext cx="3502915" cy="213998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</p:pic>
        <p:sp>
          <p:nvSpPr>
            <p:cNvPr id="15" name="TextBox 14"/>
            <p:cNvSpPr txBox="1"/>
            <p:nvPr/>
          </p:nvSpPr>
          <p:spPr>
            <a:xfrm rot="16200000">
              <a:off x="5020818" y="2752995"/>
              <a:ext cx="60625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da-DK" sz="1200" b="1" dirty="0" err="1" smtClean="0">
                  <a:latin typeface="Symbol" pitchFamily="18" charset="2"/>
                </a:rPr>
                <a:t>W</a:t>
              </a:r>
              <a:r>
                <a:rPr lang="da-DK" sz="1200" b="1" baseline="-25000" dirty="0" err="1" smtClean="0"/>
                <a:t>model</a:t>
              </a:r>
              <a:endParaRPr lang="en-US" sz="1200" b="1" baseline="-25000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6831463" y="3714752"/>
            <a:ext cx="1071570" cy="14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6844729" y="5824554"/>
            <a:ext cx="893193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a-DK" sz="900" b="1" dirty="0" err="1" smtClean="0">
                <a:latin typeface="Arial" pitchFamily="34" charset="0"/>
                <a:cs typeface="Arial" pitchFamily="34" charset="0"/>
              </a:rPr>
              <a:t>Threshold</a:t>
            </a:r>
            <a:r>
              <a:rPr lang="da-DK" sz="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a-DK" sz="900" b="1" dirty="0" err="1" smtClean="0">
                <a:latin typeface="Symbol" pitchFamily="18" charset="2"/>
                <a:cs typeface="Arial" pitchFamily="34" charset="0"/>
              </a:rPr>
              <a:t>a</a:t>
            </a:r>
            <a:r>
              <a:rPr lang="da-DK" sz="900" b="1" baseline="-25000" dirty="0" err="1" smtClean="0">
                <a:latin typeface="Arial" pitchFamily="34" charset="0"/>
                <a:cs typeface="Arial" pitchFamily="34" charset="0"/>
              </a:rPr>
              <a:t>T</a:t>
            </a:r>
            <a:endParaRPr lang="en-US" sz="900" b="1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rot="5400000" flipH="1" flipV="1">
            <a:off x="5825342" y="3785397"/>
            <a:ext cx="142876" cy="1585"/>
          </a:xfrm>
          <a:prstGeom prst="straightConnector1">
            <a:avLst/>
          </a:prstGeom>
          <a:ln w="22225" cmpd="sng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5278760" y="3810732"/>
            <a:ext cx="125707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000" b="1" dirty="0" smtClean="0">
                <a:latin typeface="Arial" pitchFamily="34" charset="0"/>
                <a:cs typeface="Arial" pitchFamily="34" charset="0"/>
              </a:rPr>
              <a:t>Simple threshold </a:t>
            </a:r>
            <a:endParaRPr lang="en-US" sz="1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893517" y="3714752"/>
            <a:ext cx="893193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a-DK" sz="900" b="1" dirty="0" err="1" smtClean="0">
                <a:latin typeface="Arial" pitchFamily="34" charset="0"/>
                <a:cs typeface="Arial" pitchFamily="34" charset="0"/>
              </a:rPr>
              <a:t>Threshold</a:t>
            </a:r>
            <a:r>
              <a:rPr lang="da-DK" sz="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da-DK" sz="900" b="1" dirty="0" err="1" smtClean="0">
                <a:latin typeface="Symbol" pitchFamily="18" charset="2"/>
                <a:cs typeface="Arial" pitchFamily="34" charset="0"/>
              </a:rPr>
              <a:t>a</a:t>
            </a:r>
            <a:r>
              <a:rPr lang="da-DK" sz="900" b="1" baseline="-25000" dirty="0" err="1" smtClean="0">
                <a:latin typeface="Arial" pitchFamily="34" charset="0"/>
                <a:cs typeface="Arial" pitchFamily="34" charset="0"/>
              </a:rPr>
              <a:t>T</a:t>
            </a:r>
            <a:endParaRPr lang="en-US" sz="900" b="1" baseline="-25000" dirty="0"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p:transition advTm="1263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15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Conclusion &amp; Outlook</a:t>
            </a:r>
            <a:endParaRPr lang="en-GB" sz="36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dirty="0" smtClean="0"/>
              <a:t>Conclusions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Proposed </a:t>
            </a:r>
            <a:r>
              <a:rPr lang="en-GB" sz="1600" b="1" dirty="0" smtClean="0"/>
              <a:t>parsimonious imperfect diagnosis </a:t>
            </a:r>
            <a:r>
              <a:rPr lang="en-GB" sz="1600" dirty="0" smtClean="0"/>
              <a:t>model for light-weight assessment of </a:t>
            </a:r>
            <a:r>
              <a:rPr lang="en-GB" sz="1600" b="1" dirty="0" smtClean="0"/>
              <a:t>best diagnosis component settings; </a:t>
            </a:r>
            <a:r>
              <a:rPr lang="en-GB" sz="1600" dirty="0" smtClean="0"/>
              <a:t>also considering complex class of </a:t>
            </a:r>
            <a:r>
              <a:rPr lang="en-GB" sz="1600" b="1" dirty="0" smtClean="0"/>
              <a:t>over-time </a:t>
            </a:r>
            <a:r>
              <a:rPr lang="en-GB" sz="1600" dirty="0" smtClean="0"/>
              <a:t>diagnosis components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Defined </a:t>
            </a:r>
            <a:r>
              <a:rPr lang="en-GB" sz="1600" b="1" dirty="0" smtClean="0"/>
              <a:t>representative </a:t>
            </a:r>
            <a:r>
              <a:rPr lang="en-GB" sz="1600" dirty="0" smtClean="0"/>
              <a:t>imperfect diagnosis </a:t>
            </a:r>
            <a:r>
              <a:rPr lang="en-GB" sz="1600" b="1" dirty="0" smtClean="0"/>
              <a:t>performance metrics </a:t>
            </a:r>
            <a:r>
              <a:rPr lang="en-GB" sz="1600" dirty="0" smtClean="0"/>
              <a:t>and derived their </a:t>
            </a:r>
            <a:r>
              <a:rPr lang="en-GB" sz="1600" b="1" dirty="0" smtClean="0"/>
              <a:t>closed-form equations </a:t>
            </a:r>
            <a:r>
              <a:rPr lang="en-GB" sz="1600" dirty="0" smtClean="0"/>
              <a:t>in the model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Presented service reliability case and performed </a:t>
            </a:r>
            <a:r>
              <a:rPr lang="en-GB" sz="1600" b="1" dirty="0" smtClean="0"/>
              <a:t>model based sensitivity analysis </a:t>
            </a:r>
            <a:r>
              <a:rPr lang="en-GB" sz="1600" dirty="0" smtClean="0"/>
              <a:t>of </a:t>
            </a:r>
            <a:r>
              <a:rPr lang="en-GB" sz="1600" b="1" dirty="0" smtClean="0"/>
              <a:t>reliability</a:t>
            </a:r>
            <a:r>
              <a:rPr lang="en-GB" sz="1600" dirty="0" smtClean="0"/>
              <a:t> on imperfect diagnosis </a:t>
            </a:r>
            <a:r>
              <a:rPr lang="en-GB" sz="1600" b="1" dirty="0" smtClean="0"/>
              <a:t>performance metrics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Used model to </a:t>
            </a:r>
            <a:r>
              <a:rPr lang="en-GB" sz="1600" b="1" dirty="0" smtClean="0"/>
              <a:t>assess diagnosis performance properties </a:t>
            </a:r>
            <a:r>
              <a:rPr lang="en-GB" sz="1600" dirty="0" smtClean="0"/>
              <a:t>of over-time diagnosis heuristic from literature and </a:t>
            </a:r>
            <a:r>
              <a:rPr lang="en-GB" sz="1600" b="1" dirty="0" smtClean="0"/>
              <a:t>define best setting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Shown by </a:t>
            </a:r>
            <a:r>
              <a:rPr lang="en-GB" sz="1600" b="1" dirty="0" smtClean="0"/>
              <a:t>system level simulation </a:t>
            </a:r>
            <a:r>
              <a:rPr lang="en-GB" sz="1600" dirty="0" smtClean="0"/>
              <a:t>analysis that diagnosis model can capture </a:t>
            </a:r>
            <a:r>
              <a:rPr lang="en-GB" sz="1600" b="1" dirty="0" smtClean="0"/>
              <a:t>essential imperfect diagnosis performance characteristics</a:t>
            </a:r>
            <a:endParaRPr lang="en-GB" sz="2000" b="1" dirty="0" smtClean="0"/>
          </a:p>
          <a:p>
            <a:pPr eaLnBrk="1" hangingPunct="1">
              <a:lnSpc>
                <a:spcPct val="90000"/>
              </a:lnSpc>
            </a:pPr>
            <a:r>
              <a:rPr lang="en-GB" sz="2000" dirty="0" smtClean="0"/>
              <a:t>Outlook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Introduce more complex decision policies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/>
              <a:t>Application state information </a:t>
            </a:r>
            <a:r>
              <a:rPr lang="en-GB" sz="1400" dirty="0" smtClean="0">
                <a:sym typeface="Wingdings" pitchFamily="2" charset="2"/>
              </a:rPr>
              <a:t> minimize remediation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>
                <a:sym typeface="Wingdings" pitchFamily="2" charset="2"/>
              </a:rPr>
              <a:t>Multiple fault diagnosis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>
                <a:sym typeface="Wingdings" pitchFamily="2" charset="2"/>
              </a:rPr>
              <a:t>Decisions to collect more information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GB" sz="1400" dirty="0" smtClean="0">
                <a:sym typeface="Wingdings" pitchFamily="2" charset="2"/>
              </a:rPr>
              <a:t> Need to study diagnosis model behaviour after positive diagnosis and potentially extend</a:t>
            </a:r>
            <a:endParaRPr lang="en-GB" sz="1400" dirty="0" smtClean="0"/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  <a:p>
            <a:pPr eaLnBrk="1" hangingPunct="1">
              <a:lnSpc>
                <a:spcPct val="90000"/>
              </a:lnSpc>
            </a:pPr>
            <a:endParaRPr lang="en-GB" sz="1800" dirty="0" smtClean="0"/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3"/>
          <p:cNvSpPr>
            <a:spLocks noGrp="1"/>
          </p:cNvSpPr>
          <p:nvPr>
            <p:ph type="ftr" sz="quarter" idx="4294967295"/>
          </p:nvPr>
        </p:nvSpPr>
        <p:spPr bwMode="auto">
          <a:xfrm>
            <a:off x="609600" y="6564313"/>
            <a:ext cx="62484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/>
              <a:t>DRCN 09 - Washington DC</a:t>
            </a:r>
            <a:endParaRPr lang="en-US"/>
          </a:p>
        </p:txBody>
      </p:sp>
      <p:sp>
        <p:nvSpPr>
          <p:cNvPr id="11267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63D6A4E-871D-482A-A338-F169E151D990}" type="slidenum">
              <a:rPr lang="en-GB"/>
              <a:pPr/>
              <a:t>16</a:t>
            </a:fld>
            <a:endParaRPr lang="en-GB"/>
          </a:p>
        </p:txBody>
      </p:sp>
      <p:sp>
        <p:nvSpPr>
          <p:cNvPr id="11268" name="Text Box 2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3" name="Rectangle 12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1544638" y="4654550"/>
            <a:ext cx="7599362" cy="712788"/>
          </a:xfrm>
          <a:prstGeom prst="rect">
            <a:avLst/>
          </a:prstGeom>
          <a:solidFill>
            <a:srgbClr val="808080"/>
          </a:solidFill>
          <a:ln w="50800" cap="rnd" cmpd="dbl" algn="ctr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endParaRPr lang="en-US">
              <a:solidFill>
                <a:schemeClr val="lt1"/>
              </a:solidFill>
              <a:latin typeface="+mn-lt"/>
            </a:endParaRPr>
          </a:p>
        </p:txBody>
      </p:sp>
      <p:sp>
        <p:nvSpPr>
          <p:cNvPr id="17" name="Rectangle 16"/>
          <p:cNvSpPr/>
          <p:nvPr/>
        </p:nvSpPr>
        <p:spPr bwMode="white">
          <a:xfrm>
            <a:off x="0" y="1196975"/>
            <a:ext cx="9144000" cy="36036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55719" name="Title Placeholder 21"/>
          <p:cNvSpPr>
            <a:spLocks noGrp="1"/>
          </p:cNvSpPr>
          <p:nvPr>
            <p:ph type="title"/>
          </p:nvPr>
        </p:nvSpPr>
        <p:spPr>
          <a:xfrm>
            <a:off x="1908175" y="2565400"/>
            <a:ext cx="5186363" cy="990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Questions &amp; Discussion</a:t>
            </a:r>
          </a:p>
        </p:txBody>
      </p:sp>
      <p:sp>
        <p:nvSpPr>
          <p:cNvPr id="2" name="Rectangle 16"/>
          <p:cNvSpPr/>
          <p:nvPr/>
        </p:nvSpPr>
        <p:spPr bwMode="white">
          <a:xfrm>
            <a:off x="539750" y="6497638"/>
            <a:ext cx="8604250" cy="36036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5508625" y="5876925"/>
            <a:ext cx="3635375" cy="8651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1275" name="Picture 11" descr="aau_logo_b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57238" y="4652963"/>
            <a:ext cx="2230438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4925" y="5992813"/>
            <a:ext cx="3635375" cy="8651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advClick="0" advTm="312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D8D3A3A2-12DA-4A71-ACF0-F9EA3C00D2CC}" type="slidenum">
              <a:rPr lang="en-GB"/>
              <a:pPr/>
              <a:t>17</a:t>
            </a:fld>
            <a:endParaRPr lang="en-GB"/>
          </a:p>
        </p:txBody>
      </p:sp>
      <p:sp>
        <p:nvSpPr>
          <p:cNvPr id="1229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33400" indent="-533400" eaLnBrk="1" hangingPunct="1"/>
            <a:r>
              <a:rPr lang="en-GB" sz="4000" smtClean="0"/>
              <a:t>References</a:t>
            </a:r>
          </a:p>
        </p:txBody>
      </p:sp>
      <p:sp>
        <p:nvSpPr>
          <p:cNvPr id="12293" name="Text Box 3"/>
          <p:cNvSpPr txBox="1">
            <a:spLocks noChangeArrowheads="1"/>
          </p:cNvSpPr>
          <p:nvPr/>
        </p:nvSpPr>
        <p:spPr bwMode="auto">
          <a:xfrm>
            <a:off x="539750" y="1557338"/>
            <a:ext cx="8064500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r>
              <a:rPr lang="en-US" sz="1200" dirty="0" smtClean="0">
                <a:latin typeface="Tw Cen MT" pitchFamily="34" charset="0"/>
                <a:cs typeface="Arial" charset="0"/>
              </a:rPr>
              <a:t>[1]</a:t>
            </a:r>
            <a:r>
              <a:rPr lang="en-US" sz="1200" b="1" dirty="0" smtClean="0">
                <a:latin typeface="Tw Cen MT" pitchFamily="34" charset="0"/>
                <a:cs typeface="Arial" charset="0"/>
              </a:rPr>
              <a:t>	Threshold-based mechanisms to discriminate transient from intermittent faults. 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A.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Bondavalli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S.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Chiaradonna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F. Di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Giandomenico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and F.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Grandoni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 IEEE Transactions on Computers, vol. 49, no. 3, pp. 230–245, 2000.</a:t>
            </a: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r>
              <a:rPr lang="en-US" sz="1200" dirty="0" smtClean="0">
                <a:latin typeface="Tw Cen MT" pitchFamily="34" charset="0"/>
                <a:cs typeface="Arial" charset="0"/>
              </a:rPr>
              <a:t>[2]</a:t>
            </a:r>
            <a:r>
              <a:rPr lang="en-US" sz="1200" b="1" dirty="0" smtClean="0">
                <a:latin typeface="Tw Cen MT" pitchFamily="34" charset="0"/>
                <a:cs typeface="Arial" charset="0"/>
              </a:rPr>
              <a:t>	Probabilistic Fault-Diagnosis in Mobile Networks Using Cross-Layer Observations. 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A.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Nickelsen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J. Grønbæk, T.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Renier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and H.-P.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Schwefel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“” In Proceedings of AINA 09, pp. 225–232, 2009.</a:t>
            </a: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r>
              <a:rPr lang="da-DK" sz="1200" dirty="0" smtClean="0">
                <a:latin typeface="Tw Cen MT" pitchFamily="34" charset="0"/>
                <a:cs typeface="Arial" charset="0"/>
              </a:rPr>
              <a:t>[3]	</a:t>
            </a:r>
            <a:r>
              <a:rPr lang="en-US" sz="1200" b="1" dirty="0" smtClean="0">
                <a:latin typeface="Tw Cen MT" pitchFamily="34" charset="0"/>
                <a:cs typeface="Arial" charset="0"/>
              </a:rPr>
              <a:t>Model based evaluation of policies for end-node driven fault recovery.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 J. Grønbæk, H.-P.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Schwefel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and T.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Toftegaard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Proc. DRCN 09, 2009.</a:t>
            </a: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r>
              <a:rPr lang="da-DK" sz="1200" dirty="0" smtClean="0">
                <a:latin typeface="Tw Cen MT" pitchFamily="34" charset="0"/>
                <a:cs typeface="Arial" charset="0"/>
              </a:rPr>
              <a:t>[4]	</a:t>
            </a:r>
            <a:r>
              <a:rPr lang="en-US" sz="1200" b="1" dirty="0" smtClean="0">
                <a:latin typeface="Tw Cen MT" pitchFamily="34" charset="0"/>
                <a:cs typeface="Arial" charset="0"/>
              </a:rPr>
              <a:t>Towards self-adaptive reliable network services in highly-uncertain environments. </a:t>
            </a:r>
            <a:r>
              <a:rPr lang="it-IT" sz="1200" dirty="0" smtClean="0">
                <a:latin typeface="Tw Cen MT" pitchFamily="34" charset="0"/>
                <a:cs typeface="Arial" charset="0"/>
              </a:rPr>
              <a:t>A. Ceccarelli, J. Grønbæk, L. Montecchi, A. Bondavalli, and H. P. Schwefel, 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To appear in proceedings of WORNUS 10, May, 2010.</a:t>
            </a: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r>
              <a:rPr lang="da-DK" sz="1200" dirty="0" smtClean="0">
                <a:latin typeface="Tw Cen MT" pitchFamily="34" charset="0"/>
                <a:cs typeface="Arial" charset="0"/>
              </a:rPr>
              <a:t>[5]	</a:t>
            </a:r>
            <a:r>
              <a:rPr lang="da-DK" sz="1200" b="1" dirty="0" err="1" smtClean="0">
                <a:latin typeface="Tw Cen MT" pitchFamily="34" charset="0"/>
                <a:cs typeface="Arial" charset="0"/>
              </a:rPr>
              <a:t>Hidden</a:t>
            </a:r>
            <a:r>
              <a:rPr lang="da-DK" sz="1200" b="1" dirty="0" smtClean="0">
                <a:latin typeface="Tw Cen MT" pitchFamily="34" charset="0"/>
                <a:cs typeface="Arial" charset="0"/>
              </a:rPr>
              <a:t> </a:t>
            </a:r>
            <a:r>
              <a:rPr lang="da-DK" sz="1200" b="1" dirty="0" err="1" smtClean="0">
                <a:latin typeface="Tw Cen MT" pitchFamily="34" charset="0"/>
                <a:cs typeface="Arial" charset="0"/>
              </a:rPr>
              <a:t>Markov</a:t>
            </a:r>
            <a:r>
              <a:rPr lang="da-DK" sz="1200" b="1" dirty="0" smtClean="0">
                <a:latin typeface="Tw Cen MT" pitchFamily="34" charset="0"/>
                <a:cs typeface="Arial" charset="0"/>
              </a:rPr>
              <a:t> Models as a Support for </a:t>
            </a:r>
            <a:r>
              <a:rPr lang="da-DK" sz="1200" b="1" dirty="0" err="1" smtClean="0">
                <a:latin typeface="Tw Cen MT" pitchFamily="34" charset="0"/>
                <a:cs typeface="Arial" charset="0"/>
              </a:rPr>
              <a:t>Diagnosis</a:t>
            </a:r>
            <a:r>
              <a:rPr lang="da-DK" sz="1200" b="1" dirty="0" smtClean="0">
                <a:latin typeface="Tw Cen MT" pitchFamily="34" charset="0"/>
                <a:cs typeface="Arial" charset="0"/>
              </a:rPr>
              <a:t>: </a:t>
            </a:r>
            <a:r>
              <a:rPr lang="da-DK" sz="1200" b="1" dirty="0" err="1" smtClean="0">
                <a:latin typeface="Tw Cen MT" pitchFamily="34" charset="0"/>
                <a:cs typeface="Arial" charset="0"/>
              </a:rPr>
              <a:t>Formalization</a:t>
            </a:r>
            <a:r>
              <a:rPr lang="da-DK" sz="1200" b="1" dirty="0" smtClean="0">
                <a:latin typeface="Tw Cen MT" pitchFamily="34" charset="0"/>
                <a:cs typeface="Arial" charset="0"/>
              </a:rPr>
              <a:t> of the Problem and </a:t>
            </a:r>
            <a:r>
              <a:rPr lang="da-DK" sz="1200" b="1" dirty="0" err="1" smtClean="0">
                <a:latin typeface="Tw Cen MT" pitchFamily="34" charset="0"/>
                <a:cs typeface="Arial" charset="0"/>
              </a:rPr>
              <a:t>Synthesis</a:t>
            </a:r>
            <a:r>
              <a:rPr lang="da-DK" sz="1200" b="1" dirty="0" smtClean="0">
                <a:latin typeface="Tw Cen MT" pitchFamily="34" charset="0"/>
                <a:cs typeface="Arial" charset="0"/>
              </a:rPr>
              <a:t> of the Solution. 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A.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Daidone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, F. Di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Giandomenico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, S.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Chiaradonna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, and A.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Bondavalli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, in 25th IEEE Symposium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on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Reliable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Distributed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 Systems, 2006. SRDS’06, 2006, </a:t>
            </a:r>
            <a:r>
              <a:rPr lang="da-DK" sz="1200" dirty="0" err="1" smtClean="0">
                <a:latin typeface="Tw Cen MT" pitchFamily="34" charset="0"/>
                <a:cs typeface="Arial" charset="0"/>
              </a:rPr>
              <a:t>pp</a:t>
            </a:r>
            <a:r>
              <a:rPr lang="da-DK" sz="1200" dirty="0" smtClean="0">
                <a:latin typeface="Tw Cen MT" pitchFamily="34" charset="0"/>
                <a:cs typeface="Arial" charset="0"/>
              </a:rPr>
              <a:t>. 245–256.</a:t>
            </a: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r>
              <a:rPr lang="da-DK" sz="1200" dirty="0" smtClean="0">
                <a:latin typeface="Tw Cen MT" pitchFamily="34" charset="0"/>
                <a:cs typeface="Arial" charset="0"/>
              </a:rPr>
              <a:t>[6]	</a:t>
            </a:r>
            <a:r>
              <a:rPr lang="en-US" sz="1200" b="1" dirty="0" err="1" smtClean="0">
                <a:latin typeface="Tw Cen MT" pitchFamily="34" charset="0"/>
                <a:cs typeface="Arial" charset="0"/>
              </a:rPr>
              <a:t>Queueing</a:t>
            </a:r>
            <a:r>
              <a:rPr lang="en-US" sz="1200" b="1" dirty="0" smtClean="0">
                <a:latin typeface="Tw Cen MT" pitchFamily="34" charset="0"/>
                <a:cs typeface="Arial" charset="0"/>
              </a:rPr>
              <a:t> Theory – A Linear Algebraic Approach. 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L. </a:t>
            </a:r>
            <a:r>
              <a:rPr lang="en-US" sz="1200" dirty="0" err="1" smtClean="0">
                <a:latin typeface="Tw Cen MT" pitchFamily="34" charset="0"/>
                <a:cs typeface="Arial" charset="0"/>
              </a:rPr>
              <a:t>Lipsky</a:t>
            </a:r>
            <a:r>
              <a:rPr lang="en-US" sz="1200" dirty="0" smtClean="0">
                <a:latin typeface="Tw Cen MT" pitchFamily="34" charset="0"/>
                <a:cs typeface="Arial" charset="0"/>
              </a:rPr>
              <a:t>, 2nd ed. Springer, 2009.</a:t>
            </a: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r>
              <a:rPr lang="en-US" sz="1200" b="1" dirty="0" smtClean="0">
                <a:latin typeface="Tw Cen MT" pitchFamily="34" charset="0"/>
                <a:cs typeface="Arial" charset="0"/>
              </a:rPr>
              <a:t> </a:t>
            </a:r>
            <a:endParaRPr lang="da-DK" sz="1200" b="1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US" sz="1200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US" sz="1200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US" sz="1200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US" sz="1200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US" sz="1200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US" sz="1200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US" sz="1200" dirty="0" smtClean="0">
              <a:latin typeface="Tw Cen MT" pitchFamily="34" charset="0"/>
              <a:cs typeface="Arial" charset="0"/>
            </a:endParaRPr>
          </a:p>
          <a:p>
            <a:pPr marL="371475" indent="-371475" algn="just">
              <a:spcBef>
                <a:spcPts val="600"/>
              </a:spcBef>
              <a:buFont typeface="Times New Roman" pitchFamily="18" charset="0"/>
              <a:buNone/>
            </a:pPr>
            <a:endParaRPr lang="en-GB" sz="1200" dirty="0">
              <a:latin typeface="Tw Cen MT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57356" y="450057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,</a:t>
            </a:r>
            <a:r>
              <a:rPr lang="en-US" i="1" dirty="0" smtClean="0"/>
              <a:t>,</a:t>
            </a:r>
            <a:endParaRPr lang="en-US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2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300" dirty="0" smtClean="0">
                <a:solidFill>
                  <a:schemeClr val="tx2"/>
                </a:solidFill>
                <a:latin typeface="Candara" pitchFamily="34" charset="0"/>
              </a:rPr>
              <a:t>Imperfect Diagnosis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smtClean="0"/>
              <a:t>Network fault diagnosis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Dependable end-user service provisioning in Next Generation Network architectures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US" sz="1600" dirty="0" smtClean="0">
                <a:sym typeface="Wingdings" pitchFamily="2" charset="2"/>
              </a:rPr>
              <a:t>		</a:t>
            </a:r>
            <a:r>
              <a:rPr lang="en-US" sz="1600" dirty="0" smtClean="0"/>
              <a:t>Dominated by </a:t>
            </a:r>
            <a:r>
              <a:rPr lang="en-US" sz="1600" b="1" dirty="0" smtClean="0"/>
              <a:t>wireless networks</a:t>
            </a:r>
            <a:r>
              <a:rPr lang="en-US" sz="1600" dirty="0" smtClean="0"/>
              <a:t>, </a:t>
            </a:r>
            <a:r>
              <a:rPr lang="en-US" sz="1600" b="1" dirty="0" smtClean="0"/>
              <a:t>mobility</a:t>
            </a:r>
            <a:r>
              <a:rPr lang="en-US" sz="1600" dirty="0" smtClean="0"/>
              <a:t> and </a:t>
            </a:r>
            <a:r>
              <a:rPr lang="en-US" sz="1600" b="1" dirty="0" smtClean="0"/>
              <a:t>varying traffic conditions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>
                <a:sym typeface="Wingdings" pitchFamily="2" charset="2"/>
              </a:rPr>
              <a:t>Challenged by unreliable observations and hidden network states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Imperfect Diagnosis</a:t>
            </a:r>
            <a:endParaRPr lang="en-US" sz="2000" dirty="0" smtClean="0"/>
          </a:p>
          <a:p>
            <a:pPr lvl="1" eaLnBrk="1" hangingPunct="1">
              <a:lnSpc>
                <a:spcPct val="90000"/>
              </a:lnSpc>
              <a:buNone/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000" dirty="0" err="1" smtClean="0"/>
              <a:t>Modelling</a:t>
            </a:r>
            <a:r>
              <a:rPr lang="en-US" sz="2000" dirty="0" smtClean="0"/>
              <a:t> imperfect diagnosis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Goals of </a:t>
            </a:r>
            <a:r>
              <a:rPr lang="en-US" sz="1600" dirty="0" err="1" smtClean="0"/>
              <a:t>modelling</a:t>
            </a:r>
            <a:endParaRPr lang="en-US" sz="1600" dirty="0" smtClean="0"/>
          </a:p>
          <a:p>
            <a:pPr marL="1028700" lvl="2" indent="-342900" eaLnBrk="1" hangingPunct="1">
              <a:lnSpc>
                <a:spcPct val="90000"/>
              </a:lnSpc>
              <a:buFont typeface="+mj-lt"/>
              <a:buAutoNum type="alphaUcPeriod"/>
            </a:pPr>
            <a:r>
              <a:rPr lang="en-US" sz="1400" dirty="0" smtClean="0"/>
              <a:t>Determine best remediation actions</a:t>
            </a:r>
          </a:p>
          <a:p>
            <a:pPr marL="1028700" lvl="2" indent="-342900" eaLnBrk="1" hangingPunct="1">
              <a:lnSpc>
                <a:spcPct val="90000"/>
              </a:lnSpc>
              <a:buFont typeface="+mj-lt"/>
              <a:buAutoNum type="alphaUcPeriod"/>
            </a:pPr>
            <a:r>
              <a:rPr lang="en-US" sz="1400" dirty="0" smtClean="0"/>
              <a:t>Determine best trade-off of imperfections </a:t>
            </a: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Assess properties of a given diagnosis component </a:t>
            </a:r>
            <a:br>
              <a:rPr lang="en-US" sz="1600" dirty="0" smtClean="0"/>
            </a:br>
            <a:r>
              <a:rPr lang="en-US" sz="1600" dirty="0" smtClean="0"/>
              <a:t>(function level </a:t>
            </a:r>
            <a:r>
              <a:rPr lang="en-US" sz="1600" dirty="0" err="1" smtClean="0"/>
              <a:t>modelling</a:t>
            </a:r>
            <a:r>
              <a:rPr lang="en-US" sz="1600" dirty="0" smtClean="0"/>
              <a:t> </a:t>
            </a:r>
            <a:r>
              <a:rPr lang="en-US" sz="1000" dirty="0" smtClean="0"/>
              <a:t>[1], </a:t>
            </a:r>
            <a:r>
              <a:rPr lang="en-US" sz="1600" dirty="0" smtClean="0"/>
              <a:t>system level simulation </a:t>
            </a:r>
            <a:r>
              <a:rPr lang="en-US" sz="1000" dirty="0" smtClean="0"/>
              <a:t>[2]</a:t>
            </a:r>
            <a:r>
              <a:rPr lang="en-US" sz="16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dirty="0" smtClean="0"/>
              <a:t>Light-weight models desirable for frequent model re-evaluations</a:t>
            </a:r>
          </a:p>
          <a:p>
            <a:pPr lvl="1" eaLnBrk="1" hangingPunct="1">
              <a:lnSpc>
                <a:spcPct val="90000"/>
              </a:lnSpc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</a:pPr>
            <a:endParaRPr lang="en-US" sz="1600" dirty="0" smtClean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Background and Motivation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pic>
        <p:nvPicPr>
          <p:cNvPr id="7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5140" y="3000372"/>
            <a:ext cx="3198813" cy="299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123688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3214686"/>
            <a:ext cx="7715304" cy="2530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3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300" dirty="0" smtClean="0">
                <a:solidFill>
                  <a:schemeClr val="tx2"/>
                </a:solidFill>
                <a:latin typeface="Candara" pitchFamily="34" charset="0"/>
              </a:rPr>
              <a:t>Imperfect Diagnosis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1900" dirty="0" smtClean="0"/>
              <a:t>ODDR decentralized fault management framework </a:t>
            </a:r>
            <a:r>
              <a:rPr lang="en-GB" sz="1000" dirty="0" smtClean="0"/>
              <a:t>[3] [4]</a:t>
            </a:r>
            <a:br>
              <a:rPr lang="en-GB" sz="1000" dirty="0" smtClean="0"/>
            </a:br>
            <a:r>
              <a:rPr lang="en-GB" sz="1600" dirty="0" smtClean="0"/>
              <a:t>(</a:t>
            </a:r>
            <a:r>
              <a:rPr lang="en-GB" sz="1600" b="1" dirty="0" smtClean="0"/>
              <a:t>O</a:t>
            </a:r>
            <a:r>
              <a:rPr lang="en-GB" sz="1600" dirty="0" smtClean="0"/>
              <a:t>bservation, </a:t>
            </a:r>
            <a:r>
              <a:rPr lang="en-GB" sz="1600" b="1" dirty="0" smtClean="0"/>
              <a:t>D</a:t>
            </a:r>
            <a:r>
              <a:rPr lang="en-GB" sz="1600" dirty="0" smtClean="0"/>
              <a:t>iagnosis, </a:t>
            </a:r>
            <a:r>
              <a:rPr lang="en-GB" sz="1600" b="1" dirty="0" smtClean="0"/>
              <a:t>D</a:t>
            </a:r>
            <a:r>
              <a:rPr lang="en-GB" sz="1600" dirty="0" smtClean="0"/>
              <a:t>ecision and </a:t>
            </a:r>
            <a:r>
              <a:rPr lang="en-GB" sz="1600" b="1" dirty="0" smtClean="0"/>
              <a:t>R</a:t>
            </a:r>
            <a:r>
              <a:rPr lang="en-GB" sz="1600" dirty="0" smtClean="0"/>
              <a:t>emediation)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End-node Driven Fault Management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Joint view on imperfect diagnosis and decisions (remediation, observation collection 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Operation in dynamic environment </a:t>
            </a:r>
            <a:r>
              <a:rPr lang="en-GB" sz="1600" dirty="0" smtClean="0">
                <a:sym typeface="Wingdings" pitchFamily="2" charset="2"/>
              </a:rPr>
              <a:t> frequent model re-evaluations</a:t>
            </a: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6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  <a:buNone/>
            </a:pPr>
            <a:r>
              <a:rPr lang="en-GB" sz="1600" dirty="0" smtClean="0">
                <a:sym typeface="Wingdings" pitchFamily="2" charset="2"/>
              </a:rPr>
              <a:t> Subsequent focus on </a:t>
            </a:r>
            <a:r>
              <a:rPr lang="en-GB" sz="1600" dirty="0" smtClean="0"/>
              <a:t>trade-off of imperfections (</a:t>
            </a:r>
            <a:r>
              <a:rPr lang="en-GB" sz="1600" dirty="0" smtClean="0">
                <a:sym typeface="Wingdings" pitchFamily="2" charset="2"/>
              </a:rPr>
              <a:t>best diagnosis settings)</a:t>
            </a:r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  <a:p>
            <a:pPr lvl="1" eaLnBrk="1" hangingPunct="1">
              <a:lnSpc>
                <a:spcPct val="90000"/>
              </a:lnSpc>
              <a:buNone/>
            </a:pPr>
            <a:endParaRPr lang="en-GB" sz="1600" dirty="0" smtClean="0"/>
          </a:p>
          <a:p>
            <a:pPr eaLnBrk="1" hangingPunct="1">
              <a:lnSpc>
                <a:spcPct val="90000"/>
              </a:lnSpc>
            </a:pPr>
            <a:endParaRPr lang="en-GB" sz="1600" dirty="0" smtClean="0"/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da-DK" dirty="0" err="1" smtClean="0">
                <a:solidFill>
                  <a:schemeClr val="tx2"/>
                </a:solidFill>
                <a:latin typeface="Candara" pitchFamily="34" charset="0"/>
              </a:rPr>
              <a:t>Example</a:t>
            </a:r>
            <a:r>
              <a:rPr lang="da-DK" dirty="0" smtClean="0">
                <a:solidFill>
                  <a:schemeClr val="tx2"/>
                </a:solidFill>
                <a:latin typeface="Candara" pitchFamily="34" charset="0"/>
              </a:rPr>
              <a:t>: </a:t>
            </a:r>
            <a:r>
              <a:rPr lang="da-DK" dirty="0" err="1" smtClean="0">
                <a:solidFill>
                  <a:schemeClr val="tx2"/>
                </a:solidFill>
                <a:latin typeface="Candara" pitchFamily="34" charset="0"/>
              </a:rPr>
              <a:t>Decentalized</a:t>
            </a:r>
            <a:r>
              <a:rPr lang="da-DK" dirty="0" smtClean="0">
                <a:solidFill>
                  <a:schemeClr val="tx2"/>
                </a:solidFill>
                <a:latin typeface="Candara" pitchFamily="34" charset="0"/>
              </a:rPr>
              <a:t> </a:t>
            </a:r>
            <a:r>
              <a:rPr lang="da-DK" dirty="0" err="1" smtClean="0">
                <a:solidFill>
                  <a:schemeClr val="tx2"/>
                </a:solidFill>
                <a:latin typeface="Candara" pitchFamily="34" charset="0"/>
              </a:rPr>
              <a:t>Fault</a:t>
            </a:r>
            <a:r>
              <a:rPr lang="da-DK" dirty="0" smtClean="0">
                <a:solidFill>
                  <a:schemeClr val="tx2"/>
                </a:solidFill>
                <a:latin typeface="Candara" pitchFamily="34" charset="0"/>
              </a:rPr>
              <a:t> Management </a:t>
            </a:r>
            <a:r>
              <a:rPr lang="da-DK" dirty="0" err="1" smtClean="0">
                <a:solidFill>
                  <a:schemeClr val="tx2"/>
                </a:solidFill>
                <a:latin typeface="Candara" pitchFamily="34" charset="0"/>
              </a:rPr>
              <a:t>Framework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 rot="10800000">
            <a:off x="571471" y="3143246"/>
            <a:ext cx="1928825" cy="2735923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66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00298" y="3111329"/>
            <a:ext cx="4143404" cy="2675125"/>
          </a:xfrm>
          <a:prstGeom prst="rect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643702" y="3214686"/>
            <a:ext cx="1714512" cy="2371134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66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4260" y="4065270"/>
            <a:ext cx="3406140" cy="60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Tm="7078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0908" y="1571612"/>
            <a:ext cx="5302794" cy="1510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22804" y="3389654"/>
            <a:ext cx="6829267" cy="866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500034" y="1643050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r>
              <a:rPr lang="en-GB" sz="2100" dirty="0" smtClean="0"/>
              <a:t>Diagnosis atomic view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Single observation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Two network states (Normal/Fault)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Discrete diagnosis steps (period T)</a:t>
            </a:r>
          </a:p>
          <a:p>
            <a:pPr eaLnBrk="1" hangingPunct="1">
              <a:lnSpc>
                <a:spcPct val="90000"/>
              </a:lnSpc>
            </a:pPr>
            <a:r>
              <a:rPr lang="en-GB" sz="2100" dirty="0" smtClean="0"/>
              <a:t>Generic Diagnosis (state estimation) definitions</a:t>
            </a:r>
          </a:p>
          <a:p>
            <a:pPr eaLnBrk="1" hangingPunct="1">
              <a:lnSpc>
                <a:spcPct val="90000"/>
              </a:lnSpc>
            </a:pPr>
            <a:endParaRPr lang="en-GB" sz="1900" dirty="0" smtClean="0"/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4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Background</a:t>
            </a:r>
            <a:r>
              <a:rPr lang="en-US" sz="3300" dirty="0" smtClean="0">
                <a:solidFill>
                  <a:schemeClr val="tx2"/>
                </a:solidFill>
                <a:latin typeface="Candara" pitchFamily="34" charset="0"/>
              </a:rPr>
              <a:t> on Diagnosis Approaches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Definitions of Diagnosis Outcomes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995" y="3000372"/>
            <a:ext cx="6227005" cy="1241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86116" y="3320607"/>
            <a:ext cx="2769190" cy="925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9124" y="3071810"/>
            <a:ext cx="1214446" cy="677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4" name="Rectangle 23"/>
          <p:cNvSpPr/>
          <p:nvPr/>
        </p:nvSpPr>
        <p:spPr>
          <a:xfrm>
            <a:off x="785786" y="1500174"/>
            <a:ext cx="5929354" cy="1571636"/>
          </a:xfrm>
          <a:prstGeom prst="rect">
            <a:avLst/>
          </a:prstGeom>
          <a:solidFill>
            <a:schemeClr val="bg1">
              <a:alpha val="8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906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B2B2B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1714488"/>
            <a:ext cx="4000528" cy="2649487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5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Background</a:t>
            </a:r>
            <a:r>
              <a:rPr lang="en-US" sz="3300" dirty="0" smtClean="0">
                <a:solidFill>
                  <a:schemeClr val="tx2"/>
                </a:solidFill>
                <a:latin typeface="Candara" pitchFamily="34" charset="0"/>
              </a:rPr>
              <a:t> on Diagnosis Approaches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Diagnosis Classes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618" y="6455254"/>
            <a:ext cx="16001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baseline="30000" dirty="0" smtClean="0"/>
              <a:t>1</a:t>
            </a:r>
            <a:r>
              <a:rPr lang="da-DK" sz="800" dirty="0" smtClean="0"/>
              <a:t> </a:t>
            </a:r>
            <a:r>
              <a:rPr lang="da-DK" sz="800" dirty="0" err="1" smtClean="0"/>
              <a:t>Terminology</a:t>
            </a:r>
            <a:r>
              <a:rPr lang="da-DK" sz="800" dirty="0" smtClean="0"/>
              <a:t> </a:t>
            </a:r>
            <a:r>
              <a:rPr lang="da-DK" sz="800" dirty="0" err="1" smtClean="0"/>
              <a:t>adapted</a:t>
            </a:r>
            <a:r>
              <a:rPr lang="da-DK" sz="800" dirty="0" smtClean="0"/>
              <a:t> from [5]</a:t>
            </a:r>
            <a:endParaRPr lang="en-US" sz="800" dirty="0"/>
          </a:p>
        </p:txBody>
      </p:sp>
      <p:sp>
        <p:nvSpPr>
          <p:cNvPr id="11" name="TextBox 10"/>
          <p:cNvSpPr txBox="1"/>
          <p:nvPr/>
        </p:nvSpPr>
        <p:spPr>
          <a:xfrm>
            <a:off x="4196018" y="3494316"/>
            <a:ext cx="10903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000" dirty="0" smtClean="0"/>
              <a:t>2000 repetitions</a:t>
            </a:r>
            <a:endParaRPr lang="en-US" sz="1000" dirty="0"/>
          </a:p>
        </p:txBody>
      </p:sp>
      <p:sp>
        <p:nvSpPr>
          <p:cNvPr id="9" name="Rectangle 8"/>
          <p:cNvSpPr/>
          <p:nvPr/>
        </p:nvSpPr>
        <p:spPr>
          <a:xfrm>
            <a:off x="2851366" y="1945809"/>
            <a:ext cx="3643338" cy="1744447"/>
          </a:xfrm>
          <a:prstGeom prst="rect">
            <a:avLst/>
          </a:prstGeom>
          <a:solidFill>
            <a:schemeClr val="bg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1900" dirty="0" smtClean="0"/>
              <a:t>Two levels of complexity of diagnosis behaviour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One-shot</a:t>
            </a:r>
            <a:r>
              <a:rPr lang="en-GB" sz="1400" baseline="30000" dirty="0" smtClean="0"/>
              <a:t>1</a:t>
            </a:r>
            <a:r>
              <a:rPr lang="en-GB" sz="1600" dirty="0" smtClean="0"/>
              <a:t>:  </a:t>
            </a:r>
            <a:r>
              <a:rPr lang="en-GB" sz="1600" i="1" dirty="0" smtClean="0"/>
              <a:t>diagnosis estimate based on a single set of observations in time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/>
              <a:t>No correlation of diagnosis estimates from diagnosis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GB" sz="1400" dirty="0" smtClean="0">
                <a:sym typeface="Wingdings" pitchFamily="2" charset="2"/>
              </a:rPr>
              <a:t>	 </a:t>
            </a:r>
            <a:r>
              <a:rPr lang="en-GB" sz="1400" dirty="0" smtClean="0"/>
              <a:t>Simple model representation proposed in </a:t>
            </a:r>
            <a:r>
              <a:rPr lang="en-GB" sz="1000" dirty="0" smtClean="0"/>
              <a:t>[3]</a:t>
            </a:r>
            <a:br>
              <a:rPr lang="en-GB" sz="1000" dirty="0" smtClean="0"/>
            </a:br>
            <a:endParaRPr lang="en-GB" sz="1000" dirty="0" smtClean="0"/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Over-time</a:t>
            </a:r>
            <a:r>
              <a:rPr lang="en-GB" sz="1600" baseline="30000" dirty="0" smtClean="0"/>
              <a:t>1</a:t>
            </a:r>
            <a:r>
              <a:rPr lang="en-GB" sz="1600" dirty="0" smtClean="0"/>
              <a:t>: </a:t>
            </a:r>
            <a:r>
              <a:rPr lang="en-GB" sz="1600" i="1" dirty="0" smtClean="0"/>
              <a:t>diagnosis estimate based on new and old observations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/>
              <a:t>Means to improve diagnosis estimates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/>
              <a:t>Strong correlation added by diagnosis component</a:t>
            </a:r>
          </a:p>
          <a:p>
            <a:pPr lvl="1" eaLnBrk="1" hangingPunct="1">
              <a:lnSpc>
                <a:spcPct val="90000"/>
              </a:lnSpc>
            </a:pPr>
            <a:endParaRPr lang="en-GB" sz="16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600" dirty="0" smtClean="0"/>
              <a:t>Comparison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/>
              <a:t>One-shot: </a:t>
            </a:r>
            <a:r>
              <a:rPr lang="en-GB" sz="1400" b="1" dirty="0" smtClean="0"/>
              <a:t>threshold</a:t>
            </a:r>
            <a:r>
              <a:rPr lang="en-GB" sz="1400" dirty="0" smtClean="0"/>
              <a:t> on round-trip time (RTT)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/>
              <a:t>Over-time: </a:t>
            </a:r>
            <a:r>
              <a:rPr lang="en-GB" sz="1400" b="1" dirty="0" smtClean="0">
                <a:sym typeface="Symbol"/>
              </a:rPr>
              <a:t></a:t>
            </a:r>
            <a:r>
              <a:rPr lang="en-GB" sz="1400" b="1" dirty="0" smtClean="0"/>
              <a:t>-count heuristic </a:t>
            </a:r>
            <a:r>
              <a:rPr lang="en-GB" sz="1400" dirty="0" smtClean="0"/>
              <a:t>(</a:t>
            </a:r>
            <a:r>
              <a:rPr lang="en-GB" sz="1400" dirty="0" err="1" smtClean="0"/>
              <a:t>Bondavalli</a:t>
            </a:r>
            <a:r>
              <a:rPr lang="en-GB" sz="1400" dirty="0" smtClean="0"/>
              <a:t> et al. </a:t>
            </a:r>
            <a:r>
              <a:rPr lang="en-GB" sz="1000" dirty="0" smtClean="0"/>
              <a:t>[1]</a:t>
            </a:r>
            <a:r>
              <a:rPr lang="en-GB" sz="1400" dirty="0" smtClean="0"/>
              <a:t>) on one-shot estimates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400" dirty="0" smtClean="0"/>
              <a:t>Transient effects from network neglected</a:t>
            </a:r>
            <a:br>
              <a:rPr lang="en-GB" sz="1400" dirty="0" smtClean="0"/>
            </a:br>
            <a:endParaRPr lang="en-GB" sz="14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à"/>
            </a:pPr>
            <a:r>
              <a:rPr lang="en-GB" sz="1400" dirty="0" smtClean="0">
                <a:sym typeface="Wingdings" pitchFamily="2" charset="2"/>
              </a:rPr>
              <a:t>Over-time has highly transient phase; yet significant improvement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à"/>
            </a:pPr>
            <a:r>
              <a:rPr lang="en-GB" sz="1400" dirty="0" smtClean="0">
                <a:sym typeface="Wingdings" pitchFamily="2" charset="2"/>
              </a:rPr>
              <a:t>Identify best trade-off: Reaction Time &amp; False Alarms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à"/>
            </a:pPr>
            <a:r>
              <a:rPr lang="en-GB" sz="1400" dirty="0" smtClean="0">
                <a:sym typeface="Wingdings" pitchFamily="2" charset="2"/>
              </a:rPr>
              <a:t>Simple parameterization from steady-state behaviour is difficult</a:t>
            </a:r>
            <a:endParaRPr lang="en-GB" sz="1400" dirty="0" smtClean="0"/>
          </a:p>
          <a:p>
            <a:pPr lvl="2" eaLnBrk="1" hangingPunct="1">
              <a:lnSpc>
                <a:spcPct val="90000"/>
              </a:lnSpc>
            </a:pPr>
            <a:endParaRPr lang="en-GB" sz="1000" dirty="0" smtClean="0"/>
          </a:p>
          <a:p>
            <a:pPr lvl="2" eaLnBrk="1" hangingPunct="1">
              <a:lnSpc>
                <a:spcPct val="90000"/>
              </a:lnSpc>
            </a:pPr>
            <a:endParaRPr lang="en-GB" sz="1300" i="1" dirty="0" smtClean="0"/>
          </a:p>
          <a:p>
            <a:pPr lvl="2" eaLnBrk="1" hangingPunct="1">
              <a:lnSpc>
                <a:spcPct val="90000"/>
              </a:lnSpc>
              <a:buNone/>
            </a:pPr>
            <a:endParaRPr lang="en-GB" sz="1300" i="1" dirty="0" smtClean="0"/>
          </a:p>
        </p:txBody>
      </p:sp>
    </p:spTree>
  </p:cSld>
  <p:clrMapOvr>
    <a:masterClrMapping/>
  </p:clrMapOvr>
  <p:transition advTm="1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16" name="Picture 34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7672" y="4010134"/>
            <a:ext cx="3417593" cy="25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17" name="Picture 34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08473" y="4010134"/>
            <a:ext cx="3955611" cy="25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1800" dirty="0" smtClean="0"/>
              <a:t>Four-state Markov model presented in </a:t>
            </a:r>
            <a:r>
              <a:rPr lang="en-GB" sz="800" dirty="0" smtClean="0"/>
              <a:t>[3]</a:t>
            </a:r>
            <a:r>
              <a:rPr lang="en-GB" sz="1800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Controlled by geometric ON-OFF network state process </a:t>
            </a:r>
            <a:br>
              <a:rPr lang="en-GB" sz="1400" dirty="0" smtClean="0"/>
            </a:br>
            <a:r>
              <a:rPr lang="en-GB" sz="1400" dirty="0" smtClean="0"/>
              <a:t>(fault/repair </a:t>
            </a:r>
            <a:r>
              <a:rPr lang="en-GB" sz="1400" dirty="0" err="1" smtClean="0"/>
              <a:t>occurence</a:t>
            </a:r>
            <a:r>
              <a:rPr lang="en-GB" sz="1400" dirty="0" smtClean="0"/>
              <a:t>) {</a:t>
            </a:r>
            <a:r>
              <a:rPr lang="en-GB" sz="1400" dirty="0" err="1" smtClean="0"/>
              <a:t>p</a:t>
            </a:r>
            <a:r>
              <a:rPr lang="en-GB" sz="1400" baseline="-25000" dirty="0" err="1" smtClean="0"/>
              <a:t>f</a:t>
            </a:r>
            <a:r>
              <a:rPr lang="en-GB" sz="1400" dirty="0" smtClean="0"/>
              <a:t>, p</a:t>
            </a:r>
            <a:r>
              <a:rPr lang="en-GB" sz="1400" baseline="-25000" dirty="0" smtClean="0"/>
              <a:t>r</a:t>
            </a:r>
            <a:r>
              <a:rPr lang="en-GB" sz="1400" dirty="0" smtClean="0"/>
              <a:t>}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2 free parameters {</a:t>
            </a:r>
            <a:r>
              <a:rPr lang="en-GB" sz="1400" dirty="0" smtClean="0">
                <a:latin typeface="Candara" pitchFamily="34" charset="0"/>
              </a:rPr>
              <a:t>P(</a:t>
            </a:r>
            <a:r>
              <a:rPr lang="en-GB" sz="1400" dirty="0" err="1" smtClean="0">
                <a:latin typeface="Candara" pitchFamily="34" charset="0"/>
              </a:rPr>
              <a:t>TN|N</a:t>
            </a:r>
            <a:r>
              <a:rPr lang="en-GB" sz="1400" baseline="-25000" dirty="0" err="1" smtClean="0">
                <a:latin typeface="Candara" pitchFamily="34" charset="0"/>
              </a:rPr>
              <a:t>s</a:t>
            </a:r>
            <a:r>
              <a:rPr lang="en-GB" sz="1400" dirty="0" smtClean="0">
                <a:latin typeface="Candara" pitchFamily="34" charset="0"/>
              </a:rPr>
              <a:t>=Normal) = TNR = (1-FPR), P(</a:t>
            </a:r>
            <a:r>
              <a:rPr lang="en-GB" sz="1400" dirty="0" err="1" smtClean="0">
                <a:latin typeface="Candara" pitchFamily="34" charset="0"/>
              </a:rPr>
              <a:t>TP|N</a:t>
            </a:r>
            <a:r>
              <a:rPr lang="en-GB" sz="1400" baseline="-25000" dirty="0" err="1" smtClean="0">
                <a:latin typeface="Candara" pitchFamily="34" charset="0"/>
              </a:rPr>
              <a:t>s</a:t>
            </a:r>
            <a:r>
              <a:rPr lang="en-GB" sz="1400" dirty="0" smtClean="0">
                <a:latin typeface="Candara" pitchFamily="34" charset="0"/>
              </a:rPr>
              <a:t>=Fault) = TPR = (1-FNR)</a:t>
            </a:r>
            <a:r>
              <a:rPr lang="en-GB" sz="1400" dirty="0" smtClean="0"/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GB" sz="1800" dirty="0" smtClean="0"/>
              <a:t>Explore model capabilities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Remediation assumption: fail-over on network fault state diagnosis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/>
              <a:t>6 free parameters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400" dirty="0" smtClean="0">
                <a:sym typeface="Wingdings" pitchFamily="2" charset="2"/>
              </a:rPr>
              <a:t>fixed {</a:t>
            </a:r>
            <a:r>
              <a:rPr lang="en-GB" sz="1400" dirty="0" err="1" smtClean="0"/>
              <a:t>p</a:t>
            </a:r>
            <a:r>
              <a:rPr lang="en-GB" sz="1400" baseline="-25000" dirty="0" err="1" smtClean="0"/>
              <a:t>f</a:t>
            </a:r>
            <a:r>
              <a:rPr lang="en-GB" sz="1400" dirty="0" smtClean="0"/>
              <a:t>, p</a:t>
            </a:r>
            <a:r>
              <a:rPr lang="en-GB" sz="1400" baseline="-25000" dirty="0" smtClean="0"/>
              <a:t>r</a:t>
            </a:r>
            <a:r>
              <a:rPr lang="en-GB" sz="1400" dirty="0" smtClean="0"/>
              <a:t>} </a:t>
            </a:r>
            <a:r>
              <a:rPr lang="en-GB" sz="1400" dirty="0" smtClean="0">
                <a:sym typeface="Wingdings" pitchFamily="2" charset="2"/>
              </a:rPr>
              <a:t> </a:t>
            </a:r>
            <a:r>
              <a:rPr lang="en-GB" sz="1400" dirty="0" smtClean="0">
                <a:solidFill>
                  <a:srgbClr val="FF0000"/>
                </a:solidFill>
                <a:sym typeface="Wingdings" pitchFamily="2" charset="2"/>
              </a:rPr>
              <a:t>4 free parameters</a:t>
            </a:r>
            <a:endParaRPr lang="en-GB" sz="1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eaLnBrk="1" hangingPunct="1">
              <a:lnSpc>
                <a:spcPct val="90000"/>
              </a:lnSpc>
            </a:pPr>
            <a:endParaRPr lang="en-GB" sz="1900" dirty="0" smtClean="0"/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6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Parsimonious Diagnosis Model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Definition and Parameters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6500826" y="4325787"/>
            <a:ext cx="2214578" cy="1389229"/>
            <a:chOff x="6500826" y="4325787"/>
            <a:chExt cx="2214578" cy="1389229"/>
          </a:xfrm>
        </p:grpSpPr>
        <p:pic>
          <p:nvPicPr>
            <p:cNvPr id="17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858016" y="4714884"/>
              <a:ext cx="1725613" cy="47625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</p:pic>
        <p:pic>
          <p:nvPicPr>
            <p:cNvPr id="18" name="Picture 5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572264" y="5143512"/>
              <a:ext cx="2122487" cy="414337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</p:pic>
        <p:sp>
          <p:nvSpPr>
            <p:cNvPr id="19" name="Rectangle 18"/>
            <p:cNvSpPr/>
            <p:nvPr/>
          </p:nvSpPr>
          <p:spPr>
            <a:xfrm>
              <a:off x="6500826" y="4572008"/>
              <a:ext cx="2214578" cy="114300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500826" y="4325787"/>
              <a:ext cx="221457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sz="1000" b="1" dirty="0" smtClean="0">
                  <a:latin typeface="+mj-lt"/>
                </a:rPr>
                <a:t>System </a:t>
              </a:r>
              <a:r>
                <a:rPr lang="da-DK" sz="1000" b="1" dirty="0" err="1" smtClean="0">
                  <a:latin typeface="+mj-lt"/>
                </a:rPr>
                <a:t>Equations</a:t>
              </a:r>
              <a:endParaRPr lang="en-US" sz="1000" b="1" dirty="0">
                <a:latin typeface="+mj-lt"/>
              </a:endParaRPr>
            </a:p>
          </p:txBody>
        </p:sp>
      </p:grpSp>
      <p:sp>
        <p:nvSpPr>
          <p:cNvPr id="12" name="Oval 11"/>
          <p:cNvSpPr/>
          <p:nvPr/>
        </p:nvSpPr>
        <p:spPr>
          <a:xfrm rot="10800000">
            <a:off x="4327206" y="4293876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10800000">
            <a:off x="4350066" y="6113163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 rot="13345375">
            <a:off x="4085543" y="4706269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 rot="13345375">
            <a:off x="4550771" y="5486871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7215206" y="4883638"/>
            <a:ext cx="971824" cy="679876"/>
            <a:chOff x="7215206" y="4883638"/>
            <a:chExt cx="971824" cy="679876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7749776" y="5331948"/>
              <a:ext cx="428628" cy="0"/>
            </a:xfrm>
            <a:prstGeom prst="line">
              <a:avLst/>
            </a:prstGeom>
            <a:ln w="25400">
              <a:solidFill>
                <a:srgbClr val="DE5A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758402" y="5563514"/>
              <a:ext cx="428628" cy="0"/>
            </a:xfrm>
            <a:prstGeom prst="line">
              <a:avLst/>
            </a:prstGeom>
            <a:ln w="25400">
              <a:solidFill>
                <a:srgbClr val="DE5A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215206" y="4883638"/>
              <a:ext cx="517318" cy="0"/>
            </a:xfrm>
            <a:prstGeom prst="line">
              <a:avLst/>
            </a:prstGeom>
            <a:ln w="25400">
              <a:solidFill>
                <a:srgbClr val="DE5A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223832" y="5097952"/>
              <a:ext cx="517318" cy="0"/>
            </a:xfrm>
            <a:prstGeom prst="line">
              <a:avLst/>
            </a:prstGeom>
            <a:ln w="25400">
              <a:solidFill>
                <a:srgbClr val="DE5A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 advTm="906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0" grpId="0" animBg="1"/>
      <p:bldP spid="31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7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Parsimonious Diagnosis Model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100" dirty="0" smtClean="0"/>
              <a:t>Diagnosis Metrics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Proposed Metrics (steady state)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500" dirty="0" smtClean="0"/>
              <a:t>Probability on Remediation on False Alarm, (</a:t>
            </a:r>
            <a:r>
              <a:rPr lang="en-GB" sz="1500" i="1" dirty="0" err="1" smtClean="0"/>
              <a:t>p</a:t>
            </a:r>
            <a:r>
              <a:rPr lang="en-GB" sz="1500" i="1" baseline="-25000" dirty="0" err="1" smtClean="0"/>
              <a:t>RFA</a:t>
            </a:r>
            <a:r>
              <a:rPr lang="en-GB" sz="1500" i="1" dirty="0" smtClean="0"/>
              <a:t>)</a:t>
            </a:r>
            <a:endParaRPr lang="en-GB" sz="1200" dirty="0" smtClean="0"/>
          </a:p>
          <a:p>
            <a:pPr lvl="2" eaLnBrk="1" hangingPunct="1">
              <a:lnSpc>
                <a:spcPct val="90000"/>
              </a:lnSpc>
            </a:pPr>
            <a:r>
              <a:rPr lang="en-GB" sz="1500" dirty="0" smtClean="0"/>
              <a:t>Mean Remediation Reaction Time (</a:t>
            </a:r>
            <a:r>
              <a:rPr lang="en-GB" sz="1500" dirty="0" err="1" smtClean="0">
                <a:latin typeface="Symbol" pitchFamily="18" charset="2"/>
              </a:rPr>
              <a:t>m</a:t>
            </a:r>
            <a:r>
              <a:rPr lang="en-GB" sz="1500" baseline="-25000" dirty="0" err="1" smtClean="0"/>
              <a:t>RRT</a:t>
            </a:r>
            <a:r>
              <a:rPr lang="en-GB" sz="1500" dirty="0" smtClean="0"/>
              <a:t>)</a:t>
            </a:r>
          </a:p>
          <a:p>
            <a:pPr lvl="2" eaLnBrk="1" hangingPunct="1">
              <a:lnSpc>
                <a:spcPct val="90000"/>
              </a:lnSpc>
              <a:buNone/>
            </a:pPr>
            <a:r>
              <a:rPr lang="en-GB" sz="1600" dirty="0" smtClean="0">
                <a:sym typeface="Wingdings" pitchFamily="2" charset="2"/>
              </a:rPr>
              <a:t> Note, two parameters and four free</a:t>
            </a:r>
            <a:r>
              <a:rPr lang="en-GB" sz="1500" dirty="0" smtClean="0"/>
              <a:t/>
            </a:r>
            <a:br>
              <a:rPr lang="en-GB" sz="1500" dirty="0" smtClean="0"/>
            </a:br>
            <a:endParaRPr lang="en-GB" sz="1500" dirty="0" smtClean="0"/>
          </a:p>
          <a:p>
            <a:pPr lvl="2" eaLnBrk="1" hangingPunct="1">
              <a:lnSpc>
                <a:spcPct val="90000"/>
              </a:lnSpc>
            </a:pPr>
            <a:endParaRPr lang="en-GB" sz="1500" dirty="0" smtClean="0"/>
          </a:p>
          <a:p>
            <a:pPr lvl="2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2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Diagnosis Trace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600" dirty="0" smtClean="0"/>
              <a:t>Start diagnosis in normal network state for a given set {</a:t>
            </a:r>
            <a:r>
              <a:rPr lang="en-GB" sz="1600" i="1" dirty="0" err="1" smtClean="0"/>
              <a:t>p</a:t>
            </a:r>
            <a:r>
              <a:rPr lang="en-GB" sz="1600" i="1" baseline="-25000" dirty="0" err="1" smtClean="0"/>
              <a:t>f</a:t>
            </a:r>
            <a:r>
              <a:rPr lang="en-GB" sz="1600" i="1" baseline="-25000" dirty="0" smtClean="0"/>
              <a:t>,</a:t>
            </a:r>
            <a:r>
              <a:rPr lang="en-GB" sz="1600" i="1" dirty="0" smtClean="0"/>
              <a:t> p</a:t>
            </a:r>
            <a:r>
              <a:rPr lang="en-GB" sz="1600" i="1" baseline="-25000" dirty="0" smtClean="0"/>
              <a:t>r</a:t>
            </a:r>
            <a:r>
              <a:rPr lang="en-GB" sz="1600" dirty="0" smtClean="0"/>
              <a:t>}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600" dirty="0" smtClean="0"/>
              <a:t>Observe until alarm is diagnosed</a:t>
            </a:r>
          </a:p>
          <a:p>
            <a:pPr lvl="2" eaLnBrk="1" hangingPunct="1">
              <a:lnSpc>
                <a:spcPct val="90000"/>
              </a:lnSpc>
            </a:pPr>
            <a:r>
              <a:rPr lang="en-GB" sz="1600" dirty="0" smtClean="0"/>
              <a:t>Perform </a:t>
            </a:r>
            <a:r>
              <a:rPr lang="en-GB" sz="1600" i="1" dirty="0" smtClean="0"/>
              <a:t>M</a:t>
            </a:r>
            <a:r>
              <a:rPr lang="en-GB" sz="1600" dirty="0" smtClean="0"/>
              <a:t> repetitions and derive </a:t>
            </a:r>
            <a:r>
              <a:rPr lang="en-GB" sz="1600" i="1" dirty="0" smtClean="0"/>
              <a:t>O</a:t>
            </a:r>
            <a:r>
              <a:rPr lang="en-GB" sz="1600" dirty="0" smtClean="0"/>
              <a:t>=#FA</a:t>
            </a:r>
          </a:p>
          <a:p>
            <a:pPr lvl="3" eaLnBrk="1" hangingPunct="1">
              <a:lnSpc>
                <a:spcPct val="90000"/>
              </a:lnSpc>
            </a:pPr>
            <a:r>
              <a:rPr lang="en-GB" sz="1300" i="1" dirty="0" err="1" smtClean="0"/>
              <a:t>p</a:t>
            </a:r>
            <a:r>
              <a:rPr lang="en-GB" sz="1300" i="1" baseline="-25000" dirty="0" err="1" smtClean="0"/>
              <a:t>RFA</a:t>
            </a:r>
            <a:r>
              <a:rPr lang="en-GB" sz="1300" i="1" baseline="-25000" dirty="0" smtClean="0"/>
              <a:t> </a:t>
            </a:r>
            <a:r>
              <a:rPr lang="en-GB" sz="1300" i="1" dirty="0" smtClean="0"/>
              <a:t>= O/M</a:t>
            </a:r>
          </a:p>
          <a:p>
            <a:pPr lvl="3" eaLnBrk="1" hangingPunct="1">
              <a:lnSpc>
                <a:spcPct val="90000"/>
              </a:lnSpc>
            </a:pPr>
            <a:r>
              <a:rPr lang="en-GB" sz="1400" dirty="0" err="1" smtClean="0">
                <a:latin typeface="Symbol" pitchFamily="18" charset="2"/>
              </a:rPr>
              <a:t>m</a:t>
            </a:r>
            <a:r>
              <a:rPr lang="en-GB" sz="1400" baseline="-25000" dirty="0" err="1" smtClean="0"/>
              <a:t>RRT</a:t>
            </a:r>
            <a:r>
              <a:rPr lang="en-GB" sz="1400" dirty="0" smtClean="0"/>
              <a:t>, </a:t>
            </a:r>
            <a:r>
              <a:rPr lang="en-GB" sz="1300" dirty="0" smtClean="0"/>
              <a:t>mean time to remediation over all M</a:t>
            </a:r>
            <a:endParaRPr lang="en-GB" sz="1800" dirty="0" smtClean="0">
              <a:sym typeface="Wingdings" pitchFamily="2" charset="2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Diagnosis Metrics Definitions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000232" y="3357562"/>
            <a:ext cx="5424525" cy="1214446"/>
            <a:chOff x="2000232" y="3000372"/>
            <a:chExt cx="4786346" cy="1071570"/>
          </a:xfrm>
        </p:grpSpPr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3108" y="3000372"/>
              <a:ext cx="4230687" cy="1031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1" name="Rectangle 10"/>
            <p:cNvSpPr/>
            <p:nvPr/>
          </p:nvSpPr>
          <p:spPr>
            <a:xfrm>
              <a:off x="2000232" y="3000372"/>
              <a:ext cx="4786346" cy="1071570"/>
            </a:xfrm>
            <a:prstGeom prst="rect">
              <a:avLst/>
            </a:prstGeom>
            <a:solidFill>
              <a:schemeClr val="bg1">
                <a:alpha val="4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682245" y="3184847"/>
              <a:ext cx="2593975" cy="846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  <p:custDataLst>
      <p:tags r:id="rId1"/>
    </p:custDataLst>
  </p:cSld>
  <p:clrMapOvr>
    <a:masterClrMapping/>
  </p:clrMapOvr>
  <p:transition advTm="10721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8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Parsimonious Diagnosis Model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28596" y="1643050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100" dirty="0" smtClean="0"/>
              <a:t>Closed-form equations derived by linear algebraic approaches </a:t>
            </a:r>
            <a:r>
              <a:rPr lang="en-GB" sz="1000" dirty="0" smtClean="0"/>
              <a:t>[6]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Probability on Remediation on False Alarm (</a:t>
            </a:r>
            <a:r>
              <a:rPr lang="en-GB" sz="1800" i="1" dirty="0" err="1" smtClean="0"/>
              <a:t>p</a:t>
            </a:r>
            <a:r>
              <a:rPr lang="en-GB" sz="1800" i="1" baseline="-25000" dirty="0" err="1" smtClean="0"/>
              <a:t>RFA</a:t>
            </a:r>
            <a:r>
              <a:rPr lang="en-GB" sz="1800" dirty="0" smtClean="0"/>
              <a:t>) </a:t>
            </a:r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i="1" dirty="0" smtClean="0">
                <a:sym typeface="Wingdings" pitchFamily="2" charset="2"/>
              </a:rPr>
              <a:t>Probability of absorption</a:t>
            </a:r>
            <a:br>
              <a:rPr lang="en-GB" sz="1800" i="1" dirty="0" smtClean="0">
                <a:sym typeface="Wingdings" pitchFamily="2" charset="2"/>
              </a:rPr>
            </a:br>
            <a:endParaRPr lang="en-GB" sz="1200" i="1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Mean Remediation Reaction Time (</a:t>
            </a:r>
            <a:r>
              <a:rPr lang="en-GB" sz="1800" dirty="0" err="1" smtClean="0">
                <a:latin typeface="Symbol" pitchFamily="18" charset="2"/>
              </a:rPr>
              <a:t>m</a:t>
            </a:r>
            <a:r>
              <a:rPr lang="en-GB" sz="1800" baseline="-25000" dirty="0" err="1" smtClean="0"/>
              <a:t>RRT</a:t>
            </a:r>
            <a:r>
              <a:rPr lang="en-GB" sz="1800" dirty="0" smtClean="0"/>
              <a:t>) </a:t>
            </a:r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i="1" dirty="0" smtClean="0">
                <a:sym typeface="Wingdings" pitchFamily="2" charset="2"/>
              </a:rPr>
              <a:t>Mean time to absorption</a:t>
            </a:r>
            <a:br>
              <a:rPr lang="en-GB" sz="1800" i="1" dirty="0" smtClean="0">
                <a:sym typeface="Wingdings" pitchFamily="2" charset="2"/>
              </a:rPr>
            </a:br>
            <a:endParaRPr lang="en-GB" sz="1800" i="1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>
                <a:sym typeface="Wingdings" pitchFamily="2" charset="2"/>
              </a:rPr>
              <a:t>Solving yields two linear equations:</a:t>
            </a:r>
          </a:p>
          <a:p>
            <a:pPr lvl="1" eaLnBrk="1" hangingPunct="1">
              <a:lnSpc>
                <a:spcPct val="90000"/>
              </a:lnSpc>
            </a:pPr>
            <a:endParaRPr lang="en-GB" sz="18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8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8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8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800" dirty="0" smtClean="0">
              <a:sym typeface="Wingdings" pitchFamily="2" charset="2"/>
            </a:endParaRPr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1900" dirty="0" smtClean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1867" y="914400"/>
            <a:ext cx="8054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dirty="0" smtClean="0">
                <a:solidFill>
                  <a:schemeClr val="tx2"/>
                </a:solidFill>
                <a:latin typeface="Candara" pitchFamily="34" charset="0"/>
              </a:rPr>
              <a:t>Diagnosis Metrics Equations</a:t>
            </a:r>
            <a:endParaRPr lang="en-US" dirty="0">
              <a:solidFill>
                <a:schemeClr val="tx2"/>
              </a:solidFill>
              <a:latin typeface="Candara" pitchFamily="34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4786314" y="3643314"/>
            <a:ext cx="4308117" cy="2428892"/>
            <a:chOff x="2643174" y="3357562"/>
            <a:chExt cx="4308117" cy="2428892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43174" y="3500438"/>
              <a:ext cx="3068274" cy="2286016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/>
              <a:tailEnd/>
            </a:ln>
            <a:effectLst/>
          </p:spPr>
        </p:pic>
        <p:sp>
          <p:nvSpPr>
            <p:cNvPr id="9" name="Oval 8"/>
            <p:cNvSpPr/>
            <p:nvPr/>
          </p:nvSpPr>
          <p:spPr>
            <a:xfrm>
              <a:off x="5062831" y="3818517"/>
              <a:ext cx="386745" cy="386745"/>
            </a:xfrm>
            <a:prstGeom prst="ellipse">
              <a:avLst/>
            </a:prstGeom>
            <a:noFill/>
            <a:ln>
              <a:solidFill>
                <a:srgbClr val="DE5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3801422" y="4929198"/>
              <a:ext cx="386745" cy="386745"/>
            </a:xfrm>
            <a:prstGeom prst="ellipse">
              <a:avLst/>
            </a:prstGeom>
            <a:noFill/>
            <a:ln>
              <a:solidFill>
                <a:srgbClr val="DE5A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786182" y="3828073"/>
              <a:ext cx="386745" cy="38674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Straight Arrow Connector 17"/>
            <p:cNvCxnSpPr/>
            <p:nvPr/>
          </p:nvCxnSpPr>
          <p:spPr>
            <a:xfrm rot="10800000">
              <a:off x="5500694" y="4071942"/>
              <a:ext cx="357190" cy="1588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0800000" flipV="1">
              <a:off x="4214810" y="4143380"/>
              <a:ext cx="1643074" cy="92869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>
              <a:off x="3571868" y="3571876"/>
              <a:ext cx="285752" cy="284164"/>
            </a:xfrm>
            <a:prstGeom prst="straightConnector1">
              <a:avLst/>
            </a:prstGeom>
            <a:ln w="22225" cmpd="sng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5817646" y="3968597"/>
              <a:ext cx="1133645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000" dirty="0" err="1" smtClean="0"/>
                <a:t>Absorbing</a:t>
              </a:r>
              <a:r>
                <a:rPr lang="da-DK" sz="1000" dirty="0" smtClean="0"/>
                <a:t> </a:t>
              </a:r>
              <a:r>
                <a:rPr lang="da-DK" sz="1000" dirty="0" err="1" smtClean="0"/>
                <a:t>states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071802" y="3357562"/>
              <a:ext cx="79380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a-DK" sz="1000" dirty="0" smtClean="0"/>
                <a:t>Initial </a:t>
              </a:r>
              <a:r>
                <a:rPr lang="da-DK" sz="1000" dirty="0" err="1"/>
                <a:t>s</a:t>
              </a:r>
              <a:r>
                <a:rPr lang="da-DK" sz="1000" dirty="0" err="1" smtClean="0"/>
                <a:t>tate</a:t>
              </a:r>
              <a:endParaRPr lang="en-US" sz="1000" dirty="0"/>
            </a:p>
          </p:txBody>
        </p:sp>
      </p:grpSp>
      <p:pic>
        <p:nvPicPr>
          <p:cNvPr id="3379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1060" y="3643314"/>
            <a:ext cx="3762378" cy="65841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pic>
        <p:nvPicPr>
          <p:cNvPr id="3379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4429132"/>
            <a:ext cx="2603536" cy="500066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6789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93604" y="3181348"/>
            <a:ext cx="3698548" cy="2755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7" name="Rectangle 2"/>
          <p:cNvSpPr>
            <a:spLocks noGrp="1"/>
          </p:cNvSpPr>
          <p:nvPr>
            <p:ph type="body" idx="1"/>
          </p:nvPr>
        </p:nvSpPr>
        <p:spPr>
          <a:xfrm>
            <a:off x="457200" y="1628775"/>
            <a:ext cx="8229600" cy="5035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100" dirty="0" smtClean="0"/>
              <a:t>Underdetermined problem solved by heuristics</a:t>
            </a:r>
          </a:p>
          <a:p>
            <a:pPr lvl="1" eaLnBrk="1" hangingPunct="1">
              <a:lnSpc>
                <a:spcPct val="90000"/>
              </a:lnSpc>
              <a:buNone/>
            </a:pPr>
            <a:r>
              <a:rPr lang="en-GB" sz="1800" b="1" dirty="0" smtClean="0"/>
              <a:t>(MI)  </a:t>
            </a:r>
            <a:r>
              <a:rPr lang="en-GB" sz="1800" dirty="0" smtClean="0"/>
              <a:t>Minimize </a:t>
            </a:r>
            <a:r>
              <a:rPr lang="en-GB" sz="1800" i="1" dirty="0" err="1" smtClean="0"/>
              <a:t>p</a:t>
            </a:r>
            <a:r>
              <a:rPr lang="en-GB" sz="1800" i="1" baseline="-25000" dirty="0" err="1" smtClean="0"/>
              <a:t>FPTN</a:t>
            </a:r>
            <a:r>
              <a:rPr lang="en-GB" sz="1800" dirty="0" smtClean="0"/>
              <a:t> and </a:t>
            </a:r>
            <a:r>
              <a:rPr lang="en-GB" sz="1800" i="1" dirty="0" err="1" smtClean="0"/>
              <a:t>p</a:t>
            </a:r>
            <a:r>
              <a:rPr lang="en-GB" sz="1800" i="1" baseline="-25000" dirty="0" err="1" smtClean="0"/>
              <a:t>TPFN</a:t>
            </a:r>
            <a:r>
              <a:rPr lang="en-GB" sz="1800" i="1" baseline="-25000" dirty="0" smtClean="0"/>
              <a:t>.</a:t>
            </a:r>
            <a:r>
              <a:rPr lang="en-GB" sz="1800" i="1" dirty="0" smtClean="0"/>
              <a:t> </a:t>
            </a:r>
            <a:r>
              <a:rPr lang="en-GB" sz="1800" dirty="0" smtClean="0"/>
              <a:t>Minimize direct transitions TN</a:t>
            </a:r>
            <a:r>
              <a:rPr lang="en-GB" sz="1800" dirty="0" smtClean="0">
                <a:sym typeface="Wingdings" pitchFamily="2" charset="2"/>
              </a:rPr>
              <a:t>FP</a:t>
            </a:r>
            <a:r>
              <a:rPr lang="en-GB" sz="1800" dirty="0" smtClean="0"/>
              <a:t> and FN</a:t>
            </a:r>
            <a:r>
              <a:rPr lang="en-GB" sz="1800" dirty="0" smtClean="0">
                <a:sym typeface="Wingdings" pitchFamily="2" charset="2"/>
              </a:rPr>
              <a:t>TP</a:t>
            </a:r>
            <a:endParaRPr lang="en-GB" sz="1500" dirty="0" smtClean="0"/>
          </a:p>
          <a:p>
            <a:pPr eaLnBrk="1" hangingPunct="1">
              <a:lnSpc>
                <a:spcPct val="90000"/>
              </a:lnSpc>
            </a:pPr>
            <a:r>
              <a:rPr lang="en-GB" sz="2100" dirty="0" smtClean="0"/>
              <a:t>Behaviour in transient analysis: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1800" dirty="0" smtClean="0"/>
              <a:t>Initial study parameters: </a:t>
            </a:r>
            <a:r>
              <a:rPr lang="en-GB" sz="1500" dirty="0" smtClean="0"/>
              <a:t>T = 0.4s, Mean normal period= 12.42s, Mean fault period = 15 s</a:t>
            </a:r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lvl="1" eaLnBrk="1" hangingPunct="1">
              <a:lnSpc>
                <a:spcPct val="90000"/>
              </a:lnSpc>
            </a:pPr>
            <a:endParaRPr lang="en-GB" sz="15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1500" dirty="0" smtClean="0"/>
              <a:t>Captures an initial higher probability of </a:t>
            </a:r>
            <a:r>
              <a:rPr lang="en-GB" sz="1500" dirty="0" err="1" smtClean="0"/>
              <a:t>p</a:t>
            </a:r>
            <a:r>
              <a:rPr lang="en-GB" sz="1500" baseline="-25000" dirty="0" err="1" smtClean="0"/>
              <a:t>RTA</a:t>
            </a:r>
            <a:r>
              <a:rPr lang="en-GB" sz="1500" baseline="-25000" dirty="0" smtClean="0"/>
              <a:t>  </a:t>
            </a:r>
            <a:r>
              <a:rPr lang="en-GB" sz="1500" dirty="0" smtClean="0"/>
              <a:t>over all alarms (</a:t>
            </a:r>
            <a:r>
              <a:rPr lang="en-GB" sz="1500" dirty="0" err="1" smtClean="0"/>
              <a:t>p</a:t>
            </a:r>
            <a:r>
              <a:rPr lang="en-GB" sz="1500" baseline="-25000" dirty="0" err="1" smtClean="0"/>
              <a:t>RTA</a:t>
            </a:r>
            <a:r>
              <a:rPr lang="en-GB" sz="1500" baseline="-25000" dirty="0" smtClean="0"/>
              <a:t>+</a:t>
            </a:r>
            <a:r>
              <a:rPr lang="en-GB" sz="1500" dirty="0" smtClean="0"/>
              <a:t> </a:t>
            </a:r>
            <a:r>
              <a:rPr lang="en-GB" sz="1500" dirty="0" err="1" smtClean="0"/>
              <a:t>p</a:t>
            </a:r>
            <a:r>
              <a:rPr lang="en-GB" sz="1500" baseline="-25000" dirty="0" err="1" smtClean="0"/>
              <a:t>RFA</a:t>
            </a:r>
            <a:r>
              <a:rPr lang="en-GB" sz="15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GB" sz="15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</a:pPr>
            <a:endParaRPr lang="en-GB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à"/>
            </a:pPr>
            <a:endParaRPr lang="en-GB" sz="2100" dirty="0" smtClean="0"/>
          </a:p>
          <a:p>
            <a:pPr lvl="1" eaLnBrk="1" hangingPunct="1">
              <a:lnSpc>
                <a:spcPct val="90000"/>
              </a:lnSpc>
            </a:pPr>
            <a:endParaRPr lang="en-GB" sz="1800" dirty="0" smtClean="0"/>
          </a:p>
          <a:p>
            <a:pPr eaLnBrk="1" hangingPunct="1">
              <a:lnSpc>
                <a:spcPct val="90000"/>
              </a:lnSpc>
            </a:pPr>
            <a:endParaRPr lang="en-GB" sz="1900" dirty="0" smtClean="0"/>
          </a:p>
        </p:txBody>
      </p:sp>
      <p:sp>
        <p:nvSpPr>
          <p:cNvPr id="10243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B74D2AB-E892-49C6-AA9D-7D3148FFEF23}" type="slidenum">
              <a:rPr lang="en-GB"/>
              <a:pPr/>
              <a:t>9</a:t>
            </a:fld>
            <a:endParaRPr lang="en-GB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66688" y="492125"/>
            <a:ext cx="433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FontTx/>
              <a:buChar char="•"/>
            </a:pPr>
            <a:r>
              <a:rPr lang="en-GB" b="1">
                <a:solidFill>
                  <a:schemeClr val="bg1"/>
                </a:solidFill>
                <a:latin typeface="Corbel" pitchFamily="34" charset="0"/>
                <a:cs typeface="Arial" charset="0"/>
              </a:rPr>
              <a:t> Conclusions</a:t>
            </a:r>
          </a:p>
        </p:txBody>
      </p:sp>
      <p:sp>
        <p:nvSpPr>
          <p:cNvPr id="10245" name="Title 1"/>
          <p:cNvSpPr>
            <a:spLocks/>
          </p:cNvSpPr>
          <p:nvPr/>
        </p:nvSpPr>
        <p:spPr bwMode="auto">
          <a:xfrm>
            <a:off x="612774" y="228600"/>
            <a:ext cx="831694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3600" dirty="0" smtClean="0">
                <a:solidFill>
                  <a:schemeClr val="tx2"/>
                </a:solidFill>
                <a:latin typeface="Candara" pitchFamily="34" charset="0"/>
              </a:rPr>
              <a:t>Parameterization by Diagnosis Metrics</a:t>
            </a:r>
            <a:endParaRPr lang="en-GB" sz="3300" dirty="0">
              <a:solidFill>
                <a:schemeClr val="tx2"/>
              </a:solidFill>
              <a:latin typeface="Candara" pitchFamily="34" charset="0"/>
            </a:endParaRPr>
          </a:p>
        </p:txBody>
      </p:sp>
      <p:sp>
        <p:nvSpPr>
          <p:cNvPr id="8" name="Oval 7"/>
          <p:cNvSpPr/>
          <p:nvPr/>
        </p:nvSpPr>
        <p:spPr>
          <a:xfrm rot="10800000">
            <a:off x="4289106" y="3509785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0800000">
            <a:off x="4301488" y="5458613"/>
            <a:ext cx="714380" cy="21431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344657" y="3690762"/>
            <a:ext cx="6254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b="1" dirty="0" err="1" smtClean="0"/>
              <a:t>minimize</a:t>
            </a:r>
            <a:endParaRPr lang="en-US" sz="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4344656" y="5650068"/>
            <a:ext cx="62549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800" b="1" dirty="0" err="1" smtClean="0"/>
              <a:t>minimize</a:t>
            </a:r>
            <a:endParaRPr lang="en-US" sz="800" b="1" dirty="0"/>
          </a:p>
        </p:txBody>
      </p:sp>
      <p:grpSp>
        <p:nvGrpSpPr>
          <p:cNvPr id="30" name="Group 29"/>
          <p:cNvGrpSpPr/>
          <p:nvPr/>
        </p:nvGrpSpPr>
        <p:grpSpPr>
          <a:xfrm>
            <a:off x="1285852" y="3143248"/>
            <a:ext cx="5143536" cy="3053343"/>
            <a:chOff x="571472" y="3143248"/>
            <a:chExt cx="5143536" cy="3053343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643042" y="3143248"/>
              <a:ext cx="4071966" cy="3053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6" name="TextBox 15"/>
            <p:cNvSpPr txBox="1"/>
            <p:nvPr/>
          </p:nvSpPr>
          <p:spPr>
            <a:xfrm>
              <a:off x="1285852" y="3577214"/>
              <a:ext cx="571504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da-DK" sz="1600" dirty="0" err="1" smtClean="0"/>
                <a:t>p</a:t>
              </a:r>
              <a:r>
                <a:rPr lang="da-DK" sz="1600" baseline="-25000" dirty="0" err="1" smtClean="0"/>
                <a:t>RFA</a:t>
              </a:r>
              <a:endParaRPr lang="en-US" sz="1600" baseline="-25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285852" y="4430246"/>
              <a:ext cx="642942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l"/>
              <a:r>
                <a:rPr lang="da-DK" sz="1600" dirty="0" err="1" smtClean="0"/>
                <a:t>p</a:t>
              </a:r>
              <a:r>
                <a:rPr lang="da-DK" sz="1600" baseline="-25000" dirty="0" err="1" smtClean="0"/>
                <a:t>RTA</a:t>
              </a:r>
              <a:endParaRPr lang="en-US" sz="1600" baseline="-25000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571604" y="4857760"/>
              <a:ext cx="285752" cy="11430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71472" y="5110174"/>
              <a:ext cx="1285884" cy="695744"/>
              <a:chOff x="785786" y="4071942"/>
              <a:chExt cx="1285884" cy="695744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1071538" y="4071942"/>
                <a:ext cx="571504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da-DK" sz="1600" dirty="0" err="1" smtClean="0"/>
                  <a:t>p</a:t>
                </a:r>
                <a:r>
                  <a:rPr lang="da-DK" sz="1600" baseline="-25000" dirty="0" err="1" smtClean="0"/>
                  <a:t>RTA</a:t>
                </a:r>
                <a:endParaRPr lang="en-US" sz="1600" baseline="-25000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785786" y="4429132"/>
                <a:ext cx="1285884" cy="338554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da-DK" sz="1600" dirty="0" smtClean="0"/>
                  <a:t>(</a:t>
                </a:r>
                <a:r>
                  <a:rPr lang="da-DK" sz="1600" dirty="0" err="1" smtClean="0"/>
                  <a:t>p</a:t>
                </a:r>
                <a:r>
                  <a:rPr lang="da-DK" sz="1600" baseline="-25000" dirty="0" err="1" smtClean="0"/>
                  <a:t>RFA</a:t>
                </a:r>
                <a:r>
                  <a:rPr lang="da-DK" sz="1600" baseline="-25000" dirty="0" smtClean="0"/>
                  <a:t> + </a:t>
                </a:r>
                <a:r>
                  <a:rPr lang="da-DK" sz="1600" dirty="0" err="1" smtClean="0"/>
                  <a:t>p</a:t>
                </a:r>
                <a:r>
                  <a:rPr lang="da-DK" sz="1600" baseline="-25000" dirty="0" err="1" smtClean="0"/>
                  <a:t>RTA</a:t>
                </a:r>
                <a:r>
                  <a:rPr lang="da-DK" sz="1600" dirty="0" smtClean="0"/>
                  <a:t>)</a:t>
                </a:r>
                <a:endParaRPr lang="en-US" sz="1600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823886" y="4470090"/>
                <a:ext cx="1143008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custDataLst>
      <p:tags r:id="rId1"/>
    </p:custDataLst>
  </p:cSld>
  <p:clrMapOvr>
    <a:masterClrMapping/>
  </p:clrMapOvr>
  <p:transition advTm="11920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1.5|2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9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5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5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0.3|33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9|42.8"/>
</p:tagLst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2_Median">
  <a:themeElements>
    <a:clrScheme name="2_Median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2_Median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Median 1">
        <a:dk1>
          <a:srgbClr val="000000"/>
        </a:dk1>
        <a:lt1>
          <a:srgbClr val="FFFFFF"/>
        </a:lt1>
        <a:dk2>
          <a:srgbClr val="775F55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3_Median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50158</TotalTime>
  <Words>804</Words>
  <Application>Microsoft Office PowerPoint</Application>
  <PresentationFormat>On-screen Show (4:3)</PresentationFormat>
  <Paragraphs>312</Paragraphs>
  <Slides>17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2_Median</vt:lpstr>
      <vt:lpstr>3_Median</vt:lpstr>
      <vt:lpstr>Assessing the Impact of Imperfect Diagnosis on Service Reliability: A Parsimonious Model Approach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Questions &amp; Discussion</vt:lpstr>
      <vt:lpstr>References</vt:lpstr>
    </vt:vector>
  </TitlesOfParts>
  <Company>Aalborg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Communication Level Services</dc:title>
  <dc:creator>Jimmy J. Nielsen</dc:creator>
  <cp:lastModifiedBy>Jesper Grønbæk</cp:lastModifiedBy>
  <cp:revision>828</cp:revision>
  <dcterms:created xsi:type="dcterms:W3CDTF">2009-01-15T12:38:34Z</dcterms:created>
  <dcterms:modified xsi:type="dcterms:W3CDTF">2010-04-28T12:29:38Z</dcterms:modified>
</cp:coreProperties>
</file>